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9" r:id="rId1"/>
  </p:sldMasterIdLst>
  <p:sldIdLst>
    <p:sldId id="286" r:id="rId2"/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3" r:id="rId19"/>
    <p:sldId id="275" r:id="rId20"/>
    <p:sldId id="276" r:id="rId21"/>
    <p:sldId id="277" r:id="rId22"/>
    <p:sldId id="284" r:id="rId23"/>
    <p:sldId id="278" r:id="rId24"/>
    <p:sldId id="279" r:id="rId25"/>
    <p:sldId id="280" r:id="rId26"/>
    <p:sldId id="281" r:id="rId27"/>
    <p:sldId id="282" r:id="rId28"/>
    <p:sldId id="287" r:id="rId29"/>
    <p:sldId id="285" r:id="rId30"/>
    <p:sldId id="258" r:id="rId31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DCA"/>
    <a:srgbClr val="3D362D"/>
    <a:srgbClr val="6B5C4C"/>
    <a:srgbClr val="87C3E6"/>
    <a:srgbClr val="AF977C"/>
    <a:srgbClr val="EADBB8"/>
    <a:srgbClr val="D0B496"/>
    <a:srgbClr val="85725E"/>
    <a:srgbClr val="E3B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FD830D-49EE-EA4A-960F-69450A954235}" v="31" dt="2022-10-17T14:48:18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4"/>
    <p:restoredTop sz="96370"/>
  </p:normalViewPr>
  <p:slideViewPr>
    <p:cSldViewPr snapToGrid="0">
      <p:cViewPr varScale="1">
        <p:scale>
          <a:sx n="110" d="100"/>
          <a:sy n="110" d="100"/>
        </p:scale>
        <p:origin x="8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36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6F4A-B23A-CE5F-62BF-A03E47D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FFA7BD-520F-E921-BB70-9A8E16BF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869D9A-244E-59D6-99E9-4CD734E0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DEFD82-2ECF-F065-A023-0D104B0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569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63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Gráfico 1" descr="Aspas de abertura com preenchimento sólido">
            <a:extLst>
              <a:ext uri="{FF2B5EF4-FFF2-40B4-BE49-F238E27FC236}">
                <a16:creationId xmlns:a16="http://schemas.microsoft.com/office/drawing/2014/main" id="{F99D7D7D-CA07-4C0B-FD8D-319CCB58B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3" name="Forma Livre 2">
            <a:extLst>
              <a:ext uri="{FF2B5EF4-FFF2-40B4-BE49-F238E27FC236}">
                <a16:creationId xmlns:a16="http://schemas.microsoft.com/office/drawing/2014/main" id="{DF27658D-3B15-E257-5F1A-A00D4EC70580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7348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4255946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ECA56E67-3508-110B-8BEB-1C5D82135F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65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>
            <a:extLst>
              <a:ext uri="{FF2B5EF4-FFF2-40B4-BE49-F238E27FC236}">
                <a16:creationId xmlns:a16="http://schemas.microsoft.com/office/drawing/2014/main" id="{8ECAD462-1A1C-BC14-7502-C9B71DD9E43D}"/>
              </a:ext>
            </a:extLst>
          </p:cNvPr>
          <p:cNvSpPr/>
          <p:nvPr/>
        </p:nvSpPr>
        <p:spPr>
          <a:xfrm>
            <a:off x="0" y="0"/>
            <a:ext cx="7707087" cy="6858000"/>
          </a:xfrm>
          <a:custGeom>
            <a:avLst/>
            <a:gdLst>
              <a:gd name="connsiteX0" fmla="*/ 0 w 7707087"/>
              <a:gd name="connsiteY0" fmla="*/ 0 h 6858000"/>
              <a:gd name="connsiteX1" fmla="*/ 1287625 w 7707087"/>
              <a:gd name="connsiteY1" fmla="*/ 0 h 6858000"/>
              <a:gd name="connsiteX2" fmla="*/ 3415004 w 7707087"/>
              <a:gd name="connsiteY2" fmla="*/ 0 h 6858000"/>
              <a:gd name="connsiteX3" fmla="*/ 4497356 w 7707087"/>
              <a:gd name="connsiteY3" fmla="*/ 0 h 6858000"/>
              <a:gd name="connsiteX4" fmla="*/ 7707087 w 7707087"/>
              <a:gd name="connsiteY4" fmla="*/ 3429000 h 6858000"/>
              <a:gd name="connsiteX5" fmla="*/ 4497356 w 7707087"/>
              <a:gd name="connsiteY5" fmla="*/ 6858000 h 6858000"/>
              <a:gd name="connsiteX6" fmla="*/ 3415004 w 7707087"/>
              <a:gd name="connsiteY6" fmla="*/ 6858000 h 6858000"/>
              <a:gd name="connsiteX7" fmla="*/ 1287625 w 7707087"/>
              <a:gd name="connsiteY7" fmla="*/ 6858000 h 6858000"/>
              <a:gd name="connsiteX8" fmla="*/ 0 w 7707087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7087" h="6858000">
                <a:moveTo>
                  <a:pt x="0" y="0"/>
                </a:moveTo>
                <a:lnTo>
                  <a:pt x="1287625" y="0"/>
                </a:lnTo>
                <a:lnTo>
                  <a:pt x="3415004" y="0"/>
                </a:lnTo>
                <a:lnTo>
                  <a:pt x="4497356" y="0"/>
                </a:lnTo>
                <a:cubicBezTo>
                  <a:pt x="6270041" y="0"/>
                  <a:pt x="7707087" y="1535216"/>
                  <a:pt x="7707087" y="3429000"/>
                </a:cubicBezTo>
                <a:cubicBezTo>
                  <a:pt x="7707087" y="5322784"/>
                  <a:pt x="6270041" y="6858000"/>
                  <a:pt x="4497356" y="6858000"/>
                </a:cubicBezTo>
                <a:lnTo>
                  <a:pt x="3415004" y="6858000"/>
                </a:lnTo>
                <a:lnTo>
                  <a:pt x="12876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35" y="1136820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4" name="Forma Livre 3">
            <a:extLst>
              <a:ext uri="{FF2B5EF4-FFF2-40B4-BE49-F238E27FC236}">
                <a16:creationId xmlns:a16="http://schemas.microsoft.com/office/drawing/2014/main" id="{1860AE2E-4035-C06A-8407-51216A79C934}"/>
              </a:ext>
            </a:extLst>
          </p:cNvPr>
          <p:cNvSpPr/>
          <p:nvPr userDrawn="1"/>
        </p:nvSpPr>
        <p:spPr>
          <a:xfrm>
            <a:off x="0" y="0"/>
            <a:ext cx="7707087" cy="6858000"/>
          </a:xfrm>
          <a:custGeom>
            <a:avLst/>
            <a:gdLst>
              <a:gd name="connsiteX0" fmla="*/ 0 w 7707087"/>
              <a:gd name="connsiteY0" fmla="*/ 0 h 6858000"/>
              <a:gd name="connsiteX1" fmla="*/ 1287625 w 7707087"/>
              <a:gd name="connsiteY1" fmla="*/ 0 h 6858000"/>
              <a:gd name="connsiteX2" fmla="*/ 3415004 w 7707087"/>
              <a:gd name="connsiteY2" fmla="*/ 0 h 6858000"/>
              <a:gd name="connsiteX3" fmla="*/ 4497356 w 7707087"/>
              <a:gd name="connsiteY3" fmla="*/ 0 h 6858000"/>
              <a:gd name="connsiteX4" fmla="*/ 7707087 w 7707087"/>
              <a:gd name="connsiteY4" fmla="*/ 3429000 h 6858000"/>
              <a:gd name="connsiteX5" fmla="*/ 4497356 w 7707087"/>
              <a:gd name="connsiteY5" fmla="*/ 6858000 h 6858000"/>
              <a:gd name="connsiteX6" fmla="*/ 3415004 w 7707087"/>
              <a:gd name="connsiteY6" fmla="*/ 6858000 h 6858000"/>
              <a:gd name="connsiteX7" fmla="*/ 1287625 w 7707087"/>
              <a:gd name="connsiteY7" fmla="*/ 6858000 h 6858000"/>
              <a:gd name="connsiteX8" fmla="*/ 0 w 7707087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7087" h="6858000">
                <a:moveTo>
                  <a:pt x="0" y="0"/>
                </a:moveTo>
                <a:lnTo>
                  <a:pt x="1287625" y="0"/>
                </a:lnTo>
                <a:lnTo>
                  <a:pt x="3415004" y="0"/>
                </a:lnTo>
                <a:lnTo>
                  <a:pt x="4497356" y="0"/>
                </a:lnTo>
                <a:cubicBezTo>
                  <a:pt x="6270041" y="0"/>
                  <a:pt x="7707087" y="1535216"/>
                  <a:pt x="7707087" y="3429000"/>
                </a:cubicBezTo>
                <a:cubicBezTo>
                  <a:pt x="7707087" y="5322784"/>
                  <a:pt x="6270041" y="6858000"/>
                  <a:pt x="4497356" y="6858000"/>
                </a:cubicBezTo>
                <a:lnTo>
                  <a:pt x="3415004" y="6858000"/>
                </a:lnTo>
                <a:lnTo>
                  <a:pt x="12876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E04DC6E-15FA-262A-4AF9-461F53B1DA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85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algn="ctr">
              <a:defRPr sz="2000">
                <a:solidFill>
                  <a:srgbClr val="EADBB8"/>
                </a:solidFill>
              </a:defRPr>
            </a:lvl4pPr>
            <a:lvl5pPr algn="ctr">
              <a:defRPr sz="2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35C6476E-0F90-F671-5873-4E3407520C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56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57665" y="4092198"/>
            <a:ext cx="3584869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/>
        </p:nvSpPr>
        <p:spPr>
          <a:xfrm>
            <a:off x="6096000" y="2771782"/>
            <a:ext cx="4839855" cy="1655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419" sz="2400" dirty="0">
                <a:solidFill>
                  <a:srgbClr val="AF97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 quedó claro que la cruz del Calvario es mi victoria hoy y será definitiva cuando Jesús me entregue la corona de la vida eterna.</a:t>
            </a:r>
            <a:endParaRPr lang="pt-BR" sz="2400" dirty="0">
              <a:solidFill>
                <a:srgbClr val="AF977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2B1E0CA8-9B6A-FF54-65C9-759D88E503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5" name="Imagem 4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61764EE-EC71-73ED-0CB5-B90597D71B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16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57665" y="4092198"/>
            <a:ext cx="3584869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/>
        </p:nvSpPr>
        <p:spPr>
          <a:xfrm>
            <a:off x="6563580" y="502444"/>
            <a:ext cx="4095135" cy="99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419" sz="2800" b="1" i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Arial" panose="020B0604020202020204" pitchFamily="34" charset="0"/>
              </a:rPr>
              <a:t>EN CONSECUENCIA, DE LA VICTORIA DE JESÚS:</a:t>
            </a:r>
            <a:endParaRPr lang="pt-BR" sz="2800" b="1" i="0" dirty="0">
              <a:solidFill>
                <a:srgbClr val="D0B496"/>
              </a:solidFill>
              <a:effectLst/>
              <a:latin typeface="Basic Sans Bold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/>
        </p:nvSpPr>
        <p:spPr>
          <a:xfrm>
            <a:off x="7054856" y="2342829"/>
            <a:ext cx="383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su victoria en la cruz por mí.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/>
        </p:nvSpPr>
        <p:spPr>
          <a:xfrm>
            <a:off x="7054856" y="2929119"/>
            <a:ext cx="393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que oren por mí y mi familia.</a:t>
            </a:r>
            <a:r>
              <a:rPr lang="pt-BR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/>
        </p:nvSpPr>
        <p:spPr>
          <a:xfrm>
            <a:off x="7054856" y="3515409"/>
            <a:ext cx="37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seguir estudiando la Biblia.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/>
        </p:nvSpPr>
        <p:spPr>
          <a:xfrm>
            <a:off x="7054856" y="4101699"/>
            <a:ext cx="409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ser bautizado lo antes posible.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ser misionero y contarle a alguien acerca de Jesús.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10" name="Imagem 9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EB8FB356-1D2B-77A5-F2EE-4C66415D2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21" name="Forma Livre 20">
            <a:extLst>
              <a:ext uri="{FF2B5EF4-FFF2-40B4-BE49-F238E27FC236}">
                <a16:creationId xmlns:a16="http://schemas.microsoft.com/office/drawing/2014/main" id="{1992CDF0-BFBF-1BE1-826C-F9B6AC5001A9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" name="Forma Livre 22">
            <a:extLst>
              <a:ext uri="{FF2B5EF4-FFF2-40B4-BE49-F238E27FC236}">
                <a16:creationId xmlns:a16="http://schemas.microsoft.com/office/drawing/2014/main" id="{45A9FD98-A9BC-EA30-7433-9C0E07091727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5" name="Forma Livre 24">
            <a:extLst>
              <a:ext uri="{FF2B5EF4-FFF2-40B4-BE49-F238E27FC236}">
                <a16:creationId xmlns:a16="http://schemas.microsoft.com/office/drawing/2014/main" id="{78B07DAB-B4F8-06AC-2535-B5A0AB5D5FB7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7" name="Forma Livre 26">
            <a:extLst>
              <a:ext uri="{FF2B5EF4-FFF2-40B4-BE49-F238E27FC236}">
                <a16:creationId xmlns:a16="http://schemas.microsoft.com/office/drawing/2014/main" id="{17512DB8-E017-556D-C097-5FC12059F06F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6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  <p:bldP spid="21" grpId="0" animBg="1"/>
      <p:bldP spid="23" grpId="0" animBg="1"/>
      <p:bldP spid="25" grpId="0" animBg="1"/>
      <p:bldP spid="2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7700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083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14800"/>
            <a:ext cx="12191999" cy="2743200"/>
          </a:xfrm>
          <a:gradFill>
            <a:gsLst>
              <a:gs pos="8000">
                <a:srgbClr val="3D362D">
                  <a:alpha val="0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 bIns="216000" anchor="b"/>
          <a:lstStyle>
            <a:lvl1pPr algn="ctr">
              <a:defRPr sz="3200">
                <a:solidFill>
                  <a:srgbClr val="FCEDCA"/>
                </a:solidFill>
              </a:defRPr>
            </a:lvl1pPr>
            <a:lvl2pPr algn="ctr">
              <a:defRPr sz="2800">
                <a:solidFill>
                  <a:srgbClr val="FCEDCA"/>
                </a:solidFill>
              </a:defRPr>
            </a:lvl2pPr>
            <a:lvl3pPr algn="ctr">
              <a:defRPr sz="3600">
                <a:solidFill>
                  <a:srgbClr val="FCEDCA"/>
                </a:solidFill>
              </a:defRPr>
            </a:lvl3pPr>
            <a:lvl4pPr algn="ctr">
              <a:defRPr sz="2000">
                <a:solidFill>
                  <a:srgbClr val="FCEDCA"/>
                </a:solidFill>
              </a:defRPr>
            </a:lvl4pPr>
            <a:lvl5pPr algn="ctr">
              <a:defRPr sz="2000">
                <a:solidFill>
                  <a:srgbClr val="FCEDC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5C75A3D0-FFCA-66A3-6F52-EF354A7BD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96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817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04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8026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751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0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28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04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38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58374-8AEF-A3AD-99D8-E864F309C0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7601" y="2235199"/>
            <a:ext cx="6257907" cy="3884247"/>
          </a:xfrm>
        </p:spPr>
        <p:txBody>
          <a:bodyPr anchor="t">
            <a:normAutofit/>
          </a:bodyPr>
          <a:lstStyle>
            <a:lvl1pPr algn="ctr">
              <a:lnSpc>
                <a:spcPct val="80000"/>
              </a:lnSpc>
              <a:defRPr sz="9600" cap="all" baseline="0">
                <a:solidFill>
                  <a:srgbClr val="85725E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6D796-8F37-5210-E73B-25FB50721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509" y="1374652"/>
            <a:ext cx="2694091" cy="418978"/>
          </a:xfrm>
          <a:prstGeom prst="roundRect">
            <a:avLst>
              <a:gd name="adj" fmla="val 50000"/>
            </a:avLst>
          </a:prstGeom>
          <a:solidFill>
            <a:srgbClr val="AF97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956771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14800"/>
            <a:ext cx="12191999" cy="2743200"/>
          </a:xfrm>
          <a:gradFill>
            <a:gsLst>
              <a:gs pos="8000">
                <a:srgbClr val="3D362D">
                  <a:alpha val="21831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/>
          <a:lstStyle>
            <a:lvl1pPr algn="ctr">
              <a:defRPr sz="3200">
                <a:solidFill>
                  <a:srgbClr val="FCEDCA"/>
                </a:solidFill>
              </a:defRPr>
            </a:lvl1pPr>
            <a:lvl2pPr algn="ctr">
              <a:defRPr sz="2800">
                <a:solidFill>
                  <a:srgbClr val="FCEDCA"/>
                </a:solidFill>
              </a:defRPr>
            </a:lvl2pPr>
            <a:lvl3pPr algn="ctr">
              <a:defRPr sz="3600">
                <a:solidFill>
                  <a:srgbClr val="FCEDCA"/>
                </a:solidFill>
              </a:defRPr>
            </a:lvl3pPr>
            <a:lvl4pPr algn="ctr">
              <a:defRPr sz="2000">
                <a:solidFill>
                  <a:srgbClr val="FCEDCA"/>
                </a:solidFill>
              </a:defRPr>
            </a:lvl4pPr>
            <a:lvl5pPr algn="ctr">
              <a:defRPr sz="2000">
                <a:solidFill>
                  <a:srgbClr val="FCEDC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31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>
            <a:extLst>
              <a:ext uri="{FF2B5EF4-FFF2-40B4-BE49-F238E27FC236}">
                <a16:creationId xmlns:a16="http://schemas.microsoft.com/office/drawing/2014/main" id="{8ECAD462-1A1C-BC14-7502-C9B71DD9E43D}"/>
              </a:ext>
            </a:extLst>
          </p:cNvPr>
          <p:cNvSpPr/>
          <p:nvPr userDrawn="1"/>
        </p:nvSpPr>
        <p:spPr>
          <a:xfrm>
            <a:off x="0" y="0"/>
            <a:ext cx="7707087" cy="6858000"/>
          </a:xfrm>
          <a:custGeom>
            <a:avLst/>
            <a:gdLst>
              <a:gd name="connsiteX0" fmla="*/ 0 w 7707087"/>
              <a:gd name="connsiteY0" fmla="*/ 0 h 6858000"/>
              <a:gd name="connsiteX1" fmla="*/ 1287625 w 7707087"/>
              <a:gd name="connsiteY1" fmla="*/ 0 h 6858000"/>
              <a:gd name="connsiteX2" fmla="*/ 3415004 w 7707087"/>
              <a:gd name="connsiteY2" fmla="*/ 0 h 6858000"/>
              <a:gd name="connsiteX3" fmla="*/ 4497356 w 7707087"/>
              <a:gd name="connsiteY3" fmla="*/ 0 h 6858000"/>
              <a:gd name="connsiteX4" fmla="*/ 7707087 w 7707087"/>
              <a:gd name="connsiteY4" fmla="*/ 3429000 h 6858000"/>
              <a:gd name="connsiteX5" fmla="*/ 4497356 w 7707087"/>
              <a:gd name="connsiteY5" fmla="*/ 6858000 h 6858000"/>
              <a:gd name="connsiteX6" fmla="*/ 3415004 w 7707087"/>
              <a:gd name="connsiteY6" fmla="*/ 6858000 h 6858000"/>
              <a:gd name="connsiteX7" fmla="*/ 1287625 w 7707087"/>
              <a:gd name="connsiteY7" fmla="*/ 6858000 h 6858000"/>
              <a:gd name="connsiteX8" fmla="*/ 0 w 7707087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7087" h="6858000">
                <a:moveTo>
                  <a:pt x="0" y="0"/>
                </a:moveTo>
                <a:lnTo>
                  <a:pt x="1287625" y="0"/>
                </a:lnTo>
                <a:lnTo>
                  <a:pt x="3415004" y="0"/>
                </a:lnTo>
                <a:lnTo>
                  <a:pt x="4497356" y="0"/>
                </a:lnTo>
                <a:cubicBezTo>
                  <a:pt x="6270041" y="0"/>
                  <a:pt x="7707087" y="1535216"/>
                  <a:pt x="7707087" y="3429000"/>
                </a:cubicBezTo>
                <a:cubicBezTo>
                  <a:pt x="7707087" y="5322784"/>
                  <a:pt x="6270041" y="6858000"/>
                  <a:pt x="4497356" y="6858000"/>
                </a:cubicBezTo>
                <a:lnTo>
                  <a:pt x="3415004" y="6858000"/>
                </a:lnTo>
                <a:lnTo>
                  <a:pt x="12876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35" y="1136820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algn="ctr">
              <a:defRPr sz="2000">
                <a:solidFill>
                  <a:srgbClr val="EADBB8"/>
                </a:solidFill>
              </a:defRPr>
            </a:lvl4pPr>
            <a:lvl5pPr algn="ctr">
              <a:defRPr sz="2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48457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 userDrawn="1"/>
        </p:nvSpPr>
        <p:spPr>
          <a:xfrm>
            <a:off x="6096000" y="2771782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AF977C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Ficou claro para mim que a cruz do calvário é minha vitória hoje e será definitiva quando Jesus me entregar a coroa da vida eterna. </a:t>
            </a: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911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342186" y="502444"/>
            <a:ext cx="431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pt-BR" sz="2800" b="1" cap="all" baseline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dessa vitória de Jesus: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 userDrawn="1"/>
        </p:nvSpPr>
        <p:spPr>
          <a:xfrm>
            <a:off x="7054856" y="2342829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Aceito Sua vitória na cruz por mim.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 userDrawn="1"/>
        </p:nvSpPr>
        <p:spPr>
          <a:xfrm>
            <a:off x="7054856" y="2929119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que orem por mim e por minha família. </a:t>
            </a: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 userDrawn="1"/>
        </p:nvSpPr>
        <p:spPr>
          <a:xfrm>
            <a:off x="7054856" y="351540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continuar estudando a Bíblia.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 userDrawn="1"/>
        </p:nvSpPr>
        <p:spPr>
          <a:xfrm>
            <a:off x="7054856" y="4101699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batizado o quanto antes.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 userDrawn="1"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um missionário e falar de Jesus para alguém.</a:t>
            </a: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185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6631C5-8A4F-580F-7222-A01B14C1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F460A-1B37-912B-269C-F9470667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FED88-6AA4-7804-A7CC-4A2CC95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5552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106728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590316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291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58673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5160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D0C6B9-6750-2DD5-684D-506BD614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4F4DD-B433-CD58-B568-D3F81FD0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94657-F7D4-8F1F-E4DD-CCF5493A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EE688-AACB-7191-47B2-560B5409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4E92F-1F75-CCFE-1A16-9054F85A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31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66" r:id="rId21"/>
    <p:sldLayoutId id="2147483651" r:id="rId22"/>
    <p:sldLayoutId id="2147483652" r:id="rId23"/>
    <p:sldLayoutId id="2147483653" r:id="rId24"/>
    <p:sldLayoutId id="2147483665" r:id="rId25"/>
    <p:sldLayoutId id="2147483655" r:id="rId26"/>
    <p:sldLayoutId id="2147483663" r:id="rId27"/>
    <p:sldLayoutId id="2147483656" r:id="rId28"/>
    <p:sldLayoutId id="2147483664" r:id="rId29"/>
    <p:sldLayoutId id="2147483668" r:id="rId30"/>
    <p:sldLayoutId id="2147483667" r:id="rId31"/>
    <p:sldLayoutId id="2147483657" r:id="rId32"/>
    <p:sldLayoutId id="2147483658" r:id="rId33"/>
    <p:sldLayoutId id="2147483661" r:id="rId34"/>
    <p:sldLayoutId id="2147483659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6B5C4C"/>
          </a:solidFill>
          <a:latin typeface="Basic Sans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2500"/>
        </a:spcBef>
        <a:buFont typeface="Fonte do Sistema Regular"/>
        <a:buChar char="–"/>
        <a:defRPr sz="2000" kern="1200" baseline="0">
          <a:solidFill>
            <a:srgbClr val="AF977C"/>
          </a:solidFill>
          <a:latin typeface="Basic Sans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200"/>
        </a:spcAft>
        <a:buFont typeface="Arial" panose="020B0604020202020204" pitchFamily="34" charset="0"/>
        <a:buNone/>
        <a:defRPr sz="2400" b="1" i="0" kern="1200" cap="all" baseline="0">
          <a:solidFill>
            <a:srgbClr val="85725E"/>
          </a:solidFill>
          <a:latin typeface="Basic Sans Bold" pitchFamily="2" charset="77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Clr>
          <a:srgbClr val="E3BF5F"/>
        </a:buClr>
        <a:buFont typeface="Wingdings" pitchFamily="2" charset="2"/>
        <a:buChar char="§"/>
        <a:defRPr sz="20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b="0" i="0" kern="1200" cap="all" baseline="0">
          <a:solidFill>
            <a:srgbClr val="85725E"/>
          </a:solidFill>
          <a:latin typeface="Basic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13117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46A215B-38C7-E17F-9FD3-F330038B6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1772" y="1"/>
            <a:ext cx="4974717" cy="4821382"/>
          </a:xfrm>
        </p:spPr>
        <p:txBody>
          <a:bodyPr/>
          <a:lstStyle/>
          <a:p>
            <a:pPr lvl="2"/>
            <a:r>
              <a:rPr lang="es-ES_tradnl" dirty="0"/>
              <a:t>Se nos llama a imitar la obediencia del padre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718928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4C572DD-CC8C-542D-1C24-D644155C0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218" y="163171"/>
            <a:ext cx="5844746" cy="4873626"/>
          </a:xfrm>
        </p:spPr>
        <p:txBody>
          <a:bodyPr/>
          <a:lstStyle/>
          <a:p>
            <a:pPr lvl="2"/>
            <a:r>
              <a:rPr lang="es-ES_tradnl" dirty="0">
                <a:solidFill>
                  <a:srgbClr val="3D362D"/>
                </a:solidFill>
              </a:rPr>
              <a:t>Se nos llama a imitar la sumisión del hijo</a:t>
            </a:r>
            <a:endParaRPr lang="pt-BR" dirty="0">
              <a:solidFill>
                <a:srgbClr val="3D36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5445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B6E3A55-C080-A992-680F-75D425627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3345872"/>
            <a:ext cx="4714945" cy="2885879"/>
          </a:xfrm>
        </p:spPr>
        <p:txBody>
          <a:bodyPr/>
          <a:lstStyle/>
          <a:p>
            <a:pPr lvl="2"/>
            <a:r>
              <a:rPr lang="es-ES_tradnl" dirty="0">
                <a:solidFill>
                  <a:srgbClr val="FCEDCA"/>
                </a:solidFill>
              </a:rPr>
              <a:t>Se nos llama a contemplar el sacrificio y el sufrimiento de Dios</a:t>
            </a:r>
            <a:endParaRPr lang="pt-BR" dirty="0">
              <a:solidFill>
                <a:srgbClr val="FCED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9671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F55B1C6-FA2F-E8FE-A6FD-AC8C4B0C7FE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_tradnl" dirty="0"/>
              <a:t>Cuando leemos “Toma ahora tu hijo, tu único, Isaac, a quien amas” (</a:t>
            </a:r>
            <a:r>
              <a:rPr lang="es-ES_tradnl" dirty="0" err="1"/>
              <a:t>Gén</a:t>
            </a:r>
            <a:r>
              <a:rPr lang="es-ES_tradnl" dirty="0"/>
              <a:t>. 22:2), esta es la primera vez que aparece el verbo “amar” en la Biblia.</a:t>
            </a:r>
            <a:endParaRPr lang="pt-BR" dirty="0"/>
          </a:p>
        </p:txBody>
      </p:sp>
      <p:pic>
        <p:nvPicPr>
          <p:cNvPr id="7" name="Espaço Reservado para Imagem 6" descr="Homem ao lado de uma rocha&#10;&#10;Descrição gerada automaticamente">
            <a:extLst>
              <a:ext uri="{FF2B5EF4-FFF2-40B4-BE49-F238E27FC236}">
                <a16:creationId xmlns:a16="http://schemas.microsoft.com/office/drawing/2014/main" id="{A85C11EB-BC85-68BF-AEA3-C698BACF34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" b="1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466158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3E532F3-57EA-3CF1-CD5D-8A5BEB592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51544"/>
            <a:ext cx="5844746" cy="4873626"/>
          </a:xfrm>
        </p:spPr>
        <p:txBody>
          <a:bodyPr/>
          <a:lstStyle/>
          <a:p>
            <a:r>
              <a:rPr lang="es-ES_tradnl" dirty="0">
                <a:solidFill>
                  <a:srgbClr val="3D362D"/>
                </a:solidFill>
              </a:rPr>
              <a:t>Dios puso a Abraham en un conflicto de amores:</a:t>
            </a:r>
            <a:r>
              <a:rPr lang="pt-BR" dirty="0">
                <a:solidFill>
                  <a:srgbClr val="3D362D"/>
                </a:solidFill>
              </a:rPr>
              <a:t> </a:t>
            </a:r>
          </a:p>
          <a:p>
            <a:pPr lvl="2"/>
            <a:r>
              <a:rPr lang="es-ES_tradnl" dirty="0"/>
              <a:t>el amor a Dios y el amor al hijo.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88966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5B48FB6-51A0-F62D-EF00-7E81F9F87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664" y="1493208"/>
            <a:ext cx="5844746" cy="4873626"/>
          </a:xfrm>
        </p:spPr>
        <p:txBody>
          <a:bodyPr>
            <a:normAutofit fontScale="62500" lnSpcReduction="20000"/>
          </a:bodyPr>
          <a:lstStyle/>
          <a:p>
            <a:pPr lvl="2">
              <a:lnSpc>
                <a:spcPct val="120000"/>
              </a:lnSpc>
            </a:pPr>
            <a:r>
              <a:rPr lang="es-ES_tradnl" dirty="0"/>
              <a:t>En esa prueba terrible, Dios permitió que Abraham experimentara lo que la Divinidad sentiría al salvar a los seres humanos, pero de manera inversa.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463240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755E387-85BA-EF8F-D67F-6B6C4A986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41" y="277472"/>
            <a:ext cx="9775318" cy="1738365"/>
          </a:xfrm>
        </p:spPr>
        <p:txBody>
          <a:bodyPr>
            <a:normAutofit fontScale="92500" lnSpcReduction="10000"/>
          </a:bodyPr>
          <a:lstStyle/>
          <a:p>
            <a:pPr lvl="2"/>
            <a:r>
              <a:rPr lang="es-ES_tradnl" dirty="0"/>
              <a:t>Abraham estaba dispuesto a sacrificar a su hijo, por amor a Dios. Dios estaba dispuesto a sacrificar a su Hijo por amor al mundo pecador.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884518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D339EEC-9E0A-857B-3638-2D3FBB50E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Dios proveyó el carnero, que fue </a:t>
            </a:r>
            <a:br>
              <a:rPr lang="es-ES_tradnl" dirty="0"/>
            </a:br>
            <a:r>
              <a:rPr lang="es-ES_tradnl" dirty="0"/>
              <a:t>sacrificado en lugar de Isaac</a:t>
            </a:r>
            <a:r>
              <a:rPr lang="pt-BR" dirty="0"/>
              <a:t>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6D571F8-B90F-7BF6-671D-30807CC02D98}"/>
              </a:ext>
            </a:extLst>
          </p:cNvPr>
          <p:cNvSpPr txBox="1"/>
          <p:nvPr/>
        </p:nvSpPr>
        <p:spPr>
          <a:xfrm>
            <a:off x="1694329" y="49574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553985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D339EEC-9E0A-857B-3638-2D3FBB50E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54" y="433335"/>
            <a:ext cx="6450227" cy="3494428"/>
          </a:xfrm>
        </p:spPr>
        <p:txBody>
          <a:bodyPr>
            <a:normAutofit/>
          </a:bodyPr>
          <a:lstStyle/>
          <a:p>
            <a:pPr lvl="2"/>
            <a:r>
              <a:rPr lang="es-ES_tradnl" sz="4400" dirty="0">
                <a:solidFill>
                  <a:schemeClr val="bg1"/>
                </a:solidFill>
              </a:rPr>
              <a:t>Dios proveyó salvación a todo el que cree por medio del sacrificio de Jesús.</a:t>
            </a:r>
            <a:r>
              <a:rPr lang="pt-BR" sz="4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34742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DE1D5E5-EB99-543B-3E0A-2922CF6F8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s-ES_tradnl" dirty="0"/>
              <a:t>Isaac fue librado. Abraham lo abrazó fuerte. Ambos sintieron un alivio indescriptible.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970474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724E0B-15DF-B50D-FAF9-8A8AC0D670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¿Dónde está el Cordero?</a:t>
            </a:r>
            <a:endParaRPr lang="pt-BR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B492BD2-F961-BD97-6053-BBC156D082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_tradnl" dirty="0"/>
              <a:t>3</a:t>
            </a:r>
            <a:r>
              <a:rPr lang="es-ES_tradnl" baseline="30000" dirty="0"/>
              <a:t>o</a:t>
            </a:r>
            <a:r>
              <a:rPr lang="es-ES_tradnl" dirty="0"/>
              <a:t> día | Lunes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043597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B163F70-4FF4-55AE-83B4-FAD93B292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91" y="5133109"/>
            <a:ext cx="11261218" cy="1535061"/>
          </a:xfrm>
        </p:spPr>
        <p:txBody>
          <a:bodyPr/>
          <a:lstStyle/>
          <a:p>
            <a:pPr lvl="2"/>
            <a:r>
              <a:rPr lang="es-ES_tradnl" dirty="0">
                <a:solidFill>
                  <a:srgbClr val="FCEDCA"/>
                </a:solidFill>
              </a:rPr>
              <a:t>No existe mayor amor que ese: el de un Padre que entrega a su Hijo para salvarnos. </a:t>
            </a:r>
            <a:endParaRPr lang="pt-BR" dirty="0">
              <a:solidFill>
                <a:srgbClr val="FCED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5269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6230DEE-2F5C-C94D-864D-0C918A77B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535703"/>
            <a:ext cx="5909900" cy="3322297"/>
          </a:xfrm>
        </p:spPr>
        <p:txBody>
          <a:bodyPr/>
          <a:lstStyle/>
          <a:p>
            <a:pPr lvl="2"/>
            <a:r>
              <a:rPr lang="es-ES_tradnl" dirty="0"/>
              <a:t>Jesús fue al frente por usted.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752218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6230DEE-2F5C-C94D-864D-0C918A77B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Él no desistió de salvarlo, porque Él y el Padre lo aman.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843370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C8AC3B9-DD8E-4BF5-9B15-492DB3C0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1409" y="1361209"/>
            <a:ext cx="4340591" cy="4922499"/>
          </a:xfrm>
        </p:spPr>
        <p:txBody>
          <a:bodyPr/>
          <a:lstStyle/>
          <a:p>
            <a:pPr lvl="2"/>
            <a:r>
              <a:rPr lang="es-ES_tradnl" dirty="0"/>
              <a:t>Delante de ese gran sacrificio, ¿qué falta para que usted finalmente le entregue su corazón a Cristo?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762719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8F34988-2303-1309-B565-E611BDB935E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es-ES_tradnl" dirty="0"/>
              <a:t>¿Qué impide que le entregue hoy su vida a Jesús? </a:t>
            </a:r>
            <a:endParaRPr lang="pt-BR" dirty="0"/>
          </a:p>
        </p:txBody>
      </p:sp>
      <p:pic>
        <p:nvPicPr>
          <p:cNvPr id="7" name="Espaço Reservado para Imagem 6" descr="Mulher sentada na cama&#10;&#10;Descrição gerada automaticamente">
            <a:extLst>
              <a:ext uri="{FF2B5EF4-FFF2-40B4-BE49-F238E27FC236}">
                <a16:creationId xmlns:a16="http://schemas.microsoft.com/office/drawing/2014/main" id="{26DD2719-8BD1-BDF1-BEA4-D02C2D14EC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" b="1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087922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2ED5D32-C940-9C69-44A6-AAD7E3852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Acéptelo como Señor y Salvador e inicie un camino de fe con Él. </a:t>
            </a:r>
            <a:endParaRPr lang="pt-BR" dirty="0"/>
          </a:p>
        </p:txBody>
      </p:sp>
      <p:pic>
        <p:nvPicPr>
          <p:cNvPr id="10" name="Espaço Reservado para Imagem 9" descr="Mulher com os braços para cima&#10;&#10;Descrição gerada automaticamente com confiança baixa">
            <a:extLst>
              <a:ext uri="{FF2B5EF4-FFF2-40B4-BE49-F238E27FC236}">
                <a16:creationId xmlns:a16="http://schemas.microsoft.com/office/drawing/2014/main" id="{6C2BFAFE-F3A7-562A-8E80-09C790A93B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744329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0F1F560-29AA-144E-17B2-F1B5DB5CD8E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es-ES_tradnl" dirty="0"/>
              <a:t>Sus sacrificios no tienen valor. </a:t>
            </a:r>
            <a:endParaRPr lang="pt-BR" dirty="0"/>
          </a:p>
        </p:txBody>
      </p:sp>
      <p:pic>
        <p:nvPicPr>
          <p:cNvPr id="9" name="Espaço Reservado para Imagem 8" descr="Pessoas em um show&#10;&#10;Descrição gerada automaticamente">
            <a:extLst>
              <a:ext uri="{FF2B5EF4-FFF2-40B4-BE49-F238E27FC236}">
                <a16:creationId xmlns:a16="http://schemas.microsoft.com/office/drawing/2014/main" id="{CCC4E29F-9927-9BA0-9472-639E952A3E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140826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A9EF508-198A-AFA3-5BC9-00AA80BB0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Él es el Cordero que está faltando en su vida.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31034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43501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72281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CD4F617-275B-0B82-B886-5128BCCA92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419" dirty="0"/>
              <a:t>“Porque tanto amó Dios al mundo que dio a su Hijo unigénito, para que todo el que cree en él no se pierda, sino que tenga vida eterna.” </a:t>
            </a:r>
          </a:p>
          <a:p>
            <a:pPr marL="1800" lvl="1" indent="0">
              <a:buNone/>
            </a:pPr>
            <a:r>
              <a:rPr lang="es-419" dirty="0"/>
              <a:t>(Juan 3:16, NVI).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270482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97091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D9B456-05A5-B063-B420-CAFD7A3FC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Mientras algunas personas abandonan a sus hijos y otros los crían con indiferencia, miles sueñan con ser padres.</a:t>
            </a:r>
            <a:endParaRPr lang="pt-BR" dirty="0"/>
          </a:p>
        </p:txBody>
      </p:sp>
      <p:pic>
        <p:nvPicPr>
          <p:cNvPr id="10" name="Espaço Reservado para Imagem 9" descr="Uma imagem contendo pessoa, ao ar livre, edifício, homem&#10;&#10;Descrição gerada automaticamente">
            <a:extLst>
              <a:ext uri="{FF2B5EF4-FFF2-40B4-BE49-F238E27FC236}">
                <a16:creationId xmlns:a16="http://schemas.microsoft.com/office/drawing/2014/main" id="{8A209A0C-F123-3D33-A483-9C382321CD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/>
        </p:blipFill>
        <p:spPr/>
      </p:pic>
    </p:spTree>
    <p:extLst>
      <p:ext uri="{BB962C8B-B14F-4D97-AF65-F5344CB8AC3E}">
        <p14:creationId xmlns:p14="http://schemas.microsoft.com/office/powerpoint/2010/main" val="15656814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1E45409-8828-39FD-C613-C5B811A5BBE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_tradnl" dirty="0"/>
              <a:t>Para los hombres y mujeres antiguos de la Biblia, tener un hijo era una de las mayores realizaciones de la vida.</a:t>
            </a:r>
            <a:endParaRPr lang="pt-BR" dirty="0"/>
          </a:p>
        </p:txBody>
      </p:sp>
      <p:pic>
        <p:nvPicPr>
          <p:cNvPr id="10" name="Espaço Reservado para Imagem 9" descr="Homem sentado no chão&#10;&#10;Descrição gerada automaticamente com confiança média">
            <a:extLst>
              <a:ext uri="{FF2B5EF4-FFF2-40B4-BE49-F238E27FC236}">
                <a16:creationId xmlns:a16="http://schemas.microsoft.com/office/drawing/2014/main" id="{38E4A5AE-B9C2-3B24-2AC4-06C02E398C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" r="158"/>
          <a:stretch/>
        </p:blipFill>
        <p:spPr/>
      </p:pic>
    </p:spTree>
    <p:extLst>
      <p:ext uri="{BB962C8B-B14F-4D97-AF65-F5344CB8AC3E}">
        <p14:creationId xmlns:p14="http://schemas.microsoft.com/office/powerpoint/2010/main" val="212284776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1DF7857-5B21-A072-70E6-B0FAC3FEE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862445"/>
            <a:ext cx="4517518" cy="5369307"/>
          </a:xfrm>
        </p:spPr>
        <p:txBody>
          <a:bodyPr>
            <a:normAutofit fontScale="92500"/>
          </a:bodyPr>
          <a:lstStyle/>
          <a:p>
            <a:pPr lvl="2">
              <a:lnSpc>
                <a:spcPct val="120000"/>
              </a:lnSpc>
            </a:pPr>
            <a:r>
              <a:rPr lang="es-ES_tradnl" sz="2800" dirty="0">
                <a:solidFill>
                  <a:schemeClr val="bg1"/>
                </a:solidFill>
              </a:rPr>
              <a:t>Cuando Abraham alcanzó la edad de 99 años, Dios se le apareció nuevamente. Le prometió al patriarca otra vez que sería padre de una gran nación y que sería “extraordinariamente fecundo”, padre de naciones y reyes </a:t>
            </a:r>
            <a:r>
              <a:rPr lang="pt-BR" sz="28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6995210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4ED11DC-D91D-8369-FD94-9BD6B9E17F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“Dios puso a Abraham a prueba y le dijo: Abraham. Y él respondió: Heme aquí. Y dijo: Toma ahora tu hijo, tu único, Isaac, a quien amas, y vete a la tierra de </a:t>
            </a:r>
            <a:r>
              <a:rPr lang="es-ES_tradnl" dirty="0" err="1"/>
              <a:t>Moriah</a:t>
            </a:r>
            <a:r>
              <a:rPr lang="es-ES_tradnl" dirty="0"/>
              <a:t>, y ofrécelo allí en holocausto sobre uno de los montes que yo te diré”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  <a:p>
            <a:pPr marL="1800" lvl="1" indent="0">
              <a:buNone/>
            </a:pPr>
            <a:r>
              <a:rPr lang="pt-BR" dirty="0"/>
              <a:t>(Génesis 22:1-2).</a:t>
            </a:r>
          </a:p>
        </p:txBody>
      </p:sp>
    </p:spTree>
    <p:extLst>
      <p:ext uri="{BB962C8B-B14F-4D97-AF65-F5344CB8AC3E}">
        <p14:creationId xmlns:p14="http://schemas.microsoft.com/office/powerpoint/2010/main" val="364585755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D9BC4DF-775A-E503-0863-0265093BE6C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_tradnl" dirty="0"/>
              <a:t>Abraham ya había muerto por dentro. No era solo uno de los momentos clave del gran conflicto, era la mayor batalla de la vida de Abraham</a:t>
            </a:r>
            <a:r>
              <a:rPr lang="pt-BR" dirty="0"/>
              <a:t>. </a:t>
            </a:r>
          </a:p>
        </p:txBody>
      </p:sp>
      <p:pic>
        <p:nvPicPr>
          <p:cNvPr id="9" name="Espaço Reservado para Imagem 8" descr="Homem ao lado de uma rocha&#10;&#10;Descrição gerada automaticamente">
            <a:extLst>
              <a:ext uri="{FF2B5EF4-FFF2-40B4-BE49-F238E27FC236}">
                <a16:creationId xmlns:a16="http://schemas.microsoft.com/office/drawing/2014/main" id="{50219336-55C7-4967-6965-3C52865A36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" b="1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143437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76BA7F1-3EE0-345D-E621-3CE3631FD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¿Por qué Dios le hizo ese pedido? ¿Qué ocurrió al final? ¿Y qué representa todo eso?</a:t>
            </a:r>
            <a:endParaRPr lang="pt-BR" dirty="0"/>
          </a:p>
        </p:txBody>
      </p:sp>
      <p:pic>
        <p:nvPicPr>
          <p:cNvPr id="9" name="Espaço Reservado para Imagem 8" descr="Homem em cima de rocha&#10;&#10;Descrição gerada automaticamente">
            <a:extLst>
              <a:ext uri="{FF2B5EF4-FFF2-40B4-BE49-F238E27FC236}">
                <a16:creationId xmlns:a16="http://schemas.microsoft.com/office/drawing/2014/main" id="{1F6D02B9-1948-DFCA-77ED-571BE13D41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" r="59"/>
          <a:stretch/>
        </p:blipFill>
        <p:spPr/>
      </p:pic>
    </p:spTree>
    <p:extLst>
      <p:ext uri="{BB962C8B-B14F-4D97-AF65-F5344CB8AC3E}">
        <p14:creationId xmlns:p14="http://schemas.microsoft.com/office/powerpoint/2010/main" val="352255912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- model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 modelo" id="{AA01F6DD-A506-4449-85B3-DD43D984A1E9}" vid="{334EB333-D060-E146-8F7F-1F064E94EE0C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C0B5A1-33D0-E742-9FA0-5C19815C5B1C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1- modelo</Template>
  <TotalTime>2273</TotalTime>
  <Words>538</Words>
  <Application>Microsoft Office PowerPoint</Application>
  <PresentationFormat>Panorámica</PresentationFormat>
  <Paragraphs>30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8" baseType="lpstr">
      <vt:lpstr>Basic Sans Bold</vt:lpstr>
      <vt:lpstr>Basic Sans</vt:lpstr>
      <vt:lpstr>Calibri</vt:lpstr>
      <vt:lpstr>Basic Sans Light</vt:lpstr>
      <vt:lpstr>Wingdings</vt:lpstr>
      <vt:lpstr>Arial</vt:lpstr>
      <vt:lpstr>Fonte do Sistema Regular</vt:lpstr>
      <vt:lpstr>1- modelo</vt:lpstr>
      <vt:lpstr>Presentación de PowerPoint</vt:lpstr>
      <vt:lpstr>¿Dónde está el Cordero?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SOMBRAS NO CÉU</dc:title>
  <dc:creator>marcos aurelio gularte de castro</dc:creator>
  <cp:lastModifiedBy>Rocío Macena</cp:lastModifiedBy>
  <cp:revision>4</cp:revision>
  <dcterms:created xsi:type="dcterms:W3CDTF">2022-10-04T12:03:09Z</dcterms:created>
  <dcterms:modified xsi:type="dcterms:W3CDTF">2022-10-18T18:08:30Z</dcterms:modified>
</cp:coreProperties>
</file>