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17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12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Outras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responsabilidades</a:t>
            </a:r>
            <a:endParaRPr lang="en-US" sz="44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Finanças, patrimônio e os limites do ministério do diaconato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12 · LIMITAÇÕES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limites do ofício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clareza dos papéis fortalece a ordem da igreja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Conhecer os limites do ofício é tão importante quanto conhecer suas atribuições. Reconhecer o que não cabe ao diaconato evita confusões, preserva a ordem eclesiástica e mantém o foco no propósito primordial do ministério.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Manual da Igreja (p. 89) define com clareza as funções que diáconos e diaconisas não estão autorizados a desempenhar, ainda que sejam oficiais ordenados.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Outras Responsabilidades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FUNÇÕES NÃO AUTORIZADAS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que diáconos não podem fazer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4173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da Igreja, 2025, p. 89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783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1965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" y="2066544"/>
            <a:ext cx="256032" cy="25603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325880" y="1965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Ministrar a Ceia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31520" y="249631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cerimônia da comunhão deve ser dirigida pelo pastor ordenado ou pelo ancião da igreja.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3291840" y="1783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783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474720" y="1965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304" y="2066544"/>
            <a:ext cx="256032" cy="25603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069080" y="1965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Realizar batismos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3474720" y="249631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batismo é oficiado pelo pastor ordenado, sob orientação da Associação.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6035040" y="1783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035040" y="1783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217920" y="1965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504" y="2066544"/>
            <a:ext cx="256032" cy="25603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812280" y="1965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Dirigir reuniões administrativas</a:t>
            </a:r>
            <a:endParaRPr lang="en-US" sz="1200" dirty="0"/>
          </a:p>
        </p:txBody>
      </p:sp>
      <p:sp>
        <p:nvSpPr>
          <p:cNvPr id="23" name="Text 18"/>
          <p:cNvSpPr/>
          <p:nvPr/>
        </p:nvSpPr>
        <p:spPr>
          <a:xfrm>
            <a:off x="6217920" y="249631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condução das Reuniões Administrativas cabe ao pastor, ao ancião ou oficial designado.</a:t>
            </a:r>
            <a:endParaRPr lang="en-US" sz="900" dirty="0"/>
          </a:p>
        </p:txBody>
      </p:sp>
      <p:sp>
        <p:nvSpPr>
          <p:cNvPr id="24" name="Shape 19"/>
          <p:cNvSpPr/>
          <p:nvPr/>
        </p:nvSpPr>
        <p:spPr>
          <a:xfrm>
            <a:off x="548640" y="320040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548640" y="320040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6" name="Shape 21"/>
          <p:cNvSpPr/>
          <p:nvPr/>
        </p:nvSpPr>
        <p:spPr>
          <a:xfrm>
            <a:off x="731520" y="338328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04" y="3483864"/>
            <a:ext cx="256032" cy="256032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1325880" y="33832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Cerimônias de casamento</a:t>
            </a:r>
            <a:endParaRPr lang="en-US" sz="1200" dirty="0"/>
          </a:p>
        </p:txBody>
      </p:sp>
      <p:sp>
        <p:nvSpPr>
          <p:cNvPr id="29" name="Text 23"/>
          <p:cNvSpPr/>
          <p:nvPr/>
        </p:nvSpPr>
        <p:spPr>
          <a:xfrm>
            <a:off x="731520" y="391363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Casamentos são realizados por pastores ordenados com credencial vigente.</a:t>
            </a:r>
            <a:endParaRPr lang="en-US" sz="900" dirty="0"/>
          </a:p>
        </p:txBody>
      </p:sp>
      <p:sp>
        <p:nvSpPr>
          <p:cNvPr id="30" name="Shape 24"/>
          <p:cNvSpPr/>
          <p:nvPr/>
        </p:nvSpPr>
        <p:spPr>
          <a:xfrm>
            <a:off x="3291840" y="320040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3291840" y="320040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2" name="Shape 26"/>
          <p:cNvSpPr/>
          <p:nvPr/>
        </p:nvSpPr>
        <p:spPr>
          <a:xfrm>
            <a:off x="3474720" y="338328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5304" y="3483864"/>
            <a:ext cx="256032" cy="256032"/>
          </a:xfrm>
          <a:prstGeom prst="rect">
            <a:avLst/>
          </a:prstGeom>
        </p:spPr>
      </p:pic>
      <p:sp>
        <p:nvSpPr>
          <p:cNvPr id="34" name="Text 27"/>
          <p:cNvSpPr/>
          <p:nvPr/>
        </p:nvSpPr>
        <p:spPr>
          <a:xfrm>
            <a:off x="4069080" y="33832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Recepção de membros</a:t>
            </a:r>
            <a:endParaRPr lang="en-US" sz="1200" dirty="0"/>
          </a:p>
        </p:txBody>
      </p:sp>
      <p:sp>
        <p:nvSpPr>
          <p:cNvPr id="35" name="Text 28"/>
          <p:cNvSpPr/>
          <p:nvPr/>
        </p:nvSpPr>
        <p:spPr>
          <a:xfrm>
            <a:off x="3474720" y="391363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Oficiar a recepção de novos membros não é função do diaconato.</a:t>
            </a:r>
            <a:endParaRPr lang="en-US" sz="900" dirty="0"/>
          </a:p>
        </p:txBody>
      </p:sp>
      <p:sp>
        <p:nvSpPr>
          <p:cNvPr id="36" name="Shape 29"/>
          <p:cNvSpPr/>
          <p:nvPr/>
        </p:nvSpPr>
        <p:spPr>
          <a:xfrm>
            <a:off x="6035040" y="320040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6035040" y="320040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8" name="Shape 31"/>
          <p:cNvSpPr/>
          <p:nvPr/>
        </p:nvSpPr>
        <p:spPr>
          <a:xfrm>
            <a:off x="6217920" y="338328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504" y="3483864"/>
            <a:ext cx="256032" cy="256032"/>
          </a:xfrm>
          <a:prstGeom prst="rect">
            <a:avLst/>
          </a:prstGeom>
        </p:spPr>
      </p:pic>
      <p:sp>
        <p:nvSpPr>
          <p:cNvPr id="40" name="Text 32"/>
          <p:cNvSpPr/>
          <p:nvPr/>
        </p:nvSpPr>
        <p:spPr>
          <a:xfrm>
            <a:off x="6812280" y="33832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Transferência de membros</a:t>
            </a:r>
            <a:endParaRPr lang="en-US" sz="1200" dirty="0"/>
          </a:p>
        </p:txBody>
      </p:sp>
      <p:sp>
        <p:nvSpPr>
          <p:cNvPr id="41" name="Text 33"/>
          <p:cNvSpPr/>
          <p:nvPr/>
        </p:nvSpPr>
        <p:spPr>
          <a:xfrm>
            <a:off x="6217920" y="391363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Oficiar transferências de membros também não cabe a diáconos e diaconisas.</a:t>
            </a:r>
            <a:endParaRPr lang="en-US" sz="900" dirty="0"/>
          </a:p>
        </p:txBody>
      </p:sp>
      <p:sp>
        <p:nvSpPr>
          <p:cNvPr id="42" name="Shape 34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3" name="Text 35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Outras Responsabilidades</a:t>
            </a:r>
            <a:endParaRPr lang="en-US" sz="900" dirty="0"/>
          </a:p>
        </p:txBody>
      </p:sp>
      <p:sp>
        <p:nvSpPr>
          <p:cNvPr id="44" name="Text 36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12 · ENCAMINHAMENTO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Quando não houver autorizado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Acionar a Associação para obter assistência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uma igreja não tiver alguém autorizado a desempenhar essas funções, o líder da igreja deverá entrar em contato com a Associação para obter assistência (Manual da Igreja, p. 89).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caminho institucional preserva a ordem, garante a continuidade pastoral da congregação e respeita as competências definidas para cada oficial. Diáconos e diaconisas atuam onde lhes cabe, e encaminham com clareza quando a função pertence a outra instância.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Outras Responsabilidades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Cada um no seu ofício</a:t>
            </a:r>
            <a:endParaRPr lang="en-US" sz="44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Administração e finanças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Auxílio nos negócios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nos interesses da igreja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Cuidar do patrimônio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Conservação do templo,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móveis e equipamentos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Limites do ministério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diáconos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estão autorizados a fazer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Administração e finanças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diaconato pode aliviar pastores, anciãos e outros oficiais das tarefas administrativas e financeiras que pode desempenhar bem.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"Esses oficiais consideravam cuidadosamente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necessidades dos membros de forma individual,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bem como os interesses financeiros gerais da igreja."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39319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160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dos Apóstolos, 2021, p. 57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12 · ADMINISTRAÇÃO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Auxílio que alivia a liderança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nomeação por eleição traz bênçãos para a administração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nomeação de diáconos por meio de eleição traz bênçãos à administração da igreja, aliviando pastores, anciãos e outros oficiais das tarefas que os diáconos podem desempenhar bem (Manual da Igreja, p. 88).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Embora a função primordial do diaconato seja o atendimento aos pobres e necessitados, pode servir de grande auxílio em assuntos administrativos e financeiros da igreja, caso seu envolvimento nessas áreas seja solicitado.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Outras Responsabilidades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Cuidar do patrimônio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 não houver comissão de construção, cabe a diáconos e diaconisas a conservação e manutenção do patrimônio da igreja.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12 · PATRIMÔNIO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Conservação e fundos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Sob a direção geral da Comissão Diretiva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 igrejas em que a responsabilidade pela conservação e manutenção do patrimônio não é atribuída a uma comissão de construção, essa tarefa fica a cargo dos diáconos e diaconisas (Manual da Igreja, p. 90).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igreja, suas dependências, móveis e equipamentos devem ser mantidos em bom estado e em condições representativas. Os fundos devem provir do orçamento da igreja ou de contribuições especiais. A supervisão é feita pelos diáconos, sob a direção geral da Comissão Diretiva.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Outras Responsabilidades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ÁREAS DO PATRIMÔNIO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frentes de conservação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Templo e dependências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ou capela e todas as suas dependências mantidas em bom estado e em condições representativas.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Móveis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Mobiliário do templo, das salas e dos espaços de uso comum sempre limpos, organizados e funcionais.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Equipamentos</a:t>
            </a:r>
            <a:endParaRPr lang="en-US" sz="16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Som, imagem, iluminação e demais equipamentos verificados, conservados e prontos para uso.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Outras Responsabilidades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Limites do ministério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Há funções específicas que diáconos e diaconisas não estão autorizados a desempenhar, mesmo sendo oficiais ordenados.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Diaconato — Cap. 12: Outras Responsabilidades</dc:title>
  <dc:subject>PptxGenJS Presentation</dc:subject>
  <dc:creator>Associação Ministerial DSA</dc:creator>
  <cp:lastModifiedBy>Associação Ministerial DSA</cp:lastModifiedBy>
  <cp:revision>1</cp:revision>
  <dcterms:created xsi:type="dcterms:W3CDTF">2026-05-19T21:48:52Z</dcterms:created>
  <dcterms:modified xsi:type="dcterms:W3CDTF">2026-05-19T21:48:52Z</dcterms:modified>
</cp:coreProperties>
</file>