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6301"/>
  </p:normalViewPr>
  <p:slideViewPr>
    <p:cSldViewPr snapToGrid="0" snapToObjects="1">
      <p:cViewPr varScale="1">
        <p:scale>
          <a:sx n="170" d="100"/>
          <a:sy n="170" d="100"/>
        </p:scale>
        <p:origin x="5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SA - Otavio José Barreto Lima" userId="fc202b7a-7e88-4697-be33-4c7b2814097f" providerId="ADAL" clId="{C186C9C9-F4BE-5079-AA1E-5E42A704EC5F}"/>
    <pc:docChg chg="modSld">
      <pc:chgData name="DSA - Otavio José Barreto Lima" userId="fc202b7a-7e88-4697-be33-4c7b2814097f" providerId="ADAL" clId="{C186C9C9-F4BE-5079-AA1E-5E42A704EC5F}" dt="2026-05-20T14:38:19.739" v="45" actId="20577"/>
      <pc:docMkLst>
        <pc:docMk/>
      </pc:docMkLst>
      <pc:sldChg chg="modSp mod">
        <pc:chgData name="DSA - Otavio José Barreto Lima" userId="fc202b7a-7e88-4697-be33-4c7b2814097f" providerId="ADAL" clId="{C186C9C9-F4BE-5079-AA1E-5E42A704EC5F}" dt="2026-05-20T14:38:19.739" v="45" actId="20577"/>
        <pc:sldMkLst>
          <pc:docMk/>
          <pc:sldMk cId="0" sldId="256"/>
        </pc:sldMkLst>
        <pc:spChg chg="mod">
          <ac:chgData name="DSA - Otavio José Barreto Lima" userId="fc202b7a-7e88-4697-be33-4c7b2814097f" providerId="ADAL" clId="{C186C9C9-F4BE-5079-AA1E-5E42A704EC5F}" dt="2026-05-20T14:38:19.739" v="45" actId="20577"/>
          <ac:spMkLst>
            <pc:docMk/>
            <pc:sldMk cId="0" sldId="256"/>
            <ac:spMk id="7" creationId="{00000000-0000-0000-0000-000000000000}"/>
          </ac:spMkLst>
        </pc:spChg>
      </pc:sldChg>
      <pc:sldChg chg="modSp mod">
        <pc:chgData name="DSA - Otavio José Barreto Lima" userId="fc202b7a-7e88-4697-be33-4c7b2814097f" providerId="ADAL" clId="{C186C9C9-F4BE-5079-AA1E-5E42A704EC5F}" dt="2026-05-20T14:36:36.747" v="10" actId="20577"/>
        <pc:sldMkLst>
          <pc:docMk/>
          <pc:sldMk cId="0" sldId="259"/>
        </pc:sldMkLst>
        <pc:spChg chg="mod">
          <ac:chgData name="DSA - Otavio José Barreto Lima" userId="fc202b7a-7e88-4697-be33-4c7b2814097f" providerId="ADAL" clId="{C186C9C9-F4BE-5079-AA1E-5E42A704EC5F}" dt="2026-05-20T14:36:36.747" v="10" actId="20577"/>
          <ac:spMkLst>
            <pc:docMk/>
            <pc:sldMk cId="0" sldId="259"/>
            <ac:spMk id="5" creationId="{00000000-0000-0000-0000-000000000000}"/>
          </ac:spMkLst>
        </pc:spChg>
      </pc:sldChg>
      <pc:sldChg chg="modSp mod">
        <pc:chgData name="DSA - Otavio José Barreto Lima" userId="fc202b7a-7e88-4697-be33-4c7b2814097f" providerId="ADAL" clId="{C186C9C9-F4BE-5079-AA1E-5E42A704EC5F}" dt="2026-05-20T14:37:31.362" v="23" actId="20577"/>
        <pc:sldMkLst>
          <pc:docMk/>
          <pc:sldMk cId="0" sldId="266"/>
        </pc:sldMkLst>
        <pc:spChg chg="mod">
          <ac:chgData name="DSA - Otavio José Barreto Lima" userId="fc202b7a-7e88-4697-be33-4c7b2814097f" providerId="ADAL" clId="{C186C9C9-F4BE-5079-AA1E-5E42A704EC5F}" dt="2026-05-20T14:37:31.362" v="23" actId="20577"/>
          <ac:spMkLst>
            <pc:docMk/>
            <pc:sldMk cId="0" sldId="266"/>
            <ac:spMk id="4" creationId="{00000000-0000-0000-0000-000000000000}"/>
          </ac:spMkLst>
        </pc:spChg>
      </pc:sldChg>
      <pc:sldChg chg="modSp mod">
        <pc:chgData name="DSA - Otavio José Barreto Lima" userId="fc202b7a-7e88-4697-be33-4c7b2814097f" providerId="ADAL" clId="{C186C9C9-F4BE-5079-AA1E-5E42A704EC5F}" dt="2026-05-20T14:37:52.129" v="34" actId="20577"/>
        <pc:sldMkLst>
          <pc:docMk/>
          <pc:sldMk cId="0" sldId="268"/>
        </pc:sldMkLst>
        <pc:spChg chg="mod">
          <ac:chgData name="DSA - Otavio José Barreto Lima" userId="fc202b7a-7e88-4697-be33-4c7b2814097f" providerId="ADAL" clId="{C186C9C9-F4BE-5079-AA1E-5E42A704EC5F}" dt="2026-05-20T14:37:52.129" v="34" actId="20577"/>
          <ac:spMkLst>
            <pc:docMk/>
            <pc:sldMk cId="0" sldId="26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0304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417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60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11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457200" y="182880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Cerimônia da</a:t>
            </a:r>
            <a:endParaRPr lang="en-US" sz="5000" dirty="0"/>
          </a:p>
          <a:p>
            <a:pPr marL="0" indent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comunhão</a:t>
            </a:r>
            <a:endParaRPr lang="en-US" sz="5000" dirty="0"/>
          </a:p>
        </p:txBody>
      </p:sp>
      <p:sp>
        <p:nvSpPr>
          <p:cNvPr id="6" name="Shape 3"/>
          <p:cNvSpPr/>
          <p:nvPr/>
        </p:nvSpPr>
        <p:spPr>
          <a:xfrm>
            <a:off x="457200" y="3611880"/>
            <a:ext cx="640080" cy="54864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Text 4"/>
          <p:cNvSpPr/>
          <p:nvPr/>
        </p:nvSpPr>
        <p:spPr>
          <a:xfrm>
            <a:off x="457200" y="379476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7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Lava-pés e Ceia do Senhor, servidos com ordem, reverência e humildade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kern="0" spc="30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11 · CONDUÇÃO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Durante e depois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Auxiliar, manter a ordem, lavar as mãos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Alguns diáconos e diaconisas devem ser designados para auxiliar os participantes durante todo o rito, ajudando-os a encontrar par e a manter a ordem e a reverência. Diaconisas prestam especial auxílio às visitantes e às novas membros.</a:t>
            </a:r>
            <a:endParaRPr lang="en-US" sz="1200" dirty="0"/>
          </a:p>
          <a:p>
            <a:pPr marL="0" indent="0">
              <a:spcAft>
                <a:spcPts val="600"/>
              </a:spcAft>
              <a:buNone/>
            </a:pPr>
            <a:endParaRPr lang="en-US" sz="12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Depois do lava-pés, todos devem lavar bem as mãos antes de voltar à Ceia. Quem lidera o culto faz isso publicamente, para fins de higiene.</a:t>
            </a:r>
            <a:endParaRPr lang="en-US" sz="1200" dirty="0"/>
          </a:p>
          <a:p>
            <a:pPr marL="0" indent="0">
              <a:spcAft>
                <a:spcPts val="600"/>
              </a:spcAft>
              <a:buNone/>
            </a:pPr>
            <a:endParaRPr lang="en-US" sz="12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Aconselha-se que diáconos e diaconisas façam seu próprio lava-pés mais cedo, talvez após a preparação dos utensílios.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 da Comunhão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B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60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Ceia do Senhor e depois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97764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Preparativos da mesa, distribuição reverente dos emblemas, descarte respeitoso das sobras e comunhão aberta.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11 · MESA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Preparativos da Santa Ceia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Melhor sobrar do que faltar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Cabe às diaconisas providenciar o pão e o vinho com antecedência e em quantidade suficiente. A cerimônia ficará prejudicada se os emblemas faltarem.</a:t>
            </a:r>
            <a:endParaRPr lang="en-US" sz="1200" dirty="0"/>
          </a:p>
          <a:p>
            <a:pPr marL="0" indent="0">
              <a:spcAft>
                <a:spcPts val="600"/>
              </a:spcAft>
              <a:buNone/>
            </a:pPr>
            <a:endParaRPr lang="en-US" sz="12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Antes do início, as diaconisas organizam a mesa: preparam o pão e o vinho, enchem as taças, dispõem os pratos com o pão sem fermento e cobrem a mesa com a toalha apropriada.</a:t>
            </a:r>
            <a:endParaRPr lang="en-US" sz="1200" dirty="0"/>
          </a:p>
          <a:p>
            <a:pPr marL="0" indent="0">
              <a:spcAft>
                <a:spcPts val="600"/>
              </a:spcAft>
              <a:buNone/>
            </a:pPr>
            <a:endParaRPr lang="en-US" sz="12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pão deve ser deixado já partido em sua maior parte, reservando-se pequena quantidade para que os oficiantes a partam, cumprindo o simbolismo.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 da Comunhão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DISTRIBUIÇÃO DOS EMBLEMAS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Sequência da Ceia do Senhor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548640" y="17830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Dirigida pelo pastor ordenado ou pelo ancião. Diáconos e diaconisas auxiliam na distribuição. Roupa sóbria.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48640" y="2423160"/>
            <a:ext cx="502920" cy="50292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Text 5"/>
          <p:cNvSpPr/>
          <p:nvPr/>
        </p:nvSpPr>
        <p:spPr>
          <a:xfrm>
            <a:off x="548640" y="24231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188720" y="242316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Leitura e oração pelo pão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188720" y="2788920"/>
            <a:ext cx="3383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Passagem das Escrituras lida. Oficiantes se ajoelham para abençoar o pão.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663440" y="2423160"/>
            <a:ext cx="502920" cy="50292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4663440" y="24231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303520" y="242316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Distribuição do pão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303520" y="2788920"/>
            <a:ext cx="3383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Oficiantes entregam as bandejas aos diáconos, que servem a congregação.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48640" y="3520440"/>
            <a:ext cx="502920" cy="50292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5" name="Text 13"/>
          <p:cNvSpPr/>
          <p:nvPr/>
        </p:nvSpPr>
        <p:spPr>
          <a:xfrm>
            <a:off x="548640" y="35204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188720" y="352044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Participação conjunta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88720" y="3886200"/>
            <a:ext cx="3383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um retém sua porção até que todos sejam servidos. Líder convida; oração silenciosa.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663440" y="3520440"/>
            <a:ext cx="502920" cy="50292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9" name="Text 17"/>
          <p:cNvSpPr/>
          <p:nvPr/>
        </p:nvSpPr>
        <p:spPr>
          <a:xfrm>
            <a:off x="4663440" y="35204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303520" y="352044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Oração pelo vinho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303520" y="3886200"/>
            <a:ext cx="33832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Leitura de 1 Co 11; oficiantes se ajoelham. Diáconos novamente servem à congregação.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3" name="Text 21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 da Comunhão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PARTICIPAÇÃO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Quem participa da Ceia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Shape 3"/>
          <p:cNvSpPr/>
          <p:nvPr/>
        </p:nvSpPr>
        <p:spPr>
          <a:xfrm>
            <a:off x="548640" y="1920240"/>
            <a:ext cx="2468880" cy="260604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548640" y="1920240"/>
            <a:ext cx="73152" cy="260604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29718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Comunhão aberta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822960" y="3520440"/>
            <a:ext cx="2103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Todos os que tenham comprometido sua vida com o Salvador podem participar. Aplica-se aos batizados, mas não impede outros.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60604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Shape 10"/>
          <p:cNvSpPr/>
          <p:nvPr/>
        </p:nvSpPr>
        <p:spPr>
          <a:xfrm>
            <a:off x="3291840" y="1920240"/>
            <a:ext cx="73152" cy="260604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29718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crianças</a:t>
            </a:r>
            <a:endParaRPr lang="en-US" sz="1600" dirty="0"/>
          </a:p>
        </p:txBody>
      </p:sp>
      <p:sp>
        <p:nvSpPr>
          <p:cNvPr id="18" name="Text 14"/>
          <p:cNvSpPr/>
          <p:nvPr/>
        </p:nvSpPr>
        <p:spPr>
          <a:xfrm>
            <a:off x="3566160" y="3520440"/>
            <a:ext cx="2103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Aprendem observando. Após instrução nas classes batismais e o próprio batismo, estão preparadas para participar.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60604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0" name="Shape 16"/>
          <p:cNvSpPr/>
          <p:nvPr/>
        </p:nvSpPr>
        <p:spPr>
          <a:xfrm>
            <a:off x="6035040" y="1920240"/>
            <a:ext cx="73152" cy="260604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29718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Doentes em casa</a:t>
            </a:r>
            <a:endParaRPr lang="en-US" sz="1600" dirty="0"/>
          </a:p>
        </p:txBody>
      </p:sp>
      <p:sp>
        <p:nvSpPr>
          <p:cNvPr id="25" name="Text 20"/>
          <p:cNvSpPr/>
          <p:nvPr/>
        </p:nvSpPr>
        <p:spPr>
          <a:xfrm>
            <a:off x="6309360" y="3520440"/>
            <a:ext cx="2103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pastor ou ancião realiza um culto especial na casa, acompanhado por um diácono ou diaconisa. Lava-pés pode ser excluído.</a:t>
            </a:r>
            <a:endParaRPr lang="en-US" sz="1100" dirty="0"/>
          </a:p>
        </p:txBody>
      </p:sp>
      <p:sp>
        <p:nvSpPr>
          <p:cNvPr id="26" name="Shape 21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7" name="Text 22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 da Comunhão</a:t>
            </a:r>
            <a:endParaRPr lang="en-US" sz="900" dirty="0"/>
          </a:p>
        </p:txBody>
      </p:sp>
      <p:sp>
        <p:nvSpPr>
          <p:cNvPr id="28" name="Text 23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11 · CAUTELA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Inovações devem ser evitadas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tornar comum o que é sagrado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Adaptações eventuais podem ser necessárias por limitação de espaço ou de utensílios. Mas alterações desnecessárias são desaconselhadas. O desejo de fazer algo diferente pode neutralizar o elemento rememorativo da cerimônia instituída pelo próprio Senhor.</a:t>
            </a:r>
            <a:endParaRPr lang="en-US" sz="1200" dirty="0"/>
          </a:p>
          <a:p>
            <a:pPr marL="0" indent="0">
              <a:spcAft>
                <a:spcPts val="600"/>
              </a:spcAft>
              <a:buNone/>
            </a:pPr>
            <a:endParaRPr lang="en-US" sz="12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Somente o suco de uva não fermentado e o pão sem fermento são apropriados para a comunhão. Não se deve acrescentar ao pão nata, aromatizantes, chocolate ou qualquer ingrediente que introduza novidade.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 da Comunhão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11 · ENCERRAMENTO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Depois da cerimônia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Utensílios e descarte dos emblemas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Após a cerimônia, diáconos e diaconisas limpam a mesa, recolhem os utensílios e descartam respeitosamente as sobras dos emblemas. Em nenhuma circunstância esses emblemas podem ser consumidos ou reutilizados para fins comuns.</a:t>
            </a:r>
            <a:endParaRPr lang="en-US" sz="1300" dirty="0"/>
          </a:p>
          <a:p>
            <a:pPr marL="0" indent="0">
              <a:spcAft>
                <a:spcPts val="600"/>
              </a:spcAft>
              <a:buNone/>
            </a:pPr>
            <a:endParaRPr lang="en-US" sz="13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Secretaria Ministerial da Divisão Sul-Americana orienta que o pão e o suco de uva que sobram da Santa Ceia sejam enterrados ou queimados.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 da Comunhão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MATERIAIS ESSENCIAIS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que verificar antes da cerimônia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2801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2468880" cy="137160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548640" y="1508760"/>
            <a:ext cx="54864" cy="13716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Shape 5"/>
          <p:cNvSpPr/>
          <p:nvPr/>
        </p:nvSpPr>
        <p:spPr>
          <a:xfrm>
            <a:off x="731520" y="169164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104" y="1792224"/>
            <a:ext cx="256032" cy="25603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325880" y="169164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Bacias e toalhas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731520" y="224028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Toalhas individuais, brancas e bem conservadas. Duas pessoas podem usar a mesma bacia, trocando a água.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3291840" y="1508760"/>
            <a:ext cx="2468880" cy="137160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Shape 9"/>
          <p:cNvSpPr/>
          <p:nvPr/>
        </p:nvSpPr>
        <p:spPr>
          <a:xfrm>
            <a:off x="3291840" y="1508760"/>
            <a:ext cx="54864" cy="13716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Shape 10"/>
          <p:cNvSpPr/>
          <p:nvPr/>
        </p:nvSpPr>
        <p:spPr>
          <a:xfrm>
            <a:off x="3474720" y="169164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5304" y="1792224"/>
            <a:ext cx="256032" cy="25603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069080" y="169164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Água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3474720" y="224028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Recipientes grandes para água utilizada e limpa. Em regiões frias, providenciar água morna.</a:t>
            </a:r>
            <a:endParaRPr lang="en-US" sz="900" dirty="0"/>
          </a:p>
        </p:txBody>
      </p:sp>
      <p:sp>
        <p:nvSpPr>
          <p:cNvPr id="17" name="Shape 13"/>
          <p:cNvSpPr/>
          <p:nvPr/>
        </p:nvSpPr>
        <p:spPr>
          <a:xfrm>
            <a:off x="6035040" y="1508760"/>
            <a:ext cx="2468880" cy="137160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8" name="Shape 14"/>
          <p:cNvSpPr/>
          <p:nvPr/>
        </p:nvSpPr>
        <p:spPr>
          <a:xfrm>
            <a:off x="6035040" y="1508760"/>
            <a:ext cx="54864" cy="13716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9" name="Shape 15"/>
          <p:cNvSpPr/>
          <p:nvPr/>
        </p:nvSpPr>
        <p:spPr>
          <a:xfrm>
            <a:off x="6217920" y="169164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18504" y="1792224"/>
            <a:ext cx="256032" cy="25603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812280" y="169164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Cálices</a:t>
            </a:r>
            <a:endParaRPr lang="en-US" sz="1300" dirty="0"/>
          </a:p>
        </p:txBody>
      </p:sp>
      <p:sp>
        <p:nvSpPr>
          <p:cNvPr id="22" name="Text 17"/>
          <p:cNvSpPr/>
          <p:nvPr/>
        </p:nvSpPr>
        <p:spPr>
          <a:xfrm>
            <a:off x="6217920" y="224028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vidro, frequentemente. Cuidado no manuseio. Limpeza minuciosa, ou surgem constrangimentos.</a:t>
            </a:r>
            <a:endParaRPr lang="en-US" sz="900" dirty="0"/>
          </a:p>
        </p:txBody>
      </p:sp>
      <p:sp>
        <p:nvSpPr>
          <p:cNvPr id="23" name="Shape 18"/>
          <p:cNvSpPr/>
          <p:nvPr/>
        </p:nvSpPr>
        <p:spPr>
          <a:xfrm>
            <a:off x="548640" y="3063240"/>
            <a:ext cx="2468880" cy="137160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4" name="Shape 19"/>
          <p:cNvSpPr/>
          <p:nvPr/>
        </p:nvSpPr>
        <p:spPr>
          <a:xfrm>
            <a:off x="548640" y="3063240"/>
            <a:ext cx="54864" cy="13716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5" name="Shape 20"/>
          <p:cNvSpPr/>
          <p:nvPr/>
        </p:nvSpPr>
        <p:spPr>
          <a:xfrm>
            <a:off x="731520" y="324612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26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2104" y="3346704"/>
            <a:ext cx="256032" cy="256032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1325880" y="324612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Toalhas da mesa</a:t>
            </a:r>
            <a:endParaRPr lang="en-US" sz="1300" dirty="0"/>
          </a:p>
        </p:txBody>
      </p:sp>
      <p:sp>
        <p:nvSpPr>
          <p:cNvPr id="28" name="Text 22"/>
          <p:cNvSpPr/>
          <p:nvPr/>
        </p:nvSpPr>
        <p:spPr>
          <a:xfrm>
            <a:off x="731520" y="379476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diaconisas conservam as toalhas da mesa da comunhão em perfeitas condições de uso.</a:t>
            </a:r>
            <a:endParaRPr lang="en-US" sz="900" dirty="0"/>
          </a:p>
        </p:txBody>
      </p:sp>
      <p:sp>
        <p:nvSpPr>
          <p:cNvPr id="29" name="Shape 23"/>
          <p:cNvSpPr/>
          <p:nvPr/>
        </p:nvSpPr>
        <p:spPr>
          <a:xfrm>
            <a:off x="3291840" y="3063240"/>
            <a:ext cx="2468880" cy="137160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0" name="Shape 24"/>
          <p:cNvSpPr/>
          <p:nvPr/>
        </p:nvSpPr>
        <p:spPr>
          <a:xfrm>
            <a:off x="3291840" y="3063240"/>
            <a:ext cx="54864" cy="13716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1" name="Shape 25"/>
          <p:cNvSpPr/>
          <p:nvPr/>
        </p:nvSpPr>
        <p:spPr>
          <a:xfrm>
            <a:off x="3474720" y="324612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32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75304" y="3346704"/>
            <a:ext cx="256032" cy="256032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4069080" y="324612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Suco de uva</a:t>
            </a:r>
            <a:endParaRPr lang="en-US" sz="1300" dirty="0"/>
          </a:p>
        </p:txBody>
      </p:sp>
      <p:sp>
        <p:nvSpPr>
          <p:cNvPr id="34" name="Text 27"/>
          <p:cNvSpPr/>
          <p:nvPr/>
        </p:nvSpPr>
        <p:spPr>
          <a:xfrm>
            <a:off x="3474720" y="379476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fermentado. Em regiões isoladas, o escritório da Associação pode ajudar a consegui-lo.</a:t>
            </a:r>
            <a:endParaRPr lang="en-US" sz="900" dirty="0"/>
          </a:p>
        </p:txBody>
      </p:sp>
      <p:sp>
        <p:nvSpPr>
          <p:cNvPr id="35" name="Shape 28"/>
          <p:cNvSpPr/>
          <p:nvPr/>
        </p:nvSpPr>
        <p:spPr>
          <a:xfrm>
            <a:off x="6035040" y="3063240"/>
            <a:ext cx="2468880" cy="137160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6" name="Shape 29"/>
          <p:cNvSpPr/>
          <p:nvPr/>
        </p:nvSpPr>
        <p:spPr>
          <a:xfrm>
            <a:off x="6035040" y="3063240"/>
            <a:ext cx="54864" cy="13716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7" name="Shape 30"/>
          <p:cNvSpPr/>
          <p:nvPr/>
        </p:nvSpPr>
        <p:spPr>
          <a:xfrm>
            <a:off x="6217920" y="324612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38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18504" y="3346704"/>
            <a:ext cx="256032" cy="256032"/>
          </a:xfrm>
          <a:prstGeom prst="rect">
            <a:avLst/>
          </a:prstGeom>
        </p:spPr>
      </p:pic>
      <p:sp>
        <p:nvSpPr>
          <p:cNvPr id="39" name="Text 31"/>
          <p:cNvSpPr/>
          <p:nvPr/>
        </p:nvSpPr>
        <p:spPr>
          <a:xfrm>
            <a:off x="6812280" y="3246120"/>
            <a:ext cx="1645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Pão sem fermento</a:t>
            </a:r>
            <a:endParaRPr lang="en-US" sz="1300" dirty="0"/>
          </a:p>
        </p:txBody>
      </p:sp>
      <p:sp>
        <p:nvSpPr>
          <p:cNvPr id="40" name="Text 32"/>
          <p:cNvSpPr/>
          <p:nvPr/>
        </p:nvSpPr>
        <p:spPr>
          <a:xfrm>
            <a:off x="6217920" y="379476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Receitas com farinha, azeite, sal e água. Sem nata, aromatizantes ou outros ingredientes.</a:t>
            </a:r>
            <a:endParaRPr lang="en-US" sz="900" dirty="0"/>
          </a:p>
        </p:txBody>
      </p:sp>
      <p:sp>
        <p:nvSpPr>
          <p:cNvPr id="41" name="Shape 33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42" name="Text 34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 da Comunhão</a:t>
            </a:r>
            <a:endParaRPr lang="en-US" sz="900" dirty="0"/>
          </a:p>
        </p:txBody>
      </p:sp>
      <p:sp>
        <p:nvSpPr>
          <p:cNvPr id="43" name="Text 35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A2B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91440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874520"/>
            <a:ext cx="7680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"Eu lhes dei o exemplo,</a:t>
            </a:r>
            <a:endParaRPr lang="en-US" sz="2800" dirty="0"/>
          </a:p>
          <a:p>
            <a:pPr marL="0" indent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para que, como Eu fiz,</a:t>
            </a:r>
            <a:endParaRPr lang="en-US" sz="2800" dirty="0"/>
          </a:p>
          <a:p>
            <a:pPr marL="0" indent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vocês façam também."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93192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2"/>
          <p:cNvSpPr/>
          <p:nvPr/>
        </p:nvSpPr>
        <p:spPr>
          <a:xfrm>
            <a:off x="1417320" y="37947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JOÃO 13:15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41605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Palavras de Jesus após lavar os pés dos discípulos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F1B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Servir com humildade</a:t>
            </a:r>
            <a:endParaRPr lang="en-US" sz="42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2000" b="1" kern="0" spc="60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NA MISSÃO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centrado em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SUMÁRIO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Neste capítulo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Significado e preparação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794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rito sagrado da comunhão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seu anúncio com antecedência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lava-pés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794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Significado, dependências,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preparativos e cerimônia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Santa Ceia e depois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794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Distribuição, sobras,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comunhão aberta e materiais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B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60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Significado e preparação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97764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Ceia do Senhor é uma participação nos emblemas do corpo e do sangue de Jesus. Nessa experiência, Cristo Se faz presente.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11 · SIGNIFICADO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que é a Ceia do Senhor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Comunhão, fé e proclamação até que Ele volte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Ceia do Senhor é uma participação nos emblemas do corpo e do sangue de Jesus, como expressão de fé Nele. Nessa experiência de comunhão, Cristo Se faz presente para encontrar Seu povo e fortalecê-lo. Participando, proclamamos a morte do Senhor até que Ele volte.</a:t>
            </a:r>
            <a:endParaRPr lang="en-US" sz="1300" dirty="0"/>
          </a:p>
          <a:p>
            <a:pPr marL="0" indent="0">
              <a:spcAft>
                <a:spcPts val="600"/>
              </a:spcAft>
              <a:buNone/>
            </a:pPr>
            <a:endParaRPr lang="en-US" sz="13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Igreja Adventista, a cerimônia é celebrada uma vez por trimestre. Abrange o rito do lava-pés e a Ceia do Senhor.</a:t>
            </a:r>
            <a:endParaRPr lang="en-US" sz="1300" dirty="0"/>
          </a:p>
          <a:p>
            <a:pPr marL="0" indent="0">
              <a:spcAft>
                <a:spcPts val="600"/>
              </a:spcAft>
              <a:buNone/>
            </a:pPr>
            <a:endParaRPr lang="en-US" sz="13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da Igreja, 2025, p. 183, 184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 da Comunhão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B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91440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874520"/>
            <a:ext cx="7680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"É nessas ocasiões, indicadas por Ele mesmo,</a:t>
            </a:r>
            <a:endParaRPr lang="en-US" sz="2400" dirty="0"/>
          </a:p>
          <a:p>
            <a:pPr marL="0" indent="0"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 Cristo Se encontra com Seu povo</a:t>
            </a:r>
            <a:endParaRPr lang="en-US" sz="2400" dirty="0"/>
          </a:p>
          <a:p>
            <a:pPr marL="0" indent="0"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o renova por Sua presença."</a:t>
            </a:r>
            <a:endParaRPr lang="en-US" sz="2400" dirty="0"/>
          </a:p>
        </p:txBody>
      </p:sp>
      <p:sp>
        <p:nvSpPr>
          <p:cNvPr id="4" name="Shape 1"/>
          <p:cNvSpPr/>
          <p:nvPr/>
        </p:nvSpPr>
        <p:spPr>
          <a:xfrm>
            <a:off x="914400" y="393192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Text 2"/>
          <p:cNvSpPr/>
          <p:nvPr/>
        </p:nvSpPr>
        <p:spPr>
          <a:xfrm>
            <a:off x="1417320" y="37947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41605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Desejado de Todas as Nações, 2021, p. 529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11 · PREPARAÇÃO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Anúncio com antecedência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Tempo para preparar o coração e o programa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cerimônia é geralmente realizada no culto do penúltimo sábado de cada trimestre. Deve ser anunciada uma semana antes, destacando sua importância para que todos preparem o coração e resolvam diferenças pendentes.</a:t>
            </a:r>
            <a:endParaRPr lang="en-US" sz="1200" dirty="0"/>
          </a:p>
          <a:p>
            <a:pPr marL="0" indent="0">
              <a:spcAft>
                <a:spcPts val="600"/>
              </a:spcAft>
              <a:buNone/>
            </a:pPr>
            <a:endParaRPr lang="en-US" sz="12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 importante que haja uma reunião prévia com os oficiantes (pastores, anciãos, diáconos, diaconisas) para combinar todos os detalhes e a sequência do programa. Uma cerimônia bem-ordenada, sem atropelos, deixará impressão positiva duradoura.</a:t>
            </a:r>
            <a:endParaRPr lang="en-US" sz="1200" dirty="0"/>
          </a:p>
          <a:p>
            <a:pPr marL="0" indent="0">
              <a:spcAft>
                <a:spcPts val="600"/>
              </a:spcAft>
              <a:buNone/>
            </a:pPr>
            <a:endParaRPr lang="en-US" sz="12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Recomenda-se também um ensaio prévio.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 da Comunhão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B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60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lava-pés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97764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 humilhante que se tornou ordenança consagrada. Preparo designado por Cristo para o serviço sacramental.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40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11 · SIGNIFICADO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significado do lava-pés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Humildade, perdão e serviço ao próximo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Jesus não estava apenas ordenando hospitalidade. Pelo Seu ato, essa cerimônia humilhante se tornou uma ordenança consagrada. Deve ser observada pelos discípulos para manterem em mente Suas lições de humildade e serviço.</a:t>
            </a:r>
            <a:endParaRPr lang="en-US" sz="1200" dirty="0"/>
          </a:p>
          <a:p>
            <a:pPr marL="0" indent="0">
              <a:spcAft>
                <a:spcPts val="600"/>
              </a:spcAft>
              <a:buNone/>
            </a:pPr>
            <a:endParaRPr lang="en-US" sz="12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 o preparo designado por Cristo para o serviço sacramental. Enquanto o orgulho, a discórdia e a luta por superioridade forem nutridos, o coração não estará preparado para receber a comunhão do Seu corpo e do Seu sangue.</a:t>
            </a:r>
            <a:endParaRPr lang="en-US" sz="1200" dirty="0"/>
          </a:p>
          <a:p>
            <a:pPr marL="0" indent="0">
              <a:spcAft>
                <a:spcPts val="600"/>
              </a:spcAft>
              <a:buNone/>
            </a:pPr>
            <a:endParaRPr lang="en-US" sz="12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Desejado de Todas as Nações, 2021, p. 522, 523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 da Comunhão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LAVA-PÉS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Preparativos e dependências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3931920" cy="26974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548640" y="1828800"/>
            <a:ext cx="73152" cy="26974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7" name="Shape 5"/>
          <p:cNvSpPr/>
          <p:nvPr/>
        </p:nvSpPr>
        <p:spPr>
          <a:xfrm>
            <a:off x="822960" y="2011680"/>
            <a:ext cx="594360" cy="59436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832" y="2130552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600200" y="205740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Preparativos</a:t>
            </a:r>
            <a:endParaRPr lang="en-US" sz="1800" dirty="0"/>
          </a:p>
        </p:txBody>
      </p:sp>
      <p:sp>
        <p:nvSpPr>
          <p:cNvPr id="10" name="Shape 7"/>
          <p:cNvSpPr/>
          <p:nvPr/>
        </p:nvSpPr>
        <p:spPr>
          <a:xfrm>
            <a:off x="822960" y="2852928"/>
            <a:ext cx="91440" cy="9144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8"/>
          <p:cNvSpPr/>
          <p:nvPr/>
        </p:nvSpPr>
        <p:spPr>
          <a:xfrm>
            <a:off x="1005840" y="278892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Toalhas individuais, brancas, em bom estado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822960" y="3172968"/>
            <a:ext cx="91440" cy="9144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 10"/>
          <p:cNvSpPr/>
          <p:nvPr/>
        </p:nvSpPr>
        <p:spPr>
          <a:xfrm>
            <a:off x="1005840" y="310896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Bacias em quantidade suficiente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822960" y="3493008"/>
            <a:ext cx="91440" cy="9144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5" name="Text 12"/>
          <p:cNvSpPr/>
          <p:nvPr/>
        </p:nvSpPr>
        <p:spPr>
          <a:xfrm>
            <a:off x="1005840" y="342900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Água em temperatura confortável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822960" y="3813048"/>
            <a:ext cx="91440" cy="9144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Text 14"/>
          <p:cNvSpPr/>
          <p:nvPr/>
        </p:nvSpPr>
        <p:spPr>
          <a:xfrm>
            <a:off x="1005840" y="374904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Baldes para troca rápida da água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822960" y="4133088"/>
            <a:ext cx="91440" cy="9144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9" name="Text 16"/>
          <p:cNvSpPr/>
          <p:nvPr/>
        </p:nvSpPr>
        <p:spPr>
          <a:xfrm>
            <a:off x="1005840" y="406908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regiões frias, providenciar água morna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4709160" y="1828800"/>
            <a:ext cx="3931920" cy="269748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1" name="Shape 18"/>
          <p:cNvSpPr/>
          <p:nvPr/>
        </p:nvSpPr>
        <p:spPr>
          <a:xfrm>
            <a:off x="4709160" y="1828800"/>
            <a:ext cx="73152" cy="269748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2" name="Shape 19"/>
          <p:cNvSpPr/>
          <p:nvPr/>
        </p:nvSpPr>
        <p:spPr>
          <a:xfrm>
            <a:off x="4983480" y="2011680"/>
            <a:ext cx="594360" cy="59436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pic>
        <p:nvPicPr>
          <p:cNvPr id="2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2352" y="2130552"/>
            <a:ext cx="365760" cy="365760"/>
          </a:xfrm>
          <a:prstGeom prst="rect">
            <a:avLst/>
          </a:prstGeom>
        </p:spPr>
      </p:pic>
      <p:sp>
        <p:nvSpPr>
          <p:cNvPr id="24" name="Text 20"/>
          <p:cNvSpPr/>
          <p:nvPr/>
        </p:nvSpPr>
        <p:spPr>
          <a:xfrm>
            <a:off x="5760720" y="205740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Dependências</a:t>
            </a:r>
            <a:endParaRPr lang="en-US" sz="1800" dirty="0"/>
          </a:p>
        </p:txBody>
      </p:sp>
      <p:sp>
        <p:nvSpPr>
          <p:cNvPr id="25" name="Shape 21"/>
          <p:cNvSpPr/>
          <p:nvPr/>
        </p:nvSpPr>
        <p:spPr>
          <a:xfrm>
            <a:off x="4983480" y="2852928"/>
            <a:ext cx="91440" cy="9144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6" name="Text 22"/>
          <p:cNvSpPr/>
          <p:nvPr/>
        </p:nvSpPr>
        <p:spPr>
          <a:xfrm>
            <a:off x="5166360" y="278892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Áreas separadas para homens e mulheres</a:t>
            </a:r>
            <a:endParaRPr lang="en-US" sz="1100" dirty="0"/>
          </a:p>
        </p:txBody>
      </p:sp>
      <p:sp>
        <p:nvSpPr>
          <p:cNvPr id="27" name="Shape 23"/>
          <p:cNvSpPr/>
          <p:nvPr/>
        </p:nvSpPr>
        <p:spPr>
          <a:xfrm>
            <a:off x="4983480" y="3172968"/>
            <a:ext cx="91440" cy="9144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8" name="Text 24"/>
          <p:cNvSpPr/>
          <p:nvPr/>
        </p:nvSpPr>
        <p:spPr>
          <a:xfrm>
            <a:off x="5166360" y="310896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Acessibilidade para pessoas com deficiência</a:t>
            </a:r>
            <a:endParaRPr lang="en-US" sz="1100" dirty="0"/>
          </a:p>
        </p:txBody>
      </p:sp>
      <p:sp>
        <p:nvSpPr>
          <p:cNvPr id="29" name="Shape 25"/>
          <p:cNvSpPr/>
          <p:nvPr/>
        </p:nvSpPr>
        <p:spPr>
          <a:xfrm>
            <a:off x="4983480" y="3493008"/>
            <a:ext cx="91440" cy="9144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0" name="Text 26"/>
          <p:cNvSpPr/>
          <p:nvPr/>
        </p:nvSpPr>
        <p:spPr>
          <a:xfrm>
            <a:off x="5166360" y="342900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Casais e pais com filhos podem participar juntos</a:t>
            </a:r>
            <a:endParaRPr lang="en-US" sz="1100" dirty="0"/>
          </a:p>
        </p:txBody>
      </p:sp>
      <p:sp>
        <p:nvSpPr>
          <p:cNvPr id="31" name="Shape 27"/>
          <p:cNvSpPr/>
          <p:nvPr/>
        </p:nvSpPr>
        <p:spPr>
          <a:xfrm>
            <a:off x="4983480" y="3813048"/>
            <a:ext cx="91440" cy="9144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2" name="Text 28"/>
          <p:cNvSpPr/>
          <p:nvPr/>
        </p:nvSpPr>
        <p:spPr>
          <a:xfrm>
            <a:off x="5166360" y="374904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Líderes designados para ajudar tímidos a achar par</a:t>
            </a:r>
            <a:endParaRPr lang="en-US" sz="1100" dirty="0"/>
          </a:p>
        </p:txBody>
      </p:sp>
      <p:sp>
        <p:nvSpPr>
          <p:cNvPr id="33" name="Shape 29"/>
          <p:cNvSpPr/>
          <p:nvPr/>
        </p:nvSpPr>
        <p:spPr>
          <a:xfrm>
            <a:off x="4983480" y="4133088"/>
            <a:ext cx="91440" cy="9144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4" name="Text 30"/>
          <p:cNvSpPr/>
          <p:nvPr/>
        </p:nvSpPr>
        <p:spPr>
          <a:xfrm>
            <a:off x="5166360" y="406908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Espaço compatível com o número de participantes</a:t>
            </a:r>
            <a:endParaRPr lang="en-US" sz="1100" dirty="0"/>
          </a:p>
        </p:txBody>
      </p:sp>
      <p:sp>
        <p:nvSpPr>
          <p:cNvPr id="35" name="Shape 31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36" name="Text 32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Cerimônia da Comunhão</a:t>
            </a:r>
            <a:endParaRPr lang="en-US" sz="900" dirty="0"/>
          </a:p>
        </p:txBody>
      </p:sp>
      <p:sp>
        <p:nvSpPr>
          <p:cNvPr id="37" name="Text 33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1338</Words>
  <Application>Microsoft Macintosh PowerPoint</Application>
  <PresentationFormat>Apresentação na tela (16:9)</PresentationFormat>
  <Paragraphs>193</Paragraphs>
  <Slides>19</Slides>
  <Notes>19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3" baseType="lpstr">
      <vt:lpstr>Arial</vt:lpstr>
      <vt:lpstr>Calibri</vt:lpstr>
      <vt:lpstr>Georgia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do Diaconato — Cap. 11: Cerimônia da Comunhão</dc:title>
  <dc:subject>PptxGenJS Presentation</dc:subject>
  <dc:creator>Associação Ministerial DSA</dc:creator>
  <cp:lastModifiedBy>DSA - Otavio José Barreto Lima</cp:lastModifiedBy>
  <cp:revision>1</cp:revision>
  <dcterms:created xsi:type="dcterms:W3CDTF">2026-05-19T21:27:16Z</dcterms:created>
  <dcterms:modified xsi:type="dcterms:W3CDTF">2026-05-20T14:38:22Z</dcterms:modified>
</cp:coreProperties>
</file>