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417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10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457200" y="182880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Cerimônia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batismal</a:t>
            </a:r>
            <a:endParaRPr lang="en-US" sz="5400" dirty="0"/>
          </a:p>
        </p:txBody>
      </p:sp>
      <p:sp>
        <p:nvSpPr>
          <p:cNvPr id="6" name="Shape 3"/>
          <p:cNvSpPr/>
          <p:nvPr/>
        </p:nvSpPr>
        <p:spPr>
          <a:xfrm>
            <a:off x="457200" y="3611880"/>
            <a:ext cx="640080" cy="54864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379476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 preparativos à conclusão, ao lado do candidato e do oficiante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10 · INCLUSÃO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Pessoas com dificuldades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Cuidados especiais para idosos e pessoas com deficiência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Idosos, pessoas com deficiência física ou outras limitações que dificultem a entrada e saída do tanque devem receber cuidado especial. Recomenda-se que essas pessoas sejam as primeiras a ser batizadas.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alguns casos, um diácono ou diaconisa deverá entrar com a pessoa no batistério. Nessas situações, a entrada e a saída devem ocorrer com as cortinas fechadas, se houver, para evitar constrangimentos diante da congregação.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Batismal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10 · MOMENTO DECISIVO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apelo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dos momentos mais importantes da cerimônia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dos momentos mais importantes da cerimônia batismal é o apelo. É nessa ocasião que muitas pessoas tomam a decisão de entregar o coração a Jesus.</a:t>
            </a: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Após a oração do apelo, e nunca antes, é importante anotar o nome e o endereço de cada decidido, para que sejam visitados, tenham a decisão confirmada e recebam estudos bíblicos.</a:t>
            </a: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não houver equipe específica, alguns diáconos e diaconisas devem assumir essa tarefa, com material preparado de antemão.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Batismal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Infraestrutura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977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Roupões, vestiários, aquecimento da água e prevenção de acidentes garantem uma cerimônia digna e segura.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10 · VESTIMENTA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Roupões de batismo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Tecido grosso, cor escura e peso nas bordas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igreja precisa ter seus próprios roupões em quantidade suficiente.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Devem ser de tecido grosso e cor escura, para evitar transparência depois de molhados. Nas bordas inferiores, devem ser costurados pesos para evitar que o roupão flutue quando o candidato entrar na água.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se utilizam becas especiais, as diaconisas devem providenciar para que sejam lavadas e guardadas com cuidado (Manual da Igreja, p. 92).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Batismal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VESTIÁRIOS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Lista de preparação dos vestiários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783080"/>
            <a:ext cx="2651760" cy="123444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783080"/>
            <a:ext cx="54864" cy="12344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40080" y="19659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0664" y="2066544"/>
            <a:ext cx="256032" cy="25603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234440" y="196596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Cabides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640080" y="246888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pendurar as roupas dos candidatos durante a cerimônia.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3246120" y="1783080"/>
            <a:ext cx="2651760" cy="123444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3246120" y="1783080"/>
            <a:ext cx="54864" cy="12344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429000" y="19659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9584" y="2066544"/>
            <a:ext cx="256032" cy="25603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023360" y="196596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Cadeiras ou bancos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3429000" y="246888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que ninguém precise esperar em pé até sua vez.</a:t>
            </a:r>
            <a:endParaRPr lang="en-US" sz="1000" dirty="0"/>
          </a:p>
        </p:txBody>
      </p:sp>
      <p:sp>
        <p:nvSpPr>
          <p:cNvPr id="17" name="Shape 13"/>
          <p:cNvSpPr/>
          <p:nvPr/>
        </p:nvSpPr>
        <p:spPr>
          <a:xfrm>
            <a:off x="6035040" y="1783080"/>
            <a:ext cx="2651760" cy="123444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6035040" y="1783080"/>
            <a:ext cx="54864" cy="12344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6217920" y="19659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504" y="2066544"/>
            <a:ext cx="256032" cy="25603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812280" y="196596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Apoio para os pés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6217920" y="246888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facilitar a colocação dos sapatos após o batismo.</a:t>
            </a:r>
            <a:endParaRPr lang="en-US" sz="1000" dirty="0"/>
          </a:p>
        </p:txBody>
      </p:sp>
      <p:sp>
        <p:nvSpPr>
          <p:cNvPr id="23" name="Shape 18"/>
          <p:cNvSpPr/>
          <p:nvPr/>
        </p:nvSpPr>
        <p:spPr>
          <a:xfrm>
            <a:off x="457200" y="3154680"/>
            <a:ext cx="2651760" cy="123444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4" name="Shape 19"/>
          <p:cNvSpPr/>
          <p:nvPr/>
        </p:nvSpPr>
        <p:spPr>
          <a:xfrm>
            <a:off x="457200" y="3154680"/>
            <a:ext cx="54864" cy="12344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640080" y="33375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664" y="3438144"/>
            <a:ext cx="256032" cy="256032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1234440" y="333756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Espelho</a:t>
            </a:r>
            <a:endParaRPr lang="en-US" sz="1300" dirty="0"/>
          </a:p>
        </p:txBody>
      </p:sp>
      <p:sp>
        <p:nvSpPr>
          <p:cNvPr id="28" name="Text 22"/>
          <p:cNvSpPr/>
          <p:nvPr/>
        </p:nvSpPr>
        <p:spPr>
          <a:xfrm>
            <a:off x="640080" y="384048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o ajuste pessoal antes de retornar à congregação.</a:t>
            </a:r>
            <a:endParaRPr lang="en-US" sz="1000" dirty="0"/>
          </a:p>
        </p:txBody>
      </p:sp>
      <p:sp>
        <p:nvSpPr>
          <p:cNvPr id="29" name="Shape 23"/>
          <p:cNvSpPr/>
          <p:nvPr/>
        </p:nvSpPr>
        <p:spPr>
          <a:xfrm>
            <a:off x="3246120" y="3154680"/>
            <a:ext cx="2651760" cy="123444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0" name="Shape 24"/>
          <p:cNvSpPr/>
          <p:nvPr/>
        </p:nvSpPr>
        <p:spPr>
          <a:xfrm>
            <a:off x="3246120" y="3154680"/>
            <a:ext cx="54864" cy="12344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1" name="Shape 25"/>
          <p:cNvSpPr/>
          <p:nvPr/>
        </p:nvSpPr>
        <p:spPr>
          <a:xfrm>
            <a:off x="3429000" y="33375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3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9584" y="3438144"/>
            <a:ext cx="256032" cy="256032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4023360" y="333756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Saco ou cesto</a:t>
            </a:r>
            <a:endParaRPr lang="en-US" sz="1300" dirty="0"/>
          </a:p>
        </p:txBody>
      </p:sp>
      <p:sp>
        <p:nvSpPr>
          <p:cNvPr id="34" name="Text 27"/>
          <p:cNvSpPr/>
          <p:nvPr/>
        </p:nvSpPr>
        <p:spPr>
          <a:xfrm>
            <a:off x="3429000" y="384048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receber os roupões molhados após o batismo.</a:t>
            </a:r>
            <a:endParaRPr lang="en-US" sz="1000" dirty="0"/>
          </a:p>
        </p:txBody>
      </p:sp>
      <p:sp>
        <p:nvSpPr>
          <p:cNvPr id="35" name="Shape 28"/>
          <p:cNvSpPr/>
          <p:nvPr/>
        </p:nvSpPr>
        <p:spPr>
          <a:xfrm>
            <a:off x="6035040" y="3154680"/>
            <a:ext cx="2651760" cy="123444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6" name="Shape 29"/>
          <p:cNvSpPr/>
          <p:nvPr/>
        </p:nvSpPr>
        <p:spPr>
          <a:xfrm>
            <a:off x="6035040" y="3154680"/>
            <a:ext cx="54864" cy="12344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7" name="Shape 30"/>
          <p:cNvSpPr/>
          <p:nvPr/>
        </p:nvSpPr>
        <p:spPr>
          <a:xfrm>
            <a:off x="6217920" y="33375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3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18504" y="3438144"/>
            <a:ext cx="256032" cy="256032"/>
          </a:xfrm>
          <a:prstGeom prst="rect">
            <a:avLst/>
          </a:prstGeom>
        </p:spPr>
      </p:pic>
      <p:sp>
        <p:nvSpPr>
          <p:cNvPr id="39" name="Text 31"/>
          <p:cNvSpPr/>
          <p:nvPr/>
        </p:nvSpPr>
        <p:spPr>
          <a:xfrm>
            <a:off x="6812280" y="3337560"/>
            <a:ext cx="1828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Espaço do oficiante</a:t>
            </a:r>
            <a:endParaRPr lang="en-US" sz="1300" dirty="0"/>
          </a:p>
        </p:txBody>
      </p:sp>
      <p:sp>
        <p:nvSpPr>
          <p:cNvPr id="40" name="Text 32"/>
          <p:cNvSpPr/>
          <p:nvPr/>
        </p:nvSpPr>
        <p:spPr>
          <a:xfrm>
            <a:off x="6217920" y="3840480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exclusivo para troca, entrada e saída do pastor.</a:t>
            </a:r>
            <a:endParaRPr lang="en-US" sz="1000" dirty="0"/>
          </a:p>
        </p:txBody>
      </p:sp>
      <p:sp>
        <p:nvSpPr>
          <p:cNvPr id="41" name="Shape 33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2" name="Text 34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Batismal</a:t>
            </a:r>
            <a:endParaRPr lang="en-US" sz="900" dirty="0"/>
          </a:p>
        </p:txBody>
      </p:sp>
      <p:sp>
        <p:nvSpPr>
          <p:cNvPr id="43" name="Text 35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CLIMA FRIO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Aquecimento da água do tanque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7830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regiões frias, o aquecimento da água é indispensável. Há pessoas que, por saúde ou outros motivos, não suportam baixas temperaturas. Há recursos simples e baratos para suprir essa necessidade.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2514600"/>
            <a:ext cx="3931920" cy="19659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2514600"/>
            <a:ext cx="73152" cy="19659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" y="274320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0120" y="2880360"/>
            <a:ext cx="365760" cy="36576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645920" y="278892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Dispositivo elétrico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822960" y="3520440"/>
            <a:ext cx="3520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Consulte um profissional. O disjuntor e o aquecedor precisam ser compatíveis para evitar sobrecargas e riscos.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663440" y="2514600"/>
            <a:ext cx="3931920" cy="19659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663440" y="2514600"/>
            <a:ext cx="73152" cy="19659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4937760" y="274320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4920" y="288036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760720" y="278892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 a gás</a:t>
            </a:r>
            <a:endParaRPr lang="en-US" sz="1700" dirty="0"/>
          </a:p>
        </p:txBody>
      </p:sp>
      <p:sp>
        <p:nvSpPr>
          <p:cNvPr id="17" name="Text 13"/>
          <p:cNvSpPr/>
          <p:nvPr/>
        </p:nvSpPr>
        <p:spPr>
          <a:xfrm>
            <a:off x="4937760" y="3520440"/>
            <a:ext cx="3520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Recomendado para que a água seja mantida na temperatura correta de forma constante durante toda a cerimônia.</a:t>
            </a:r>
            <a:endParaRPr lang="en-US" sz="1200" dirty="0"/>
          </a:p>
        </p:txBody>
      </p:sp>
      <p:sp>
        <p:nvSpPr>
          <p:cNvPr id="18" name="Shape 14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Text 15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Batismal</a:t>
            </a:r>
            <a:endParaRPr lang="en-US" sz="900" dirty="0"/>
          </a:p>
        </p:txBody>
      </p:sp>
      <p:sp>
        <p:nvSpPr>
          <p:cNvPr id="20" name="Text 16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10 · SEGURANÇA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Prevenção de acidentes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Corrimão, antiderrapante e tapetes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escadas do tanque devem ter corrimão e ser dotadas de piso antiderrapante.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Tapetes de borracha devem ser postos nos vestiários e em todos os lugares por onde as pessoas vão passar após saírem do batistério, evitando quedas e acidentes.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solenidade da cerimônia depende, em grande parte, da atenção do diaconato a esses detalhes técnicos invisíveis para a congregação.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Batismal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91440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65960"/>
            <a:ext cx="76809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"Os diáconos são responsáveis pelos preparativos</a:t>
            </a:r>
            <a:endParaRPr lang="en-US" sz="2600" dirty="0"/>
          </a:p>
          <a:p>
            <a:pPr indent="0" marL="0">
              <a:buNone/>
            </a:pPr>
            <a:r>
              <a:rPr lang="en-US" sz="26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para as cerimônias batismais."</a:t>
            </a:r>
            <a:endParaRPr lang="en-US" sz="2600" dirty="0"/>
          </a:p>
        </p:txBody>
      </p:sp>
      <p:sp>
        <p:nvSpPr>
          <p:cNvPr id="4" name="Shape 1"/>
          <p:cNvSpPr/>
          <p:nvPr/>
        </p:nvSpPr>
        <p:spPr>
          <a:xfrm>
            <a:off x="914400" y="370332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5661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DA IGREJA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319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da Igreja, 2025, p. 90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Tudo pronto para o batismo</a:t>
            </a:r>
            <a:endParaRPr lang="en-US" sz="38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SUMÁRIO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Neste capítulo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Tarefas e funções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794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cabe aos diáconos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às diaconisas no batismo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Cuidado com o candidato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794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Cartão, confiança,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acolhimento e apelo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Infraestrutura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794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Roupões, vestiários,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clima e segurança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Tarefas e funções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977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trabalho do diaconato é fundamental para que a cerimônia batismal seja bem organizada e conduzida, dos preparativos à conclusão.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10 · ORIENTAÇÕES GERAIS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Trabalho fundamental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diáconos são responsáveis pelos preparativos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trabalho de diáconos e diaconisas é fundamental para que a cerimônia batismal seja bem organizada e bem conduzida. Eles atuam desde os preparativos até a conclusão.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"Os diáconos são responsáveis pelos preparativos para as cerimônias batismais" (Manual da Igreja, 2025, p. 90).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cerimônia, diáconos auxiliam os candidatos do sexo masculino a entrar e sair do batistério, e diaconisas prestam a mesma assistência às candidatas.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Batismal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TAREFAS DOS DIÁCONOS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Antes, durante e depois da cerimônia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828800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04672" y="17830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Assegurar o tanque cheio e a água em temperatura adequada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663440" y="1828800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919472" y="17830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Verificar limpeza e segurança das escadas de acesso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331720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04672" y="228600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Posicionar o microfone do oficiante de forma segura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663440" y="2331720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19472" y="228600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Orientar os candidatos quanto à roupa apropriada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2834640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04672" y="278892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Providenciar roupões no tamanho adequado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663440" y="2834640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919472" y="278892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Auxiliar candidatos masculinos na entrada e saída do tanque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3337560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04672" y="32918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Conduzir os candidatos à sala de troca de roupa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663440" y="3337560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919472" y="32918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Estar atento para auxiliar o pastor oficiante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48640" y="3840480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04672" y="379476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Providenciar o esvaziamento do tanque após a cerimônia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Batismal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TAREFAS DAS DIACONISAS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Ornamentação, acolhimento e cuidado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828800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04672" y="17830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Cuidar da ornamentação da igreja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663440" y="1828800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919472" y="17830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Orientar as candidatas quanto à roupa apropriada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377440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04672" y="233172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Providenciar roupões no tamanho adequado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663440" y="2377440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19472" y="233172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Conduzir as candidatas à sala de troca de roupa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2926080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04672" y="288036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Auxiliar as candidatas na entrada e saída do tanque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663440" y="2926080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919472" y="288036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Estar atenta para auxiliar o pastor oficiante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3474720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04672" y="342900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Providenciar roupões e toalhas de reserva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663440" y="3474720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919472" y="342900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Recolher e lavar todos os roupões após a cerimônia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Batismal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Cuidado com o candidato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977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Diáconos e diaconisas podem contribuir para que a cerimônia seja uma bênção. O foco é o(a) candidato(a).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10 · COMUNICAÇÃO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Cartão de orientação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entregar para o candidato com antecedência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548640" y="2606040"/>
            <a:ext cx="3657600" cy="182880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48640" y="2606040"/>
            <a:ext cx="73152" cy="18288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777240" y="26974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MODELO DE CARTÃO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777240" y="2971800"/>
            <a:ext cx="329184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Igreja está muito feliz por sua decisão.</a:t>
            </a: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Algumas orientações para o dia do seu batismo: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Convide seus amigos e familiares.</a:t>
            </a: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Traga roupa extra que possa molhar.</a:t>
            </a: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Traga chinelos, toalha, pente e secador.</a:t>
            </a:r>
            <a:endParaRPr lang="en-US" sz="1000" dirty="0"/>
          </a:p>
          <a:p>
            <a:pPr indent="0" marL="0">
              <a:buNone/>
            </a:pP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Parabéns. Seu batismo será um testemunho.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4572000" y="26060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 CONTER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4572000" y="2971800"/>
            <a:ext cx="146304" cy="146304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800600" y="292608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Artigos para levar: vestimenta extra completa, sandálias, toalha, pente, secador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4572000" y="3337560"/>
            <a:ext cx="146304" cy="146304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800600" y="329184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e hora da cerimônia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4572000" y="3703320"/>
            <a:ext cx="146304" cy="146304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4800600" y="365760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e hora da entrevista com o pastor oficiante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4572000" y="4069080"/>
            <a:ext cx="146304" cy="146304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4800600" y="402336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Convite aos familiares e amigos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Batismal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ACOLHIMENTO PASTORAL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Confiança e entrada no tanque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3931920" cy="251460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146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22960" y="214884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0120" y="228600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645920" y="219456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Transmitir confiança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822960" y="2926080"/>
            <a:ext cx="35204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Algumas pessoas se sentem inseguras no momento do batismo, por timidez ou receio de entrar no tanque.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Diáconos e diaconisas devem fazer com que todos se sintam tranquilos e confiantes nos preparativos e na cerimônia.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709160" y="1920240"/>
            <a:ext cx="3931920" cy="251460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709160" y="1920240"/>
            <a:ext cx="73152" cy="25146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983480" y="214884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40" y="2286000"/>
            <a:ext cx="365760" cy="36576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806440" y="219456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entrada no tanque</a:t>
            </a:r>
            <a:endParaRPr lang="en-US" sz="1800" dirty="0"/>
          </a:p>
        </p:txBody>
      </p:sp>
      <p:sp>
        <p:nvSpPr>
          <p:cNvPr id="16" name="Text 12"/>
          <p:cNvSpPr/>
          <p:nvPr/>
        </p:nvSpPr>
        <p:spPr>
          <a:xfrm>
            <a:off x="4983480" y="2926080"/>
            <a:ext cx="35204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Evitar situações constrangedoras no momento de entrar no tanque é tarefa do diaconato.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Quem acompanha o candidato deve orientá-lo sobre a temperatura e a profundidade da água, para evitar reações inesperadas que comprometam a solenidade.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Text 14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Batismal</a:t>
            </a:r>
            <a:endParaRPr lang="en-US" sz="900" dirty="0"/>
          </a:p>
        </p:txBody>
      </p:sp>
      <p:sp>
        <p:nvSpPr>
          <p:cNvPr id="19" name="Text 15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do Diaconato — Cap. 10: Cerimônia Batismal</dc:title>
  <dc:subject>PptxGenJS Presentation</dc:subject>
  <dc:creator>Associação Ministerial DSA</dc:creator>
  <cp:lastModifiedBy>Associação Ministerial DSA</cp:lastModifiedBy>
  <cp:revision>1</cp:revision>
  <dcterms:created xsi:type="dcterms:W3CDTF">2026-05-19T21:16:46Z</dcterms:created>
  <dcterms:modified xsi:type="dcterms:W3CDTF">2026-05-19T21:16:46Z</dcterms:modified>
</cp:coreProperties>
</file>