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Visitação</a:t>
            </a:r>
            <a:endParaRPr lang="en-US" sz="60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Manter a unidade da família da igreja e cuidar do rebanho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CATEGORIA 01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Visita a membros da igreja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Interesse, companheirismo e consagração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560320"/>
            <a:ext cx="54864" cy="19202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13232" y="254203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FAZER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13232" y="2834640"/>
            <a:ext cx="3657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Fale sobre a importância da pessoa para Deus e para a igreja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Leia um texto bíblico e faça um breve comentário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Incentive a presença aos cultos e programações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Motive a aquisição da literatura da igreja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possível, ore com toda a família reunida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572000" y="2560320"/>
            <a:ext cx="54864" cy="19202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736592" y="254203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ÚTEIS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4736592" y="2834640"/>
            <a:ext cx="3840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a visita com antecedência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exceda 20 minutos, em regra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orar, pergunte por pedidos especiais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Evite assuntos periféricos e improdutivos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Casos complexos: encaminhe ao ancião ou pastor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CATEGORIAS 02 E 03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Cuidando dos que estão se firmando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novos conversos e os fracos na fé exigem cuidado pastoral redobrado e abordagens distintas.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3931920" cy="2011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2011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5800" y="26517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" y="2770632"/>
            <a:ext cx="310896" cy="31089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371600" y="26974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Novos conversos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8580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Demonstrar amor, fortalecer a experiência, instruir na verdade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85800" y="3712464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22960" y="3639312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Frequência aos cultos da igreja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85800" y="3913632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22960" y="384048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Devoção pessoal e culto familiar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85800" y="4114800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22960" y="4041648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Observância prática do sábado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685800" y="4315968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2960" y="4242816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Esclarecimento de dúvidas doutrinárias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617720" y="2468880"/>
            <a:ext cx="3931920" cy="2011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617720" y="2468880"/>
            <a:ext cx="73152" cy="2011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846320" y="26517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192" y="2770632"/>
            <a:ext cx="310896" cy="310896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532120" y="26974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Fracos na fé</a:t>
            </a:r>
            <a:endParaRPr lang="en-US" sz="1600" dirty="0"/>
          </a:p>
        </p:txBody>
      </p:sp>
      <p:sp>
        <p:nvSpPr>
          <p:cNvPr id="25" name="Text 21"/>
          <p:cNvSpPr/>
          <p:nvPr/>
        </p:nvSpPr>
        <p:spPr>
          <a:xfrm>
            <a:off x="484632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Reavivar a fé e o fervor espiritual</a:t>
            </a:r>
            <a:endParaRPr lang="en-US" sz="1100" dirty="0"/>
          </a:p>
        </p:txBody>
      </p:sp>
      <p:sp>
        <p:nvSpPr>
          <p:cNvPr id="26" name="Shape 22"/>
          <p:cNvSpPr/>
          <p:nvPr/>
        </p:nvSpPr>
        <p:spPr>
          <a:xfrm>
            <a:off x="4846320" y="3712464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4983480" y="3639312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Evite repreensão e ameaças religiosas</a:t>
            </a:r>
            <a:endParaRPr lang="en-US" sz="1000" dirty="0"/>
          </a:p>
        </p:txBody>
      </p:sp>
      <p:sp>
        <p:nvSpPr>
          <p:cNvPr id="28" name="Shape 24"/>
          <p:cNvSpPr/>
          <p:nvPr/>
        </p:nvSpPr>
        <p:spPr>
          <a:xfrm>
            <a:off x="4846320" y="3913632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4983480" y="384048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faça perguntas indiscretas</a:t>
            </a:r>
            <a:endParaRPr lang="en-US" sz="1000" dirty="0"/>
          </a:p>
        </p:txBody>
      </p:sp>
      <p:sp>
        <p:nvSpPr>
          <p:cNvPr id="30" name="Shape 26"/>
          <p:cNvSpPr/>
          <p:nvPr/>
        </p:nvSpPr>
        <p:spPr>
          <a:xfrm>
            <a:off x="4846320" y="4114800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4983480" y="4041648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literatura apropriada</a:t>
            </a:r>
            <a:endParaRPr lang="en-US" sz="1000" dirty="0"/>
          </a:p>
        </p:txBody>
      </p:sp>
      <p:sp>
        <p:nvSpPr>
          <p:cNvPr id="32" name="Shape 28"/>
          <p:cNvSpPr/>
          <p:nvPr/>
        </p:nvSpPr>
        <p:spPr>
          <a:xfrm>
            <a:off x="4846320" y="4315968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3" name="Text 29"/>
          <p:cNvSpPr/>
          <p:nvPr/>
        </p:nvSpPr>
        <p:spPr>
          <a:xfrm>
            <a:off x="4983480" y="4242816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 pessoa abrir, ajude de forma específica</a:t>
            </a:r>
            <a:endParaRPr lang="en-US" sz="1000" dirty="0"/>
          </a:p>
        </p:txBody>
      </p:sp>
      <p:sp>
        <p:nvSpPr>
          <p:cNvPr id="34" name="Shape 30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CATEGORIAS 04 E 05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Cuidando dos que sofrem no corpo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Idosos e enfermos são alvos prioritários do ministério de visitação. Atenção, paciência e tato são essenciais.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3931920" cy="2011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2011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5800" y="26517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" y="2770632"/>
            <a:ext cx="310896" cy="31089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371600" y="26974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Idosos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8580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Atenção, carinho e esperança na volta de Jesus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85800" y="3712464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22960" y="3639312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Pergunte sobre as coisas boas do passado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85800" y="3913632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22960" y="384048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Cante hinos preferidos, se apropriado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85800" y="4114800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22960" y="4041648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Fale claro e audível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685800" y="4315968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2960" y="4242816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Valorize a experiência e a sabedoria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617720" y="2468880"/>
            <a:ext cx="3931920" cy="2011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617720" y="2468880"/>
            <a:ext cx="73152" cy="2011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846320" y="26517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192" y="2770632"/>
            <a:ext cx="310896" cy="310896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532120" y="26974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Enfermos</a:t>
            </a:r>
            <a:endParaRPr lang="en-US" sz="1600" dirty="0"/>
          </a:p>
        </p:txBody>
      </p:sp>
      <p:sp>
        <p:nvSpPr>
          <p:cNvPr id="25" name="Text 21"/>
          <p:cNvSpPr/>
          <p:nvPr/>
        </p:nvSpPr>
        <p:spPr>
          <a:xfrm>
            <a:off x="484632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Demonstrar atenção e motivar a comunhão com Deus</a:t>
            </a:r>
            <a:endParaRPr lang="en-US" sz="1100" dirty="0"/>
          </a:p>
        </p:txBody>
      </p:sp>
      <p:sp>
        <p:nvSpPr>
          <p:cNvPr id="26" name="Shape 22"/>
          <p:cNvSpPr/>
          <p:nvPr/>
        </p:nvSpPr>
        <p:spPr>
          <a:xfrm>
            <a:off x="4846320" y="3712464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4983480" y="3639312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Respeite os horários e regras do hospital</a:t>
            </a:r>
            <a:endParaRPr lang="en-US" sz="1000" dirty="0"/>
          </a:p>
        </p:txBody>
      </p:sp>
      <p:sp>
        <p:nvSpPr>
          <p:cNvPr id="28" name="Shape 24"/>
          <p:cNvSpPr/>
          <p:nvPr/>
        </p:nvSpPr>
        <p:spPr>
          <a:xfrm>
            <a:off x="4846320" y="3913632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4983480" y="384048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receite nada nem opine sobre tratamento</a:t>
            </a:r>
            <a:endParaRPr lang="en-US" sz="1000" dirty="0"/>
          </a:p>
        </p:txBody>
      </p:sp>
      <p:sp>
        <p:nvSpPr>
          <p:cNvPr id="30" name="Shape 26"/>
          <p:cNvSpPr/>
          <p:nvPr/>
        </p:nvSpPr>
        <p:spPr>
          <a:xfrm>
            <a:off x="4846320" y="4114800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4983480" y="4041648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Permaneça apenas alguns minutos</a:t>
            </a:r>
            <a:endParaRPr lang="en-US" sz="1000" dirty="0"/>
          </a:p>
        </p:txBody>
      </p:sp>
      <p:sp>
        <p:nvSpPr>
          <p:cNvPr id="32" name="Shape 28"/>
          <p:cNvSpPr/>
          <p:nvPr/>
        </p:nvSpPr>
        <p:spPr>
          <a:xfrm>
            <a:off x="4846320" y="4315968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3" name="Text 29"/>
          <p:cNvSpPr/>
          <p:nvPr/>
        </p:nvSpPr>
        <p:spPr>
          <a:xfrm>
            <a:off x="4983480" y="4242816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o propósito espiritual da visita</a:t>
            </a:r>
            <a:endParaRPr lang="en-US" sz="1000" dirty="0"/>
          </a:p>
        </p:txBody>
      </p:sp>
      <p:sp>
        <p:nvSpPr>
          <p:cNvPr id="34" name="Shape 30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CATEGORIAS 06 E 07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Cuidando dos que sofrem na alma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Solitários incluem solteiros maduros, divorciados, órfãos, viúvos e únicos adventistas na família.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3931920" cy="2011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2011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5800" y="26517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" y="2770632"/>
            <a:ext cx="310896" cy="31089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371600" y="26974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Enlutados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8580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Levar simpatia e conforto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85800" y="3712464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22960" y="3639312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Fale do Espírito Santo como Consolador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85800" y="3913632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22960" y="384048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Anime com a esperança da ressurreição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85800" y="4114800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22960" y="4041648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Volte dias depois do sepultamento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685800" y="4315968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2960" y="4242816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Ofereça ajuda em tarefas da casa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617720" y="2468880"/>
            <a:ext cx="3931920" cy="2011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617720" y="2468880"/>
            <a:ext cx="73152" cy="2011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846320" y="26517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5192" y="2770632"/>
            <a:ext cx="310896" cy="310896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532120" y="26974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Solitários</a:t>
            </a:r>
            <a:endParaRPr lang="en-US" sz="1600" dirty="0"/>
          </a:p>
        </p:txBody>
      </p:sp>
      <p:sp>
        <p:nvSpPr>
          <p:cNvPr id="25" name="Text 21"/>
          <p:cNvSpPr/>
          <p:nvPr/>
        </p:nvSpPr>
        <p:spPr>
          <a:xfrm>
            <a:off x="484632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Companheirismo cristão sem fazer disso o tema</a:t>
            </a:r>
            <a:endParaRPr lang="en-US" sz="1100" dirty="0"/>
          </a:p>
        </p:txBody>
      </p:sp>
      <p:sp>
        <p:nvSpPr>
          <p:cNvPr id="26" name="Shape 22"/>
          <p:cNvSpPr/>
          <p:nvPr/>
        </p:nvSpPr>
        <p:spPr>
          <a:xfrm>
            <a:off x="4846320" y="3712464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4983480" y="3639312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trate o viver sozinho como anormal</a:t>
            </a:r>
            <a:endParaRPr lang="en-US" sz="1000" dirty="0"/>
          </a:p>
        </p:txBody>
      </p:sp>
      <p:sp>
        <p:nvSpPr>
          <p:cNvPr id="28" name="Shape 24"/>
          <p:cNvSpPr/>
          <p:nvPr/>
        </p:nvSpPr>
        <p:spPr>
          <a:xfrm>
            <a:off x="4846320" y="3913632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4983480" y="384048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Evite abordar o estado civil ou ausência</a:t>
            </a:r>
            <a:endParaRPr lang="en-US" sz="1000" dirty="0"/>
          </a:p>
        </p:txBody>
      </p:sp>
      <p:sp>
        <p:nvSpPr>
          <p:cNvPr id="30" name="Shape 26"/>
          <p:cNvSpPr/>
          <p:nvPr/>
        </p:nvSpPr>
        <p:spPr>
          <a:xfrm>
            <a:off x="4846320" y="4114800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4983480" y="4041648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Trate como qualquer outro membro</a:t>
            </a:r>
            <a:endParaRPr lang="en-US" sz="1000" dirty="0"/>
          </a:p>
        </p:txBody>
      </p:sp>
      <p:sp>
        <p:nvSpPr>
          <p:cNvPr id="32" name="Shape 28"/>
          <p:cNvSpPr/>
          <p:nvPr/>
        </p:nvSpPr>
        <p:spPr>
          <a:xfrm>
            <a:off x="4846320" y="4315968"/>
            <a:ext cx="73152" cy="7315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3" name="Text 29"/>
          <p:cNvSpPr/>
          <p:nvPr/>
        </p:nvSpPr>
        <p:spPr>
          <a:xfrm>
            <a:off x="4983480" y="4242816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Ofereça presença e literatura adequada</a:t>
            </a:r>
            <a:endParaRPr lang="en-US" sz="1000" dirty="0"/>
          </a:p>
        </p:txBody>
      </p:sp>
      <p:sp>
        <p:nvSpPr>
          <p:cNvPr id="34" name="Shape 30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Princípios e ferramentas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comuns a toda visita e o programa de visitação mensal que sustenta a continuidade do cuidado.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COMUNS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Quatro cuidados em toda visita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548640" cy="54864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80160" y="1828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antes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80160" y="219456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apareça sem aviso. Marque a visita com antecedência e respeite o tempo da família.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1828800"/>
            <a:ext cx="548640" cy="54864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63440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394960" y="1828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Brevidade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394960" y="219456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regra, uma visita espiritual não deve passar de 20 minutos. Salvo exceções.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246120"/>
            <a:ext cx="548640" cy="54864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246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280160" y="3246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espiritual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280160" y="361188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Pergunte por pedidos antes de orar. Evite assuntos periféricos ou improdutivos.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3246120"/>
            <a:ext cx="548640" cy="54864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3246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394960" y="3246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Saiba encaminhar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394960" y="361188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Diante de situação complexa, peça que um ancião ou o pastor visite a família.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FERRAMENTA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Programa Integrado de Visitação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ficha por família, doze meses de cuidado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sustentar a continuidade do trabalho, sugere-se uma ficha de visitação mensal por família, com nome, endereço, telefone e familiares.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Orientações para a visita mensal: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Crescimento espiritual é o objetivo exclusivo. Cante hinos preferidos da família. Leia um texto da Bíblia. Ore pela família. Não passe de 20 minutos. Não trate de problemas administrativos.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ficha deve ser devolvida ao líder em até 30 dias e redistribuída para outra pessoa visitar no mês seguinte.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trabalho de casa em casa, em busca das pessoas,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à procura da ovelha perdida, é o trabalho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mais importante que se pode realizar."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Evangelismo, 2023, p. 299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casa em casa</a:t>
            </a:r>
            <a:endParaRPr lang="en-US" sz="46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exemplo de Cristo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a obra primordial do diaconato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Sete frentes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Categorias de visita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propósito específico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e ferramentas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universais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o programa de visitação mensal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fundamento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Visitar os membros é tarefa de todo cristão e obra primordial do pastor, dos anciãos, dos diáconos e das diaconisas.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INTRODUÇÃO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Obra primordial do diaconato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Manter a unidade e fortalecer a espiritualidade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o propósito de manter a unidade da família da igreja e apoiar o pastor e os anciãos no cuidado do rebanho, o trabalho de visitação aos membros é obra primordial no ministério do diaconato.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fato, essa é uma tarefa para todo cristão. Cada membro deve ter parte nesse ministério, de modo a fortalecer a espiritualidade uns dos outros e desenvolver a própria experiência cristã. Para o pastor, anciãos, diáconos e diaconisas, a visitação nos lares faz parte da obra para a qual foram chamados.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Salvador ia de casa em casa, curando os enfermos,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confortando os que choravam, consolando os aflitos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inspirando paz aos desconsolados."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dos Apóstolos, 2021, p. 232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ESPÍRITO DE PROFECIA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motivos para visitar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a obra mais importante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trabalho de casa em casa, à procura da ovelha perdida, é o trabalho mais importante que se pode realizar.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Evangelismo, p. 299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Abre o coração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Muitos só podem ser alcançados mediante atos de desinteressada bondade. Primeiro, supram-se as necessidades materiais.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Beneficência Social, p. 57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 quem visita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Nada dará maior energia espiritual e profundidade de sentimentos do que visitar e servir os doentes e desencorajados.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Testemunhos, v. 4, p. 68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ORGANIZAÇÃO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organizar o trabalho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Áreas, lista e plantão do sábado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muitas igrejas, a visitação é organizada por meio da distribuição dos membros por áreas, designando um diácono para cada área, com a expectativa de que visite cada lar pelo menos uma vez por trimestre (Manual da Igreja, p. 89).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devem trabalhar em harmonia: elaborar lista atualizada de nomes e endereços, manter um plantão no sábado para receber solicitações e planejar em conjunto com anciãos e pastor, evitando excesso em algumas famílias e negligência de outras.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Sete frentes de visitação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situação humana exige uma postura específica. O diaconato organiza o cuidado por categorias.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 GERAL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sete categorias de visita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5448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21792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2376" y="183794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70432" y="173736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21792" y="230428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Interesse e companheirismo cristão.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514600" y="155448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514600" y="155448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679192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776" y="183794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227832" y="173736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Novos conversos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2679192" y="230428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Fortalecer a experiência e instruir.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4572000" y="155448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4572000" y="155448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4736592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176" y="183794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285232" y="173736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Fracos na fé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4736592" y="230428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Reavivar a fé e o fervor espiritual.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6629400" y="155448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6629400" y="155448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6793992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183794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342632" y="173736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Idosos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6793992" y="230428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Conforto e esperança na volta de Jesus.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1554480" y="310896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1554480" y="310896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1719072" y="32918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656" y="339242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2267712" y="32918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Enfermos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1719072" y="385876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Motivar a comunhão com Deus.</a:t>
            </a:r>
            <a:endParaRPr lang="en-US" sz="1000" dirty="0"/>
          </a:p>
        </p:txBody>
      </p:sp>
      <p:sp>
        <p:nvSpPr>
          <p:cNvPr id="35" name="Shape 28"/>
          <p:cNvSpPr/>
          <p:nvPr/>
        </p:nvSpPr>
        <p:spPr>
          <a:xfrm>
            <a:off x="3611880" y="310896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3611880" y="310896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3776472" y="32918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7056" y="339242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4325112" y="32918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Enlutados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3776472" y="385876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Levar simpatia e conforto.</a:t>
            </a:r>
            <a:endParaRPr lang="en-US" sz="1000" dirty="0"/>
          </a:p>
        </p:txBody>
      </p:sp>
      <p:sp>
        <p:nvSpPr>
          <p:cNvPr id="41" name="Shape 33"/>
          <p:cNvSpPr/>
          <p:nvPr/>
        </p:nvSpPr>
        <p:spPr>
          <a:xfrm>
            <a:off x="5669280" y="3108960"/>
            <a:ext cx="1874520" cy="1417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2" name="Shape 34"/>
          <p:cNvSpPr/>
          <p:nvPr/>
        </p:nvSpPr>
        <p:spPr>
          <a:xfrm>
            <a:off x="5669280" y="3108960"/>
            <a:ext cx="54864" cy="14173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43" name="Shape 35"/>
          <p:cNvSpPr/>
          <p:nvPr/>
        </p:nvSpPr>
        <p:spPr>
          <a:xfrm>
            <a:off x="5833872" y="32918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4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34456" y="3392424"/>
            <a:ext cx="256032" cy="256032"/>
          </a:xfrm>
          <a:prstGeom prst="rect">
            <a:avLst/>
          </a:prstGeom>
        </p:spPr>
      </p:pic>
      <p:sp>
        <p:nvSpPr>
          <p:cNvPr id="45" name="Text 36"/>
          <p:cNvSpPr/>
          <p:nvPr/>
        </p:nvSpPr>
        <p:spPr>
          <a:xfrm>
            <a:off x="6382512" y="329184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Solitários</a:t>
            </a:r>
            <a:endParaRPr lang="en-US" sz="1300" dirty="0"/>
          </a:p>
        </p:txBody>
      </p:sp>
      <p:sp>
        <p:nvSpPr>
          <p:cNvPr id="46" name="Text 37"/>
          <p:cNvSpPr/>
          <p:nvPr/>
        </p:nvSpPr>
        <p:spPr>
          <a:xfrm>
            <a:off x="5833872" y="3858768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Companheirismo cristão sem rótulos.</a:t>
            </a:r>
            <a:endParaRPr lang="en-US" sz="1000" dirty="0"/>
          </a:p>
        </p:txBody>
      </p:sp>
      <p:sp>
        <p:nvSpPr>
          <p:cNvPr id="47" name="Shape 3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8" name="Text 39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</a:t>
            </a:r>
            <a:endParaRPr lang="en-US" sz="900" dirty="0"/>
          </a:p>
        </p:txBody>
      </p:sp>
      <p:sp>
        <p:nvSpPr>
          <p:cNvPr id="49" name="Text 4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9: Visitação</dc:title>
  <dc:subject>PptxGenJS Presentation</dc:subject>
  <dc:creator>Associação Ministerial DSA</dc:creator>
  <cp:lastModifiedBy>Associação Ministerial DSA</cp:lastModifiedBy>
  <cp:revision>1</cp:revision>
  <dcterms:created xsi:type="dcterms:W3CDTF">2026-05-19T21:09:41Z</dcterms:created>
  <dcterms:modified xsi:type="dcterms:W3CDTF">2026-05-19T21:09:41Z</dcterms:modified>
</cp:coreProperties>
</file>