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notesMasterIdLst>
    <p:notesMasterId r:id="rId2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MINISTÉRIO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417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02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Origem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Diaconato</a:t>
            </a:r>
            <a:endParaRPr lang="en-US" sz="5400" dirty="0"/>
          </a:p>
        </p:txBody>
      </p:sp>
      <p:sp>
        <p:nvSpPr>
          <p:cNvPr id="6" name="Shape 3"/>
          <p:cNvSpPr/>
          <p:nvPr/>
        </p:nvSpPr>
        <p:spPr>
          <a:xfrm>
            <a:off x="457200" y="3703320"/>
            <a:ext cx="640080" cy="54864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457200" y="38862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6 e a sabedoria de uma liderança compartilhada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4572000" y="461772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91440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7373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CBD5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Em Jerusalém,</a:t>
            </a:r>
            <a:endParaRPr lang="en-US" sz="2000" dirty="0"/>
          </a:p>
        </p:txBody>
      </p:sp>
      <p:sp>
        <p:nvSpPr>
          <p:cNvPr id="4" name="Text 1"/>
          <p:cNvSpPr/>
          <p:nvPr/>
        </p:nvSpPr>
        <p:spPr>
          <a:xfrm>
            <a:off x="914400" y="2331720"/>
            <a:ext cx="73152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 palavra de Deus crescia</a:t>
            </a:r>
            <a:endParaRPr lang="en-US" sz="2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o número dos discípulos aumentava".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914400" y="35204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700" i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Também um grande grupo de sacerdotes</a:t>
            </a:r>
            <a:endParaRPr lang="en-US" sz="1700" dirty="0"/>
          </a:p>
          <a:p>
            <a:pPr indent="0" marL="0">
              <a:buNone/>
            </a:pPr>
            <a:r>
              <a:rPr lang="en-US" sz="1700" i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obedecia à fé.</a:t>
            </a:r>
            <a:endParaRPr lang="en-US" sz="1700" dirty="0"/>
          </a:p>
        </p:txBody>
      </p:sp>
      <p:sp>
        <p:nvSpPr>
          <p:cNvPr id="6" name="Shape 3"/>
          <p:cNvSpPr/>
          <p:nvPr/>
        </p:nvSpPr>
        <p:spPr>
          <a:xfrm>
            <a:off x="914400" y="443484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417320" y="4297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6:7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914400" y="4617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 Almeida Atualizada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Lições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 Antigo Testamento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416052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Moisés, Jetro e Davi mostram que a liderança compartilhada é um princípio antigo no plano de Deus.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LIÇÕES DO ANTIGO TESTAMENTO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Divisão de responsabilidades nos tempos de Moisés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2103120" y="19202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conselho sábio de Jetro (Êxodo 18)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Moisés tentava carregar sozinho fardos pesados que logo o sucumbiriam. Jetro o aconselhou: represente o povo diante de Deus, ensine-lhes os estatutos, e escolha auxiliares para julgar com habilidade as causas menores.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Assim Moisés ganhou tempo e força para os assuntos mais importantes, e o povo voltava em paz para o seu lugar (Êx 18:22, 23).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QUALIFICAÇÕES SUGERIDAS POR JETRO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Quatro marcas dos auxiliares escolhidos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828800"/>
            <a:ext cx="3840480" cy="11887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828800"/>
            <a:ext cx="73152" cy="1188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196596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417320" y="19659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Homens capazes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1417320" y="237744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Competência reconhecida para a tarefa.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572000" y="1828800"/>
            <a:ext cx="3840480" cy="11887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0" y="1828800"/>
            <a:ext cx="73152" cy="1188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00600" y="196596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440680" y="196596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Tementes a Deus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440680" y="237744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Reverência genuína como fundamento.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48640" y="3154680"/>
            <a:ext cx="3840480" cy="11887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48640" y="3154680"/>
            <a:ext cx="73152" cy="1188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77240" y="329184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1417320" y="32918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Amam a verdade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1417320" y="370332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Integridade comprometida com o real.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0" y="3154680"/>
            <a:ext cx="3840480" cy="11887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572000" y="3154680"/>
            <a:ext cx="73152" cy="1188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00600" y="3291840"/>
            <a:ext cx="640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440680" y="3291840"/>
            <a:ext cx="2834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Odeiam a corrupção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5440680" y="3703320"/>
            <a:ext cx="28346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Recusa firme de todo ganho desonesto.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48640" y="47091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Êxodo 18:21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CONSELHOS AOS LÍDERES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Davi prepara Salomão para servir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liderança se transmite por exemplo e conselho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fim do reinado, Davi convocou em Jerusalém os chefes de Israel e fez solene exortação para que guardassem os mandamentos do Senhor (1Cr 28:1, 8).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3520440"/>
            <a:ext cx="8046720" cy="91440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548640" y="3520440"/>
            <a:ext cx="73152" cy="9144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822960" y="3593592"/>
            <a:ext cx="7589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Salomão, Davi disse: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822960" y="382219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A55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"Conheça o Deus de seu pai e sirva-O de coração íntegro... Se você O buscar, Ele Se deixará achar por você" (1Cr 28:9, 10).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2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011680"/>
            <a:ext cx="77724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Princípios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para uma liderança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consagrada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822960" y="43434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mesmos princípios de piedade e justiça atravessam Antigo e Novo Testamento.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 PARA UMA LIDERANÇA CONSAGRADA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perfil do bispo em Tito 1:7-9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1993392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6012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Irrepreensível, não arrogante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663440" y="1993392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983480" y="18288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se irrita facilmente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40080" y="2633472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960120" y="24688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apegado ao vinho, não violento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4663440" y="2633472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983480" y="24688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Não ganancioso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40080" y="3273552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60120" y="310896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Hospitaleiro, amigo do bem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4663440" y="3273552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983480" y="310896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Sensato, justo, piedoso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640080" y="3913632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960120" y="374904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Domínio de si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663440" y="3913632"/>
            <a:ext cx="164592" cy="164592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983480" y="374904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Apegado à palavra fiel da doutrina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2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28016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2103120"/>
            <a:ext cx="73152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3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"Deus não é Deus de confusão,</a:t>
            </a:r>
            <a:endParaRPr lang="en-US" sz="30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3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sim de paz."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914400" y="33375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Como em todas as igrejas dos santos.</a:t>
            </a:r>
            <a:endParaRPr lang="en-US" sz="1800" dirty="0"/>
          </a:p>
        </p:txBody>
      </p:sp>
      <p:sp>
        <p:nvSpPr>
          <p:cNvPr id="5" name="Shape 2"/>
          <p:cNvSpPr/>
          <p:nvPr/>
        </p:nvSpPr>
        <p:spPr>
          <a:xfrm>
            <a:off x="914400" y="443484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1417320" y="4297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CORÍNTIOS 14:33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914400" y="4617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 Almeida Atualizada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MÉTODO E ORDEM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Cristão com cristão, igreja com igreja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2103120" y="192024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divino e o humano em harmonia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Deus requer que método e ordem sejam observados na administração da igreja hoje, como foram no passado. Deseja que Sua obra seja levada adiante com eficácia e precisão.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Cristão deve se unir com cristão, e igreja com igreja, cooperando o instrumento humano com o divino. Cada agente subordinado ao Espírito Santo, e tudo harmonizado para dar ao mundo as boas-novas da graça de Deus.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Organizados para servir</a:t>
            </a:r>
            <a:endParaRPr lang="en-US" sz="44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NA MISSÃO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ministério centrado em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ASSOCIAÇÃO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Divisão Sul-Americana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SUMÁRIO DO CAPÍTULO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 crise à organização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sete diáconos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7490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6 e a primeira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redistribuição de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responsabilidades.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Lições do AT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7490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Moisés, Jetro e Davi: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princípios de liderança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compartilhada.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Liderança consagrada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74904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bíblicos para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que servem na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igreja de Cristo.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sete</a:t>
            </a:r>
            <a:endParaRPr lang="en-US" sz="5600" dirty="0"/>
          </a:p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diáconos</a:t>
            </a:r>
            <a:endParaRPr lang="en-US" sz="5600" dirty="0"/>
          </a:p>
        </p:txBody>
      </p:sp>
      <p:sp>
        <p:nvSpPr>
          <p:cNvPr id="5" name="Text 3"/>
          <p:cNvSpPr/>
          <p:nvPr/>
        </p:nvSpPr>
        <p:spPr>
          <a:xfrm>
            <a:off x="822960" y="416052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o crescimento da igreja exigiu nova organização, os apóstolos abriram caminho para o serviço compartilhado.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SETE DIÁCONOS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4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 desafio de uma igreja em crescimento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2103120" y="187452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Helenistas e hebreus, uma mesma fé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primitiva reunia muitas classes de pessoas e nacionalidades. No dia de Pentecostes, estavam em Jerusalém judeus de todas as nações (At 2:5).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Entre os professos da fé hebraica, alguns eram conhecidos como helenistas. Por muito tempo, houve desconfiança e antagonismo entre estes e os judeus da Palestina, fruto de hábitos antigos e maneiras distintas de pensar.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8288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Quando o número dos discípulos aumentou,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914400" y="2514600"/>
            <a:ext cx="7315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i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"houve murmuração dos helenistas</a:t>
            </a:r>
            <a:endParaRPr lang="en-US" sz="2600" dirty="0"/>
          </a:p>
          <a:p>
            <a:pPr indent="0" marL="0">
              <a:buNone/>
            </a:pPr>
            <a:r>
              <a:rPr lang="en-US" sz="2600" i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contra os hebreus"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914400" y="3520440"/>
            <a:ext cx="7315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porque suas viúvas estavam</a:t>
            </a:r>
            <a:endParaRPr lang="en-US" sz="2000" dirty="0"/>
          </a:p>
          <a:p>
            <a:pPr indent="0" marL="0"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sendo esquecidas na distribuição diária.</a:t>
            </a:r>
            <a:endParaRPr lang="en-US" sz="2000" dirty="0"/>
          </a:p>
        </p:txBody>
      </p:sp>
      <p:sp>
        <p:nvSpPr>
          <p:cNvPr id="6" name="Shape 3"/>
          <p:cNvSpPr/>
          <p:nvPr/>
        </p:nvSpPr>
        <p:spPr>
          <a:xfrm>
            <a:off x="914400" y="443484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417320" y="4297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6:1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914400" y="4617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 Almeida Atualizada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SETE DIÁCONOS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Onde havia unidade, o inimigo agiu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Antigos preconceitos voltaram a operar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convertidos pelo trabalho dos apóstolos estavam unidos pelo amor cristão. Satanás sabia: enquanto essa união durasse, ele não impediria o avanço da verdade.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isso, procurou tirar vantagem de antigos hábitos e maneiras de pensar. Despertou suspeitas, ciúme, queixas. Qualquer desigualdade contrariaria o espírito do evangelho. Medidas imediatas eram necessárias para remover todo motivo de descontentamento.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SETE DIÁCONOS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A2B5C"/>
          </a:solidFill>
          <a:ln w="12700">
            <a:solidFill>
              <a:srgbClr val="1A2B5C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972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Organização de um serviço eficiente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783080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passo decisivo na estrutura eclesiástica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igreja chegara a uma crise. O crescimento contínuo gerava mais trabalho do que poucos poderiam levar. Era preciso redistribuir responsabilidades fielmente assumidas no início.</a:t>
            </a: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endParaRPr lang="en-US" sz="13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apóstolos convocaram a igreja e, guiados pelo Espírito Santo, propuseram um plano: transferir a outros parte das tarefas, para que pudessem se dedicar à oração e ao ministério da palavra.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2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2B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82296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7373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i="1" dirty="0">
                <a:solidFill>
                  <a:srgbClr val="CBD5E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Os apóstolos disseram à igreja:</a:t>
            </a:r>
            <a:endParaRPr lang="en-US" sz="2000" dirty="0"/>
          </a:p>
        </p:txBody>
      </p:sp>
      <p:sp>
        <p:nvSpPr>
          <p:cNvPr id="4" name="Text 1"/>
          <p:cNvSpPr/>
          <p:nvPr/>
        </p:nvSpPr>
        <p:spPr>
          <a:xfrm>
            <a:off x="914400" y="233172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"Escolham entre vocês sete homens</a:t>
            </a:r>
            <a:endParaRPr lang="en-US" sz="2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boa reputação, cheios do Espírito</a:t>
            </a:r>
            <a:endParaRPr lang="en-US" sz="24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de sabedoria."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914400" y="370332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Quanto a eles, se consagrariam à oração</a:t>
            </a:r>
            <a:endParaRPr lang="en-US" sz="1600" dirty="0"/>
          </a:p>
          <a:p>
            <a:pPr indent="0" marL="0">
              <a:buNone/>
            </a:pPr>
            <a:r>
              <a:rPr lang="en-US" sz="1600" i="1" dirty="0">
                <a:solidFill>
                  <a:srgbClr val="E8772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 ao ministério da palavra.</a:t>
            </a:r>
            <a:endParaRPr lang="en-US" sz="1600" dirty="0"/>
          </a:p>
        </p:txBody>
      </p:sp>
      <p:sp>
        <p:nvSpPr>
          <p:cNvPr id="6" name="Shape 3"/>
          <p:cNvSpPr/>
          <p:nvPr/>
        </p:nvSpPr>
        <p:spPr>
          <a:xfrm>
            <a:off x="914400" y="4434840"/>
            <a:ext cx="365760" cy="36576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417320" y="429768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ATOS 6:3, 4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914400" y="46177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 Almeida Atualizada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SETE DIÁCONOS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b="1" dirty="0">
                <a:solidFill>
                  <a:srgbClr val="1A2B5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 da liderança compartilhada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182880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escolha dos sete foi grande bênção para a igreja. Eles consideravam cuidadosamente as necessidades dos membros e os interesses financeiros gerais. Sua gestão cautelosa e exemplo de consagração ajudaram a unir os vários interesses da igreja.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48640" y="3154680"/>
            <a:ext cx="8046720" cy="128016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3154680"/>
            <a:ext cx="73152" cy="1280160"/>
          </a:xfrm>
          <a:prstGeom prst="rect">
            <a:avLst/>
          </a:prstGeom>
          <a:solidFill>
            <a:srgbClr val="E87722"/>
          </a:solidFill>
          <a:ln w="12700">
            <a:solidFill>
              <a:srgbClr val="E8772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3246120"/>
            <a:ext cx="7589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A2B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resultados imediatos revelam o plano de Deus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22960" y="3611880"/>
            <a:ext cx="75895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maior liberdade dos apóstolos somada ao zelo dos sete diáconos produziu crescimento notável: a palavra de Deus crescia e o número dos discípulos aumentava em Jerusalém (At 6:7).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Guia do Diaconato  ·  Capítulo 2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E8772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Cap. 2 — Origem do Diaconato</dc:title>
  <dc:subject>PptxGenJS Presentation</dc:subject>
  <dc:creator>Associação Ministerial DSA</dc:creator>
  <cp:lastModifiedBy>Associação Ministerial DSA</cp:lastModifiedBy>
  <cp:revision>1</cp:revision>
  <dcterms:created xsi:type="dcterms:W3CDTF">2026-05-19T13:58:10Z</dcterms:created>
  <dcterms:modified xsi:type="dcterms:W3CDTF">2026-05-19T13:58:10Z</dcterms:modified>
</cp:coreProperties>
</file>