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70" d="100"/>
          <a:sy n="170" d="100"/>
        </p:scale>
        <p:origin x="5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680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marL="0" indent="0">
              <a:buNone/>
            </a:pPr>
            <a:r>
              <a:rPr lang="en-US" sz="1100" b="1" kern="0" spc="400" dirty="0">
                <a:solidFill>
                  <a:srgbClr val="FFFFFF"/>
                </a:solidFill>
                <a:latin typeface="Calibri" pitchFamily="34" charset="0"/>
                <a:ea typeface="Calibri" pitchFamily="34" charset="-122"/>
                <a:cs typeface="Calibri" pitchFamily="34" charset="-120"/>
              </a:rPr>
              <a:t>MINISTÉRIO ADVENTISTA</a:t>
            </a:r>
            <a:endParaRPr lang="en-US" sz="1100" dirty="0"/>
          </a:p>
        </p:txBody>
      </p:sp>
      <p:sp>
        <p:nvSpPr>
          <p:cNvPr id="4" name="Text 1"/>
          <p:cNvSpPr/>
          <p:nvPr/>
        </p:nvSpPr>
        <p:spPr>
          <a:xfrm>
            <a:off x="457200" y="1417320"/>
            <a:ext cx="8229600" cy="365760"/>
          </a:xfrm>
          <a:prstGeom prst="rect">
            <a:avLst/>
          </a:prstGeom>
          <a:noFill/>
          <a:ln/>
        </p:spPr>
        <p:txBody>
          <a:bodyPr wrap="square" lIns="0" tIns="0" rIns="0" bIns="0" rtlCol="0" anchor="t"/>
          <a:lstStyle/>
          <a:p>
            <a:pPr marL="0" indent="0">
              <a:buNone/>
            </a:pPr>
            <a:r>
              <a:rPr lang="en-US" sz="1400" b="1" kern="0" spc="600" dirty="0">
                <a:solidFill>
                  <a:srgbClr val="E87722"/>
                </a:solidFill>
                <a:latin typeface="Calibri" pitchFamily="34" charset="0"/>
                <a:ea typeface="Calibri" pitchFamily="34" charset="-122"/>
                <a:cs typeface="Calibri" pitchFamily="34" charset="-120"/>
              </a:rPr>
              <a:t>CAPÍTULO 01</a:t>
            </a:r>
            <a:endParaRPr lang="en-US" sz="1400" dirty="0"/>
          </a:p>
        </p:txBody>
      </p:sp>
      <p:sp>
        <p:nvSpPr>
          <p:cNvPr id="5" name="Text 2"/>
          <p:cNvSpPr/>
          <p:nvPr/>
        </p:nvSpPr>
        <p:spPr>
          <a:xfrm>
            <a:off x="457200" y="1874520"/>
            <a:ext cx="8229600" cy="1828800"/>
          </a:xfrm>
          <a:prstGeom prst="rect">
            <a:avLst/>
          </a:prstGeom>
          <a:noFill/>
          <a:ln/>
        </p:spPr>
        <p:txBody>
          <a:bodyPr wrap="square" lIns="0" tIns="0" rIns="0" bIns="0" rtlCol="0" anchor="t"/>
          <a:lstStyle/>
          <a:p>
            <a:pPr marL="0" indent="0">
              <a:buNone/>
            </a:pPr>
            <a:r>
              <a:rPr lang="en-US" sz="5400" b="1" dirty="0">
                <a:solidFill>
                  <a:srgbClr val="FFFFFF"/>
                </a:solidFill>
                <a:latin typeface="Georgia" pitchFamily="34" charset="0"/>
                <a:ea typeface="Georgia" pitchFamily="34" charset="-122"/>
                <a:cs typeface="Georgia" pitchFamily="34" charset="-120"/>
              </a:rPr>
              <a:t>A Igreja</a:t>
            </a:r>
            <a:endParaRPr lang="en-US" sz="5400" dirty="0"/>
          </a:p>
          <a:p>
            <a:pPr marL="0" indent="0">
              <a:buNone/>
            </a:pPr>
            <a:r>
              <a:rPr lang="en-US" sz="5400" b="1" dirty="0">
                <a:solidFill>
                  <a:srgbClr val="FFFFFF"/>
                </a:solidFill>
                <a:latin typeface="Georgia" pitchFamily="34" charset="0"/>
                <a:ea typeface="Georgia" pitchFamily="34" charset="-122"/>
                <a:cs typeface="Georgia" pitchFamily="34" charset="-120"/>
              </a:rPr>
              <a:t>à qual servimos</a:t>
            </a:r>
            <a:endParaRPr lang="en-US" sz="5400" dirty="0"/>
          </a:p>
        </p:txBody>
      </p:sp>
      <p:sp>
        <p:nvSpPr>
          <p:cNvPr id="6" name="Shape 3"/>
          <p:cNvSpPr/>
          <p:nvPr/>
        </p:nvSpPr>
        <p:spPr>
          <a:xfrm>
            <a:off x="457200" y="3703320"/>
            <a:ext cx="640080" cy="54864"/>
          </a:xfrm>
          <a:prstGeom prst="rect">
            <a:avLst/>
          </a:prstGeom>
          <a:solidFill>
            <a:srgbClr val="E87722"/>
          </a:solidFill>
          <a:ln w="12700">
            <a:solidFill>
              <a:srgbClr val="E87722"/>
            </a:solidFill>
            <a:prstDash val="solid"/>
          </a:ln>
        </p:spPr>
        <p:txBody>
          <a:bodyPr/>
          <a:lstStyle/>
          <a:p>
            <a:endParaRPr lang="pt-BR"/>
          </a:p>
        </p:txBody>
      </p:sp>
      <p:sp>
        <p:nvSpPr>
          <p:cNvPr id="7" name="Text 4"/>
          <p:cNvSpPr/>
          <p:nvPr/>
        </p:nvSpPr>
        <p:spPr>
          <a:xfrm>
            <a:off x="457200" y="3886200"/>
            <a:ext cx="8229600" cy="411480"/>
          </a:xfrm>
          <a:prstGeom prst="rect">
            <a:avLst/>
          </a:prstGeom>
          <a:noFill/>
          <a:ln/>
        </p:spPr>
        <p:txBody>
          <a:bodyPr wrap="square" lIns="0" tIns="0" rIns="0" bIns="0" rtlCol="0" anchor="t"/>
          <a:lstStyle/>
          <a:p>
            <a:pPr marL="0" indent="0">
              <a:buNone/>
            </a:pPr>
            <a:r>
              <a:rPr lang="en-US" sz="1700" i="1" dirty="0">
                <a:solidFill>
                  <a:srgbClr val="CBD5E0"/>
                </a:solidFill>
                <a:latin typeface="Calibri" pitchFamily="34" charset="0"/>
                <a:ea typeface="Calibri" pitchFamily="34" charset="-122"/>
                <a:cs typeface="Calibri" pitchFamily="34" charset="-120"/>
              </a:rPr>
              <a:t>Identidade, missão e organização do corpo de Cristo</a:t>
            </a:r>
            <a:endParaRPr lang="en-US" sz="1700" dirty="0"/>
          </a:p>
        </p:txBody>
      </p:sp>
      <p:sp>
        <p:nvSpPr>
          <p:cNvPr id="8" name="Text 5"/>
          <p:cNvSpPr/>
          <p:nvPr/>
        </p:nvSpPr>
        <p:spPr>
          <a:xfrm>
            <a:off x="457200" y="4526280"/>
            <a:ext cx="5486400" cy="320040"/>
          </a:xfrm>
          <a:prstGeom prst="rect">
            <a:avLst/>
          </a:prstGeom>
          <a:noFill/>
          <a:ln/>
        </p:spPr>
        <p:txBody>
          <a:bodyPr wrap="square" lIns="0" tIns="0" rIns="0" bIns="0" rtlCol="0" anchor="ctr"/>
          <a:lstStyle/>
          <a:p>
            <a:pPr marL="0" indent="0">
              <a:buNone/>
            </a:pPr>
            <a:r>
              <a:rPr lang="en-US" sz="1100" b="1" kern="0" spc="300" dirty="0">
                <a:solidFill>
                  <a:srgbClr val="FFFFFF"/>
                </a:solidFill>
                <a:latin typeface="Calibri" pitchFamily="34" charset="0"/>
                <a:ea typeface="Calibri" pitchFamily="34" charset="-122"/>
                <a:cs typeface="Calibri" pitchFamily="34" charset="-120"/>
              </a:rPr>
              <a:t>ASSOCIAÇÃO MINISTERIAL</a:t>
            </a:r>
            <a:endParaRPr lang="en-US" sz="1100" dirty="0"/>
          </a:p>
        </p:txBody>
      </p:sp>
      <p:sp>
        <p:nvSpPr>
          <p:cNvPr id="9" name="Text 6"/>
          <p:cNvSpPr/>
          <p:nvPr/>
        </p:nvSpPr>
        <p:spPr>
          <a:xfrm>
            <a:off x="457200" y="4800600"/>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Divisão Sul-Americana</a:t>
            </a:r>
            <a:endParaRPr lang="en-US" sz="1000" dirty="0"/>
          </a:p>
        </p:txBody>
      </p:sp>
      <p:sp>
        <p:nvSpPr>
          <p:cNvPr id="10" name="Text 7"/>
          <p:cNvSpPr/>
          <p:nvPr/>
        </p:nvSpPr>
        <p:spPr>
          <a:xfrm>
            <a:off x="4572000" y="4617720"/>
            <a:ext cx="4114800" cy="320040"/>
          </a:xfrm>
          <a:prstGeom prst="rect">
            <a:avLst/>
          </a:prstGeom>
          <a:noFill/>
          <a:ln/>
        </p:spPr>
        <p:txBody>
          <a:bodyPr wrap="square" lIns="0" tIns="0" rIns="0" bIns="0" rtlCol="0" anchor="ctr"/>
          <a:lstStyle/>
          <a:p>
            <a:pPr marL="0" indent="0" algn="r">
              <a:buNone/>
            </a:pPr>
            <a:r>
              <a:rPr lang="en-US" sz="1100" b="1" kern="0" spc="300" dirty="0">
                <a:solidFill>
                  <a:srgbClr val="E87722"/>
                </a:solidFill>
                <a:latin typeface="Calibri" pitchFamily="34" charset="0"/>
                <a:ea typeface="Calibri" pitchFamily="34" charset="-122"/>
                <a:cs typeface="Calibri" pitchFamily="34" charset="-120"/>
              </a:rPr>
              <a:t>Guia do Diaconato</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2011680"/>
          </a:xfrm>
          <a:prstGeom prst="rect">
            <a:avLst/>
          </a:prstGeom>
          <a:noFill/>
          <a:ln/>
        </p:spPr>
        <p:txBody>
          <a:bodyPr wrap="square" lIns="0" tIns="0" rIns="0" bIns="0" rtlCol="0" anchor="t"/>
          <a:lstStyle/>
          <a:p>
            <a:pPr marL="0" indent="0">
              <a:buNone/>
            </a:pPr>
            <a:r>
              <a:rPr lang="en-US" sz="5600" b="1" dirty="0">
                <a:solidFill>
                  <a:srgbClr val="FFFFFF"/>
                </a:solidFill>
                <a:latin typeface="Georgia" pitchFamily="34" charset="0"/>
                <a:ea typeface="Georgia" pitchFamily="34" charset="-122"/>
                <a:cs typeface="Georgia" pitchFamily="34" charset="-120"/>
              </a:rPr>
              <a:t>Organização</a:t>
            </a:r>
            <a:endParaRPr lang="en-US" sz="5600" dirty="0"/>
          </a:p>
          <a:p>
            <a:pPr marL="0" indent="0">
              <a:buNone/>
            </a:pPr>
            <a:r>
              <a:rPr lang="en-US" sz="5600" b="1" dirty="0">
                <a:solidFill>
                  <a:srgbClr val="FFFFFF"/>
                </a:solidFill>
                <a:latin typeface="Georgia" pitchFamily="34" charset="0"/>
                <a:ea typeface="Georgia" pitchFamily="34" charset="-122"/>
                <a:cs typeface="Georgia" pitchFamily="34" charset="-120"/>
              </a:rPr>
              <a:t>e autoridade</a:t>
            </a:r>
            <a:endParaRPr lang="en-US" sz="5600" dirty="0"/>
          </a:p>
        </p:txBody>
      </p:sp>
      <p:sp>
        <p:nvSpPr>
          <p:cNvPr id="5" name="Text 3"/>
          <p:cNvSpPr/>
          <p:nvPr/>
        </p:nvSpPr>
        <p:spPr>
          <a:xfrm>
            <a:off x="822960" y="4160520"/>
            <a:ext cx="7315200" cy="731520"/>
          </a:xfrm>
          <a:prstGeom prst="rect">
            <a:avLst/>
          </a:prstGeom>
          <a:noFill/>
          <a:ln/>
        </p:spPr>
        <p:txBody>
          <a:bodyPr wrap="square" lIns="0" tIns="0" rIns="0" bIns="0" rtlCol="0" anchor="t"/>
          <a:lstStyle/>
          <a:p>
            <a:pPr marL="0" indent="0">
              <a:buNone/>
            </a:pPr>
            <a:r>
              <a:rPr lang="en-US" sz="1500" i="1" dirty="0">
                <a:solidFill>
                  <a:srgbClr val="CBD5E0"/>
                </a:solidFill>
                <a:latin typeface="Calibri" pitchFamily="34" charset="0"/>
                <a:ea typeface="Calibri" pitchFamily="34" charset="-122"/>
                <a:cs typeface="Calibri" pitchFamily="34" charset="-120"/>
              </a:rPr>
              <a:t>A organização da igreja se baseia em princípios divinos — método, ordem e harmonia em todos os níveis.</a:t>
            </a:r>
            <a:endParaRPr lang="en-US" sz="1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914400"/>
            <a:ext cx="822960" cy="822960"/>
          </a:xfrm>
          <a:prstGeom prst="rect">
            <a:avLst/>
          </a:prstGeom>
        </p:spPr>
      </p:pic>
      <p:sp>
        <p:nvSpPr>
          <p:cNvPr id="3" name="Text 0"/>
          <p:cNvSpPr/>
          <p:nvPr/>
        </p:nvSpPr>
        <p:spPr>
          <a:xfrm>
            <a:off x="914400" y="1737360"/>
            <a:ext cx="7315200" cy="914400"/>
          </a:xfrm>
          <a:prstGeom prst="rect">
            <a:avLst/>
          </a:prstGeom>
          <a:noFill/>
          <a:ln/>
        </p:spPr>
        <p:txBody>
          <a:bodyPr wrap="square" lIns="0" tIns="0" rIns="0" bIns="0" rtlCol="0" anchor="t"/>
          <a:lstStyle/>
          <a:p>
            <a:pPr marL="0" indent="0">
              <a:spcAft>
                <a:spcPts val="200"/>
              </a:spcAft>
              <a:buNone/>
            </a:pPr>
            <a:r>
              <a:rPr lang="en-US" sz="2600" i="1" dirty="0">
                <a:solidFill>
                  <a:srgbClr val="FFFFFF"/>
                </a:solidFill>
                <a:latin typeface="Georgia" pitchFamily="34" charset="0"/>
                <a:ea typeface="Georgia" pitchFamily="34" charset="-122"/>
                <a:cs typeface="Georgia" pitchFamily="34" charset="-120"/>
              </a:rPr>
              <a:t>O Deus do Céu</a:t>
            </a:r>
            <a:r>
              <a:rPr lang="en-US" sz="2600" dirty="0"/>
              <a:t> </a:t>
            </a:r>
            <a:r>
              <a:rPr lang="en-US" sz="2600" i="1" dirty="0" err="1">
                <a:solidFill>
                  <a:srgbClr val="FFFFFF"/>
                </a:solidFill>
                <a:latin typeface="Georgia" pitchFamily="34" charset="0"/>
                <a:ea typeface="Georgia" pitchFamily="34" charset="-122"/>
                <a:cs typeface="Georgia" pitchFamily="34" charset="-120"/>
              </a:rPr>
              <a:t>é</a:t>
            </a:r>
            <a:endParaRPr lang="en-US" sz="2600" dirty="0"/>
          </a:p>
        </p:txBody>
      </p:sp>
      <p:sp>
        <p:nvSpPr>
          <p:cNvPr id="4" name="Text 1"/>
          <p:cNvSpPr/>
          <p:nvPr/>
        </p:nvSpPr>
        <p:spPr>
          <a:xfrm>
            <a:off x="914400" y="2423160"/>
            <a:ext cx="7315200" cy="731520"/>
          </a:xfrm>
          <a:prstGeom prst="rect">
            <a:avLst/>
          </a:prstGeom>
          <a:noFill/>
          <a:ln/>
        </p:spPr>
        <p:txBody>
          <a:bodyPr wrap="square" lIns="0" tIns="0" rIns="0" bIns="0" rtlCol="0" anchor="t"/>
          <a:lstStyle/>
          <a:p>
            <a:pPr marL="0" indent="0">
              <a:buNone/>
            </a:pPr>
            <a:r>
              <a:rPr lang="en-US" sz="3200" i="1" dirty="0">
                <a:solidFill>
                  <a:srgbClr val="E87722"/>
                </a:solidFill>
                <a:latin typeface="Georgia" pitchFamily="34" charset="0"/>
                <a:ea typeface="Georgia" pitchFamily="34" charset="-122"/>
                <a:cs typeface="Georgia" pitchFamily="34" charset="-120"/>
              </a:rPr>
              <a:t>"um Deus de ordem"</a:t>
            </a:r>
            <a:endParaRPr lang="en-US" sz="3200" dirty="0"/>
          </a:p>
        </p:txBody>
      </p:sp>
      <p:sp>
        <p:nvSpPr>
          <p:cNvPr id="5" name="Text 2"/>
          <p:cNvSpPr/>
          <p:nvPr/>
        </p:nvSpPr>
        <p:spPr>
          <a:xfrm>
            <a:off x="914400" y="3246120"/>
            <a:ext cx="7315200" cy="914400"/>
          </a:xfrm>
          <a:prstGeom prst="rect">
            <a:avLst/>
          </a:prstGeom>
          <a:noFill/>
          <a:ln/>
        </p:spPr>
        <p:txBody>
          <a:bodyPr wrap="square" lIns="0" tIns="0" rIns="0" bIns="0" rtlCol="0" anchor="t"/>
          <a:lstStyle/>
          <a:p>
            <a:pPr marL="0" indent="0">
              <a:spcAft>
                <a:spcPts val="200"/>
              </a:spcAft>
              <a:buNone/>
            </a:pPr>
            <a:r>
              <a:rPr lang="en-US" sz="2200" i="1" dirty="0">
                <a:solidFill>
                  <a:srgbClr val="FFFFFF"/>
                </a:solidFill>
                <a:latin typeface="Georgia" pitchFamily="34" charset="0"/>
                <a:ea typeface="Georgia" pitchFamily="34" charset="-122"/>
                <a:cs typeface="Georgia" pitchFamily="34" charset="-120"/>
              </a:rPr>
              <a:t>e exige regras e regulamentos</a:t>
            </a:r>
            <a:endParaRPr lang="en-US" sz="2200" dirty="0"/>
          </a:p>
          <a:p>
            <a:pPr marL="0" indent="0">
              <a:spcAft>
                <a:spcPts val="200"/>
              </a:spcAft>
              <a:buNone/>
            </a:pPr>
            <a:r>
              <a:rPr lang="en-US" sz="2200" i="1" dirty="0">
                <a:solidFill>
                  <a:srgbClr val="FFFFFF"/>
                </a:solidFill>
                <a:latin typeface="Georgia" pitchFamily="34" charset="0"/>
                <a:ea typeface="Georgia" pitchFamily="34" charset="-122"/>
                <a:cs typeface="Georgia" pitchFamily="34" charset="-120"/>
              </a:rPr>
              <a:t>para preservar essa ordem entre os Seus.</a:t>
            </a:r>
            <a:endParaRPr lang="en-US" sz="2200" dirty="0"/>
          </a:p>
        </p:txBody>
      </p:sp>
      <p:sp>
        <p:nvSpPr>
          <p:cNvPr id="6" name="Shape 3"/>
          <p:cNvSpPr/>
          <p:nvPr/>
        </p:nvSpPr>
        <p:spPr>
          <a:xfrm>
            <a:off x="914400" y="4434840"/>
            <a:ext cx="365760" cy="36576"/>
          </a:xfrm>
          <a:prstGeom prst="rect">
            <a:avLst/>
          </a:prstGeom>
          <a:solidFill>
            <a:srgbClr val="E87722"/>
          </a:solidFill>
          <a:ln w="12700">
            <a:solidFill>
              <a:srgbClr val="E87722"/>
            </a:solidFill>
            <a:prstDash val="solid"/>
          </a:ln>
        </p:spPr>
        <p:txBody>
          <a:bodyPr/>
          <a:lstStyle/>
          <a:p>
            <a:endParaRPr lang="pt-BR"/>
          </a:p>
        </p:txBody>
      </p:sp>
      <p:sp>
        <p:nvSpPr>
          <p:cNvPr id="7" name="Text 4"/>
          <p:cNvSpPr/>
          <p:nvPr/>
        </p:nvSpPr>
        <p:spPr>
          <a:xfrm>
            <a:off x="1417320" y="4297680"/>
            <a:ext cx="4572000" cy="320040"/>
          </a:xfrm>
          <a:prstGeom prst="rect">
            <a:avLst/>
          </a:prstGeom>
          <a:noFill/>
          <a:ln/>
        </p:spPr>
        <p:txBody>
          <a:bodyPr wrap="square" lIns="0" tIns="0" rIns="0" bIns="0" rtlCol="0" anchor="ctr"/>
          <a:lstStyle/>
          <a:p>
            <a:pPr marL="0" indent="0">
              <a:buNone/>
            </a:pPr>
            <a:r>
              <a:rPr lang="en-US" sz="1200" b="1" kern="0" spc="400" dirty="0">
                <a:solidFill>
                  <a:srgbClr val="E87722"/>
                </a:solidFill>
                <a:latin typeface="Calibri" pitchFamily="34" charset="0"/>
                <a:ea typeface="Calibri" pitchFamily="34" charset="-122"/>
                <a:cs typeface="Calibri" pitchFamily="34" charset="-120"/>
              </a:rPr>
              <a:t>ELLEN G. WHITE</a:t>
            </a:r>
            <a:endParaRPr lang="en-US" sz="1200" dirty="0"/>
          </a:p>
        </p:txBody>
      </p:sp>
      <p:sp>
        <p:nvSpPr>
          <p:cNvPr id="8" name="Text 5"/>
          <p:cNvSpPr/>
          <p:nvPr/>
        </p:nvSpPr>
        <p:spPr>
          <a:xfrm>
            <a:off x="914400" y="4617720"/>
            <a:ext cx="5486400" cy="274320"/>
          </a:xfrm>
          <a:prstGeom prst="rect">
            <a:avLst/>
          </a:prstGeom>
          <a:noFill/>
          <a:ln/>
        </p:spPr>
        <p:txBody>
          <a:bodyPr wrap="square" lIns="0" tIns="0" rIns="0" bIns="0" rtlCol="0" anchor="ctr"/>
          <a:lstStyle/>
          <a:p>
            <a:pPr marL="0" indent="0">
              <a:buNone/>
            </a:pPr>
            <a:r>
              <a:rPr lang="en-US" sz="1100" i="1" dirty="0">
                <a:solidFill>
                  <a:srgbClr val="94A3B8"/>
                </a:solidFill>
                <a:latin typeface="Calibri" pitchFamily="34" charset="0"/>
                <a:ea typeface="Calibri" pitchFamily="34" charset="-122"/>
                <a:cs typeface="Calibri" pitchFamily="34" charset="-120"/>
              </a:rPr>
              <a:t>Testemunhos Para a Igreja, vol. 5, p. 231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ORGANIZAÇÃO E AUTORIDADE</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Base bíblica para a organização</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O modelo de Israel — simples e completo</a:t>
            </a:r>
            <a:endParaRPr lang="en-US" sz="1400" dirty="0"/>
          </a:p>
        </p:txBody>
      </p:sp>
      <p:sp>
        <p:nvSpPr>
          <p:cNvPr id="7" name="Text 4"/>
          <p:cNvSpPr/>
          <p:nvPr/>
        </p:nvSpPr>
        <p:spPr>
          <a:xfrm>
            <a:off x="548640" y="2606040"/>
            <a:ext cx="8229600" cy="1828800"/>
          </a:xfrm>
          <a:prstGeom prst="rect">
            <a:avLst/>
          </a:prstGeom>
          <a:noFill/>
          <a:ln/>
        </p:spPr>
        <p:txBody>
          <a:bodyPr wrap="square" lIns="0" tIns="0" rIns="0" bIns="0" rtlCol="0" anchor="t"/>
          <a:lstStyle/>
          <a:p>
            <a:pPr marL="0" indent="0">
              <a:spcAft>
                <a:spcPts val="600"/>
              </a:spcAft>
              <a:buNone/>
            </a:pPr>
            <a:r>
              <a:rPr lang="en-US" sz="1300" dirty="0">
                <a:solidFill>
                  <a:srgbClr val="4A5568"/>
                </a:solidFill>
                <a:latin typeface="Calibri" pitchFamily="34" charset="0"/>
                <a:ea typeface="Calibri" pitchFamily="34" charset="-122"/>
                <a:cs typeface="Calibri" pitchFamily="34" charset="-120"/>
              </a:rPr>
              <a:t>Quando Deus chamou Israel para fora do Egito, proveu-lhe um admirável sistema de organização para governar sua conduta em questões civis e religiosas.</a:t>
            </a:r>
            <a:endParaRPr lang="en-US" sz="1300" dirty="0"/>
          </a:p>
          <a:p>
            <a:pPr marL="0" indent="0">
              <a:spcAft>
                <a:spcPts val="600"/>
              </a:spcAft>
              <a:buNone/>
            </a:pPr>
            <a:endParaRPr lang="en-US" sz="1300" dirty="0"/>
          </a:p>
          <a:p>
            <a:pPr marL="0" indent="0">
              <a:spcAft>
                <a:spcPts val="600"/>
              </a:spcAft>
              <a:buNone/>
            </a:pPr>
            <a:r>
              <a:rPr lang="en-US" sz="1300" dirty="0">
                <a:solidFill>
                  <a:srgbClr val="4A5568"/>
                </a:solidFill>
                <a:latin typeface="Calibri" pitchFamily="34" charset="0"/>
                <a:ea typeface="Calibri" pitchFamily="34" charset="-122"/>
                <a:cs typeface="Calibri" pitchFamily="34" charset="-120"/>
              </a:rPr>
              <a:t>Deus era o centro da autoridade. Moisés era líder visível. Um concílio de 70 anciãos o auxiliava. Os sacerdotes consultavam o Senhor no santuário. Chefes governavam as tribos, com chefes de mil, de cem, de cinquenta e de dez (Dt 1:15).</a:t>
            </a:r>
            <a:endParaRPr lang="en-US" sz="13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Guia do Diaconato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ORGANIZAÇÃO E AUTORIDADE</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200" b="1" dirty="0">
                <a:solidFill>
                  <a:srgbClr val="1A2B5C"/>
                </a:solidFill>
                <a:latin typeface="Georgia" pitchFamily="34" charset="0"/>
                <a:ea typeface="Georgia" pitchFamily="34" charset="-122"/>
                <a:cs typeface="Georgia" pitchFamily="34" charset="-120"/>
              </a:rPr>
              <a:t>O corpo no Novo Testamento</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Text 3"/>
          <p:cNvSpPr/>
          <p:nvPr/>
        </p:nvSpPr>
        <p:spPr>
          <a:xfrm>
            <a:off x="548640" y="1828800"/>
            <a:ext cx="8229600" cy="914400"/>
          </a:xfrm>
          <a:prstGeom prst="rect">
            <a:avLst/>
          </a:prstGeom>
          <a:noFill/>
          <a:ln/>
        </p:spPr>
        <p:txBody>
          <a:bodyPr wrap="square" lIns="0" tIns="0" rIns="0" bIns="0" rtlCol="0" anchor="t"/>
          <a:lstStyle/>
          <a:p>
            <a:pPr marL="0" indent="0">
              <a:buNone/>
            </a:pPr>
            <a:r>
              <a:rPr lang="en-US" sz="1300" dirty="0">
                <a:solidFill>
                  <a:srgbClr val="4A5568"/>
                </a:solidFill>
                <a:latin typeface="Calibri" pitchFamily="34" charset="0"/>
                <a:ea typeface="Calibri" pitchFamily="34" charset="-122"/>
                <a:cs typeface="Calibri" pitchFamily="34" charset="-120"/>
              </a:rPr>
              <a:t>A igreja do Novo Testamento mostrou a mesma perfeição em sua organização. O próprio Cristo, que formou a igreja (Mt 16:18), dispôs os membros, colocando cada um deles no corpo, como Ele quis (1Co 12:18).</a:t>
            </a:r>
            <a:endParaRPr lang="en-US" sz="1300" dirty="0"/>
          </a:p>
        </p:txBody>
      </p:sp>
      <p:sp>
        <p:nvSpPr>
          <p:cNvPr id="6" name="Shape 4"/>
          <p:cNvSpPr/>
          <p:nvPr/>
        </p:nvSpPr>
        <p:spPr>
          <a:xfrm>
            <a:off x="548640" y="2834640"/>
            <a:ext cx="8046720" cy="1645920"/>
          </a:xfrm>
          <a:prstGeom prst="rect">
            <a:avLst/>
          </a:prstGeom>
          <a:solidFill>
            <a:srgbClr val="F7FAFC"/>
          </a:solidFill>
          <a:ln w="6350">
            <a:solidFill>
              <a:srgbClr val="E2E8F0"/>
            </a:solidFill>
            <a:prstDash val="solid"/>
          </a:ln>
        </p:spPr>
        <p:txBody>
          <a:bodyPr/>
          <a:lstStyle/>
          <a:p>
            <a:endParaRPr lang="pt-BR"/>
          </a:p>
        </p:txBody>
      </p:sp>
      <p:sp>
        <p:nvSpPr>
          <p:cNvPr id="7" name="Shape 5"/>
          <p:cNvSpPr/>
          <p:nvPr/>
        </p:nvSpPr>
        <p:spPr>
          <a:xfrm>
            <a:off x="548640" y="2834640"/>
            <a:ext cx="73152" cy="1645920"/>
          </a:xfrm>
          <a:prstGeom prst="rect">
            <a:avLst/>
          </a:prstGeom>
          <a:solidFill>
            <a:srgbClr val="E87722"/>
          </a:solidFill>
          <a:ln w="12700">
            <a:solidFill>
              <a:srgbClr val="E87722"/>
            </a:solidFill>
            <a:prstDash val="solid"/>
          </a:ln>
        </p:spPr>
        <p:txBody>
          <a:bodyPr/>
          <a:lstStyle/>
          <a:p>
            <a:endParaRPr lang="pt-BR"/>
          </a:p>
        </p:txBody>
      </p:sp>
      <p:sp>
        <p:nvSpPr>
          <p:cNvPr id="8" name="Text 6"/>
          <p:cNvSpPr/>
          <p:nvPr/>
        </p:nvSpPr>
        <p:spPr>
          <a:xfrm>
            <a:off x="822960" y="2926080"/>
            <a:ext cx="7589520" cy="320040"/>
          </a:xfrm>
          <a:prstGeom prst="rect">
            <a:avLst/>
          </a:prstGeom>
          <a:noFill/>
          <a:ln/>
        </p:spPr>
        <p:txBody>
          <a:bodyPr wrap="square" lIns="0" tIns="0" rIns="0" bIns="0" rtlCol="0" anchor="t"/>
          <a:lstStyle/>
          <a:p>
            <a:pPr marL="0" indent="0">
              <a:buNone/>
            </a:pPr>
            <a:r>
              <a:rPr lang="en-US" sz="1300" b="1" dirty="0">
                <a:solidFill>
                  <a:srgbClr val="1A2B5C"/>
                </a:solidFill>
                <a:latin typeface="Calibri" pitchFamily="34" charset="0"/>
                <a:ea typeface="Calibri" pitchFamily="34" charset="-122"/>
                <a:cs typeface="Calibri" pitchFamily="34" charset="-120"/>
              </a:rPr>
              <a:t>Dons distribuídos pelo Espírito (1Co 12:28)</a:t>
            </a:r>
            <a:endParaRPr lang="en-US" sz="1300" dirty="0"/>
          </a:p>
        </p:txBody>
      </p:sp>
      <p:sp>
        <p:nvSpPr>
          <p:cNvPr id="9" name="Text 7"/>
          <p:cNvSpPr/>
          <p:nvPr/>
        </p:nvSpPr>
        <p:spPr>
          <a:xfrm>
            <a:off x="822960" y="3291840"/>
            <a:ext cx="7589520" cy="1097280"/>
          </a:xfrm>
          <a:prstGeom prst="rect">
            <a:avLst/>
          </a:prstGeom>
          <a:noFill/>
          <a:ln/>
        </p:spPr>
        <p:txBody>
          <a:bodyPr wrap="square" lIns="0" tIns="0" rIns="0" bIns="0" rtlCol="0" anchor="t"/>
          <a:lstStyle/>
          <a:p>
            <a:pPr marL="0" indent="0">
              <a:buNone/>
            </a:pPr>
            <a:r>
              <a:rPr lang="en-US" sz="1400" dirty="0">
                <a:solidFill>
                  <a:srgbClr val="4A5568"/>
                </a:solidFill>
                <a:latin typeface="Calibri" pitchFamily="34" charset="0"/>
                <a:ea typeface="Calibri" pitchFamily="34" charset="-122"/>
                <a:cs typeface="Calibri" pitchFamily="34" charset="-120"/>
              </a:rPr>
              <a:t>Apóstolos  ·  Profetas  ·  Mestres  ·  Operadores de milagres  ·  Dons de curar  ·  Dons de ajudar  ·  Dons de administrar  ·  Variedade de línguas</a:t>
            </a:r>
            <a:endParaRPr lang="en-US" sz="1400" dirty="0"/>
          </a:p>
        </p:txBody>
      </p:sp>
      <p:sp>
        <p:nvSpPr>
          <p:cNvPr id="10" name="Shape 8"/>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1" name="Text 9"/>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Guia do Diaconato  ·  Capítulo 1</a:t>
            </a:r>
            <a:endParaRPr lang="en-US" sz="900" dirty="0"/>
          </a:p>
        </p:txBody>
      </p:sp>
      <p:sp>
        <p:nvSpPr>
          <p:cNvPr id="12" name="Text 10"/>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ORGANIZAÇÃO E AUTORIDADE</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000" b="1" dirty="0">
                <a:solidFill>
                  <a:srgbClr val="1A2B5C"/>
                </a:solidFill>
                <a:latin typeface="Georgia" pitchFamily="34" charset="0"/>
                <a:ea typeface="Georgia" pitchFamily="34" charset="-122"/>
                <a:cs typeface="Georgia" pitchFamily="34" charset="-120"/>
              </a:rPr>
              <a:t>Por que a organização é vital</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920240"/>
            <a:ext cx="2468880" cy="2560320"/>
          </a:xfrm>
          <a:prstGeom prst="rect">
            <a:avLst/>
          </a:prstGeom>
          <a:solidFill>
            <a:srgbClr val="F7FAFC"/>
          </a:solidFill>
          <a:ln w="6350">
            <a:solidFill>
              <a:srgbClr val="E2E8F0"/>
            </a:solidFill>
            <a:prstDash val="solid"/>
          </a:ln>
        </p:spPr>
        <p:txBody>
          <a:bodyPr/>
          <a:lstStyle/>
          <a:p>
            <a:endParaRPr lang="pt-BR"/>
          </a:p>
        </p:txBody>
      </p:sp>
      <p:sp>
        <p:nvSpPr>
          <p:cNvPr id="6" name="Shape 4"/>
          <p:cNvSpPr/>
          <p:nvPr/>
        </p:nvSpPr>
        <p:spPr>
          <a:xfrm>
            <a:off x="548640" y="1920240"/>
            <a:ext cx="73152" cy="2560320"/>
          </a:xfrm>
          <a:prstGeom prst="rect">
            <a:avLst/>
          </a:prstGeom>
          <a:solidFill>
            <a:srgbClr val="E87722"/>
          </a:solidFill>
          <a:ln w="12700">
            <a:solidFill>
              <a:srgbClr val="E87722"/>
            </a:solidFill>
            <a:prstDash val="solid"/>
          </a:ln>
        </p:spPr>
        <p:txBody>
          <a:bodyPr/>
          <a:lstStyle/>
          <a:p>
            <a:endParaRPr lang="pt-BR"/>
          </a:p>
        </p:txBody>
      </p:sp>
      <p:sp>
        <p:nvSpPr>
          <p:cNvPr id="7" name="Shape 5"/>
          <p:cNvSpPr/>
          <p:nvPr/>
        </p:nvSpPr>
        <p:spPr>
          <a:xfrm>
            <a:off x="868680" y="219456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8" name="Image 0" descr="preencoded.png"/>
          <p:cNvPicPr>
            <a:picLocks noChangeAspect="1"/>
          </p:cNvPicPr>
          <p:nvPr/>
        </p:nvPicPr>
        <p:blipFill>
          <a:blip r:embed="rId3"/>
          <a:stretch>
            <a:fillRect/>
          </a:stretch>
        </p:blipFill>
        <p:spPr>
          <a:xfrm>
            <a:off x="1005840" y="2331720"/>
            <a:ext cx="365760" cy="365760"/>
          </a:xfrm>
          <a:prstGeom prst="rect">
            <a:avLst/>
          </a:prstGeom>
        </p:spPr>
      </p:pic>
      <p:sp>
        <p:nvSpPr>
          <p:cNvPr id="9" name="Text 6"/>
          <p:cNvSpPr/>
          <p:nvPr/>
        </p:nvSpPr>
        <p:spPr>
          <a:xfrm>
            <a:off x="2286000" y="2194560"/>
            <a:ext cx="594360" cy="411480"/>
          </a:xfrm>
          <a:prstGeom prst="rect">
            <a:avLst/>
          </a:prstGeom>
          <a:noFill/>
          <a:ln/>
        </p:spPr>
        <p:txBody>
          <a:bodyPr wrap="square" lIns="0" tIns="0" rIns="0" bIns="0" rtlCol="0" anchor="ctr"/>
          <a:lstStyle/>
          <a:p>
            <a:pPr marL="0" indent="0" algn="r">
              <a:buNone/>
            </a:pPr>
            <a:r>
              <a:rPr lang="en-US" sz="2200" b="1" dirty="0">
                <a:solidFill>
                  <a:srgbClr val="E2E8F0"/>
                </a:solidFill>
                <a:latin typeface="Georgia" pitchFamily="34" charset="0"/>
                <a:ea typeface="Georgia" pitchFamily="34" charset="-122"/>
                <a:cs typeface="Georgia" pitchFamily="34" charset="-120"/>
              </a:rPr>
              <a:t>01</a:t>
            </a:r>
            <a:endParaRPr lang="en-US" sz="2200" dirty="0"/>
          </a:p>
        </p:txBody>
      </p:sp>
      <p:sp>
        <p:nvSpPr>
          <p:cNvPr id="10" name="Text 7"/>
          <p:cNvSpPr/>
          <p:nvPr/>
        </p:nvSpPr>
        <p:spPr>
          <a:xfrm>
            <a:off x="822960" y="3017520"/>
            <a:ext cx="2103120" cy="457200"/>
          </a:xfrm>
          <a:prstGeom prst="rect">
            <a:avLst/>
          </a:prstGeom>
          <a:noFill/>
          <a:ln/>
        </p:spPr>
        <p:txBody>
          <a:bodyPr wrap="square" lIns="0" tIns="0" rIns="0" bIns="0" rtlCol="0" anchor="t"/>
          <a:lstStyle/>
          <a:p>
            <a:pPr marL="0" indent="0">
              <a:buNone/>
            </a:pPr>
            <a:r>
              <a:rPr lang="en-US" sz="1800" b="1" dirty="0">
                <a:solidFill>
                  <a:srgbClr val="1A2B5C"/>
                </a:solidFill>
                <a:latin typeface="Calibri" pitchFamily="34" charset="0"/>
                <a:ea typeface="Calibri" pitchFamily="34" charset="-122"/>
                <a:cs typeface="Calibri" pitchFamily="34" charset="-120"/>
              </a:rPr>
              <a:t>Corpo unido</a:t>
            </a:r>
            <a:endParaRPr lang="en-US" sz="1800" dirty="0"/>
          </a:p>
        </p:txBody>
      </p:sp>
      <p:sp>
        <p:nvSpPr>
          <p:cNvPr id="11" name="Text 8"/>
          <p:cNvSpPr/>
          <p:nvPr/>
        </p:nvSpPr>
        <p:spPr>
          <a:xfrm>
            <a:off x="822960" y="3520440"/>
            <a:ext cx="2103120" cy="91440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Sem união orgânica entre os membros, a igreja não cresce nem prospera. Cada um cumpre o dever recebido de Deus.</a:t>
            </a:r>
            <a:endParaRPr lang="en-US" sz="1100" dirty="0"/>
          </a:p>
        </p:txBody>
      </p:sp>
      <p:sp>
        <p:nvSpPr>
          <p:cNvPr id="12" name="Shape 9"/>
          <p:cNvSpPr/>
          <p:nvPr/>
        </p:nvSpPr>
        <p:spPr>
          <a:xfrm>
            <a:off x="3291840" y="1920240"/>
            <a:ext cx="2468880" cy="2560320"/>
          </a:xfrm>
          <a:prstGeom prst="rect">
            <a:avLst/>
          </a:prstGeom>
          <a:solidFill>
            <a:srgbClr val="F7FAFC"/>
          </a:solidFill>
          <a:ln w="6350">
            <a:solidFill>
              <a:srgbClr val="E2E8F0"/>
            </a:solidFill>
            <a:prstDash val="solid"/>
          </a:ln>
        </p:spPr>
        <p:txBody>
          <a:bodyPr/>
          <a:lstStyle/>
          <a:p>
            <a:endParaRPr lang="pt-BR"/>
          </a:p>
        </p:txBody>
      </p:sp>
      <p:sp>
        <p:nvSpPr>
          <p:cNvPr id="13" name="Shape 10"/>
          <p:cNvSpPr/>
          <p:nvPr/>
        </p:nvSpPr>
        <p:spPr>
          <a:xfrm>
            <a:off x="3291840" y="1920240"/>
            <a:ext cx="73152" cy="2560320"/>
          </a:xfrm>
          <a:prstGeom prst="rect">
            <a:avLst/>
          </a:prstGeom>
          <a:solidFill>
            <a:srgbClr val="E87722"/>
          </a:solidFill>
          <a:ln w="12700">
            <a:solidFill>
              <a:srgbClr val="E87722"/>
            </a:solidFill>
            <a:prstDash val="solid"/>
          </a:ln>
        </p:spPr>
        <p:txBody>
          <a:bodyPr/>
          <a:lstStyle/>
          <a:p>
            <a:endParaRPr lang="pt-BR"/>
          </a:p>
        </p:txBody>
      </p:sp>
      <p:sp>
        <p:nvSpPr>
          <p:cNvPr id="14" name="Shape 11"/>
          <p:cNvSpPr/>
          <p:nvPr/>
        </p:nvSpPr>
        <p:spPr>
          <a:xfrm>
            <a:off x="3611880" y="219456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15" name="Image 1" descr="preencoded.png"/>
          <p:cNvPicPr>
            <a:picLocks noChangeAspect="1"/>
          </p:cNvPicPr>
          <p:nvPr/>
        </p:nvPicPr>
        <p:blipFill>
          <a:blip r:embed="rId4"/>
          <a:stretch>
            <a:fillRect/>
          </a:stretch>
        </p:blipFill>
        <p:spPr>
          <a:xfrm>
            <a:off x="3749040" y="2331720"/>
            <a:ext cx="365760" cy="365760"/>
          </a:xfrm>
          <a:prstGeom prst="rect">
            <a:avLst/>
          </a:prstGeom>
        </p:spPr>
      </p:pic>
      <p:sp>
        <p:nvSpPr>
          <p:cNvPr id="16" name="Text 12"/>
          <p:cNvSpPr/>
          <p:nvPr/>
        </p:nvSpPr>
        <p:spPr>
          <a:xfrm>
            <a:off x="5029200" y="2194560"/>
            <a:ext cx="594360" cy="411480"/>
          </a:xfrm>
          <a:prstGeom prst="rect">
            <a:avLst/>
          </a:prstGeom>
          <a:noFill/>
          <a:ln/>
        </p:spPr>
        <p:txBody>
          <a:bodyPr wrap="square" lIns="0" tIns="0" rIns="0" bIns="0" rtlCol="0" anchor="ctr"/>
          <a:lstStyle/>
          <a:p>
            <a:pPr marL="0" indent="0" algn="r">
              <a:buNone/>
            </a:pPr>
            <a:r>
              <a:rPr lang="en-US" sz="2200" b="1" dirty="0">
                <a:solidFill>
                  <a:srgbClr val="E2E8F0"/>
                </a:solidFill>
                <a:latin typeface="Georgia" pitchFamily="34" charset="0"/>
                <a:ea typeface="Georgia" pitchFamily="34" charset="-122"/>
                <a:cs typeface="Georgia" pitchFamily="34" charset="-120"/>
              </a:rPr>
              <a:t>02</a:t>
            </a:r>
            <a:endParaRPr lang="en-US" sz="2200" dirty="0"/>
          </a:p>
        </p:txBody>
      </p:sp>
      <p:sp>
        <p:nvSpPr>
          <p:cNvPr id="17" name="Text 13"/>
          <p:cNvSpPr/>
          <p:nvPr/>
        </p:nvSpPr>
        <p:spPr>
          <a:xfrm>
            <a:off x="3566160" y="3017520"/>
            <a:ext cx="2103120" cy="457200"/>
          </a:xfrm>
          <a:prstGeom prst="rect">
            <a:avLst/>
          </a:prstGeom>
          <a:noFill/>
          <a:ln/>
        </p:spPr>
        <p:txBody>
          <a:bodyPr wrap="square" lIns="0" tIns="0" rIns="0" bIns="0" rtlCol="0" anchor="t"/>
          <a:lstStyle/>
          <a:p>
            <a:pPr marL="0" indent="0">
              <a:buNone/>
            </a:pPr>
            <a:r>
              <a:rPr lang="en-US" sz="1800" b="1" dirty="0">
                <a:solidFill>
                  <a:srgbClr val="1A2B5C"/>
                </a:solidFill>
                <a:latin typeface="Calibri" pitchFamily="34" charset="0"/>
                <a:ea typeface="Calibri" pitchFamily="34" charset="-122"/>
                <a:cs typeface="Calibri" pitchFamily="34" charset="-120"/>
              </a:rPr>
              <a:t>Proteção comum</a:t>
            </a:r>
            <a:endParaRPr lang="en-US" sz="1800" dirty="0"/>
          </a:p>
        </p:txBody>
      </p:sp>
      <p:sp>
        <p:nvSpPr>
          <p:cNvPr id="18" name="Text 14"/>
          <p:cNvSpPr/>
          <p:nvPr/>
        </p:nvSpPr>
        <p:spPr>
          <a:xfrm>
            <a:off x="3566160" y="3520440"/>
            <a:ext cx="2103120" cy="91440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Sem organização, nenhum movimento prospera. Uma nação se torna caos; um empreendimento fracassa; uma igreja se desintegra.</a:t>
            </a:r>
            <a:endParaRPr lang="en-US" sz="1100" dirty="0"/>
          </a:p>
        </p:txBody>
      </p:sp>
      <p:sp>
        <p:nvSpPr>
          <p:cNvPr id="19" name="Shape 15"/>
          <p:cNvSpPr/>
          <p:nvPr/>
        </p:nvSpPr>
        <p:spPr>
          <a:xfrm>
            <a:off x="6035040" y="1920240"/>
            <a:ext cx="2468880" cy="2560320"/>
          </a:xfrm>
          <a:prstGeom prst="rect">
            <a:avLst/>
          </a:prstGeom>
          <a:solidFill>
            <a:srgbClr val="F7FAFC"/>
          </a:solidFill>
          <a:ln w="6350">
            <a:solidFill>
              <a:srgbClr val="E2E8F0"/>
            </a:solidFill>
            <a:prstDash val="solid"/>
          </a:ln>
        </p:spPr>
        <p:txBody>
          <a:bodyPr/>
          <a:lstStyle/>
          <a:p>
            <a:endParaRPr lang="pt-BR"/>
          </a:p>
        </p:txBody>
      </p:sp>
      <p:sp>
        <p:nvSpPr>
          <p:cNvPr id="20" name="Shape 16"/>
          <p:cNvSpPr/>
          <p:nvPr/>
        </p:nvSpPr>
        <p:spPr>
          <a:xfrm>
            <a:off x="6035040" y="1920240"/>
            <a:ext cx="73152" cy="2560320"/>
          </a:xfrm>
          <a:prstGeom prst="rect">
            <a:avLst/>
          </a:prstGeom>
          <a:solidFill>
            <a:srgbClr val="E87722"/>
          </a:solidFill>
          <a:ln w="12700">
            <a:solidFill>
              <a:srgbClr val="E87722"/>
            </a:solidFill>
            <a:prstDash val="solid"/>
          </a:ln>
        </p:spPr>
        <p:txBody>
          <a:bodyPr/>
          <a:lstStyle/>
          <a:p>
            <a:endParaRPr lang="pt-BR"/>
          </a:p>
        </p:txBody>
      </p:sp>
      <p:sp>
        <p:nvSpPr>
          <p:cNvPr id="21" name="Shape 17"/>
          <p:cNvSpPr/>
          <p:nvPr/>
        </p:nvSpPr>
        <p:spPr>
          <a:xfrm>
            <a:off x="6355080" y="219456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22" name="Image 2" descr="preencoded.png"/>
          <p:cNvPicPr>
            <a:picLocks noChangeAspect="1"/>
          </p:cNvPicPr>
          <p:nvPr/>
        </p:nvPicPr>
        <p:blipFill>
          <a:blip r:embed="rId5"/>
          <a:stretch>
            <a:fillRect/>
          </a:stretch>
        </p:blipFill>
        <p:spPr>
          <a:xfrm>
            <a:off x="6492240" y="2331720"/>
            <a:ext cx="365760" cy="365760"/>
          </a:xfrm>
          <a:prstGeom prst="rect">
            <a:avLst/>
          </a:prstGeom>
        </p:spPr>
      </p:pic>
      <p:sp>
        <p:nvSpPr>
          <p:cNvPr id="23" name="Text 18"/>
          <p:cNvSpPr/>
          <p:nvPr/>
        </p:nvSpPr>
        <p:spPr>
          <a:xfrm>
            <a:off x="7772400" y="2194560"/>
            <a:ext cx="594360" cy="411480"/>
          </a:xfrm>
          <a:prstGeom prst="rect">
            <a:avLst/>
          </a:prstGeom>
          <a:noFill/>
          <a:ln/>
        </p:spPr>
        <p:txBody>
          <a:bodyPr wrap="square" lIns="0" tIns="0" rIns="0" bIns="0" rtlCol="0" anchor="ctr"/>
          <a:lstStyle/>
          <a:p>
            <a:pPr marL="0" indent="0" algn="r">
              <a:buNone/>
            </a:pPr>
            <a:r>
              <a:rPr lang="en-US" sz="2200" b="1" dirty="0">
                <a:solidFill>
                  <a:srgbClr val="E2E8F0"/>
                </a:solidFill>
                <a:latin typeface="Georgia" pitchFamily="34" charset="0"/>
                <a:ea typeface="Georgia" pitchFamily="34" charset="-122"/>
                <a:cs typeface="Georgia" pitchFamily="34" charset="-120"/>
              </a:rPr>
              <a:t>03</a:t>
            </a:r>
            <a:endParaRPr lang="en-US" sz="2200" dirty="0"/>
          </a:p>
        </p:txBody>
      </p:sp>
      <p:sp>
        <p:nvSpPr>
          <p:cNvPr id="24" name="Text 19"/>
          <p:cNvSpPr/>
          <p:nvPr/>
        </p:nvSpPr>
        <p:spPr>
          <a:xfrm>
            <a:off x="6309360" y="3017520"/>
            <a:ext cx="2103120" cy="457200"/>
          </a:xfrm>
          <a:prstGeom prst="rect">
            <a:avLst/>
          </a:prstGeom>
          <a:noFill/>
          <a:ln/>
        </p:spPr>
        <p:txBody>
          <a:bodyPr wrap="square" lIns="0" tIns="0" rIns="0" bIns="0" rtlCol="0" anchor="t"/>
          <a:lstStyle/>
          <a:p>
            <a:pPr marL="0" indent="0">
              <a:buNone/>
            </a:pPr>
            <a:r>
              <a:rPr lang="en-US" sz="1800" b="1" dirty="0">
                <a:solidFill>
                  <a:srgbClr val="1A2B5C"/>
                </a:solidFill>
                <a:latin typeface="Calibri" pitchFamily="34" charset="0"/>
                <a:ea typeface="Calibri" pitchFamily="34" charset="-122"/>
                <a:cs typeface="Calibri" pitchFamily="34" charset="-120"/>
              </a:rPr>
              <a:t>Missão cumprida</a:t>
            </a:r>
            <a:endParaRPr lang="en-US" sz="1800" dirty="0"/>
          </a:p>
        </p:txBody>
      </p:sp>
      <p:sp>
        <p:nvSpPr>
          <p:cNvPr id="25" name="Text 20"/>
          <p:cNvSpPr/>
          <p:nvPr/>
        </p:nvSpPr>
        <p:spPr>
          <a:xfrm>
            <a:off x="6309360" y="3520440"/>
            <a:ext cx="2103120" cy="91440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Para levar o evangelho ao mundo, Cristo deu à igreja um sistema simples e eficaz. O sucesso depende da adesão leal a esse padrão.</a:t>
            </a:r>
            <a:endParaRPr lang="en-US" sz="1100" dirty="0"/>
          </a:p>
        </p:txBody>
      </p:sp>
      <p:sp>
        <p:nvSpPr>
          <p:cNvPr id="26" name="Shape 21"/>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27" name="Text 22"/>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Guia do Diaconato  ·  Capítulo 1</a:t>
            </a:r>
            <a:endParaRPr lang="en-US" sz="900" dirty="0"/>
          </a:p>
        </p:txBody>
      </p:sp>
      <p:sp>
        <p:nvSpPr>
          <p:cNvPr id="28" name="Text 23"/>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822960"/>
            <a:ext cx="822960" cy="822960"/>
          </a:xfrm>
          <a:prstGeom prst="rect">
            <a:avLst/>
          </a:prstGeom>
        </p:spPr>
      </p:pic>
      <p:sp>
        <p:nvSpPr>
          <p:cNvPr id="3" name="Text 0"/>
          <p:cNvSpPr/>
          <p:nvPr/>
        </p:nvSpPr>
        <p:spPr>
          <a:xfrm>
            <a:off x="914400" y="1691640"/>
            <a:ext cx="7315200" cy="1645920"/>
          </a:xfrm>
          <a:prstGeom prst="rect">
            <a:avLst/>
          </a:prstGeom>
          <a:noFill/>
          <a:ln/>
        </p:spPr>
        <p:txBody>
          <a:bodyPr wrap="square" lIns="0" tIns="0" rIns="0" bIns="0" rtlCol="0" anchor="t"/>
          <a:lstStyle/>
          <a:p>
            <a:pPr marL="0" indent="0">
              <a:spcAft>
                <a:spcPts val="200"/>
              </a:spcAft>
              <a:buNone/>
            </a:pPr>
            <a:r>
              <a:rPr lang="en-US" sz="2400" i="1" dirty="0">
                <a:solidFill>
                  <a:srgbClr val="FFFFFF"/>
                </a:solidFill>
                <a:latin typeface="Georgia" pitchFamily="34" charset="0"/>
                <a:ea typeface="Georgia" pitchFamily="34" charset="-122"/>
                <a:cs typeface="Georgia" pitchFamily="34" charset="-120"/>
              </a:rPr>
              <a:t>Em tempo em que é essencial</a:t>
            </a:r>
            <a:endParaRPr lang="en-US" sz="2400" dirty="0"/>
          </a:p>
          <a:p>
            <a:pPr marL="0" indent="0">
              <a:spcAft>
                <a:spcPts val="200"/>
              </a:spcAft>
              <a:buNone/>
            </a:pPr>
            <a:r>
              <a:rPr lang="en-US" sz="2400" i="1" dirty="0">
                <a:solidFill>
                  <a:srgbClr val="FFFFFF"/>
                </a:solidFill>
                <a:latin typeface="Georgia" pitchFamily="34" charset="0"/>
                <a:ea typeface="Georgia" pitchFamily="34" charset="-122"/>
                <a:cs typeface="Georgia" pitchFamily="34" charset="-120"/>
              </a:rPr>
              <a:t>uma organização completa,</a:t>
            </a:r>
            <a:endParaRPr lang="en-US" sz="2400" dirty="0"/>
          </a:p>
          <a:p>
            <a:pPr marL="0" indent="0">
              <a:spcAft>
                <a:spcPts val="200"/>
              </a:spcAft>
              <a:buNone/>
            </a:pPr>
            <a:r>
              <a:rPr lang="en-US" sz="2400" i="1" dirty="0">
                <a:solidFill>
                  <a:srgbClr val="FFFFFF"/>
                </a:solidFill>
                <a:latin typeface="Georgia" pitchFamily="34" charset="0"/>
                <a:ea typeface="Georgia" pitchFamily="34" charset="-122"/>
                <a:cs typeface="Georgia" pitchFamily="34" charset="-120"/>
              </a:rPr>
              <a:t>ela é o maior poder para</a:t>
            </a:r>
            <a:endParaRPr lang="en-US" sz="2400" dirty="0"/>
          </a:p>
        </p:txBody>
      </p:sp>
      <p:sp>
        <p:nvSpPr>
          <p:cNvPr id="4" name="Text 1"/>
          <p:cNvSpPr/>
          <p:nvPr/>
        </p:nvSpPr>
        <p:spPr>
          <a:xfrm>
            <a:off x="914400" y="3246120"/>
            <a:ext cx="7315200" cy="640080"/>
          </a:xfrm>
          <a:prstGeom prst="rect">
            <a:avLst/>
          </a:prstGeom>
          <a:noFill/>
          <a:ln/>
        </p:spPr>
        <p:txBody>
          <a:bodyPr wrap="square" lIns="0" tIns="0" rIns="0" bIns="0" rtlCol="0" anchor="t"/>
          <a:lstStyle/>
          <a:p>
            <a:pPr marL="0" indent="0">
              <a:buNone/>
            </a:pPr>
            <a:r>
              <a:rPr lang="en-US" sz="2200" i="1" dirty="0">
                <a:solidFill>
                  <a:srgbClr val="E87722"/>
                </a:solidFill>
                <a:latin typeface="Georgia" pitchFamily="34" charset="0"/>
                <a:ea typeface="Georgia" pitchFamily="34" charset="-122"/>
                <a:cs typeface="Georgia" pitchFamily="34" charset="-120"/>
              </a:rPr>
              <a:t>"manter afastados os movimentos falsos".</a:t>
            </a:r>
            <a:endParaRPr lang="en-US" sz="2200" dirty="0"/>
          </a:p>
        </p:txBody>
      </p:sp>
      <p:sp>
        <p:nvSpPr>
          <p:cNvPr id="5" name="Shape 2"/>
          <p:cNvSpPr/>
          <p:nvPr/>
        </p:nvSpPr>
        <p:spPr>
          <a:xfrm>
            <a:off x="914400" y="4434840"/>
            <a:ext cx="365760" cy="36576"/>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1417320" y="4297680"/>
            <a:ext cx="4572000" cy="320040"/>
          </a:xfrm>
          <a:prstGeom prst="rect">
            <a:avLst/>
          </a:prstGeom>
          <a:noFill/>
          <a:ln/>
        </p:spPr>
        <p:txBody>
          <a:bodyPr wrap="square" lIns="0" tIns="0" rIns="0" bIns="0" rtlCol="0" anchor="ctr"/>
          <a:lstStyle/>
          <a:p>
            <a:pPr marL="0" indent="0">
              <a:buNone/>
            </a:pPr>
            <a:r>
              <a:rPr lang="en-US" sz="1200" b="1" kern="0" spc="400" dirty="0">
                <a:solidFill>
                  <a:srgbClr val="E87722"/>
                </a:solidFill>
                <a:latin typeface="Calibri" pitchFamily="34" charset="0"/>
                <a:ea typeface="Calibri" pitchFamily="34" charset="-122"/>
                <a:cs typeface="Calibri" pitchFamily="34" charset="-120"/>
              </a:rPr>
              <a:t>ELLEN G. WHITE</a:t>
            </a:r>
            <a:endParaRPr lang="en-US" sz="1200" dirty="0"/>
          </a:p>
        </p:txBody>
      </p:sp>
      <p:sp>
        <p:nvSpPr>
          <p:cNvPr id="7" name="Text 4"/>
          <p:cNvSpPr/>
          <p:nvPr/>
        </p:nvSpPr>
        <p:spPr>
          <a:xfrm>
            <a:off x="914400" y="4617720"/>
            <a:ext cx="5486400" cy="274320"/>
          </a:xfrm>
          <a:prstGeom prst="rect">
            <a:avLst/>
          </a:prstGeom>
          <a:noFill/>
          <a:ln/>
        </p:spPr>
        <p:txBody>
          <a:bodyPr wrap="square" lIns="0" tIns="0" rIns="0" bIns="0" rtlCol="0" anchor="ctr"/>
          <a:lstStyle/>
          <a:p>
            <a:pPr marL="0" indent="0">
              <a:buNone/>
            </a:pPr>
            <a:r>
              <a:rPr lang="en-US" sz="1100" i="1" dirty="0">
                <a:solidFill>
                  <a:srgbClr val="94A3B8"/>
                </a:solidFill>
                <a:latin typeface="Calibri" pitchFamily="34" charset="0"/>
                <a:ea typeface="Calibri" pitchFamily="34" charset="-122"/>
                <a:cs typeface="Calibri" pitchFamily="34" charset="-120"/>
              </a:rPr>
              <a:t>Testemunhos Para Ministros, p. 355</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ORGANIZAÇÃO E AUTORIDADE</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200" b="1" dirty="0">
                <a:solidFill>
                  <a:srgbClr val="1A2B5C"/>
                </a:solidFill>
                <a:latin typeface="Georgia" pitchFamily="34" charset="0"/>
                <a:ea typeface="Georgia" pitchFamily="34" charset="-122"/>
                <a:cs typeface="Georgia" pitchFamily="34" charset="-120"/>
              </a:rPr>
              <a:t>Propósitos da organização</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Text 3"/>
          <p:cNvSpPr/>
          <p:nvPr/>
        </p:nvSpPr>
        <p:spPr>
          <a:xfrm>
            <a:off x="548640" y="1828800"/>
            <a:ext cx="8229600" cy="822960"/>
          </a:xfrm>
          <a:prstGeom prst="rect">
            <a:avLst/>
          </a:prstGeom>
          <a:noFill/>
          <a:ln/>
        </p:spPr>
        <p:txBody>
          <a:bodyPr wrap="square" lIns="0" tIns="0" rIns="0" bIns="0" rtlCol="0" anchor="t"/>
          <a:lstStyle/>
          <a:p>
            <a:pPr marL="0" indent="0">
              <a:buNone/>
            </a:pPr>
            <a:r>
              <a:rPr lang="en-US" sz="1400" i="1" dirty="0">
                <a:solidFill>
                  <a:srgbClr val="4A5568"/>
                </a:solidFill>
                <a:latin typeface="Calibri" pitchFamily="34" charset="0"/>
                <a:ea typeface="Calibri" pitchFamily="34" charset="-122"/>
                <a:cs typeface="Calibri" pitchFamily="34" charset="-120"/>
              </a:rPr>
              <a:t>Crescendo o número de crentes, ficou evidente: sem alguma forma de organização haveria grande confusão, e a obra não seria levada adiante com êxito.</a:t>
            </a:r>
            <a:endParaRPr lang="en-US" sz="1400" dirty="0"/>
          </a:p>
        </p:txBody>
      </p:sp>
      <p:sp>
        <p:nvSpPr>
          <p:cNvPr id="6" name="Shape 4"/>
          <p:cNvSpPr/>
          <p:nvPr/>
        </p:nvSpPr>
        <p:spPr>
          <a:xfrm>
            <a:off x="731520" y="2788920"/>
            <a:ext cx="164592" cy="164592"/>
          </a:xfrm>
          <a:prstGeom prst="ellipse">
            <a:avLst/>
          </a:prstGeom>
          <a:solidFill>
            <a:srgbClr val="E87722"/>
          </a:solidFill>
          <a:ln w="12700">
            <a:solidFill>
              <a:srgbClr val="E87722"/>
            </a:solidFill>
            <a:prstDash val="solid"/>
          </a:ln>
        </p:spPr>
        <p:txBody>
          <a:bodyPr/>
          <a:lstStyle/>
          <a:p>
            <a:endParaRPr lang="pt-BR"/>
          </a:p>
        </p:txBody>
      </p:sp>
      <p:sp>
        <p:nvSpPr>
          <p:cNvPr id="7" name="Text 5"/>
          <p:cNvSpPr/>
          <p:nvPr/>
        </p:nvSpPr>
        <p:spPr>
          <a:xfrm>
            <a:off x="1051560" y="2743200"/>
            <a:ext cx="7498080" cy="320040"/>
          </a:xfrm>
          <a:prstGeom prst="rect">
            <a:avLst/>
          </a:prstGeom>
          <a:noFill/>
          <a:ln/>
        </p:spPr>
        <p:txBody>
          <a:bodyPr wrap="square" lIns="0" tIns="0" rIns="0" bIns="0" rtlCol="0" anchor="t"/>
          <a:lstStyle/>
          <a:p>
            <a:pPr marL="0" indent="0">
              <a:buNone/>
            </a:pPr>
            <a:r>
              <a:rPr lang="en-US" sz="1300" dirty="0">
                <a:solidFill>
                  <a:srgbClr val="4A5568"/>
                </a:solidFill>
                <a:latin typeface="Calibri" pitchFamily="34" charset="0"/>
                <a:ea typeface="Calibri" pitchFamily="34" charset="-122"/>
                <a:cs typeface="Calibri" pitchFamily="34" charset="-120"/>
              </a:rPr>
              <a:t>Prover a manutenção dos pastores</a:t>
            </a:r>
            <a:endParaRPr lang="en-US" sz="1300" dirty="0"/>
          </a:p>
        </p:txBody>
      </p:sp>
      <p:sp>
        <p:nvSpPr>
          <p:cNvPr id="8" name="Shape 6"/>
          <p:cNvSpPr/>
          <p:nvPr/>
        </p:nvSpPr>
        <p:spPr>
          <a:xfrm>
            <a:off x="731520" y="3154680"/>
            <a:ext cx="164592" cy="164592"/>
          </a:xfrm>
          <a:prstGeom prst="ellipse">
            <a:avLst/>
          </a:prstGeom>
          <a:solidFill>
            <a:srgbClr val="E87722"/>
          </a:solidFill>
          <a:ln w="12700">
            <a:solidFill>
              <a:srgbClr val="E87722"/>
            </a:solidFill>
            <a:prstDash val="solid"/>
          </a:ln>
        </p:spPr>
        <p:txBody>
          <a:bodyPr/>
          <a:lstStyle/>
          <a:p>
            <a:endParaRPr lang="pt-BR"/>
          </a:p>
        </p:txBody>
      </p:sp>
      <p:sp>
        <p:nvSpPr>
          <p:cNvPr id="9" name="Text 7"/>
          <p:cNvSpPr/>
          <p:nvPr/>
        </p:nvSpPr>
        <p:spPr>
          <a:xfrm>
            <a:off x="1051560" y="3108960"/>
            <a:ext cx="7498080" cy="320040"/>
          </a:xfrm>
          <a:prstGeom prst="rect">
            <a:avLst/>
          </a:prstGeom>
          <a:noFill/>
          <a:ln/>
        </p:spPr>
        <p:txBody>
          <a:bodyPr wrap="square" lIns="0" tIns="0" rIns="0" bIns="0" rtlCol="0" anchor="t"/>
          <a:lstStyle/>
          <a:p>
            <a:pPr marL="0" indent="0">
              <a:buNone/>
            </a:pPr>
            <a:r>
              <a:rPr lang="en-US" sz="1300" dirty="0">
                <a:solidFill>
                  <a:srgbClr val="4A5568"/>
                </a:solidFill>
                <a:latin typeface="Calibri" pitchFamily="34" charset="0"/>
                <a:ea typeface="Calibri" pitchFamily="34" charset="-122"/>
                <a:cs typeface="Calibri" pitchFamily="34" charset="-120"/>
              </a:rPr>
              <a:t>Levar a obra a novos campos</a:t>
            </a:r>
            <a:endParaRPr lang="en-US" sz="1300" dirty="0"/>
          </a:p>
        </p:txBody>
      </p:sp>
      <p:sp>
        <p:nvSpPr>
          <p:cNvPr id="10" name="Shape 8"/>
          <p:cNvSpPr/>
          <p:nvPr/>
        </p:nvSpPr>
        <p:spPr>
          <a:xfrm>
            <a:off x="731520" y="3520440"/>
            <a:ext cx="164592" cy="164592"/>
          </a:xfrm>
          <a:prstGeom prst="ellipse">
            <a:avLst/>
          </a:prstGeom>
          <a:solidFill>
            <a:srgbClr val="E87722"/>
          </a:solidFill>
          <a:ln w="12700">
            <a:solidFill>
              <a:srgbClr val="E87722"/>
            </a:solidFill>
            <a:prstDash val="solid"/>
          </a:ln>
        </p:spPr>
        <p:txBody>
          <a:bodyPr/>
          <a:lstStyle/>
          <a:p>
            <a:endParaRPr lang="pt-BR"/>
          </a:p>
        </p:txBody>
      </p:sp>
      <p:sp>
        <p:nvSpPr>
          <p:cNvPr id="11" name="Text 9"/>
          <p:cNvSpPr/>
          <p:nvPr/>
        </p:nvSpPr>
        <p:spPr>
          <a:xfrm>
            <a:off x="1051560" y="3474720"/>
            <a:ext cx="7498080" cy="320040"/>
          </a:xfrm>
          <a:prstGeom prst="rect">
            <a:avLst/>
          </a:prstGeom>
          <a:noFill/>
          <a:ln/>
        </p:spPr>
        <p:txBody>
          <a:bodyPr wrap="square" lIns="0" tIns="0" rIns="0" bIns="0" rtlCol="0" anchor="t"/>
          <a:lstStyle/>
          <a:p>
            <a:pPr marL="0" indent="0">
              <a:buNone/>
            </a:pPr>
            <a:r>
              <a:rPr lang="en-US" sz="1300" dirty="0">
                <a:solidFill>
                  <a:srgbClr val="4A5568"/>
                </a:solidFill>
                <a:latin typeface="Calibri" pitchFamily="34" charset="0"/>
                <a:ea typeface="Calibri" pitchFamily="34" charset="-122"/>
                <a:cs typeface="Calibri" pitchFamily="34" charset="-120"/>
              </a:rPr>
              <a:t>Proteger dos indignos as igrejas e os pastores</a:t>
            </a:r>
            <a:endParaRPr lang="en-US" sz="1300" dirty="0"/>
          </a:p>
        </p:txBody>
      </p:sp>
      <p:sp>
        <p:nvSpPr>
          <p:cNvPr id="12" name="Shape 10"/>
          <p:cNvSpPr/>
          <p:nvPr/>
        </p:nvSpPr>
        <p:spPr>
          <a:xfrm>
            <a:off x="731520" y="3886200"/>
            <a:ext cx="164592" cy="164592"/>
          </a:xfrm>
          <a:prstGeom prst="ellipse">
            <a:avLst/>
          </a:prstGeom>
          <a:solidFill>
            <a:srgbClr val="E87722"/>
          </a:solidFill>
          <a:ln w="12700">
            <a:solidFill>
              <a:srgbClr val="E87722"/>
            </a:solidFill>
            <a:prstDash val="solid"/>
          </a:ln>
        </p:spPr>
        <p:txBody>
          <a:bodyPr/>
          <a:lstStyle/>
          <a:p>
            <a:endParaRPr lang="pt-BR"/>
          </a:p>
        </p:txBody>
      </p:sp>
      <p:sp>
        <p:nvSpPr>
          <p:cNvPr id="13" name="Text 11"/>
          <p:cNvSpPr/>
          <p:nvPr/>
        </p:nvSpPr>
        <p:spPr>
          <a:xfrm>
            <a:off x="1051560" y="3840480"/>
            <a:ext cx="7498080" cy="320040"/>
          </a:xfrm>
          <a:prstGeom prst="rect">
            <a:avLst/>
          </a:prstGeom>
          <a:noFill/>
          <a:ln/>
        </p:spPr>
        <p:txBody>
          <a:bodyPr wrap="square" lIns="0" tIns="0" rIns="0" bIns="0" rtlCol="0" anchor="t"/>
          <a:lstStyle/>
          <a:p>
            <a:pPr marL="0" indent="0">
              <a:buNone/>
            </a:pPr>
            <a:r>
              <a:rPr lang="en-US" sz="1300" dirty="0">
                <a:solidFill>
                  <a:srgbClr val="4A5568"/>
                </a:solidFill>
                <a:latin typeface="Calibri" pitchFamily="34" charset="0"/>
                <a:ea typeface="Calibri" pitchFamily="34" charset="-122"/>
                <a:cs typeface="Calibri" pitchFamily="34" charset="-120"/>
              </a:rPr>
              <a:t>Conservar as propriedades da igreja</a:t>
            </a:r>
            <a:endParaRPr lang="en-US" sz="1300" dirty="0"/>
          </a:p>
        </p:txBody>
      </p:sp>
      <p:sp>
        <p:nvSpPr>
          <p:cNvPr id="14" name="Shape 12"/>
          <p:cNvSpPr/>
          <p:nvPr/>
        </p:nvSpPr>
        <p:spPr>
          <a:xfrm>
            <a:off x="731520" y="4251960"/>
            <a:ext cx="164592" cy="164592"/>
          </a:xfrm>
          <a:prstGeom prst="ellipse">
            <a:avLst/>
          </a:prstGeom>
          <a:solidFill>
            <a:srgbClr val="E87722"/>
          </a:solidFill>
          <a:ln w="12700">
            <a:solidFill>
              <a:srgbClr val="E87722"/>
            </a:solidFill>
            <a:prstDash val="solid"/>
          </a:ln>
        </p:spPr>
        <p:txBody>
          <a:bodyPr/>
          <a:lstStyle/>
          <a:p>
            <a:endParaRPr lang="pt-BR"/>
          </a:p>
        </p:txBody>
      </p:sp>
      <p:sp>
        <p:nvSpPr>
          <p:cNvPr id="15" name="Text 13"/>
          <p:cNvSpPr/>
          <p:nvPr/>
        </p:nvSpPr>
        <p:spPr>
          <a:xfrm>
            <a:off x="1051560" y="4206240"/>
            <a:ext cx="7498080" cy="320040"/>
          </a:xfrm>
          <a:prstGeom prst="rect">
            <a:avLst/>
          </a:prstGeom>
          <a:noFill/>
          <a:ln/>
        </p:spPr>
        <p:txBody>
          <a:bodyPr wrap="square" lIns="0" tIns="0" rIns="0" bIns="0" rtlCol="0" anchor="t"/>
          <a:lstStyle/>
          <a:p>
            <a:pPr marL="0" indent="0">
              <a:buNone/>
            </a:pPr>
            <a:r>
              <a:rPr lang="en-US" sz="1300" dirty="0">
                <a:solidFill>
                  <a:srgbClr val="4A5568"/>
                </a:solidFill>
                <a:latin typeface="Calibri" pitchFamily="34" charset="0"/>
                <a:ea typeface="Calibri" pitchFamily="34" charset="-122"/>
                <a:cs typeface="Calibri" pitchFamily="34" charset="-120"/>
              </a:rPr>
              <a:t>Publicar a verdade pela imprensa</a:t>
            </a:r>
            <a:endParaRPr lang="en-US" sz="1300" dirty="0"/>
          </a:p>
        </p:txBody>
      </p:sp>
      <p:sp>
        <p:nvSpPr>
          <p:cNvPr id="16" name="Shape 14"/>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7" name="Text 15"/>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Guia do Diaconato  ·  Capítulo 1</a:t>
            </a:r>
            <a:endParaRPr lang="en-US" sz="900" dirty="0"/>
          </a:p>
        </p:txBody>
      </p:sp>
      <p:sp>
        <p:nvSpPr>
          <p:cNvPr id="18" name="Text 16"/>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ORGANIZAÇÃO E AUTORIDADE</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O modelo do Novo Testamento</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Pregar, pastorear, organizar</a:t>
            </a:r>
            <a:endParaRPr lang="en-US" sz="1400" dirty="0"/>
          </a:p>
        </p:txBody>
      </p:sp>
      <p:sp>
        <p:nvSpPr>
          <p:cNvPr id="7" name="Text 4"/>
          <p:cNvSpPr/>
          <p:nvPr/>
        </p:nvSpPr>
        <p:spPr>
          <a:xfrm>
            <a:off x="548640" y="2606040"/>
            <a:ext cx="8229600" cy="1920240"/>
          </a:xfrm>
          <a:prstGeom prst="rect">
            <a:avLst/>
          </a:prstGeom>
          <a:noFill/>
          <a:ln/>
        </p:spPr>
        <p:txBody>
          <a:bodyPr wrap="square" lIns="0" tIns="0" rIns="0" bIns="0" rtlCol="0" anchor="t"/>
          <a:lstStyle/>
          <a:p>
            <a:pPr marL="0" indent="0">
              <a:spcAft>
                <a:spcPts val="600"/>
              </a:spcAft>
              <a:buNone/>
            </a:pPr>
            <a:r>
              <a:rPr lang="en-US" sz="1300" dirty="0">
                <a:solidFill>
                  <a:srgbClr val="4A5568"/>
                </a:solidFill>
                <a:latin typeface="Calibri" pitchFamily="34" charset="0"/>
                <a:ea typeface="Calibri" pitchFamily="34" charset="-122"/>
                <a:cs typeface="Calibri" pitchFamily="34" charset="-120"/>
              </a:rPr>
              <a:t>A ordem do Salvador para que a igreja levasse o evangelho a todo o mundo (Mt 28:19, 20) significava não apenas pregar, mas garantir o bem-estar dos que aceitassem a mensagem — pastorear, abrigar o rebanho e resolver problemas de relacionamento. Tudo isso exigia organização.</a:t>
            </a:r>
            <a:endParaRPr lang="en-US" sz="1300" dirty="0"/>
          </a:p>
          <a:p>
            <a:pPr marL="0" indent="0">
              <a:spcAft>
                <a:spcPts val="600"/>
              </a:spcAft>
              <a:buNone/>
            </a:pPr>
            <a:endParaRPr lang="en-US" sz="1300" dirty="0"/>
          </a:p>
          <a:p>
            <a:pPr marL="0" indent="0">
              <a:spcAft>
                <a:spcPts val="600"/>
              </a:spcAft>
              <a:buNone/>
            </a:pPr>
            <a:r>
              <a:rPr lang="en-US" sz="1300" dirty="0">
                <a:solidFill>
                  <a:srgbClr val="4A5568"/>
                </a:solidFill>
                <a:latin typeface="Calibri" pitchFamily="34" charset="0"/>
                <a:ea typeface="Calibri" pitchFamily="34" charset="-122"/>
                <a:cs typeface="Calibri" pitchFamily="34" charset="-120"/>
              </a:rPr>
              <a:t>No início, os apóstolos formaram um conselho em Jerusalém (At 6:2; 8:14). Quando a administração se tornou desafiadora, a igreja designou diáconos para lidar com essas questões (At 6:2-4).</a:t>
            </a:r>
            <a:endParaRPr lang="en-US" sz="13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Guia do Diaconato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A ORGANIZAÇÃO DA IGREJA HOJE</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Esboço da organização denominacional</a:t>
            </a:r>
            <a:endParaRPr lang="en-US" sz="28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Text 3"/>
          <p:cNvSpPr/>
          <p:nvPr/>
        </p:nvSpPr>
        <p:spPr>
          <a:xfrm>
            <a:off x="548640" y="1828800"/>
            <a:ext cx="8229600" cy="640080"/>
          </a:xfrm>
          <a:prstGeom prst="rect">
            <a:avLst/>
          </a:prstGeom>
          <a:noFill/>
          <a:ln/>
        </p:spPr>
        <p:txBody>
          <a:bodyPr wrap="square" lIns="0" tIns="0" rIns="0" bIns="0" rtlCol="0" anchor="t"/>
          <a:lstStyle/>
          <a:p>
            <a:pPr marL="0" indent="0">
              <a:buNone/>
            </a:pPr>
            <a:r>
              <a:rPr lang="en-US" sz="1200" i="1" dirty="0">
                <a:solidFill>
                  <a:srgbClr val="4A5568"/>
                </a:solidFill>
                <a:latin typeface="Calibri" pitchFamily="34" charset="0"/>
                <a:ea typeface="Calibri" pitchFamily="34" charset="-122"/>
                <a:cs typeface="Calibri" pitchFamily="34" charset="-120"/>
              </a:rPr>
              <a:t>A forma de governo da Igreja Adventista do Sétimo Dia é representativa: a autoridade repousa nos membros e é expressa por meio de representantes eleitos em cada nível.</a:t>
            </a:r>
            <a:endParaRPr lang="en-US" sz="1200" dirty="0"/>
          </a:p>
        </p:txBody>
      </p:sp>
      <p:sp>
        <p:nvSpPr>
          <p:cNvPr id="6" name="Shape 4"/>
          <p:cNvSpPr/>
          <p:nvPr/>
        </p:nvSpPr>
        <p:spPr>
          <a:xfrm>
            <a:off x="548640" y="2606040"/>
            <a:ext cx="8046720" cy="320040"/>
          </a:xfrm>
          <a:prstGeom prst="rect">
            <a:avLst/>
          </a:prstGeom>
          <a:solidFill>
            <a:srgbClr val="F7FAFC"/>
          </a:solidFill>
          <a:ln w="6350">
            <a:solidFill>
              <a:srgbClr val="E2E8F0"/>
            </a:solidFill>
            <a:prstDash val="solid"/>
          </a:ln>
        </p:spPr>
        <p:txBody>
          <a:bodyPr/>
          <a:lstStyle/>
          <a:p>
            <a:endParaRPr lang="pt-BR"/>
          </a:p>
        </p:txBody>
      </p:sp>
      <p:sp>
        <p:nvSpPr>
          <p:cNvPr id="7" name="Shape 5"/>
          <p:cNvSpPr/>
          <p:nvPr/>
        </p:nvSpPr>
        <p:spPr>
          <a:xfrm>
            <a:off x="548640" y="2606040"/>
            <a:ext cx="54864" cy="320040"/>
          </a:xfrm>
          <a:prstGeom prst="rect">
            <a:avLst/>
          </a:prstGeom>
          <a:solidFill>
            <a:srgbClr val="E87722"/>
          </a:solidFill>
          <a:ln w="12700">
            <a:solidFill>
              <a:srgbClr val="E87722"/>
            </a:solidFill>
            <a:prstDash val="solid"/>
          </a:ln>
        </p:spPr>
        <p:txBody>
          <a:bodyPr/>
          <a:lstStyle/>
          <a:p>
            <a:endParaRPr lang="pt-BR"/>
          </a:p>
        </p:txBody>
      </p:sp>
      <p:sp>
        <p:nvSpPr>
          <p:cNvPr id="8" name="Text 6"/>
          <p:cNvSpPr/>
          <p:nvPr/>
        </p:nvSpPr>
        <p:spPr>
          <a:xfrm>
            <a:off x="777240" y="2606040"/>
            <a:ext cx="548640" cy="320040"/>
          </a:xfrm>
          <a:prstGeom prst="rect">
            <a:avLst/>
          </a:prstGeom>
          <a:noFill/>
          <a:ln/>
        </p:spPr>
        <p:txBody>
          <a:bodyPr wrap="square" lIns="0" tIns="0" rIns="0" bIns="0" rtlCol="0" anchor="ctr"/>
          <a:lstStyle/>
          <a:p>
            <a:pPr marL="0" indent="0">
              <a:buNone/>
            </a:pPr>
            <a:r>
              <a:rPr lang="en-US" sz="1500" b="1" dirty="0">
                <a:solidFill>
                  <a:srgbClr val="E87722"/>
                </a:solidFill>
                <a:latin typeface="Georgia" pitchFamily="34" charset="0"/>
                <a:ea typeface="Georgia" pitchFamily="34" charset="-122"/>
                <a:cs typeface="Georgia" pitchFamily="34" charset="-120"/>
              </a:rPr>
              <a:t>01</a:t>
            </a:r>
            <a:endParaRPr lang="en-US" sz="1500" dirty="0"/>
          </a:p>
        </p:txBody>
      </p:sp>
      <p:sp>
        <p:nvSpPr>
          <p:cNvPr id="9" name="Text 7"/>
          <p:cNvSpPr/>
          <p:nvPr/>
        </p:nvSpPr>
        <p:spPr>
          <a:xfrm>
            <a:off x="1371600" y="2606040"/>
            <a:ext cx="7132320" cy="320040"/>
          </a:xfrm>
          <a:prstGeom prst="rect">
            <a:avLst/>
          </a:prstGeom>
          <a:noFill/>
          <a:ln/>
        </p:spPr>
        <p:txBody>
          <a:bodyPr wrap="square" lIns="0" tIns="0" rIns="0" bIns="0" rtlCol="0" anchor="ctr"/>
          <a:lstStyle/>
          <a:p>
            <a:pPr marL="0" indent="0">
              <a:buNone/>
            </a:pPr>
            <a:r>
              <a:rPr lang="en-US" sz="1300" b="1" dirty="0">
                <a:solidFill>
                  <a:srgbClr val="1A2B5C"/>
                </a:solidFill>
                <a:latin typeface="Calibri" pitchFamily="34" charset="0"/>
                <a:ea typeface="Calibri" pitchFamily="34" charset="-122"/>
                <a:cs typeface="Calibri" pitchFamily="34" charset="-120"/>
              </a:rPr>
              <a:t>Igreja local</a:t>
            </a:r>
            <a:endParaRPr lang="en-US" sz="1300" dirty="0"/>
          </a:p>
        </p:txBody>
      </p:sp>
      <p:sp>
        <p:nvSpPr>
          <p:cNvPr id="10" name="Shape 8"/>
          <p:cNvSpPr/>
          <p:nvPr/>
        </p:nvSpPr>
        <p:spPr>
          <a:xfrm>
            <a:off x="548640" y="2990088"/>
            <a:ext cx="8046720" cy="320040"/>
          </a:xfrm>
          <a:prstGeom prst="rect">
            <a:avLst/>
          </a:prstGeom>
          <a:solidFill>
            <a:srgbClr val="F7FAFC"/>
          </a:solidFill>
          <a:ln w="6350">
            <a:solidFill>
              <a:srgbClr val="E2E8F0"/>
            </a:solidFill>
            <a:prstDash val="solid"/>
          </a:ln>
        </p:spPr>
        <p:txBody>
          <a:bodyPr/>
          <a:lstStyle/>
          <a:p>
            <a:endParaRPr lang="pt-BR"/>
          </a:p>
        </p:txBody>
      </p:sp>
      <p:sp>
        <p:nvSpPr>
          <p:cNvPr id="11" name="Shape 9"/>
          <p:cNvSpPr/>
          <p:nvPr/>
        </p:nvSpPr>
        <p:spPr>
          <a:xfrm>
            <a:off x="548640" y="2990088"/>
            <a:ext cx="54864" cy="320040"/>
          </a:xfrm>
          <a:prstGeom prst="rect">
            <a:avLst/>
          </a:prstGeom>
          <a:solidFill>
            <a:srgbClr val="E87722"/>
          </a:solidFill>
          <a:ln w="12700">
            <a:solidFill>
              <a:srgbClr val="E87722"/>
            </a:solidFill>
            <a:prstDash val="solid"/>
          </a:ln>
        </p:spPr>
        <p:txBody>
          <a:bodyPr/>
          <a:lstStyle/>
          <a:p>
            <a:endParaRPr lang="pt-BR"/>
          </a:p>
        </p:txBody>
      </p:sp>
      <p:sp>
        <p:nvSpPr>
          <p:cNvPr id="12" name="Text 10"/>
          <p:cNvSpPr/>
          <p:nvPr/>
        </p:nvSpPr>
        <p:spPr>
          <a:xfrm>
            <a:off x="777240" y="2990088"/>
            <a:ext cx="548640" cy="320040"/>
          </a:xfrm>
          <a:prstGeom prst="rect">
            <a:avLst/>
          </a:prstGeom>
          <a:noFill/>
          <a:ln/>
        </p:spPr>
        <p:txBody>
          <a:bodyPr wrap="square" lIns="0" tIns="0" rIns="0" bIns="0" rtlCol="0" anchor="ctr"/>
          <a:lstStyle/>
          <a:p>
            <a:pPr marL="0" indent="0">
              <a:buNone/>
            </a:pPr>
            <a:r>
              <a:rPr lang="en-US" sz="1500" b="1" dirty="0">
                <a:solidFill>
                  <a:srgbClr val="E87722"/>
                </a:solidFill>
                <a:latin typeface="Georgia" pitchFamily="34" charset="0"/>
                <a:ea typeface="Georgia" pitchFamily="34" charset="-122"/>
                <a:cs typeface="Georgia" pitchFamily="34" charset="-120"/>
              </a:rPr>
              <a:t>02</a:t>
            </a:r>
            <a:endParaRPr lang="en-US" sz="1500" dirty="0"/>
          </a:p>
        </p:txBody>
      </p:sp>
      <p:sp>
        <p:nvSpPr>
          <p:cNvPr id="13" name="Text 11"/>
          <p:cNvSpPr/>
          <p:nvPr/>
        </p:nvSpPr>
        <p:spPr>
          <a:xfrm>
            <a:off x="1371600" y="2990088"/>
            <a:ext cx="7132320" cy="320040"/>
          </a:xfrm>
          <a:prstGeom prst="rect">
            <a:avLst/>
          </a:prstGeom>
          <a:noFill/>
          <a:ln/>
        </p:spPr>
        <p:txBody>
          <a:bodyPr wrap="square" lIns="0" tIns="0" rIns="0" bIns="0" rtlCol="0" anchor="ctr"/>
          <a:lstStyle/>
          <a:p>
            <a:pPr marL="0" indent="0">
              <a:buNone/>
            </a:pPr>
            <a:r>
              <a:rPr lang="en-US" sz="1300" b="1" dirty="0">
                <a:solidFill>
                  <a:srgbClr val="1A2B5C"/>
                </a:solidFill>
                <a:latin typeface="Calibri" pitchFamily="34" charset="0"/>
                <a:ea typeface="Calibri" pitchFamily="34" charset="-122"/>
                <a:cs typeface="Calibri" pitchFamily="34" charset="-120"/>
              </a:rPr>
              <a:t>Associação local</a:t>
            </a:r>
            <a:endParaRPr lang="en-US" sz="1300" dirty="0"/>
          </a:p>
        </p:txBody>
      </p:sp>
      <p:sp>
        <p:nvSpPr>
          <p:cNvPr id="14" name="Shape 12"/>
          <p:cNvSpPr/>
          <p:nvPr/>
        </p:nvSpPr>
        <p:spPr>
          <a:xfrm>
            <a:off x="548640" y="3374136"/>
            <a:ext cx="8046720" cy="320040"/>
          </a:xfrm>
          <a:prstGeom prst="rect">
            <a:avLst/>
          </a:prstGeom>
          <a:solidFill>
            <a:srgbClr val="F7FAFC"/>
          </a:solidFill>
          <a:ln w="6350">
            <a:solidFill>
              <a:srgbClr val="E2E8F0"/>
            </a:solidFill>
            <a:prstDash val="solid"/>
          </a:ln>
        </p:spPr>
        <p:txBody>
          <a:bodyPr/>
          <a:lstStyle/>
          <a:p>
            <a:endParaRPr lang="pt-BR"/>
          </a:p>
        </p:txBody>
      </p:sp>
      <p:sp>
        <p:nvSpPr>
          <p:cNvPr id="15" name="Shape 13"/>
          <p:cNvSpPr/>
          <p:nvPr/>
        </p:nvSpPr>
        <p:spPr>
          <a:xfrm>
            <a:off x="548640" y="3374136"/>
            <a:ext cx="54864" cy="320040"/>
          </a:xfrm>
          <a:prstGeom prst="rect">
            <a:avLst/>
          </a:prstGeom>
          <a:solidFill>
            <a:srgbClr val="E87722"/>
          </a:solidFill>
          <a:ln w="12700">
            <a:solidFill>
              <a:srgbClr val="E87722"/>
            </a:solidFill>
            <a:prstDash val="solid"/>
          </a:ln>
        </p:spPr>
        <p:txBody>
          <a:bodyPr/>
          <a:lstStyle/>
          <a:p>
            <a:endParaRPr lang="pt-BR"/>
          </a:p>
        </p:txBody>
      </p:sp>
      <p:sp>
        <p:nvSpPr>
          <p:cNvPr id="16" name="Text 14"/>
          <p:cNvSpPr/>
          <p:nvPr/>
        </p:nvSpPr>
        <p:spPr>
          <a:xfrm>
            <a:off x="777240" y="3374136"/>
            <a:ext cx="548640" cy="320040"/>
          </a:xfrm>
          <a:prstGeom prst="rect">
            <a:avLst/>
          </a:prstGeom>
          <a:noFill/>
          <a:ln/>
        </p:spPr>
        <p:txBody>
          <a:bodyPr wrap="square" lIns="0" tIns="0" rIns="0" bIns="0" rtlCol="0" anchor="ctr"/>
          <a:lstStyle/>
          <a:p>
            <a:pPr marL="0" indent="0">
              <a:buNone/>
            </a:pPr>
            <a:r>
              <a:rPr lang="en-US" sz="1500" b="1" dirty="0">
                <a:solidFill>
                  <a:srgbClr val="E87722"/>
                </a:solidFill>
                <a:latin typeface="Georgia" pitchFamily="34" charset="0"/>
                <a:ea typeface="Georgia" pitchFamily="34" charset="-122"/>
                <a:cs typeface="Georgia" pitchFamily="34" charset="-120"/>
              </a:rPr>
              <a:t>03</a:t>
            </a:r>
            <a:endParaRPr lang="en-US" sz="1500" dirty="0"/>
          </a:p>
        </p:txBody>
      </p:sp>
      <p:sp>
        <p:nvSpPr>
          <p:cNvPr id="17" name="Text 15"/>
          <p:cNvSpPr/>
          <p:nvPr/>
        </p:nvSpPr>
        <p:spPr>
          <a:xfrm>
            <a:off x="1371600" y="3374136"/>
            <a:ext cx="7132320" cy="320040"/>
          </a:xfrm>
          <a:prstGeom prst="rect">
            <a:avLst/>
          </a:prstGeom>
          <a:noFill/>
          <a:ln/>
        </p:spPr>
        <p:txBody>
          <a:bodyPr wrap="square" lIns="0" tIns="0" rIns="0" bIns="0" rtlCol="0" anchor="ctr"/>
          <a:lstStyle/>
          <a:p>
            <a:pPr marL="0" indent="0">
              <a:buNone/>
            </a:pPr>
            <a:r>
              <a:rPr lang="en-US" sz="1300" b="1" dirty="0">
                <a:solidFill>
                  <a:srgbClr val="1A2B5C"/>
                </a:solidFill>
                <a:latin typeface="Calibri" pitchFamily="34" charset="0"/>
                <a:ea typeface="Calibri" pitchFamily="34" charset="-122"/>
                <a:cs typeface="Calibri" pitchFamily="34" charset="-120"/>
              </a:rPr>
              <a:t>União de Igrejas</a:t>
            </a:r>
            <a:endParaRPr lang="en-US" sz="1300" dirty="0"/>
          </a:p>
        </p:txBody>
      </p:sp>
      <p:sp>
        <p:nvSpPr>
          <p:cNvPr id="18" name="Shape 16"/>
          <p:cNvSpPr/>
          <p:nvPr/>
        </p:nvSpPr>
        <p:spPr>
          <a:xfrm>
            <a:off x="548640" y="3758184"/>
            <a:ext cx="8046720" cy="320040"/>
          </a:xfrm>
          <a:prstGeom prst="rect">
            <a:avLst/>
          </a:prstGeom>
          <a:solidFill>
            <a:srgbClr val="F7FAFC"/>
          </a:solidFill>
          <a:ln w="6350">
            <a:solidFill>
              <a:srgbClr val="E2E8F0"/>
            </a:solidFill>
            <a:prstDash val="solid"/>
          </a:ln>
        </p:spPr>
        <p:txBody>
          <a:bodyPr/>
          <a:lstStyle/>
          <a:p>
            <a:endParaRPr lang="pt-BR"/>
          </a:p>
        </p:txBody>
      </p:sp>
      <p:sp>
        <p:nvSpPr>
          <p:cNvPr id="19" name="Shape 17"/>
          <p:cNvSpPr/>
          <p:nvPr/>
        </p:nvSpPr>
        <p:spPr>
          <a:xfrm>
            <a:off x="548640" y="3758184"/>
            <a:ext cx="54864" cy="320040"/>
          </a:xfrm>
          <a:prstGeom prst="rect">
            <a:avLst/>
          </a:prstGeom>
          <a:solidFill>
            <a:srgbClr val="E87722"/>
          </a:solidFill>
          <a:ln w="12700">
            <a:solidFill>
              <a:srgbClr val="E87722"/>
            </a:solidFill>
            <a:prstDash val="solid"/>
          </a:ln>
        </p:spPr>
        <p:txBody>
          <a:bodyPr/>
          <a:lstStyle/>
          <a:p>
            <a:endParaRPr lang="pt-BR"/>
          </a:p>
        </p:txBody>
      </p:sp>
      <p:sp>
        <p:nvSpPr>
          <p:cNvPr id="20" name="Text 18"/>
          <p:cNvSpPr/>
          <p:nvPr/>
        </p:nvSpPr>
        <p:spPr>
          <a:xfrm>
            <a:off x="777240" y="3758184"/>
            <a:ext cx="548640" cy="320040"/>
          </a:xfrm>
          <a:prstGeom prst="rect">
            <a:avLst/>
          </a:prstGeom>
          <a:noFill/>
          <a:ln/>
        </p:spPr>
        <p:txBody>
          <a:bodyPr wrap="square" lIns="0" tIns="0" rIns="0" bIns="0" rtlCol="0" anchor="ctr"/>
          <a:lstStyle/>
          <a:p>
            <a:pPr marL="0" indent="0">
              <a:buNone/>
            </a:pPr>
            <a:r>
              <a:rPr lang="en-US" sz="1500" b="1" dirty="0">
                <a:solidFill>
                  <a:srgbClr val="E87722"/>
                </a:solidFill>
                <a:latin typeface="Georgia" pitchFamily="34" charset="0"/>
                <a:ea typeface="Georgia" pitchFamily="34" charset="-122"/>
                <a:cs typeface="Georgia" pitchFamily="34" charset="-120"/>
              </a:rPr>
              <a:t>04</a:t>
            </a:r>
            <a:endParaRPr lang="en-US" sz="1500" dirty="0"/>
          </a:p>
        </p:txBody>
      </p:sp>
      <p:sp>
        <p:nvSpPr>
          <p:cNvPr id="21" name="Text 19"/>
          <p:cNvSpPr/>
          <p:nvPr/>
        </p:nvSpPr>
        <p:spPr>
          <a:xfrm>
            <a:off x="1371600" y="3758184"/>
            <a:ext cx="7132320" cy="320040"/>
          </a:xfrm>
          <a:prstGeom prst="rect">
            <a:avLst/>
          </a:prstGeom>
          <a:noFill/>
          <a:ln/>
        </p:spPr>
        <p:txBody>
          <a:bodyPr wrap="square" lIns="0" tIns="0" rIns="0" bIns="0" rtlCol="0" anchor="ctr"/>
          <a:lstStyle/>
          <a:p>
            <a:pPr marL="0" indent="0">
              <a:buNone/>
            </a:pPr>
            <a:r>
              <a:rPr lang="en-US" sz="1300" b="1" dirty="0">
                <a:solidFill>
                  <a:srgbClr val="1A2B5C"/>
                </a:solidFill>
                <a:latin typeface="Calibri" pitchFamily="34" charset="0"/>
                <a:ea typeface="Calibri" pitchFamily="34" charset="-122"/>
                <a:cs typeface="Calibri" pitchFamily="34" charset="-120"/>
              </a:rPr>
              <a:t>União-Associação ou União-Missão</a:t>
            </a:r>
            <a:endParaRPr lang="en-US" sz="1300" dirty="0"/>
          </a:p>
        </p:txBody>
      </p:sp>
      <p:sp>
        <p:nvSpPr>
          <p:cNvPr id="22" name="Shape 20"/>
          <p:cNvSpPr/>
          <p:nvPr/>
        </p:nvSpPr>
        <p:spPr>
          <a:xfrm>
            <a:off x="548640" y="4142232"/>
            <a:ext cx="8046720" cy="320040"/>
          </a:xfrm>
          <a:prstGeom prst="rect">
            <a:avLst/>
          </a:prstGeom>
          <a:solidFill>
            <a:srgbClr val="F7FAFC"/>
          </a:solidFill>
          <a:ln w="6350">
            <a:solidFill>
              <a:srgbClr val="E2E8F0"/>
            </a:solidFill>
            <a:prstDash val="solid"/>
          </a:ln>
        </p:spPr>
        <p:txBody>
          <a:bodyPr/>
          <a:lstStyle/>
          <a:p>
            <a:endParaRPr lang="pt-BR"/>
          </a:p>
        </p:txBody>
      </p:sp>
      <p:sp>
        <p:nvSpPr>
          <p:cNvPr id="23" name="Shape 21"/>
          <p:cNvSpPr/>
          <p:nvPr/>
        </p:nvSpPr>
        <p:spPr>
          <a:xfrm>
            <a:off x="548640" y="4142232"/>
            <a:ext cx="54864" cy="320040"/>
          </a:xfrm>
          <a:prstGeom prst="rect">
            <a:avLst/>
          </a:prstGeom>
          <a:solidFill>
            <a:srgbClr val="E87722"/>
          </a:solidFill>
          <a:ln w="12700">
            <a:solidFill>
              <a:srgbClr val="E87722"/>
            </a:solidFill>
            <a:prstDash val="solid"/>
          </a:ln>
        </p:spPr>
        <p:txBody>
          <a:bodyPr/>
          <a:lstStyle/>
          <a:p>
            <a:endParaRPr lang="pt-BR"/>
          </a:p>
        </p:txBody>
      </p:sp>
      <p:sp>
        <p:nvSpPr>
          <p:cNvPr id="24" name="Text 22"/>
          <p:cNvSpPr/>
          <p:nvPr/>
        </p:nvSpPr>
        <p:spPr>
          <a:xfrm>
            <a:off x="777240" y="4142232"/>
            <a:ext cx="548640" cy="320040"/>
          </a:xfrm>
          <a:prstGeom prst="rect">
            <a:avLst/>
          </a:prstGeom>
          <a:noFill/>
          <a:ln/>
        </p:spPr>
        <p:txBody>
          <a:bodyPr wrap="square" lIns="0" tIns="0" rIns="0" bIns="0" rtlCol="0" anchor="ctr"/>
          <a:lstStyle/>
          <a:p>
            <a:pPr marL="0" indent="0">
              <a:buNone/>
            </a:pPr>
            <a:r>
              <a:rPr lang="en-US" sz="1500" b="1" dirty="0">
                <a:solidFill>
                  <a:srgbClr val="E87722"/>
                </a:solidFill>
                <a:latin typeface="Georgia" pitchFamily="34" charset="0"/>
                <a:ea typeface="Georgia" pitchFamily="34" charset="-122"/>
                <a:cs typeface="Georgia" pitchFamily="34" charset="-120"/>
              </a:rPr>
              <a:t>05</a:t>
            </a:r>
            <a:endParaRPr lang="en-US" sz="1500" dirty="0"/>
          </a:p>
        </p:txBody>
      </p:sp>
      <p:sp>
        <p:nvSpPr>
          <p:cNvPr id="25" name="Text 23"/>
          <p:cNvSpPr/>
          <p:nvPr/>
        </p:nvSpPr>
        <p:spPr>
          <a:xfrm>
            <a:off x="1371600" y="4142232"/>
            <a:ext cx="7132320" cy="320040"/>
          </a:xfrm>
          <a:prstGeom prst="rect">
            <a:avLst/>
          </a:prstGeom>
          <a:noFill/>
          <a:ln/>
        </p:spPr>
        <p:txBody>
          <a:bodyPr wrap="square" lIns="0" tIns="0" rIns="0" bIns="0" rtlCol="0" anchor="ctr"/>
          <a:lstStyle/>
          <a:p>
            <a:pPr marL="0" indent="0">
              <a:buNone/>
            </a:pPr>
            <a:r>
              <a:rPr lang="en-US" sz="1300" b="1" dirty="0">
                <a:solidFill>
                  <a:srgbClr val="1A2B5C"/>
                </a:solidFill>
                <a:latin typeface="Calibri" pitchFamily="34" charset="0"/>
                <a:ea typeface="Calibri" pitchFamily="34" charset="-122"/>
                <a:cs typeface="Calibri" pitchFamily="34" charset="-120"/>
              </a:rPr>
              <a:t>Associação Geral e suas Divisões</a:t>
            </a:r>
            <a:endParaRPr lang="en-US" sz="1300" dirty="0"/>
          </a:p>
        </p:txBody>
      </p:sp>
      <p:sp>
        <p:nvSpPr>
          <p:cNvPr id="26" name="Shape 24"/>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27" name="Text 25"/>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Guia do Diaconato  ·  Capítulo 1</a:t>
            </a:r>
            <a:endParaRPr lang="en-US" sz="900" dirty="0"/>
          </a:p>
        </p:txBody>
      </p:sp>
      <p:sp>
        <p:nvSpPr>
          <p:cNvPr id="28" name="Text 26"/>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txBody>
          <a:bodyPr/>
          <a:lstStyle/>
          <a:p>
            <a:endParaRPr lang="pt-BR"/>
          </a:p>
        </p:txBody>
      </p:sp>
      <p:pic>
        <p:nvPicPr>
          <p:cNvPr id="3" name="Image 0" descr="preencoded.png"/>
          <p:cNvPicPr>
            <a:picLocks noChangeAspect="1"/>
          </p:cNvPicPr>
          <p:nvPr/>
        </p:nvPicPr>
        <p:blipFill>
          <a:blip r:embed="rId3"/>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marL="0" indent="0" algn="ctr">
              <a:buNone/>
            </a:pPr>
            <a:r>
              <a:rPr lang="en-US" sz="4400" b="1" dirty="0">
                <a:solidFill>
                  <a:srgbClr val="FFFFFF"/>
                </a:solidFill>
                <a:latin typeface="Georgia" pitchFamily="34" charset="0"/>
                <a:ea typeface="Georgia" pitchFamily="34" charset="-122"/>
                <a:cs typeface="Georgia" pitchFamily="34" charset="-120"/>
              </a:rPr>
              <a:t>Servir é seguir Cristo</a:t>
            </a:r>
            <a:endParaRPr lang="en-US" sz="44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457200" y="3246120"/>
            <a:ext cx="8229600" cy="457200"/>
          </a:xfrm>
          <a:prstGeom prst="rect">
            <a:avLst/>
          </a:prstGeom>
          <a:noFill/>
          <a:ln/>
        </p:spPr>
        <p:txBody>
          <a:bodyPr wrap="square" lIns="0" tIns="0" rIns="0" bIns="0" rtlCol="0" anchor="t"/>
          <a:lstStyle/>
          <a:p>
            <a:pPr marL="0" indent="0" algn="ctr">
              <a:buNone/>
            </a:pPr>
            <a:r>
              <a:rPr lang="en-US" sz="2000" b="1" kern="0" spc="600" dirty="0">
                <a:solidFill>
                  <a:srgbClr val="E87722"/>
                </a:solidFill>
                <a:latin typeface="Calibri" pitchFamily="34" charset="0"/>
                <a:ea typeface="Calibri" pitchFamily="34" charset="-122"/>
                <a:cs typeface="Calibri" pitchFamily="34" charset="-120"/>
              </a:rPr>
              <a:t>INTEGRADOS NA MISSÃO</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marL="0" indent="0" algn="ctr">
              <a:buNone/>
            </a:pPr>
            <a:r>
              <a:rPr lang="en-US" sz="1400" i="1" dirty="0">
                <a:solidFill>
                  <a:srgbClr val="CBD5E0"/>
                </a:solidFill>
                <a:latin typeface="Calibri" pitchFamily="34" charset="0"/>
                <a:ea typeface="Calibri" pitchFamily="34" charset="-122"/>
                <a:cs typeface="Calibri" pitchFamily="34" charset="-120"/>
              </a:rPr>
              <a:t>Um ministério centrado em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100" b="1" kern="0" spc="300" dirty="0">
                <a:solidFill>
                  <a:srgbClr val="E87722"/>
                </a:solidFill>
                <a:latin typeface="Calibri" pitchFamily="34" charset="0"/>
                <a:ea typeface="Calibri" pitchFamily="34" charset="-122"/>
                <a:cs typeface="Calibri" pitchFamily="34" charset="-120"/>
              </a:rPr>
              <a:t>ASSOCIAÇÃO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marL="0" indent="0" algn="ctr">
              <a:buNone/>
            </a:pPr>
            <a:r>
              <a:rPr lang="en-US" sz="1000" i="1" dirty="0">
                <a:solidFill>
                  <a:srgbClr val="94A3B8"/>
                </a:solidFill>
                <a:latin typeface="Calibri" pitchFamily="34" charset="0"/>
                <a:ea typeface="Calibri" pitchFamily="34" charset="-122"/>
                <a:cs typeface="Calibri" pitchFamily="34" charset="-120"/>
              </a:rPr>
              <a:t>Divisão Sul-Americana</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4572000" cy="32004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SUMÁRIO DO CAPÍTULO</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marL="0" indent="0">
              <a:buNone/>
            </a:pPr>
            <a:r>
              <a:rPr lang="en-US" sz="3600" b="1" dirty="0">
                <a:solidFill>
                  <a:srgbClr val="1A2B5C"/>
                </a:solidFill>
                <a:latin typeface="Georgia" pitchFamily="34" charset="0"/>
                <a:ea typeface="Georgia" pitchFamily="34" charset="-122"/>
                <a:cs typeface="Georgia" pitchFamily="34" charset="-120"/>
              </a:rPr>
              <a:t>Dois eixos, um só corpo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txBody>
          <a:bodyPr/>
          <a:lstStyle/>
          <a:p>
            <a:endParaRPr lang="pt-BR"/>
          </a:p>
        </p:txBody>
      </p:sp>
      <p:sp>
        <p:nvSpPr>
          <p:cNvPr id="5" name="Text 3"/>
          <p:cNvSpPr/>
          <p:nvPr/>
        </p:nvSpPr>
        <p:spPr>
          <a:xfrm>
            <a:off x="1097280" y="2103120"/>
            <a:ext cx="3200400" cy="914400"/>
          </a:xfrm>
          <a:prstGeom prst="rect">
            <a:avLst/>
          </a:prstGeom>
          <a:noFill/>
          <a:ln/>
        </p:spPr>
        <p:txBody>
          <a:bodyPr wrap="square" lIns="0" tIns="0" rIns="0" bIns="0" rtlCol="0" anchor="t"/>
          <a:lstStyle/>
          <a:p>
            <a:pPr marL="0" indent="0">
              <a:buNone/>
            </a:pPr>
            <a:r>
              <a:rPr lang="en-US" sz="6800" b="1" dirty="0">
                <a:solidFill>
                  <a:srgbClr val="E87722"/>
                </a:solidFill>
                <a:latin typeface="Georgia" pitchFamily="34" charset="0"/>
                <a:ea typeface="Georgia" pitchFamily="34" charset="-122"/>
                <a:cs typeface="Georgia" pitchFamily="34" charset="-120"/>
              </a:rPr>
              <a:t>01</a:t>
            </a:r>
            <a:endParaRPr lang="en-US" sz="6800" dirty="0"/>
          </a:p>
        </p:txBody>
      </p:sp>
      <p:sp>
        <p:nvSpPr>
          <p:cNvPr id="6" name="Text 4"/>
          <p:cNvSpPr/>
          <p:nvPr/>
        </p:nvSpPr>
        <p:spPr>
          <a:xfrm>
            <a:off x="1097280" y="3154680"/>
            <a:ext cx="3200400" cy="457200"/>
          </a:xfrm>
          <a:prstGeom prst="rect">
            <a:avLst/>
          </a:prstGeom>
          <a:noFill/>
          <a:ln/>
        </p:spPr>
        <p:txBody>
          <a:bodyPr wrap="square" lIns="0" tIns="0" rIns="0" bIns="0" rtlCol="0" anchor="t"/>
          <a:lstStyle/>
          <a:p>
            <a:pPr marL="0" indent="0">
              <a:buNone/>
            </a:pPr>
            <a:r>
              <a:rPr lang="en-US" sz="2000" b="1" dirty="0">
                <a:solidFill>
                  <a:srgbClr val="1A2B5C"/>
                </a:solidFill>
                <a:latin typeface="Calibri" pitchFamily="34" charset="0"/>
                <a:ea typeface="Calibri" pitchFamily="34" charset="-122"/>
                <a:cs typeface="Calibri" pitchFamily="34" charset="-120"/>
              </a:rPr>
              <a:t>A igreja do Deus vivo</a:t>
            </a:r>
            <a:endParaRPr lang="en-US" sz="2000" dirty="0"/>
          </a:p>
        </p:txBody>
      </p:sp>
      <p:sp>
        <p:nvSpPr>
          <p:cNvPr id="7" name="Text 5"/>
          <p:cNvSpPr/>
          <p:nvPr/>
        </p:nvSpPr>
        <p:spPr>
          <a:xfrm>
            <a:off x="1097280" y="3703320"/>
            <a:ext cx="3200400" cy="1005840"/>
          </a:xfrm>
          <a:prstGeom prst="rect">
            <a:avLst/>
          </a:prstGeom>
          <a:noFill/>
          <a:ln/>
        </p:spPr>
        <p:txBody>
          <a:bodyPr wrap="square" lIns="0" tIns="0" rIns="0" bIns="0" rtlCol="0" anchor="t"/>
          <a:lstStyle/>
          <a:p>
            <a:pPr marL="0" indent="0">
              <a:spcAft>
                <a:spcPts val="400"/>
              </a:spcAft>
              <a:buNone/>
            </a:pPr>
            <a:r>
              <a:rPr lang="en-US" sz="1300" dirty="0">
                <a:solidFill>
                  <a:srgbClr val="4A5568"/>
                </a:solidFill>
                <a:latin typeface="Calibri" pitchFamily="34" charset="0"/>
                <a:ea typeface="Calibri" pitchFamily="34" charset="-122"/>
                <a:cs typeface="Calibri" pitchFamily="34" charset="-120"/>
              </a:rPr>
              <a:t>Um corpo universal,</a:t>
            </a:r>
            <a:endParaRPr lang="en-US" sz="1300" dirty="0"/>
          </a:p>
          <a:p>
            <a:pPr marL="0" indent="0">
              <a:spcAft>
                <a:spcPts val="400"/>
              </a:spcAft>
              <a:buNone/>
            </a:pPr>
            <a:r>
              <a:rPr lang="en-US" sz="1300" dirty="0">
                <a:solidFill>
                  <a:srgbClr val="4A5568"/>
                </a:solidFill>
                <a:latin typeface="Calibri" pitchFamily="34" charset="0"/>
                <a:ea typeface="Calibri" pitchFamily="34" charset="-122"/>
                <a:cs typeface="Calibri" pitchFamily="34" charset="-120"/>
              </a:rPr>
              <a:t>sem muros de separação,</a:t>
            </a:r>
            <a:endParaRPr lang="en-US" sz="1300" dirty="0"/>
          </a:p>
          <a:p>
            <a:pPr marL="0" indent="0">
              <a:spcAft>
                <a:spcPts val="400"/>
              </a:spcAft>
              <a:buNone/>
            </a:pPr>
            <a:r>
              <a:rPr lang="en-US" sz="1300" dirty="0">
                <a:solidFill>
                  <a:srgbClr val="4A5568"/>
                </a:solidFill>
                <a:latin typeface="Calibri" pitchFamily="34" charset="0"/>
                <a:ea typeface="Calibri" pitchFamily="34" charset="-122"/>
                <a:cs typeface="Calibri" pitchFamily="34" charset="-120"/>
              </a:rPr>
              <a:t>objeto da suprema atenção</a:t>
            </a:r>
            <a:endParaRPr lang="en-US" sz="1300" dirty="0"/>
          </a:p>
          <a:p>
            <a:pPr marL="0" indent="0">
              <a:spcAft>
                <a:spcPts val="400"/>
              </a:spcAft>
              <a:buNone/>
            </a:pPr>
            <a:r>
              <a:rPr lang="en-US" sz="1300" dirty="0">
                <a:solidFill>
                  <a:srgbClr val="4A5568"/>
                </a:solidFill>
                <a:latin typeface="Calibri" pitchFamily="34" charset="0"/>
                <a:ea typeface="Calibri" pitchFamily="34" charset="-122"/>
                <a:cs typeface="Calibri" pitchFamily="34" charset="-120"/>
              </a:rPr>
              <a:t>de Cristo.</a:t>
            </a:r>
            <a:endParaRPr lang="en-US" sz="1300" dirty="0"/>
          </a:p>
        </p:txBody>
      </p:sp>
      <p:sp>
        <p:nvSpPr>
          <p:cNvPr id="8" name="Text 6"/>
          <p:cNvSpPr/>
          <p:nvPr/>
        </p:nvSpPr>
        <p:spPr>
          <a:xfrm>
            <a:off x="4754880" y="2103120"/>
            <a:ext cx="3200400" cy="914400"/>
          </a:xfrm>
          <a:prstGeom prst="rect">
            <a:avLst/>
          </a:prstGeom>
          <a:noFill/>
          <a:ln/>
        </p:spPr>
        <p:txBody>
          <a:bodyPr wrap="square" lIns="0" tIns="0" rIns="0" bIns="0" rtlCol="0" anchor="t"/>
          <a:lstStyle/>
          <a:p>
            <a:pPr marL="0" indent="0">
              <a:buNone/>
            </a:pPr>
            <a:r>
              <a:rPr lang="en-US" sz="6800" b="1" dirty="0">
                <a:solidFill>
                  <a:srgbClr val="E87722"/>
                </a:solidFill>
                <a:latin typeface="Georgia" pitchFamily="34" charset="0"/>
                <a:ea typeface="Georgia" pitchFamily="34" charset="-122"/>
                <a:cs typeface="Georgia" pitchFamily="34" charset="-120"/>
              </a:rPr>
              <a:t>02</a:t>
            </a:r>
            <a:endParaRPr lang="en-US" sz="6800" dirty="0"/>
          </a:p>
        </p:txBody>
      </p:sp>
      <p:sp>
        <p:nvSpPr>
          <p:cNvPr id="9" name="Text 7"/>
          <p:cNvSpPr/>
          <p:nvPr/>
        </p:nvSpPr>
        <p:spPr>
          <a:xfrm>
            <a:off x="4754880" y="3154680"/>
            <a:ext cx="3200400" cy="457200"/>
          </a:xfrm>
          <a:prstGeom prst="rect">
            <a:avLst/>
          </a:prstGeom>
          <a:noFill/>
          <a:ln/>
        </p:spPr>
        <p:txBody>
          <a:bodyPr wrap="square" lIns="0" tIns="0" rIns="0" bIns="0" rtlCol="0" anchor="t"/>
          <a:lstStyle/>
          <a:p>
            <a:pPr marL="0" indent="0">
              <a:buNone/>
            </a:pPr>
            <a:r>
              <a:rPr lang="en-US" sz="2000" b="1" dirty="0">
                <a:solidFill>
                  <a:srgbClr val="1A2B5C"/>
                </a:solidFill>
                <a:latin typeface="Calibri" pitchFamily="34" charset="0"/>
                <a:ea typeface="Calibri" pitchFamily="34" charset="-122"/>
                <a:cs typeface="Calibri" pitchFamily="34" charset="-120"/>
              </a:rPr>
              <a:t>Organização e autoridade</a:t>
            </a:r>
            <a:endParaRPr lang="en-US" sz="2000" dirty="0"/>
          </a:p>
        </p:txBody>
      </p:sp>
      <p:sp>
        <p:nvSpPr>
          <p:cNvPr id="10" name="Text 8"/>
          <p:cNvSpPr/>
          <p:nvPr/>
        </p:nvSpPr>
        <p:spPr>
          <a:xfrm>
            <a:off x="4754880" y="3703320"/>
            <a:ext cx="3200400" cy="1005840"/>
          </a:xfrm>
          <a:prstGeom prst="rect">
            <a:avLst/>
          </a:prstGeom>
          <a:noFill/>
          <a:ln/>
        </p:spPr>
        <p:txBody>
          <a:bodyPr wrap="square" lIns="0" tIns="0" rIns="0" bIns="0" rtlCol="0" anchor="t"/>
          <a:lstStyle/>
          <a:p>
            <a:pPr marL="0" indent="0">
              <a:spcAft>
                <a:spcPts val="400"/>
              </a:spcAft>
              <a:buNone/>
            </a:pPr>
            <a:r>
              <a:rPr lang="en-US" sz="1300" dirty="0">
                <a:solidFill>
                  <a:srgbClr val="4A5568"/>
                </a:solidFill>
                <a:latin typeface="Calibri" pitchFamily="34" charset="0"/>
                <a:ea typeface="Calibri" pitchFamily="34" charset="-122"/>
                <a:cs typeface="Calibri" pitchFamily="34" charset="-120"/>
              </a:rPr>
              <a:t>A base bíblica, a importância</a:t>
            </a:r>
            <a:endParaRPr lang="en-US" sz="1300" dirty="0"/>
          </a:p>
          <a:p>
            <a:pPr marL="0" indent="0">
              <a:spcAft>
                <a:spcPts val="400"/>
              </a:spcAft>
              <a:buNone/>
            </a:pPr>
            <a:r>
              <a:rPr lang="en-US" sz="1300" dirty="0">
                <a:solidFill>
                  <a:srgbClr val="4A5568"/>
                </a:solidFill>
                <a:latin typeface="Calibri" pitchFamily="34" charset="0"/>
                <a:ea typeface="Calibri" pitchFamily="34" charset="-122"/>
                <a:cs typeface="Calibri" pitchFamily="34" charset="-120"/>
              </a:rPr>
              <a:t>e os propósitos da organização</a:t>
            </a:r>
            <a:endParaRPr lang="en-US" sz="1300" dirty="0"/>
          </a:p>
          <a:p>
            <a:pPr marL="0" indent="0">
              <a:spcAft>
                <a:spcPts val="400"/>
              </a:spcAft>
              <a:buNone/>
            </a:pPr>
            <a:r>
              <a:rPr lang="en-US" sz="1300" dirty="0">
                <a:solidFill>
                  <a:srgbClr val="4A5568"/>
                </a:solidFill>
                <a:latin typeface="Calibri" pitchFamily="34" charset="0"/>
                <a:ea typeface="Calibri" pitchFamily="34" charset="-122"/>
                <a:cs typeface="Calibri" pitchFamily="34" charset="-120"/>
              </a:rPr>
              <a:t>ecle­siástica.</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2011680"/>
          </a:xfrm>
          <a:prstGeom prst="rect">
            <a:avLst/>
          </a:prstGeom>
          <a:noFill/>
          <a:ln/>
        </p:spPr>
        <p:txBody>
          <a:bodyPr wrap="square" lIns="0" tIns="0" rIns="0" bIns="0" rtlCol="0" anchor="t"/>
          <a:lstStyle/>
          <a:p>
            <a:pPr marL="0" indent="0">
              <a:buNone/>
            </a:pPr>
            <a:r>
              <a:rPr lang="en-US" sz="5600" b="1" dirty="0">
                <a:solidFill>
                  <a:srgbClr val="FFFFFF"/>
                </a:solidFill>
                <a:latin typeface="Georgia" pitchFamily="34" charset="0"/>
                <a:ea typeface="Georgia" pitchFamily="34" charset="-122"/>
                <a:cs typeface="Georgia" pitchFamily="34" charset="-120"/>
              </a:rPr>
              <a:t>A igreja</a:t>
            </a:r>
            <a:endParaRPr lang="en-US" sz="5600" dirty="0"/>
          </a:p>
          <a:p>
            <a:pPr marL="0" indent="0">
              <a:buNone/>
            </a:pPr>
            <a:r>
              <a:rPr lang="en-US" sz="5600" b="1" dirty="0">
                <a:solidFill>
                  <a:srgbClr val="FFFFFF"/>
                </a:solidFill>
                <a:latin typeface="Georgia" pitchFamily="34" charset="0"/>
                <a:ea typeface="Georgia" pitchFamily="34" charset="-122"/>
                <a:cs typeface="Georgia" pitchFamily="34" charset="-120"/>
              </a:rPr>
              <a:t>do Deus vivo</a:t>
            </a:r>
            <a:endParaRPr lang="en-US" sz="5600" dirty="0"/>
          </a:p>
        </p:txBody>
      </p:sp>
      <p:sp>
        <p:nvSpPr>
          <p:cNvPr id="5" name="Text 3"/>
          <p:cNvSpPr/>
          <p:nvPr/>
        </p:nvSpPr>
        <p:spPr>
          <a:xfrm>
            <a:off x="822960" y="4160520"/>
            <a:ext cx="7315200" cy="731520"/>
          </a:xfrm>
          <a:prstGeom prst="rect">
            <a:avLst/>
          </a:prstGeom>
          <a:noFill/>
          <a:ln/>
        </p:spPr>
        <p:txBody>
          <a:bodyPr wrap="square" lIns="0" tIns="0" rIns="0" bIns="0" rtlCol="0" anchor="t"/>
          <a:lstStyle/>
          <a:p>
            <a:pPr marL="0" indent="0">
              <a:buNone/>
            </a:pPr>
            <a:r>
              <a:rPr lang="en-US" sz="1500" i="1" dirty="0">
                <a:solidFill>
                  <a:srgbClr val="CBD5E0"/>
                </a:solidFill>
                <a:latin typeface="Calibri" pitchFamily="34" charset="0"/>
                <a:ea typeface="Calibri" pitchFamily="34" charset="-122"/>
                <a:cs typeface="Calibri" pitchFamily="34" charset="-120"/>
              </a:rPr>
              <a:t>Pertencer ao corpo de Cristo é privilégio único, e também responsabilidade comum a todos os Seus filhos.</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A IGREJA DO DEUS VIVO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Um só corpo, uma só cabeça</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Cristo, a cabeça viva da Sua igreja</a:t>
            </a:r>
            <a:endParaRPr lang="en-US" sz="1400" dirty="0"/>
          </a:p>
        </p:txBody>
      </p:sp>
      <p:sp>
        <p:nvSpPr>
          <p:cNvPr id="7" name="Text 4"/>
          <p:cNvSpPr/>
          <p:nvPr/>
        </p:nvSpPr>
        <p:spPr>
          <a:xfrm>
            <a:off x="548640" y="2606040"/>
            <a:ext cx="8229600" cy="1828800"/>
          </a:xfrm>
          <a:prstGeom prst="rect">
            <a:avLst/>
          </a:prstGeom>
          <a:noFill/>
          <a:ln/>
        </p:spPr>
        <p:txBody>
          <a:bodyPr wrap="square" lIns="0" tIns="0" rIns="0" bIns="0" rtlCol="0" anchor="t"/>
          <a:lstStyle/>
          <a:p>
            <a:pPr marL="0" indent="0">
              <a:spcAft>
                <a:spcPts val="600"/>
              </a:spcAft>
              <a:buNone/>
            </a:pPr>
            <a:r>
              <a:rPr lang="en-US" sz="1400" dirty="0">
                <a:solidFill>
                  <a:srgbClr val="4A5568"/>
                </a:solidFill>
                <a:latin typeface="Calibri" pitchFamily="34" charset="0"/>
                <a:ea typeface="Calibri" pitchFamily="34" charset="-122"/>
                <a:cs typeface="Calibri" pitchFamily="34" charset="-120"/>
              </a:rPr>
              <a:t>Pertencer à Igreja de Deus é um privilégio único, fonte de satisfação pessoal e profunda comunhão. O propósito divino é reunir, dos mais remotos recantos da Terra, um povo em um só corpo — o corpo de Cristo.</a:t>
            </a:r>
            <a:endParaRPr lang="en-US" sz="1400" dirty="0"/>
          </a:p>
          <a:p>
            <a:pPr marL="0" indent="0">
              <a:spcAft>
                <a:spcPts val="600"/>
              </a:spcAft>
              <a:buNone/>
            </a:pPr>
            <a:endParaRPr lang="en-US" sz="1400" dirty="0"/>
          </a:p>
          <a:p>
            <a:pPr marL="0" indent="0">
              <a:spcAft>
                <a:spcPts val="600"/>
              </a:spcAft>
              <a:buNone/>
            </a:pPr>
            <a:r>
              <a:rPr lang="en-US" sz="1400" dirty="0">
                <a:solidFill>
                  <a:srgbClr val="4A5568"/>
                </a:solidFill>
                <a:latin typeface="Calibri" pitchFamily="34" charset="0"/>
                <a:ea typeface="Calibri" pitchFamily="34" charset="-122"/>
                <a:cs typeface="Calibri" pitchFamily="34" charset="-120"/>
              </a:rPr>
              <a:t>Todos os que são filhos de Deus em Cristo Jesus são membros desse corpo. Nesse relacionamento podem desfrutar de comunhão uns com os outros e com seu Senhor.</a:t>
            </a:r>
            <a:endParaRPr lang="en-US" sz="14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Guia do Diaconato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A IGREJA DO DEUS VIVO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Nenhum muro de separação</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Uma nova humanidade em Cristo</a:t>
            </a:r>
            <a:endParaRPr lang="en-US" sz="1400" dirty="0"/>
          </a:p>
        </p:txBody>
      </p:sp>
      <p:sp>
        <p:nvSpPr>
          <p:cNvPr id="7" name="Text 4"/>
          <p:cNvSpPr/>
          <p:nvPr/>
        </p:nvSpPr>
        <p:spPr>
          <a:xfrm>
            <a:off x="548640" y="2606040"/>
            <a:ext cx="8229600" cy="1828800"/>
          </a:xfrm>
          <a:prstGeom prst="rect">
            <a:avLst/>
          </a:prstGeom>
          <a:noFill/>
          <a:ln/>
        </p:spPr>
        <p:txBody>
          <a:bodyPr wrap="square" lIns="0" tIns="0" rIns="0" bIns="0" rtlCol="0" anchor="t"/>
          <a:lstStyle/>
          <a:p>
            <a:pPr marL="0" indent="0">
              <a:spcAft>
                <a:spcPts val="600"/>
              </a:spcAft>
              <a:buNone/>
            </a:pPr>
            <a:r>
              <a:rPr lang="en-US" sz="1400" dirty="0">
                <a:solidFill>
                  <a:srgbClr val="4A5568"/>
                </a:solidFill>
                <a:latin typeface="Calibri" pitchFamily="34" charset="0"/>
                <a:ea typeface="Calibri" pitchFamily="34" charset="-122"/>
                <a:cs typeface="Calibri" pitchFamily="34" charset="-120"/>
              </a:rPr>
              <a:t>Por preceito e por exemplo, Cristo ensinou que entre os Seus seguidores não há muro de separação — nem entre Israel e as nações, nem entre quaisquer grupos humanos.</a:t>
            </a:r>
            <a:endParaRPr lang="en-US" sz="1400" dirty="0"/>
          </a:p>
          <a:p>
            <a:pPr marL="0" indent="0">
              <a:spcAft>
                <a:spcPts val="600"/>
              </a:spcAft>
              <a:buNone/>
            </a:pPr>
            <a:endParaRPr lang="en-US" sz="1400" dirty="0"/>
          </a:p>
          <a:p>
            <a:pPr marL="0" indent="0">
              <a:spcAft>
                <a:spcPts val="600"/>
              </a:spcAft>
              <a:buNone/>
            </a:pPr>
            <a:r>
              <a:rPr lang="en-US" sz="1400" dirty="0">
                <a:solidFill>
                  <a:srgbClr val="4A5568"/>
                </a:solidFill>
                <a:latin typeface="Calibri" pitchFamily="34" charset="0"/>
                <a:ea typeface="Calibri" pitchFamily="34" charset="-122"/>
                <a:cs typeface="Calibri" pitchFamily="34" charset="-120"/>
              </a:rPr>
              <a:t>Não há preferência de casta, nacionalidade, etnia ou cor. Todos são do mesmo sangue. Os eleitos de Deus formam um corpo universal, uma nova humanidade salva pelo sangue de Cristo, disponível a todos.</a:t>
            </a:r>
            <a:endParaRPr lang="en-US" sz="14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Guia do Diaconato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1005840"/>
            <a:ext cx="822960" cy="822960"/>
          </a:xfrm>
          <a:prstGeom prst="rect">
            <a:avLst/>
          </a:prstGeom>
        </p:spPr>
      </p:pic>
      <p:sp>
        <p:nvSpPr>
          <p:cNvPr id="3" name="Text 0"/>
          <p:cNvSpPr/>
          <p:nvPr/>
        </p:nvSpPr>
        <p:spPr>
          <a:xfrm>
            <a:off x="914400" y="1828800"/>
            <a:ext cx="7315200" cy="2377440"/>
          </a:xfrm>
          <a:prstGeom prst="rect">
            <a:avLst/>
          </a:prstGeom>
          <a:noFill/>
          <a:ln/>
        </p:spPr>
        <p:txBody>
          <a:bodyPr wrap="square" lIns="0" tIns="0" rIns="0" bIns="0" rtlCol="0" anchor="t"/>
          <a:lstStyle/>
          <a:p>
            <a:pPr marL="0" indent="0">
              <a:spcAft>
                <a:spcPts val="200"/>
              </a:spcAft>
              <a:buNone/>
            </a:pPr>
            <a:r>
              <a:rPr lang="en-US" sz="2400" i="1" dirty="0">
                <a:solidFill>
                  <a:srgbClr val="FFFFFF"/>
                </a:solidFill>
                <a:latin typeface="Georgia" pitchFamily="34" charset="0"/>
                <a:ea typeface="Georgia" pitchFamily="34" charset="-122"/>
                <a:cs typeface="Georgia" pitchFamily="34" charset="-120"/>
              </a:rPr>
              <a:t>"Não pode haver judeu nem grego;</a:t>
            </a:r>
            <a:endParaRPr lang="en-US" sz="2400" dirty="0"/>
          </a:p>
          <a:p>
            <a:pPr marL="0" indent="0">
              <a:spcAft>
                <a:spcPts val="200"/>
              </a:spcAft>
              <a:buNone/>
            </a:pPr>
            <a:r>
              <a:rPr lang="en-US" sz="2400" i="1" dirty="0">
                <a:solidFill>
                  <a:srgbClr val="FFFFFF"/>
                </a:solidFill>
                <a:latin typeface="Georgia" pitchFamily="34" charset="0"/>
                <a:ea typeface="Georgia" pitchFamily="34" charset="-122"/>
                <a:cs typeface="Georgia" pitchFamily="34" charset="-120"/>
              </a:rPr>
              <a:t>nem escravo nem liberto;</a:t>
            </a:r>
            <a:endParaRPr lang="en-US" sz="2400" dirty="0"/>
          </a:p>
          <a:p>
            <a:pPr marL="0" indent="0">
              <a:spcAft>
                <a:spcPts val="200"/>
              </a:spcAft>
              <a:buNone/>
            </a:pPr>
            <a:r>
              <a:rPr lang="en-US" sz="2400" i="1" dirty="0">
                <a:solidFill>
                  <a:srgbClr val="FFFFFF"/>
                </a:solidFill>
                <a:latin typeface="Georgia" pitchFamily="34" charset="0"/>
                <a:ea typeface="Georgia" pitchFamily="34" charset="-122"/>
                <a:cs typeface="Georgia" pitchFamily="34" charset="-120"/>
              </a:rPr>
              <a:t>nem homem nem mulher;</a:t>
            </a:r>
            <a:endParaRPr lang="en-US" sz="2400" dirty="0"/>
          </a:p>
          <a:p>
            <a:pPr marL="0" indent="0">
              <a:spcAft>
                <a:spcPts val="200"/>
              </a:spcAft>
              <a:buNone/>
            </a:pPr>
            <a:r>
              <a:rPr lang="en-US" sz="2400" i="1" dirty="0">
                <a:solidFill>
                  <a:srgbClr val="FFFFFF"/>
                </a:solidFill>
                <a:latin typeface="Georgia" pitchFamily="34" charset="0"/>
                <a:ea typeface="Georgia" pitchFamily="34" charset="-122"/>
                <a:cs typeface="Georgia" pitchFamily="34" charset="-120"/>
              </a:rPr>
              <a:t>porque todos vocês são um</a:t>
            </a:r>
            <a:endParaRPr lang="en-US" sz="2400" dirty="0"/>
          </a:p>
          <a:p>
            <a:pPr marL="0" indent="0">
              <a:spcAft>
                <a:spcPts val="200"/>
              </a:spcAft>
              <a:buNone/>
            </a:pPr>
            <a:r>
              <a:rPr lang="en-US" sz="2400" i="1" dirty="0">
                <a:solidFill>
                  <a:srgbClr val="FFFFFF"/>
                </a:solidFill>
                <a:latin typeface="Georgia" pitchFamily="34" charset="0"/>
                <a:ea typeface="Georgia" pitchFamily="34" charset="-122"/>
                <a:cs typeface="Georgia" pitchFamily="34" charset="-120"/>
              </a:rPr>
              <a:t>em Cristo Jesus."</a:t>
            </a:r>
            <a:endParaRPr lang="en-US" sz="2400" dirty="0"/>
          </a:p>
        </p:txBody>
      </p:sp>
      <p:sp>
        <p:nvSpPr>
          <p:cNvPr id="4" name="Shape 1"/>
          <p:cNvSpPr/>
          <p:nvPr/>
        </p:nvSpPr>
        <p:spPr>
          <a:xfrm>
            <a:off x="914400" y="4434840"/>
            <a:ext cx="365760" cy="36576"/>
          </a:xfrm>
          <a:prstGeom prst="rect">
            <a:avLst/>
          </a:prstGeom>
          <a:solidFill>
            <a:srgbClr val="E87722"/>
          </a:solidFill>
          <a:ln w="12700">
            <a:solidFill>
              <a:srgbClr val="E87722"/>
            </a:solidFill>
            <a:prstDash val="solid"/>
          </a:ln>
        </p:spPr>
        <p:txBody>
          <a:bodyPr/>
          <a:lstStyle/>
          <a:p>
            <a:endParaRPr lang="pt-BR"/>
          </a:p>
        </p:txBody>
      </p:sp>
      <p:sp>
        <p:nvSpPr>
          <p:cNvPr id="5" name="Text 2"/>
          <p:cNvSpPr/>
          <p:nvPr/>
        </p:nvSpPr>
        <p:spPr>
          <a:xfrm>
            <a:off x="1417320" y="4297680"/>
            <a:ext cx="4572000" cy="320040"/>
          </a:xfrm>
          <a:prstGeom prst="rect">
            <a:avLst/>
          </a:prstGeom>
          <a:noFill/>
          <a:ln/>
        </p:spPr>
        <p:txBody>
          <a:bodyPr wrap="square" lIns="0" tIns="0" rIns="0" bIns="0" rtlCol="0" anchor="ctr"/>
          <a:lstStyle/>
          <a:p>
            <a:pPr marL="0" indent="0">
              <a:buNone/>
            </a:pPr>
            <a:r>
              <a:rPr lang="en-US" sz="1200" b="1" kern="0" spc="400" dirty="0">
                <a:solidFill>
                  <a:srgbClr val="E87722"/>
                </a:solidFill>
                <a:latin typeface="Calibri" pitchFamily="34" charset="0"/>
                <a:ea typeface="Calibri" pitchFamily="34" charset="-122"/>
                <a:cs typeface="Calibri" pitchFamily="34" charset="-120"/>
              </a:rPr>
              <a:t>GÁLATAS 3:28</a:t>
            </a:r>
            <a:endParaRPr lang="en-US" sz="1200" dirty="0"/>
          </a:p>
        </p:txBody>
      </p:sp>
      <p:sp>
        <p:nvSpPr>
          <p:cNvPr id="6" name="Text 3"/>
          <p:cNvSpPr/>
          <p:nvPr/>
        </p:nvSpPr>
        <p:spPr>
          <a:xfrm>
            <a:off x="914400" y="4617720"/>
            <a:ext cx="5486400" cy="274320"/>
          </a:xfrm>
          <a:prstGeom prst="rect">
            <a:avLst/>
          </a:prstGeom>
          <a:noFill/>
          <a:ln/>
        </p:spPr>
        <p:txBody>
          <a:bodyPr wrap="square" lIns="0" tIns="0" rIns="0" bIns="0" rtlCol="0" anchor="ctr"/>
          <a:lstStyle/>
          <a:p>
            <a:pPr marL="0" indent="0">
              <a:buNone/>
            </a:pPr>
            <a:r>
              <a:rPr lang="en-US" sz="1100" i="1" dirty="0">
                <a:solidFill>
                  <a:srgbClr val="94A3B8"/>
                </a:solidFill>
                <a:latin typeface="Calibri" pitchFamily="34" charset="0"/>
                <a:ea typeface="Calibri" pitchFamily="34" charset="-122"/>
                <a:cs typeface="Calibri" pitchFamily="34" charset="-120"/>
              </a:rPr>
              <a:t>Nova Almeida Atualizada</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914400"/>
            <a:ext cx="822960" cy="822960"/>
          </a:xfrm>
          <a:prstGeom prst="rect">
            <a:avLst/>
          </a:prstGeom>
        </p:spPr>
      </p:pic>
      <p:sp>
        <p:nvSpPr>
          <p:cNvPr id="3" name="Text 0"/>
          <p:cNvSpPr/>
          <p:nvPr/>
        </p:nvSpPr>
        <p:spPr>
          <a:xfrm>
            <a:off x="914400" y="1737360"/>
            <a:ext cx="7315200" cy="1463040"/>
          </a:xfrm>
          <a:prstGeom prst="rect">
            <a:avLst/>
          </a:prstGeom>
          <a:noFill/>
          <a:ln/>
        </p:spPr>
        <p:txBody>
          <a:bodyPr wrap="square" lIns="0" tIns="0" rIns="0" bIns="0" rtlCol="0" anchor="t"/>
          <a:lstStyle/>
          <a:p>
            <a:pPr marL="0" indent="0">
              <a:spcAft>
                <a:spcPts val="200"/>
              </a:spcAft>
              <a:buNone/>
            </a:pPr>
            <a:r>
              <a:rPr lang="en-US" sz="2600" i="1" dirty="0">
                <a:solidFill>
                  <a:srgbClr val="FFFFFF"/>
                </a:solidFill>
                <a:latin typeface="Georgia" pitchFamily="34" charset="0"/>
                <a:ea typeface="Georgia" pitchFamily="34" charset="-122"/>
                <a:cs typeface="Georgia" pitchFamily="34" charset="-120"/>
              </a:rPr>
              <a:t>Em Cristo, judeus e gentios, negros e brancos, livres e escravos</a:t>
            </a:r>
            <a:endParaRPr lang="en-US" sz="2600" dirty="0"/>
          </a:p>
          <a:p>
            <a:pPr marL="0" indent="0">
              <a:spcAft>
                <a:spcPts val="200"/>
              </a:spcAft>
              <a:buNone/>
            </a:pPr>
            <a:r>
              <a:rPr lang="en-US" sz="2600" i="1" dirty="0">
                <a:solidFill>
                  <a:srgbClr val="FFFFFF"/>
                </a:solidFill>
                <a:latin typeface="Georgia" pitchFamily="34" charset="0"/>
                <a:ea typeface="Georgia" pitchFamily="34" charset="-122"/>
                <a:cs typeface="Georgia" pitchFamily="34" charset="-120"/>
              </a:rPr>
              <a:t>formam uma só irmandade,</a:t>
            </a:r>
            <a:endParaRPr lang="en-US" sz="2600" dirty="0"/>
          </a:p>
        </p:txBody>
      </p:sp>
      <p:sp>
        <p:nvSpPr>
          <p:cNvPr id="4" name="Text 1"/>
          <p:cNvSpPr/>
          <p:nvPr/>
        </p:nvSpPr>
        <p:spPr>
          <a:xfrm>
            <a:off x="914400" y="3063240"/>
            <a:ext cx="7315200" cy="640080"/>
          </a:xfrm>
          <a:prstGeom prst="rect">
            <a:avLst/>
          </a:prstGeom>
          <a:noFill/>
          <a:ln/>
        </p:spPr>
        <p:txBody>
          <a:bodyPr wrap="square" lIns="0" tIns="0" rIns="0" bIns="0" rtlCol="0" anchor="t"/>
          <a:lstStyle/>
          <a:p>
            <a:pPr marL="0" indent="0">
              <a:buNone/>
            </a:pPr>
            <a:r>
              <a:rPr lang="en-US" sz="2200" i="1" dirty="0">
                <a:solidFill>
                  <a:srgbClr val="E87722"/>
                </a:solidFill>
                <a:latin typeface="Georgia" pitchFamily="34" charset="0"/>
                <a:ea typeface="Georgia" pitchFamily="34" charset="-122"/>
                <a:cs typeface="Georgia" pitchFamily="34" charset="-120"/>
              </a:rPr>
              <a:t>"reconhecidos como iguais à vista de Deus".</a:t>
            </a:r>
            <a:endParaRPr lang="en-US" sz="2200" dirty="0"/>
          </a:p>
        </p:txBody>
      </p:sp>
      <p:sp>
        <p:nvSpPr>
          <p:cNvPr id="5" name="Shape 2"/>
          <p:cNvSpPr/>
          <p:nvPr/>
        </p:nvSpPr>
        <p:spPr>
          <a:xfrm>
            <a:off x="914400" y="4343400"/>
            <a:ext cx="365760" cy="36576"/>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1417320" y="4206240"/>
            <a:ext cx="4572000" cy="320040"/>
          </a:xfrm>
          <a:prstGeom prst="rect">
            <a:avLst/>
          </a:prstGeom>
          <a:noFill/>
          <a:ln/>
        </p:spPr>
        <p:txBody>
          <a:bodyPr wrap="square" lIns="0" tIns="0" rIns="0" bIns="0" rtlCol="0" anchor="ctr"/>
          <a:lstStyle/>
          <a:p>
            <a:pPr marL="0" indent="0">
              <a:buNone/>
            </a:pPr>
            <a:r>
              <a:rPr lang="en-US" sz="1200" b="1" kern="0" spc="400" dirty="0">
                <a:solidFill>
                  <a:srgbClr val="E87722"/>
                </a:solidFill>
                <a:latin typeface="Calibri" pitchFamily="34" charset="0"/>
                <a:ea typeface="Calibri" pitchFamily="34" charset="-122"/>
                <a:cs typeface="Calibri" pitchFamily="34" charset="-120"/>
              </a:rPr>
              <a:t>ELLEN G. WHITE</a:t>
            </a:r>
            <a:endParaRPr lang="en-US" sz="1200" dirty="0"/>
          </a:p>
        </p:txBody>
      </p:sp>
      <p:sp>
        <p:nvSpPr>
          <p:cNvPr id="7" name="Text 4"/>
          <p:cNvSpPr/>
          <p:nvPr/>
        </p:nvSpPr>
        <p:spPr>
          <a:xfrm>
            <a:off x="914400" y="4526280"/>
            <a:ext cx="6400800" cy="274320"/>
          </a:xfrm>
          <a:prstGeom prst="rect">
            <a:avLst/>
          </a:prstGeom>
          <a:noFill/>
          <a:ln/>
        </p:spPr>
        <p:txBody>
          <a:bodyPr wrap="square" lIns="0" tIns="0" rIns="0" bIns="0" rtlCol="0" anchor="ctr"/>
          <a:lstStyle/>
          <a:p>
            <a:pPr marL="0" indent="0">
              <a:buNone/>
            </a:pPr>
            <a:r>
              <a:rPr lang="en-US" sz="1100" i="1" dirty="0">
                <a:solidFill>
                  <a:srgbClr val="94A3B8"/>
                </a:solidFill>
                <a:latin typeface="Calibri" pitchFamily="34" charset="0"/>
                <a:ea typeface="Calibri" pitchFamily="34" charset="-122"/>
                <a:cs typeface="Calibri" pitchFamily="34" charset="-120"/>
              </a:rPr>
              <a:t>Testemunhos Para a Igreja, vol. 7, p. 184</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A IGREJA DO DEUS VIVO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Objeto da suprema atenção de Cristo</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Quem lidera, cuida; quem cuida, reflete a ordem divina</a:t>
            </a:r>
            <a:endParaRPr lang="en-US" sz="1400" dirty="0"/>
          </a:p>
        </p:txBody>
      </p:sp>
      <p:sp>
        <p:nvSpPr>
          <p:cNvPr id="7" name="Text 4"/>
          <p:cNvSpPr/>
          <p:nvPr/>
        </p:nvSpPr>
        <p:spPr>
          <a:xfrm>
            <a:off x="548640" y="2606040"/>
            <a:ext cx="8229600" cy="1828800"/>
          </a:xfrm>
          <a:prstGeom prst="rect">
            <a:avLst/>
          </a:prstGeom>
          <a:noFill/>
          <a:ln/>
        </p:spPr>
        <p:txBody>
          <a:bodyPr wrap="square" lIns="0" tIns="0" rIns="0" bIns="0" rtlCol="0" anchor="t"/>
          <a:lstStyle/>
          <a:p>
            <a:pPr marL="0" indent="0">
              <a:spcAft>
                <a:spcPts val="600"/>
              </a:spcAft>
              <a:buNone/>
            </a:pPr>
            <a:r>
              <a:rPr lang="en-US" sz="1400" dirty="0">
                <a:solidFill>
                  <a:srgbClr val="4A5568"/>
                </a:solidFill>
                <a:latin typeface="Calibri" pitchFamily="34" charset="0"/>
                <a:ea typeface="Calibri" pitchFamily="34" charset="-122"/>
                <a:cs typeface="Calibri" pitchFamily="34" charset="-120"/>
              </a:rPr>
              <a:t>Os que são chamados a exercer liderança no serviço de Cristo devem cuidar da igreja de Deus, pastorear a igreja de Deus e demonstrar preocupação com todas as igrejas (1Tm 3:5; At 20:28; 2Co 11:28).</a:t>
            </a:r>
            <a:endParaRPr lang="en-US" sz="1400" dirty="0"/>
          </a:p>
          <a:p>
            <a:pPr marL="0" indent="0">
              <a:spcAft>
                <a:spcPts val="600"/>
              </a:spcAft>
              <a:buNone/>
            </a:pPr>
            <a:endParaRPr lang="en-US" sz="1400" dirty="0"/>
          </a:p>
          <a:p>
            <a:pPr marL="0" indent="0">
              <a:spcAft>
                <a:spcPts val="600"/>
              </a:spcAft>
              <a:buNone/>
            </a:pPr>
            <a:r>
              <a:rPr lang="en-US" sz="1400" dirty="0">
                <a:solidFill>
                  <a:srgbClr val="4A5568"/>
                </a:solidFill>
                <a:latin typeface="Calibri" pitchFamily="34" charset="0"/>
                <a:ea typeface="Calibri" pitchFamily="34" charset="-122"/>
                <a:cs typeface="Calibri" pitchFamily="34" charset="-120"/>
              </a:rPr>
              <a:t>Como noiva de Cristo e objeto de Sua suprema atenção, espera-se que a igreja, em todas as suas funções, reflita a ordem e o caráter divinos.</a:t>
            </a:r>
            <a:endParaRPr lang="en-US" sz="14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Guia do Diaconato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822960"/>
            <a:ext cx="822960" cy="822960"/>
          </a:xfrm>
          <a:prstGeom prst="rect">
            <a:avLst/>
          </a:prstGeom>
        </p:spPr>
      </p:pic>
      <p:sp>
        <p:nvSpPr>
          <p:cNvPr id="3" name="Text 0"/>
          <p:cNvSpPr/>
          <p:nvPr/>
        </p:nvSpPr>
        <p:spPr>
          <a:xfrm>
            <a:off x="914400" y="1691640"/>
            <a:ext cx="7315200" cy="1463040"/>
          </a:xfrm>
          <a:prstGeom prst="rect">
            <a:avLst/>
          </a:prstGeom>
          <a:noFill/>
          <a:ln/>
        </p:spPr>
        <p:txBody>
          <a:bodyPr wrap="square" lIns="0" tIns="0" rIns="0" bIns="0" rtlCol="0" anchor="t"/>
          <a:lstStyle/>
          <a:p>
            <a:pPr marL="0" indent="0">
              <a:spcAft>
                <a:spcPts val="200"/>
              </a:spcAft>
              <a:buNone/>
            </a:pPr>
            <a:r>
              <a:rPr lang="en-US" sz="2600" i="1" dirty="0">
                <a:solidFill>
                  <a:srgbClr val="FFFFFF"/>
                </a:solidFill>
                <a:latin typeface="Georgia" pitchFamily="34" charset="0"/>
                <a:ea typeface="Georgia" pitchFamily="34" charset="-122"/>
                <a:cs typeface="Georgia" pitchFamily="34" charset="-120"/>
              </a:rPr>
              <a:t>A igreja de Cristo,</a:t>
            </a:r>
            <a:endParaRPr lang="en-US" sz="2600" dirty="0"/>
          </a:p>
          <a:p>
            <a:pPr marL="0" indent="0">
              <a:spcAft>
                <a:spcPts val="200"/>
              </a:spcAft>
              <a:buNone/>
            </a:pPr>
            <a:r>
              <a:rPr lang="en-US" sz="2600" i="1" dirty="0">
                <a:solidFill>
                  <a:srgbClr val="FFFFFF"/>
                </a:solidFill>
                <a:latin typeface="Georgia" pitchFamily="34" charset="0"/>
                <a:ea typeface="Georgia" pitchFamily="34" charset="-122"/>
                <a:cs typeface="Georgia" pitchFamily="34" charset="-120"/>
              </a:rPr>
              <a:t>por mais fraca e defeituosa que seja,</a:t>
            </a:r>
            <a:endParaRPr lang="en-US" sz="2600" dirty="0"/>
          </a:p>
          <a:p>
            <a:pPr marL="0" indent="0">
              <a:spcAft>
                <a:spcPts val="200"/>
              </a:spcAft>
              <a:buNone/>
            </a:pPr>
            <a:r>
              <a:rPr lang="en-US" sz="2600" i="1" dirty="0">
                <a:solidFill>
                  <a:srgbClr val="FFFFFF"/>
                </a:solidFill>
                <a:latin typeface="Georgia" pitchFamily="34" charset="0"/>
                <a:ea typeface="Georgia" pitchFamily="34" charset="-122"/>
                <a:cs typeface="Georgia" pitchFamily="34" charset="-120"/>
              </a:rPr>
              <a:t>é o objeto da</a:t>
            </a:r>
            <a:endParaRPr lang="en-US" sz="2600" dirty="0"/>
          </a:p>
        </p:txBody>
      </p:sp>
      <p:sp>
        <p:nvSpPr>
          <p:cNvPr id="4" name="Text 1"/>
          <p:cNvSpPr/>
          <p:nvPr/>
        </p:nvSpPr>
        <p:spPr>
          <a:xfrm>
            <a:off x="914400" y="3063240"/>
            <a:ext cx="7315200" cy="640080"/>
          </a:xfrm>
          <a:prstGeom prst="rect">
            <a:avLst/>
          </a:prstGeom>
          <a:noFill/>
          <a:ln/>
        </p:spPr>
        <p:txBody>
          <a:bodyPr wrap="square" lIns="0" tIns="0" rIns="0" bIns="0" rtlCol="0" anchor="t"/>
          <a:lstStyle/>
          <a:p>
            <a:pPr marL="0" indent="0">
              <a:buNone/>
            </a:pPr>
            <a:r>
              <a:rPr lang="en-US" sz="2400" i="1" dirty="0">
                <a:solidFill>
                  <a:srgbClr val="E87722"/>
                </a:solidFill>
                <a:latin typeface="Georgia" pitchFamily="34" charset="0"/>
                <a:ea typeface="Georgia" pitchFamily="34" charset="-122"/>
                <a:cs typeface="Georgia" pitchFamily="34" charset="-120"/>
              </a:rPr>
              <a:t>"suprema atenção de Cristo na Terra".</a:t>
            </a:r>
            <a:endParaRPr lang="en-US" sz="2400" dirty="0"/>
          </a:p>
        </p:txBody>
      </p:sp>
      <p:sp>
        <p:nvSpPr>
          <p:cNvPr id="5" name="Shape 2"/>
          <p:cNvSpPr/>
          <p:nvPr/>
        </p:nvSpPr>
        <p:spPr>
          <a:xfrm>
            <a:off x="914400" y="4434840"/>
            <a:ext cx="365760" cy="36576"/>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1417320" y="4297680"/>
            <a:ext cx="4572000" cy="320040"/>
          </a:xfrm>
          <a:prstGeom prst="rect">
            <a:avLst/>
          </a:prstGeom>
          <a:noFill/>
          <a:ln/>
        </p:spPr>
        <p:txBody>
          <a:bodyPr wrap="square" lIns="0" tIns="0" rIns="0" bIns="0" rtlCol="0" anchor="ctr"/>
          <a:lstStyle/>
          <a:p>
            <a:pPr marL="0" indent="0">
              <a:buNone/>
            </a:pPr>
            <a:r>
              <a:rPr lang="en-US" sz="1200" b="1" kern="0" spc="400" dirty="0">
                <a:solidFill>
                  <a:srgbClr val="E87722"/>
                </a:solidFill>
                <a:latin typeface="Calibri" pitchFamily="34" charset="0"/>
                <a:ea typeface="Calibri" pitchFamily="34" charset="-122"/>
                <a:cs typeface="Calibri" pitchFamily="34" charset="-120"/>
              </a:rPr>
              <a:t>ELLEN G. WHITE</a:t>
            </a:r>
            <a:endParaRPr lang="en-US" sz="1200" dirty="0"/>
          </a:p>
        </p:txBody>
      </p:sp>
      <p:sp>
        <p:nvSpPr>
          <p:cNvPr id="7" name="Text 4"/>
          <p:cNvSpPr/>
          <p:nvPr/>
        </p:nvSpPr>
        <p:spPr>
          <a:xfrm>
            <a:off x="914400" y="4617720"/>
            <a:ext cx="5486400" cy="274320"/>
          </a:xfrm>
          <a:prstGeom prst="rect">
            <a:avLst/>
          </a:prstGeom>
          <a:noFill/>
          <a:ln/>
        </p:spPr>
        <p:txBody>
          <a:bodyPr wrap="square" lIns="0" tIns="0" rIns="0" bIns="0" rtlCol="0" anchor="ctr"/>
          <a:lstStyle/>
          <a:p>
            <a:pPr marL="0" indent="0">
              <a:buNone/>
            </a:pPr>
            <a:r>
              <a:rPr lang="en-US" sz="1100" i="1" dirty="0">
                <a:solidFill>
                  <a:srgbClr val="94A3B8"/>
                </a:solidFill>
                <a:latin typeface="Calibri" pitchFamily="34" charset="0"/>
                <a:ea typeface="Calibri" pitchFamily="34" charset="-122"/>
                <a:cs typeface="Calibri" pitchFamily="34" charset="-120"/>
              </a:rPr>
              <a:t>Testemunhos Para Ministros, p. 24</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1170</Words>
  <Application>Microsoft Macintosh PowerPoint</Application>
  <PresentationFormat>Apresentação na tela (16:9)</PresentationFormat>
  <Paragraphs>168</Paragraphs>
  <Slides>19</Slides>
  <Notes>19</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19</vt:i4>
      </vt:variant>
    </vt:vector>
  </HeadingPairs>
  <TitlesOfParts>
    <vt:vector size="23" baseType="lpstr">
      <vt:lpstr>Arial</vt:lpstr>
      <vt:lpstr>Calibri</vt:lpstr>
      <vt:lpstr>Georgia</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 1 — A Igreja à Qual Servimos</dc:title>
  <dc:subject>PptxGenJS Presentation</dc:subject>
  <dc:creator>Associação Ministerial DSA</dc:creator>
  <cp:lastModifiedBy>DSA - Otavio José Barreto Lima</cp:lastModifiedBy>
  <cp:revision>2</cp:revision>
  <dcterms:created xsi:type="dcterms:W3CDTF">2026-05-19T13:53:11Z</dcterms:created>
  <dcterms:modified xsi:type="dcterms:W3CDTF">2026-05-19T21:24:49Z</dcterms:modified>
</cp:coreProperties>
</file>