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notesMasterIdLst>
    <p:notesMasterId r:id="rId2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image-21-1.png"/><Relationship Id="rId2" Type="http://schemas.openxmlformats.org/officeDocument/2006/relationships/slideLayout" Target="../slideLayouts/slideLayout1.xml"/><Relationship Id="rId3"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image" Target="../media/image-22-1.png"/><Relationship Id="rId2" Type="http://schemas.openxmlformats.org/officeDocument/2006/relationships/slideLayout" Target="../slideLayouts/slideLayout1.xml"/><Relationship Id="rId3"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image" Target="../media/image-26-1.png"/><Relationship Id="rId2" Type="http://schemas.openxmlformats.org/officeDocument/2006/relationships/slideLayout" Target="../slideLayouts/slideLayout1.xml"/><Relationship Id="rId3"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MINISTERIO ADVENTISTA</a:t>
            </a:r>
            <a:endParaRPr lang="en-US" sz="1100" dirty="0"/>
          </a:p>
        </p:txBody>
      </p:sp>
      <p:sp>
        <p:nvSpPr>
          <p:cNvPr id="4" name="Text 1"/>
          <p:cNvSpPr/>
          <p:nvPr/>
        </p:nvSpPr>
        <p:spPr>
          <a:xfrm>
            <a:off x="457200" y="1371600"/>
            <a:ext cx="8229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TERCERA SECCIÓN · EL DIACONADO EN ACCIÓN</a:t>
            </a:r>
            <a:endParaRPr lang="en-US" sz="1100" dirty="0"/>
          </a:p>
        </p:txBody>
      </p:sp>
      <p:sp>
        <p:nvSpPr>
          <p:cNvPr id="5" name="Text 2"/>
          <p:cNvSpPr/>
          <p:nvPr/>
        </p:nvSpPr>
        <p:spPr>
          <a:xfrm>
            <a:off x="457200" y="1783080"/>
            <a:ext cx="8229600" cy="1554480"/>
          </a:xfrm>
          <a:prstGeom prst="rect">
            <a:avLst/>
          </a:prstGeom>
          <a:noFill/>
          <a:ln/>
        </p:spPr>
        <p:txBody>
          <a:bodyPr wrap="square" lIns="0" tIns="0" rIns="0" bIns="0" rtlCol="0" anchor="t"/>
          <a:lstStyle/>
          <a:p>
            <a:pPr indent="0" marL="0">
              <a:buNone/>
            </a:pPr>
            <a:r>
              <a:rPr lang="en-US" sz="6400" b="1" dirty="0">
                <a:solidFill>
                  <a:srgbClr val="FFFFFF"/>
                </a:solidFill>
                <a:latin typeface="Georgia" pitchFamily="34" charset="0"/>
                <a:ea typeface="Georgia" pitchFamily="34" charset="-122"/>
                <a:cs typeface="Georgia" pitchFamily="34" charset="-120"/>
              </a:rPr>
              <a:t>La visitación</a:t>
            </a:r>
            <a:endParaRPr lang="en-US" sz="6400" dirty="0"/>
          </a:p>
        </p:txBody>
      </p:sp>
      <p:sp>
        <p:nvSpPr>
          <p:cNvPr id="6" name="Shape 3"/>
          <p:cNvSpPr/>
          <p:nvPr/>
        </p:nvSpPr>
        <p:spPr>
          <a:xfrm>
            <a:off x="457200" y="3520440"/>
            <a:ext cx="640080" cy="54864"/>
          </a:xfrm>
          <a:prstGeom prst="rect">
            <a:avLst/>
          </a:prstGeom>
          <a:solidFill>
            <a:srgbClr val="E87722"/>
          </a:solidFill>
          <a:ln w="12700">
            <a:solidFill>
              <a:srgbClr val="E87722"/>
            </a:solidFill>
            <a:prstDash val="solid"/>
          </a:ln>
        </p:spPr>
      </p:sp>
      <p:sp>
        <p:nvSpPr>
          <p:cNvPr id="7" name="Text 4"/>
          <p:cNvSpPr/>
          <p:nvPr/>
        </p:nvSpPr>
        <p:spPr>
          <a:xfrm>
            <a:off x="457200" y="3703320"/>
            <a:ext cx="8229600" cy="365760"/>
          </a:xfrm>
          <a:prstGeom prst="rect">
            <a:avLst/>
          </a:prstGeom>
          <a:noFill/>
          <a:ln/>
        </p:spPr>
        <p:txBody>
          <a:bodyPr wrap="square" lIns="0" tIns="0" rIns="0" bIns="0" rtlCol="0" anchor="t"/>
          <a:lstStyle/>
          <a:p>
            <a:pPr indent="0" marL="0">
              <a:buNone/>
            </a:pPr>
            <a:r>
              <a:rPr lang="en-US" sz="1600" i="1" dirty="0">
                <a:solidFill>
                  <a:srgbClr val="CBD5E0"/>
                </a:solidFill>
                <a:latin typeface="Calibri" pitchFamily="34" charset="0"/>
                <a:ea typeface="Calibri" pitchFamily="34" charset="-122"/>
                <a:cs typeface="Calibri" pitchFamily="34" charset="-120"/>
              </a:rPr>
              <a:t>Capítulo 9 · Guía del Diaconado</a:t>
            </a:r>
            <a:endParaRPr lang="en-US" sz="1600" dirty="0"/>
          </a:p>
        </p:txBody>
      </p:sp>
      <p:sp>
        <p:nvSpPr>
          <p:cNvPr id="8" name="Text 5"/>
          <p:cNvSpPr/>
          <p:nvPr/>
        </p:nvSpPr>
        <p:spPr>
          <a:xfrm>
            <a:off x="457200" y="4480560"/>
            <a:ext cx="5486400" cy="320040"/>
          </a:xfrm>
          <a:prstGeom prst="rect">
            <a:avLst/>
          </a:prstGeom>
          <a:noFill/>
          <a:ln/>
        </p:spPr>
        <p:txBody>
          <a:bodyPr wrap="square" lIns="0" tIns="0" rIns="0" bIns="0" rtlCol="0" anchor="ctr"/>
          <a:lstStyle/>
          <a:p>
            <a:pPr indent="0" marL="0">
              <a:buNone/>
            </a:pPr>
            <a:r>
              <a:rPr lang="en-US" sz="1100" b="1" spc="300" kern="0" dirty="0">
                <a:solidFill>
                  <a:srgbClr val="FFFFFF"/>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75488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
        <p:nvSpPr>
          <p:cNvPr id="10" name="Text 7"/>
          <p:cNvSpPr/>
          <p:nvPr/>
        </p:nvSpPr>
        <p:spPr>
          <a:xfrm>
            <a:off x="4572000" y="4572000"/>
            <a:ext cx="4114800" cy="320040"/>
          </a:xfrm>
          <a:prstGeom prst="rect">
            <a:avLst/>
          </a:prstGeom>
          <a:noFill/>
          <a:ln/>
        </p:spPr>
        <p:txBody>
          <a:bodyPr wrap="square" lIns="0" tIns="0" rIns="0" bIns="0" rtlCol="0" anchor="ctr"/>
          <a:lstStyle/>
          <a:p>
            <a:pPr algn="r" indent="0" marL="0">
              <a:buNone/>
            </a:pPr>
            <a:r>
              <a:rPr lang="en-US" sz="1100" b="1" spc="300" kern="0" dirty="0">
                <a:solidFill>
                  <a:srgbClr val="E87722"/>
                </a:solidFill>
                <a:latin typeface="Calibri" pitchFamily="34" charset="0"/>
                <a:ea typeface="Calibri" pitchFamily="34" charset="-122"/>
                <a:cs typeface="Calibri" pitchFamily="34" charset="-120"/>
              </a:rPr>
              <a:t>Capítulo 09</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400" b="1" dirty="0">
                <a:solidFill>
                  <a:srgbClr val="FFFFFF"/>
                </a:solidFill>
                <a:latin typeface="Georgia" pitchFamily="34" charset="0"/>
                <a:ea typeface="Georgia" pitchFamily="34" charset="-122"/>
                <a:cs typeface="Georgia" pitchFamily="34" charset="-120"/>
              </a:rPr>
              <a:t>Organización</a:t>
            </a:r>
            <a:endParaRPr lang="en-US" sz="4400" dirty="0"/>
          </a:p>
          <a:p>
            <a:pPr indent="0" marL="0">
              <a:buNone/>
            </a:pPr>
            <a:r>
              <a:rPr lang="en-US" sz="4400" b="1" dirty="0">
                <a:solidFill>
                  <a:srgbClr val="FFFFFF"/>
                </a:solidFill>
                <a:latin typeface="Georgia" pitchFamily="34" charset="0"/>
                <a:ea typeface="Georgia" pitchFamily="34" charset="-122"/>
                <a:cs typeface="Georgia" pitchFamily="34" charset="-120"/>
              </a:rPr>
              <a:t>del ministerio</a:t>
            </a:r>
            <a:endParaRPr lang="en-US" sz="44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Barrios, plan conjunto y guardia de diaconado del sábado.</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ORGANIZACIÓN DEL MINISTERIO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Organización por barrios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Cada hogar, al menos una vez en el trimestre</a:t>
            </a:r>
            <a:endParaRPr lang="en-US" sz="1400" dirty="0"/>
          </a:p>
        </p:txBody>
      </p:sp>
      <p:sp>
        <p:nvSpPr>
          <p:cNvPr id="7" name="Shape 4"/>
          <p:cNvSpPr/>
          <p:nvPr/>
        </p:nvSpPr>
        <p:spPr>
          <a:xfrm>
            <a:off x="548640" y="2697480"/>
            <a:ext cx="8046720" cy="1280160"/>
          </a:xfrm>
          <a:prstGeom prst="rect">
            <a:avLst/>
          </a:prstGeom>
          <a:solidFill>
            <a:srgbClr val="F7FAFC"/>
          </a:solidFill>
          <a:ln w="12700">
            <a:solidFill>
              <a:srgbClr val="E87722"/>
            </a:solidFill>
            <a:prstDash val="solid"/>
          </a:ln>
        </p:spPr>
      </p:sp>
      <p:sp>
        <p:nvSpPr>
          <p:cNvPr id="8" name="Text 5"/>
          <p:cNvSpPr/>
          <p:nvPr/>
        </p:nvSpPr>
        <p:spPr>
          <a:xfrm>
            <a:off x="731520" y="2816352"/>
            <a:ext cx="54864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MANUAL DE LA IGLESIA, P. 100</a:t>
            </a:r>
            <a:endParaRPr lang="en-US" sz="900" dirty="0"/>
          </a:p>
        </p:txBody>
      </p:sp>
      <p:sp>
        <p:nvSpPr>
          <p:cNvPr id="9" name="Text 6"/>
          <p:cNvSpPr/>
          <p:nvPr/>
        </p:nvSpPr>
        <p:spPr>
          <a:xfrm>
            <a:off x="731520" y="3072384"/>
            <a:ext cx="7680960" cy="868680"/>
          </a:xfrm>
          <a:prstGeom prst="rect">
            <a:avLst/>
          </a:prstGeom>
          <a:noFill/>
          <a:ln/>
        </p:spPr>
        <p:txBody>
          <a:bodyPr wrap="square" lIns="0" tIns="0" rIns="0" bIns="0" rtlCol="0" anchor="t"/>
          <a:lstStyle/>
          <a:p>
            <a:pPr indent="0" marL="0">
              <a:buNone/>
            </a:pPr>
            <a:r>
              <a:rPr lang="en-US" sz="1300" i="1" dirty="0">
                <a:solidFill>
                  <a:srgbClr val="1A2B5C"/>
                </a:solidFill>
                <a:latin typeface="Georgia" pitchFamily="34" charset="0"/>
                <a:ea typeface="Georgia" pitchFamily="34" charset="-122"/>
                <a:cs typeface="Georgia" pitchFamily="34" charset="-120"/>
              </a:rPr>
              <a:t>"En muchas iglesias se agrupan a los miembros en barrios, asignando a cada diácono un barrio, con el plan de que visiten cada hogar al menos una vez en el trimestre."</a:t>
            </a:r>
            <a:endParaRPr lang="en-US" sz="1300" dirty="0"/>
          </a:p>
        </p:txBody>
      </p:sp>
      <p:sp>
        <p:nvSpPr>
          <p:cNvPr id="10" name="Text 7"/>
          <p:cNvSpPr/>
          <p:nvPr/>
        </p:nvSpPr>
        <p:spPr>
          <a:xfrm>
            <a:off x="548640" y="4160520"/>
            <a:ext cx="8046720" cy="32004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Una división geográfica clara evita superposiciones y descuidos. Cada familia sabe quién la visita y cada diácono sabe quiénes son su responsabilidad.</a:t>
            </a:r>
            <a:endParaRPr lang="en-US" sz="1000" dirty="0"/>
          </a:p>
        </p:txBody>
      </p:sp>
      <p:sp>
        <p:nvSpPr>
          <p:cNvPr id="11" name="Shape 8"/>
          <p:cNvSpPr/>
          <p:nvPr/>
        </p:nvSpPr>
        <p:spPr>
          <a:xfrm>
            <a:off x="548640" y="4617720"/>
            <a:ext cx="8046720" cy="18288"/>
          </a:xfrm>
          <a:prstGeom prst="rect">
            <a:avLst/>
          </a:prstGeom>
          <a:solidFill>
            <a:srgbClr val="E2E8F0"/>
          </a:solidFill>
          <a:ln w="12700">
            <a:solidFill>
              <a:srgbClr val="E2E8F0"/>
            </a:solidFill>
            <a:prstDash val="solid"/>
          </a:ln>
        </p:spPr>
      </p:sp>
      <p:sp>
        <p:nvSpPr>
          <p:cNvPr id="12" name="Text 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13" name="Text 1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ORGANIZACIÓN DEL MINISTERIO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400" b="1" dirty="0">
                <a:solidFill>
                  <a:srgbClr val="1A2B5C"/>
                </a:solidFill>
                <a:latin typeface="Georgia" pitchFamily="34" charset="0"/>
                <a:ea typeface="Georgia" pitchFamily="34" charset="-122"/>
                <a:cs typeface="Georgia" pitchFamily="34" charset="-120"/>
              </a:rPr>
              <a:t>La colaboración entre comisiones</a:t>
            </a:r>
            <a:endParaRPr lang="en-US" sz="24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La autoridad de la comisión de diaconisas</a:t>
            </a:r>
            <a:endParaRPr lang="en-US" sz="1400" dirty="0"/>
          </a:p>
        </p:txBody>
      </p:sp>
      <p:sp>
        <p:nvSpPr>
          <p:cNvPr id="7" name="Shape 4"/>
          <p:cNvSpPr/>
          <p:nvPr/>
        </p:nvSpPr>
        <p:spPr>
          <a:xfrm>
            <a:off x="548640" y="2697480"/>
            <a:ext cx="8046720" cy="1280160"/>
          </a:xfrm>
          <a:prstGeom prst="rect">
            <a:avLst/>
          </a:prstGeom>
          <a:solidFill>
            <a:srgbClr val="F7FAFC"/>
          </a:solidFill>
          <a:ln w="12700">
            <a:solidFill>
              <a:srgbClr val="E87722"/>
            </a:solidFill>
            <a:prstDash val="solid"/>
          </a:ln>
        </p:spPr>
      </p:sp>
      <p:sp>
        <p:nvSpPr>
          <p:cNvPr id="8" name="Text 5"/>
          <p:cNvSpPr/>
          <p:nvPr/>
        </p:nvSpPr>
        <p:spPr>
          <a:xfrm>
            <a:off x="731520" y="2816352"/>
            <a:ext cx="54864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MANUAL DE LA IGLESIA, P. 101</a:t>
            </a:r>
            <a:endParaRPr lang="en-US" sz="900" dirty="0"/>
          </a:p>
        </p:txBody>
      </p:sp>
      <p:sp>
        <p:nvSpPr>
          <p:cNvPr id="9" name="Text 6"/>
          <p:cNvSpPr/>
          <p:nvPr/>
        </p:nvSpPr>
        <p:spPr>
          <a:xfrm>
            <a:off x="731520" y="3072384"/>
            <a:ext cx="7680960" cy="868680"/>
          </a:xfrm>
          <a:prstGeom prst="rect">
            <a:avLst/>
          </a:prstGeom>
          <a:noFill/>
          <a:ln/>
        </p:spPr>
        <p:txBody>
          <a:bodyPr wrap="square" lIns="0" tIns="0" rIns="0" bIns="0" rtlCol="0" anchor="t"/>
          <a:lstStyle/>
          <a:p>
            <a:pPr indent="0" marL="0">
              <a:buNone/>
            </a:pPr>
            <a:r>
              <a:rPr lang="en-US" sz="1200" i="1" dirty="0">
                <a:solidFill>
                  <a:srgbClr val="1A2B5C"/>
                </a:solidFill>
                <a:latin typeface="Georgia" pitchFamily="34" charset="0"/>
                <a:ea typeface="Georgia" pitchFamily="34" charset="-122"/>
                <a:cs typeface="Georgia" pitchFamily="34" charset="-120"/>
              </a:rPr>
              <a:t>La comisión de diaconisas "tiene autoridad para asignar deberes a cada una de las diaconisas, y debe colaborar estrechamente con la comisión de diáconos, especialmente en la tarea de dar la bienvenida a los miembros y a las visitas, y en la visitación de los hogares."</a:t>
            </a:r>
            <a:endParaRPr lang="en-US" sz="1200" dirty="0"/>
          </a:p>
        </p:txBody>
      </p:sp>
      <p:sp>
        <p:nvSpPr>
          <p:cNvPr id="10" name="Text 7"/>
          <p:cNvSpPr/>
          <p:nvPr/>
        </p:nvSpPr>
        <p:spPr>
          <a:xfrm>
            <a:off x="548640" y="4160520"/>
            <a:ext cx="8046720" cy="32004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Las dos comisiones trabajan juntas. La bienvenida y la visitación son los dos puntos donde la colaboración es especialmente estrecha.</a:t>
            </a:r>
            <a:endParaRPr lang="en-US" sz="1000" dirty="0"/>
          </a:p>
        </p:txBody>
      </p:sp>
      <p:sp>
        <p:nvSpPr>
          <p:cNvPr id="11" name="Shape 8"/>
          <p:cNvSpPr/>
          <p:nvPr/>
        </p:nvSpPr>
        <p:spPr>
          <a:xfrm>
            <a:off x="548640" y="4617720"/>
            <a:ext cx="8046720" cy="18288"/>
          </a:xfrm>
          <a:prstGeom prst="rect">
            <a:avLst/>
          </a:prstGeom>
          <a:solidFill>
            <a:srgbClr val="E2E8F0"/>
          </a:solidFill>
          <a:ln w="12700">
            <a:solidFill>
              <a:srgbClr val="E2E8F0"/>
            </a:solidFill>
            <a:prstDash val="solid"/>
          </a:ln>
        </p:spPr>
      </p:sp>
      <p:sp>
        <p:nvSpPr>
          <p:cNvPr id="12" name="Text 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13" name="Text 1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ORGANIZACIÓN DEL MINISTERIO</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El plan de visitación</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36576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Para trabajar en armonía, diáconos y diaconisas necesitan elaborar:</a:t>
            </a:r>
            <a:endParaRPr lang="en-US" sz="1200" dirty="0"/>
          </a:p>
        </p:txBody>
      </p:sp>
      <p:sp>
        <p:nvSpPr>
          <p:cNvPr id="6" name="Shape 4"/>
          <p:cNvSpPr/>
          <p:nvPr/>
        </p:nvSpPr>
        <p:spPr>
          <a:xfrm>
            <a:off x="548640" y="2331720"/>
            <a:ext cx="2468880" cy="1828800"/>
          </a:xfrm>
          <a:prstGeom prst="rect">
            <a:avLst/>
          </a:prstGeom>
          <a:solidFill>
            <a:srgbClr val="F7FAFC"/>
          </a:solidFill>
          <a:ln w="6350">
            <a:solidFill>
              <a:srgbClr val="E2E8F0"/>
            </a:solidFill>
            <a:prstDash val="solid"/>
          </a:ln>
        </p:spPr>
      </p:sp>
      <p:sp>
        <p:nvSpPr>
          <p:cNvPr id="7" name="Shape 5"/>
          <p:cNvSpPr/>
          <p:nvPr/>
        </p:nvSpPr>
        <p:spPr>
          <a:xfrm>
            <a:off x="548640" y="2331720"/>
            <a:ext cx="73152" cy="1828800"/>
          </a:xfrm>
          <a:prstGeom prst="rect">
            <a:avLst/>
          </a:prstGeom>
          <a:solidFill>
            <a:srgbClr val="E87722"/>
          </a:solidFill>
          <a:ln w="12700">
            <a:solidFill>
              <a:srgbClr val="E87722"/>
            </a:solidFill>
            <a:prstDash val="solid"/>
          </a:ln>
        </p:spPr>
      </p:sp>
      <p:sp>
        <p:nvSpPr>
          <p:cNvPr id="8" name="Shape 6"/>
          <p:cNvSpPr/>
          <p:nvPr/>
        </p:nvSpPr>
        <p:spPr>
          <a:xfrm>
            <a:off x="822960" y="2606040"/>
            <a:ext cx="548640" cy="548640"/>
          </a:xfrm>
          <a:prstGeom prst="ellipse">
            <a:avLst/>
          </a:prstGeom>
          <a:solidFill>
            <a:srgbClr val="FFFFFF"/>
          </a:solidFill>
          <a:ln w="15240">
            <a:solidFill>
              <a:srgbClr val="E87722"/>
            </a:solidFill>
            <a:prstDash val="solid"/>
          </a:ln>
        </p:spPr>
      </p:sp>
      <p:pic>
        <p:nvPicPr>
          <p:cNvPr id="9" name="Image 0" descr="preencoded.png">    </p:cNvPr>
          <p:cNvPicPr>
            <a:picLocks noChangeAspect="1"/>
          </p:cNvPicPr>
          <p:nvPr/>
        </p:nvPicPr>
        <p:blipFill>
          <a:blip r:embed="rId1"/>
          <a:stretch>
            <a:fillRect/>
          </a:stretch>
        </p:blipFill>
        <p:spPr>
          <a:xfrm>
            <a:off x="932688" y="2706624"/>
            <a:ext cx="329184" cy="329184"/>
          </a:xfrm>
          <a:prstGeom prst="rect">
            <a:avLst/>
          </a:prstGeom>
        </p:spPr>
      </p:pic>
      <p:sp>
        <p:nvSpPr>
          <p:cNvPr id="10" name="Text 7"/>
          <p:cNvSpPr/>
          <p:nvPr/>
        </p:nvSpPr>
        <p:spPr>
          <a:xfrm>
            <a:off x="822960" y="3246120"/>
            <a:ext cx="2103120" cy="3657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Lista actualizada</a:t>
            </a:r>
            <a:endParaRPr lang="en-US" sz="1400" dirty="0"/>
          </a:p>
        </p:txBody>
      </p:sp>
      <p:sp>
        <p:nvSpPr>
          <p:cNvPr id="11" name="Text 8"/>
          <p:cNvSpPr/>
          <p:nvPr/>
        </p:nvSpPr>
        <p:spPr>
          <a:xfrm>
            <a:off x="822960" y="3657600"/>
            <a:ext cx="2103120" cy="4572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Nombres y direcciones de las personas que van a ser visitadas.</a:t>
            </a:r>
            <a:endParaRPr lang="en-US" sz="1000" dirty="0"/>
          </a:p>
        </p:txBody>
      </p:sp>
      <p:sp>
        <p:nvSpPr>
          <p:cNvPr id="12" name="Shape 9"/>
          <p:cNvSpPr/>
          <p:nvPr/>
        </p:nvSpPr>
        <p:spPr>
          <a:xfrm>
            <a:off x="3291840" y="2331720"/>
            <a:ext cx="2468880" cy="1828800"/>
          </a:xfrm>
          <a:prstGeom prst="rect">
            <a:avLst/>
          </a:prstGeom>
          <a:solidFill>
            <a:srgbClr val="F7FAFC"/>
          </a:solidFill>
          <a:ln w="6350">
            <a:solidFill>
              <a:srgbClr val="E2E8F0"/>
            </a:solidFill>
            <a:prstDash val="solid"/>
          </a:ln>
        </p:spPr>
      </p:sp>
      <p:sp>
        <p:nvSpPr>
          <p:cNvPr id="13" name="Shape 10"/>
          <p:cNvSpPr/>
          <p:nvPr/>
        </p:nvSpPr>
        <p:spPr>
          <a:xfrm>
            <a:off x="3291840" y="2331720"/>
            <a:ext cx="73152" cy="1828800"/>
          </a:xfrm>
          <a:prstGeom prst="rect">
            <a:avLst/>
          </a:prstGeom>
          <a:solidFill>
            <a:srgbClr val="E87722"/>
          </a:solidFill>
          <a:ln w="12700">
            <a:solidFill>
              <a:srgbClr val="E87722"/>
            </a:solidFill>
            <a:prstDash val="solid"/>
          </a:ln>
        </p:spPr>
      </p:sp>
      <p:sp>
        <p:nvSpPr>
          <p:cNvPr id="14" name="Shape 11"/>
          <p:cNvSpPr/>
          <p:nvPr/>
        </p:nvSpPr>
        <p:spPr>
          <a:xfrm>
            <a:off x="3566160" y="2606040"/>
            <a:ext cx="548640" cy="548640"/>
          </a:xfrm>
          <a:prstGeom prst="ellipse">
            <a:avLst/>
          </a:prstGeom>
          <a:solidFill>
            <a:srgbClr val="FFFFFF"/>
          </a:solidFill>
          <a:ln w="15240">
            <a:solidFill>
              <a:srgbClr val="E87722"/>
            </a:solidFill>
            <a:prstDash val="solid"/>
          </a:ln>
        </p:spPr>
      </p:sp>
      <p:pic>
        <p:nvPicPr>
          <p:cNvPr id="15" name="Image 1" descr="preencoded.png">    </p:cNvPr>
          <p:cNvPicPr>
            <a:picLocks noChangeAspect="1"/>
          </p:cNvPicPr>
          <p:nvPr/>
        </p:nvPicPr>
        <p:blipFill>
          <a:blip r:embed="rId2"/>
          <a:stretch>
            <a:fillRect/>
          </a:stretch>
        </p:blipFill>
        <p:spPr>
          <a:xfrm>
            <a:off x="3675888" y="2706624"/>
            <a:ext cx="329184" cy="329184"/>
          </a:xfrm>
          <a:prstGeom prst="rect">
            <a:avLst/>
          </a:prstGeom>
        </p:spPr>
      </p:pic>
      <p:sp>
        <p:nvSpPr>
          <p:cNvPr id="16" name="Text 12"/>
          <p:cNvSpPr/>
          <p:nvPr/>
        </p:nvSpPr>
        <p:spPr>
          <a:xfrm>
            <a:off x="3566160" y="3246120"/>
            <a:ext cx="2103120" cy="3657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Plan de atención</a:t>
            </a:r>
            <a:endParaRPr lang="en-US" sz="1400" dirty="0"/>
          </a:p>
        </p:txBody>
      </p:sp>
      <p:sp>
        <p:nvSpPr>
          <p:cNvPr id="17" name="Text 13"/>
          <p:cNvSpPr/>
          <p:nvPr/>
        </p:nvSpPr>
        <p:spPr>
          <a:xfrm>
            <a:off x="3566160" y="3657600"/>
            <a:ext cx="2103120" cy="4572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Para los miembros y las otras personas que soliciten una visita.</a:t>
            </a:r>
            <a:endParaRPr lang="en-US" sz="1000" dirty="0"/>
          </a:p>
        </p:txBody>
      </p:sp>
      <p:sp>
        <p:nvSpPr>
          <p:cNvPr id="18" name="Shape 14"/>
          <p:cNvSpPr/>
          <p:nvPr/>
        </p:nvSpPr>
        <p:spPr>
          <a:xfrm>
            <a:off x="6035040" y="2331720"/>
            <a:ext cx="2468880" cy="1828800"/>
          </a:xfrm>
          <a:prstGeom prst="rect">
            <a:avLst/>
          </a:prstGeom>
          <a:solidFill>
            <a:srgbClr val="F7FAFC"/>
          </a:solidFill>
          <a:ln w="6350">
            <a:solidFill>
              <a:srgbClr val="E2E8F0"/>
            </a:solidFill>
            <a:prstDash val="solid"/>
          </a:ln>
        </p:spPr>
      </p:sp>
      <p:sp>
        <p:nvSpPr>
          <p:cNvPr id="19" name="Shape 15"/>
          <p:cNvSpPr/>
          <p:nvPr/>
        </p:nvSpPr>
        <p:spPr>
          <a:xfrm>
            <a:off x="6035040" y="2331720"/>
            <a:ext cx="73152" cy="1828800"/>
          </a:xfrm>
          <a:prstGeom prst="rect">
            <a:avLst/>
          </a:prstGeom>
          <a:solidFill>
            <a:srgbClr val="E87722"/>
          </a:solidFill>
          <a:ln w="12700">
            <a:solidFill>
              <a:srgbClr val="E87722"/>
            </a:solidFill>
            <a:prstDash val="solid"/>
          </a:ln>
        </p:spPr>
      </p:sp>
      <p:sp>
        <p:nvSpPr>
          <p:cNvPr id="20" name="Shape 16"/>
          <p:cNvSpPr/>
          <p:nvPr/>
        </p:nvSpPr>
        <p:spPr>
          <a:xfrm>
            <a:off x="6309360" y="2606040"/>
            <a:ext cx="548640" cy="548640"/>
          </a:xfrm>
          <a:prstGeom prst="ellipse">
            <a:avLst/>
          </a:prstGeom>
          <a:solidFill>
            <a:srgbClr val="FFFFFF"/>
          </a:solidFill>
          <a:ln w="15240">
            <a:solidFill>
              <a:srgbClr val="E87722"/>
            </a:solidFill>
            <a:prstDash val="solid"/>
          </a:ln>
        </p:spPr>
      </p:sp>
      <p:pic>
        <p:nvPicPr>
          <p:cNvPr id="21" name="Image 2" descr="preencoded.png">    </p:cNvPr>
          <p:cNvPicPr>
            <a:picLocks noChangeAspect="1"/>
          </p:cNvPicPr>
          <p:nvPr/>
        </p:nvPicPr>
        <p:blipFill>
          <a:blip r:embed="rId3"/>
          <a:stretch>
            <a:fillRect/>
          </a:stretch>
        </p:blipFill>
        <p:spPr>
          <a:xfrm>
            <a:off x="6419088" y="2706624"/>
            <a:ext cx="329184" cy="329184"/>
          </a:xfrm>
          <a:prstGeom prst="rect">
            <a:avLst/>
          </a:prstGeom>
        </p:spPr>
      </p:pic>
      <p:sp>
        <p:nvSpPr>
          <p:cNvPr id="22" name="Text 17"/>
          <p:cNvSpPr/>
          <p:nvPr/>
        </p:nvSpPr>
        <p:spPr>
          <a:xfrm>
            <a:off x="6309360" y="3246120"/>
            <a:ext cx="2103120" cy="3657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Planificación conjunta</a:t>
            </a:r>
            <a:endParaRPr lang="en-US" sz="1400" dirty="0"/>
          </a:p>
        </p:txBody>
      </p:sp>
      <p:sp>
        <p:nvSpPr>
          <p:cNvPr id="23" name="Text 18"/>
          <p:cNvSpPr/>
          <p:nvPr/>
        </p:nvSpPr>
        <p:spPr>
          <a:xfrm>
            <a:off x="6309360" y="3657600"/>
            <a:ext cx="2103120" cy="4572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En reunión de las dos comisiones, con ancianos y pastor del distrito.</a:t>
            </a:r>
            <a:endParaRPr lang="en-US" sz="1000" dirty="0"/>
          </a:p>
        </p:txBody>
      </p:sp>
      <p:sp>
        <p:nvSpPr>
          <p:cNvPr id="24" name="Text 19"/>
          <p:cNvSpPr/>
          <p:nvPr/>
        </p:nvSpPr>
        <p:spPr>
          <a:xfrm>
            <a:off x="548640" y="4297680"/>
            <a:ext cx="804672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El objetivo: evitar que las visitas se superpongan o que se realicen en exceso a algunas familias mientras se descuida a otras.</a:t>
            </a:r>
            <a:endParaRPr lang="en-US" sz="1000" dirty="0"/>
          </a:p>
        </p:txBody>
      </p:sp>
      <p:sp>
        <p:nvSpPr>
          <p:cNvPr id="25" name="Shape 20"/>
          <p:cNvSpPr/>
          <p:nvPr/>
        </p:nvSpPr>
        <p:spPr>
          <a:xfrm>
            <a:off x="548640" y="4617720"/>
            <a:ext cx="8046720" cy="18288"/>
          </a:xfrm>
          <a:prstGeom prst="rect">
            <a:avLst/>
          </a:prstGeom>
          <a:solidFill>
            <a:srgbClr val="E2E8F0"/>
          </a:solidFill>
          <a:ln w="12700">
            <a:solidFill>
              <a:srgbClr val="E2E8F0"/>
            </a:solidFill>
            <a:prstDash val="solid"/>
          </a:ln>
        </p:spPr>
      </p:sp>
      <p:sp>
        <p:nvSpPr>
          <p:cNvPr id="26" name="Text 21"/>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27" name="Text 22"/>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UNA IDEA PRÁCTICA</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La guardia de diaconado del sábado</a:t>
            </a:r>
            <a:endParaRPr lang="en-US" sz="28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3840480" y="1874520"/>
            <a:ext cx="1463040" cy="1463040"/>
          </a:xfrm>
          <a:prstGeom prst="ellipse">
            <a:avLst/>
          </a:prstGeom>
          <a:solidFill>
            <a:srgbClr val="1A2B5C"/>
          </a:solidFill>
          <a:ln w="12700">
            <a:solidFill>
              <a:srgbClr val="1A2B5C"/>
            </a:solidFill>
            <a:prstDash val="solid"/>
          </a:ln>
        </p:spPr>
      </p:sp>
      <p:pic>
        <p:nvPicPr>
          <p:cNvPr id="6" name="Image 0" descr="preencoded.png">    </p:cNvPr>
          <p:cNvPicPr>
            <a:picLocks noChangeAspect="1"/>
          </p:cNvPicPr>
          <p:nvPr/>
        </p:nvPicPr>
        <p:blipFill>
          <a:blip r:embed="rId1"/>
          <a:stretch>
            <a:fillRect/>
          </a:stretch>
        </p:blipFill>
        <p:spPr>
          <a:xfrm>
            <a:off x="4206240" y="2240280"/>
            <a:ext cx="731520" cy="731520"/>
          </a:xfrm>
          <a:prstGeom prst="rect">
            <a:avLst/>
          </a:prstGeom>
        </p:spPr>
      </p:pic>
      <p:sp>
        <p:nvSpPr>
          <p:cNvPr id="7" name="Text 4"/>
          <p:cNvSpPr/>
          <p:nvPr/>
        </p:nvSpPr>
        <p:spPr>
          <a:xfrm>
            <a:off x="548640" y="3474720"/>
            <a:ext cx="8046720" cy="365760"/>
          </a:xfrm>
          <a:prstGeom prst="rect">
            <a:avLst/>
          </a:prstGeom>
          <a:noFill/>
          <a:ln/>
        </p:spPr>
        <p:txBody>
          <a:bodyPr wrap="square" lIns="0" tIns="0" rIns="0" bIns="0" rtlCol="0" anchor="ctr"/>
          <a:lstStyle/>
          <a:p>
            <a:pPr algn="ctr" indent="0" marL="0">
              <a:buNone/>
            </a:pPr>
            <a:r>
              <a:rPr lang="en-US" sz="1300" i="1" dirty="0">
                <a:solidFill>
                  <a:srgbClr val="E87722"/>
                </a:solidFill>
                <a:latin typeface="Calibri" pitchFamily="34" charset="0"/>
                <a:ea typeface="Calibri" pitchFamily="34" charset="-122"/>
                <a:cs typeface="Calibri" pitchFamily="34" charset="-120"/>
              </a:rPr>
              <a:t>Una mesa en la entrada, alguien siempre disponible</a:t>
            </a:r>
            <a:endParaRPr lang="en-US" sz="1300" dirty="0"/>
          </a:p>
        </p:txBody>
      </p:sp>
      <p:sp>
        <p:nvSpPr>
          <p:cNvPr id="8" name="Text 5"/>
          <p:cNvSpPr/>
          <p:nvPr/>
        </p:nvSpPr>
        <p:spPr>
          <a:xfrm>
            <a:off x="548640" y="3886200"/>
            <a:ext cx="8046720" cy="594360"/>
          </a:xfrm>
          <a:prstGeom prst="rect">
            <a:avLst/>
          </a:prstGeom>
          <a:noFill/>
          <a:ln/>
        </p:spPr>
        <p:txBody>
          <a:bodyPr wrap="square" lIns="0" tIns="0" rIns="0" bIns="0" rtlCol="0" anchor="t"/>
          <a:lstStyle/>
          <a:p>
            <a:pPr algn="ctr" indent="0" marL="0">
              <a:buNone/>
            </a:pPr>
            <a:r>
              <a:rPr lang="en-US" sz="1100" i="1" dirty="0">
                <a:solidFill>
                  <a:srgbClr val="4A5568"/>
                </a:solidFill>
                <a:latin typeface="Calibri" pitchFamily="34" charset="0"/>
                <a:ea typeface="Calibri" pitchFamily="34" charset="-122"/>
                <a:cs typeface="Calibri" pitchFamily="34" charset="-120"/>
              </a:rPr>
              <a:t>En las reuniones del sábado, una mesa o escritorio colocado en la entrada de la iglesia, con un diácono y una diaconisa listos para atender a las personas que quieran solicitar una visita. Algunas situaciones serán derivadas a un anciano o al pastor.</a:t>
            </a:r>
            <a:endParaRPr lang="en-US" sz="1100" dirty="0"/>
          </a:p>
        </p:txBody>
      </p:sp>
      <p:sp>
        <p:nvSpPr>
          <p:cNvPr id="9" name="Shape 6"/>
          <p:cNvSpPr/>
          <p:nvPr/>
        </p:nvSpPr>
        <p:spPr>
          <a:xfrm>
            <a:off x="548640" y="4617720"/>
            <a:ext cx="8046720" cy="18288"/>
          </a:xfrm>
          <a:prstGeom prst="rect">
            <a:avLst/>
          </a:prstGeom>
          <a:solidFill>
            <a:srgbClr val="E2E8F0"/>
          </a:solidFill>
          <a:ln w="12700">
            <a:solidFill>
              <a:srgbClr val="E2E8F0"/>
            </a:solidFill>
            <a:prstDash val="solid"/>
          </a:ln>
        </p:spPr>
      </p:sp>
      <p:sp>
        <p:nvSpPr>
          <p:cNvPr id="10" name="Text 7"/>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11" name="Text 8"/>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03</a:t>
            </a:r>
            <a:endParaRPr lang="en-US" sz="1400" dirty="0"/>
          </a:p>
        </p:txBody>
      </p:sp>
      <p:sp>
        <p:nvSpPr>
          <p:cNvPr id="4" name="Text 2"/>
          <p:cNvSpPr/>
          <p:nvPr/>
        </p:nvSpPr>
        <p:spPr>
          <a:xfrm>
            <a:off x="822960" y="2103120"/>
            <a:ext cx="7772400" cy="1097280"/>
          </a:xfrm>
          <a:prstGeom prst="rect">
            <a:avLst/>
          </a:prstGeom>
          <a:noFill/>
          <a:ln/>
        </p:spPr>
        <p:txBody>
          <a:bodyPr wrap="square" lIns="0" tIns="0" rIns="0" bIns="0" rtlCol="0" anchor="t"/>
          <a:lstStyle/>
          <a:p>
            <a:pPr indent="0" marL="0">
              <a:buNone/>
            </a:pPr>
            <a:r>
              <a:rPr lang="en-US" sz="5000" b="1" dirty="0">
                <a:solidFill>
                  <a:srgbClr val="FFFFFF"/>
                </a:solidFill>
                <a:latin typeface="Georgia" pitchFamily="34" charset="0"/>
                <a:ea typeface="Georgia" pitchFamily="34" charset="-122"/>
                <a:cs typeface="Georgia" pitchFamily="34" charset="-120"/>
              </a:rPr>
              <a:t>Siete tipos de visita</a:t>
            </a:r>
            <a:endParaRPr lang="en-US" sz="50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Cada situación pastoral pide su propio cuidado, sus propios textos y sus propios límites.</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VISITA 01 DE 07</a:t>
            </a:r>
            <a:endParaRPr lang="en-US" sz="1000" dirty="0"/>
          </a:p>
        </p:txBody>
      </p:sp>
      <p:sp>
        <p:nvSpPr>
          <p:cNvPr id="3" name="Shape 1"/>
          <p:cNvSpPr/>
          <p:nvPr/>
        </p:nvSpPr>
        <p:spPr>
          <a:xfrm>
            <a:off x="548640" y="868680"/>
            <a:ext cx="914400" cy="91440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777240" y="1097280"/>
            <a:ext cx="457200" cy="457200"/>
          </a:xfrm>
          <a:prstGeom prst="rect">
            <a:avLst/>
          </a:prstGeom>
        </p:spPr>
      </p:pic>
      <p:sp>
        <p:nvSpPr>
          <p:cNvPr id="5" name="Text 2"/>
          <p:cNvSpPr/>
          <p:nvPr/>
        </p:nvSpPr>
        <p:spPr>
          <a:xfrm>
            <a:off x="1645920" y="914400"/>
            <a:ext cx="6858000" cy="45720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Miembros de la iglesia</a:t>
            </a:r>
            <a:endParaRPr lang="en-US" sz="2600" dirty="0"/>
          </a:p>
        </p:txBody>
      </p:sp>
      <p:sp>
        <p:nvSpPr>
          <p:cNvPr id="6" name="Text 3"/>
          <p:cNvSpPr/>
          <p:nvPr/>
        </p:nvSpPr>
        <p:spPr>
          <a:xfrm>
            <a:off x="1645920" y="1371600"/>
            <a:ext cx="6858000" cy="365760"/>
          </a:xfrm>
          <a:prstGeom prst="rect">
            <a:avLst/>
          </a:prstGeom>
          <a:noFill/>
          <a:ln/>
        </p:spPr>
        <p:txBody>
          <a:bodyPr wrap="square" lIns="0" tIns="0" rIns="0" bIns="0" rtlCol="0" anchor="t"/>
          <a:lstStyle/>
          <a:p>
            <a:pPr indent="0" marL="0">
              <a:buNone/>
            </a:pPr>
            <a:r>
              <a:rPr lang="en-US" sz="1200" i="1" dirty="0">
                <a:solidFill>
                  <a:srgbClr val="E87722"/>
                </a:solidFill>
                <a:latin typeface="Calibri" pitchFamily="34" charset="0"/>
                <a:ea typeface="Calibri" pitchFamily="34" charset="-122"/>
                <a:cs typeface="Calibri" pitchFamily="34" charset="-120"/>
              </a:rPr>
              <a:t>Mostrar interés, conocer necesidades, incentivar la consagración</a:t>
            </a:r>
            <a:endParaRPr lang="en-US" sz="1200" dirty="0"/>
          </a:p>
        </p:txBody>
      </p:sp>
      <p:sp>
        <p:nvSpPr>
          <p:cNvPr id="7" name="Shape 4"/>
          <p:cNvSpPr/>
          <p:nvPr/>
        </p:nvSpPr>
        <p:spPr>
          <a:xfrm>
            <a:off x="548640" y="1965960"/>
            <a:ext cx="8046720" cy="548640"/>
          </a:xfrm>
          <a:prstGeom prst="rect">
            <a:avLst/>
          </a:prstGeom>
          <a:solidFill>
            <a:srgbClr val="1A2B5C"/>
          </a:solidFill>
          <a:ln w="12700">
            <a:solidFill>
              <a:srgbClr val="1A2B5C"/>
            </a:solidFill>
            <a:prstDash val="solid"/>
          </a:ln>
        </p:spPr>
      </p:sp>
      <p:sp>
        <p:nvSpPr>
          <p:cNvPr id="8" name="Text 5"/>
          <p:cNvSpPr/>
          <p:nvPr/>
        </p:nvSpPr>
        <p:spPr>
          <a:xfrm>
            <a:off x="731520" y="2011680"/>
            <a:ext cx="1463040" cy="45720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PROPÓSITO</a:t>
            </a:r>
            <a:endParaRPr lang="en-US" sz="1000" dirty="0"/>
          </a:p>
        </p:txBody>
      </p:sp>
      <p:sp>
        <p:nvSpPr>
          <p:cNvPr id="9" name="Text 6"/>
          <p:cNvSpPr/>
          <p:nvPr/>
        </p:nvSpPr>
        <p:spPr>
          <a:xfrm>
            <a:off x="2286000" y="2011680"/>
            <a:ext cx="6217920" cy="457200"/>
          </a:xfrm>
          <a:prstGeom prst="rect">
            <a:avLst/>
          </a:prstGeom>
          <a:noFill/>
          <a:ln/>
        </p:spPr>
        <p:txBody>
          <a:bodyPr wrap="square" lIns="0" tIns="0" rIns="0" bIns="0"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Compañerismo cristiano, conocer necesidades de cada familia, incentivar la consagración y la vida devocional.</a:t>
            </a:r>
            <a:endParaRPr lang="en-US" sz="1100" dirty="0"/>
          </a:p>
        </p:txBody>
      </p:sp>
      <p:sp>
        <p:nvSpPr>
          <p:cNvPr id="10" name="Text 7"/>
          <p:cNvSpPr/>
          <p:nvPr/>
        </p:nvSpPr>
        <p:spPr>
          <a:xfrm>
            <a:off x="5486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CÓMO ACTUAR DURANTE LA VISITA</a:t>
            </a:r>
            <a:endParaRPr lang="en-US" sz="900" dirty="0"/>
          </a:p>
        </p:txBody>
      </p:sp>
      <p:sp>
        <p:nvSpPr>
          <p:cNvPr id="11" name="Shape 8"/>
          <p:cNvSpPr/>
          <p:nvPr/>
        </p:nvSpPr>
        <p:spPr>
          <a:xfrm>
            <a:off x="548640" y="2999232"/>
            <a:ext cx="91440" cy="91440"/>
          </a:xfrm>
          <a:prstGeom prst="ellipse">
            <a:avLst/>
          </a:prstGeom>
          <a:solidFill>
            <a:srgbClr val="E87722"/>
          </a:solidFill>
          <a:ln w="12700">
            <a:solidFill>
              <a:srgbClr val="E87722"/>
            </a:solidFill>
            <a:prstDash val="solid"/>
          </a:ln>
        </p:spPr>
      </p:sp>
      <p:sp>
        <p:nvSpPr>
          <p:cNvPr id="12" name="Text 9"/>
          <p:cNvSpPr/>
          <p:nvPr/>
        </p:nvSpPr>
        <p:spPr>
          <a:xfrm>
            <a:off x="731520" y="2944368"/>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Hablar de la importancia de la persona para Dios y la iglesia.</a:t>
            </a:r>
            <a:endParaRPr lang="en-US" sz="950" dirty="0"/>
          </a:p>
        </p:txBody>
      </p:sp>
      <p:sp>
        <p:nvSpPr>
          <p:cNvPr id="13" name="Shape 10"/>
          <p:cNvSpPr/>
          <p:nvPr/>
        </p:nvSpPr>
        <p:spPr>
          <a:xfrm>
            <a:off x="548640" y="3191256"/>
            <a:ext cx="91440" cy="91440"/>
          </a:xfrm>
          <a:prstGeom prst="ellipse">
            <a:avLst/>
          </a:prstGeom>
          <a:solidFill>
            <a:srgbClr val="E87722"/>
          </a:solidFill>
          <a:ln w="12700">
            <a:solidFill>
              <a:srgbClr val="E87722"/>
            </a:solidFill>
            <a:prstDash val="solid"/>
          </a:ln>
        </p:spPr>
      </p:sp>
      <p:sp>
        <p:nvSpPr>
          <p:cNvPr id="14" name="Text 11"/>
          <p:cNvSpPr/>
          <p:nvPr/>
        </p:nvSpPr>
        <p:spPr>
          <a:xfrm>
            <a:off x="731520" y="3136392"/>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Leer un texto bíblico escogido y hacer un breve comentario.</a:t>
            </a:r>
            <a:endParaRPr lang="en-US" sz="950" dirty="0"/>
          </a:p>
        </p:txBody>
      </p:sp>
      <p:sp>
        <p:nvSpPr>
          <p:cNvPr id="15" name="Shape 12"/>
          <p:cNvSpPr/>
          <p:nvPr/>
        </p:nvSpPr>
        <p:spPr>
          <a:xfrm>
            <a:off x="548640" y="3383280"/>
            <a:ext cx="91440" cy="91440"/>
          </a:xfrm>
          <a:prstGeom prst="ellipse">
            <a:avLst/>
          </a:prstGeom>
          <a:solidFill>
            <a:srgbClr val="E87722"/>
          </a:solidFill>
          <a:ln w="12700">
            <a:solidFill>
              <a:srgbClr val="E87722"/>
            </a:solidFill>
            <a:prstDash val="solid"/>
          </a:ln>
        </p:spPr>
      </p:sp>
      <p:sp>
        <p:nvSpPr>
          <p:cNvPr id="16" name="Text 13"/>
          <p:cNvSpPr/>
          <p:nvPr/>
        </p:nvSpPr>
        <p:spPr>
          <a:xfrm>
            <a:off x="731520" y="3328416"/>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Incentivar la presencia en los cultos y reuniones.</a:t>
            </a:r>
            <a:endParaRPr lang="en-US" sz="950" dirty="0"/>
          </a:p>
        </p:txBody>
      </p:sp>
      <p:sp>
        <p:nvSpPr>
          <p:cNvPr id="17" name="Shape 14"/>
          <p:cNvSpPr/>
          <p:nvPr/>
        </p:nvSpPr>
        <p:spPr>
          <a:xfrm>
            <a:off x="548640" y="3575304"/>
            <a:ext cx="91440" cy="91440"/>
          </a:xfrm>
          <a:prstGeom prst="ellipse">
            <a:avLst/>
          </a:prstGeom>
          <a:solidFill>
            <a:srgbClr val="E87722"/>
          </a:solidFill>
          <a:ln w="12700">
            <a:solidFill>
              <a:srgbClr val="E87722"/>
            </a:solidFill>
            <a:prstDash val="solid"/>
          </a:ln>
        </p:spPr>
      </p:sp>
      <p:sp>
        <p:nvSpPr>
          <p:cNvPr id="18" name="Text 15"/>
          <p:cNvSpPr/>
          <p:nvPr/>
        </p:nvSpPr>
        <p:spPr>
          <a:xfrm>
            <a:off x="731520" y="3520440"/>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Motivar la adquisición de las publicaciones de la iglesia.</a:t>
            </a:r>
            <a:endParaRPr lang="en-US" sz="950" dirty="0"/>
          </a:p>
        </p:txBody>
      </p:sp>
      <p:sp>
        <p:nvSpPr>
          <p:cNvPr id="19" name="Shape 16"/>
          <p:cNvSpPr/>
          <p:nvPr/>
        </p:nvSpPr>
        <p:spPr>
          <a:xfrm>
            <a:off x="548640" y="3767328"/>
            <a:ext cx="91440" cy="91440"/>
          </a:xfrm>
          <a:prstGeom prst="ellipse">
            <a:avLst/>
          </a:prstGeom>
          <a:solidFill>
            <a:srgbClr val="E87722"/>
          </a:solidFill>
          <a:ln w="12700">
            <a:solidFill>
              <a:srgbClr val="E87722"/>
            </a:solidFill>
            <a:prstDash val="solid"/>
          </a:ln>
        </p:spPr>
      </p:sp>
      <p:sp>
        <p:nvSpPr>
          <p:cNvPr id="20" name="Text 17"/>
          <p:cNvSpPr/>
          <p:nvPr/>
        </p:nvSpPr>
        <p:spPr>
          <a:xfrm>
            <a:off x="731520" y="3712464"/>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Orar, de ser posible, con toda la familia unida.</a:t>
            </a:r>
            <a:endParaRPr lang="en-US" sz="950" dirty="0"/>
          </a:p>
        </p:txBody>
      </p:sp>
      <p:sp>
        <p:nvSpPr>
          <p:cNvPr id="21" name="Text 18"/>
          <p:cNvSpPr/>
          <p:nvPr/>
        </p:nvSpPr>
        <p:spPr>
          <a:xfrm>
            <a:off x="46634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CONSEJOS ÚTILES</a:t>
            </a:r>
            <a:endParaRPr lang="en-US" sz="900" dirty="0"/>
          </a:p>
        </p:txBody>
      </p:sp>
      <p:sp>
        <p:nvSpPr>
          <p:cNvPr id="22" name="Shape 19"/>
          <p:cNvSpPr/>
          <p:nvPr/>
        </p:nvSpPr>
        <p:spPr>
          <a:xfrm>
            <a:off x="4663440" y="2999232"/>
            <a:ext cx="91440" cy="91440"/>
          </a:xfrm>
          <a:prstGeom prst="ellipse">
            <a:avLst/>
          </a:prstGeom>
          <a:solidFill>
            <a:srgbClr val="E87722"/>
          </a:solidFill>
          <a:ln w="12700">
            <a:solidFill>
              <a:srgbClr val="E87722"/>
            </a:solidFill>
            <a:prstDash val="solid"/>
          </a:ln>
        </p:spPr>
      </p:sp>
      <p:sp>
        <p:nvSpPr>
          <p:cNvPr id="23" name="Text 20"/>
          <p:cNvSpPr/>
          <p:nvPr/>
        </p:nvSpPr>
        <p:spPr>
          <a:xfrm>
            <a:off x="4846320" y="2944368"/>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Avisar con anticipación que se realizará la visita.</a:t>
            </a:r>
            <a:endParaRPr lang="en-US" sz="950" dirty="0"/>
          </a:p>
        </p:txBody>
      </p:sp>
      <p:sp>
        <p:nvSpPr>
          <p:cNvPr id="24" name="Shape 21"/>
          <p:cNvSpPr/>
          <p:nvPr/>
        </p:nvSpPr>
        <p:spPr>
          <a:xfrm>
            <a:off x="4663440" y="3191256"/>
            <a:ext cx="91440" cy="91440"/>
          </a:xfrm>
          <a:prstGeom prst="ellipse">
            <a:avLst/>
          </a:prstGeom>
          <a:solidFill>
            <a:srgbClr val="E87722"/>
          </a:solidFill>
          <a:ln w="12700">
            <a:solidFill>
              <a:srgbClr val="E87722"/>
            </a:solidFill>
            <a:prstDash val="solid"/>
          </a:ln>
        </p:spPr>
      </p:sp>
      <p:sp>
        <p:nvSpPr>
          <p:cNvPr id="25" name="Text 22"/>
          <p:cNvSpPr/>
          <p:nvPr/>
        </p:nvSpPr>
        <p:spPr>
          <a:xfrm>
            <a:off x="4846320" y="3136392"/>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No demorar demasiado: veinte o treinta minutos.</a:t>
            </a:r>
            <a:endParaRPr lang="en-US" sz="950" dirty="0"/>
          </a:p>
        </p:txBody>
      </p:sp>
      <p:sp>
        <p:nvSpPr>
          <p:cNvPr id="26" name="Shape 23"/>
          <p:cNvSpPr/>
          <p:nvPr/>
        </p:nvSpPr>
        <p:spPr>
          <a:xfrm>
            <a:off x="4663440" y="3383280"/>
            <a:ext cx="91440" cy="91440"/>
          </a:xfrm>
          <a:prstGeom prst="ellipse">
            <a:avLst/>
          </a:prstGeom>
          <a:solidFill>
            <a:srgbClr val="E87722"/>
          </a:solidFill>
          <a:ln w="12700">
            <a:solidFill>
              <a:srgbClr val="E87722"/>
            </a:solidFill>
            <a:prstDash val="solid"/>
          </a:ln>
        </p:spPr>
      </p:sp>
      <p:sp>
        <p:nvSpPr>
          <p:cNvPr id="27" name="Text 24"/>
          <p:cNvSpPr/>
          <p:nvPr/>
        </p:nvSpPr>
        <p:spPr>
          <a:xfrm>
            <a:off x="4846320" y="3328416"/>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Antes de orar, preguntar si hay algún pedido especial.</a:t>
            </a:r>
            <a:endParaRPr lang="en-US" sz="950" dirty="0"/>
          </a:p>
        </p:txBody>
      </p:sp>
      <p:sp>
        <p:nvSpPr>
          <p:cNvPr id="28" name="Shape 25"/>
          <p:cNvSpPr/>
          <p:nvPr/>
        </p:nvSpPr>
        <p:spPr>
          <a:xfrm>
            <a:off x="4663440" y="3575304"/>
            <a:ext cx="91440" cy="91440"/>
          </a:xfrm>
          <a:prstGeom prst="ellipse">
            <a:avLst/>
          </a:prstGeom>
          <a:solidFill>
            <a:srgbClr val="E87722"/>
          </a:solidFill>
          <a:ln w="12700">
            <a:solidFill>
              <a:srgbClr val="E87722"/>
            </a:solidFill>
            <a:prstDash val="solid"/>
          </a:ln>
        </p:spPr>
      </p:sp>
      <p:sp>
        <p:nvSpPr>
          <p:cNvPr id="29" name="Text 26"/>
          <p:cNvSpPr/>
          <p:nvPr/>
        </p:nvSpPr>
        <p:spPr>
          <a:xfrm>
            <a:off x="4846320" y="3520440"/>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Evitar que la conversación derive a asuntos periféricos.</a:t>
            </a:r>
            <a:endParaRPr lang="en-US" sz="950" dirty="0"/>
          </a:p>
        </p:txBody>
      </p:sp>
      <p:sp>
        <p:nvSpPr>
          <p:cNvPr id="30" name="Shape 27"/>
          <p:cNvSpPr/>
          <p:nvPr/>
        </p:nvSpPr>
        <p:spPr>
          <a:xfrm>
            <a:off x="4663440" y="3767328"/>
            <a:ext cx="91440" cy="91440"/>
          </a:xfrm>
          <a:prstGeom prst="ellipse">
            <a:avLst/>
          </a:prstGeom>
          <a:solidFill>
            <a:srgbClr val="E87722"/>
          </a:solidFill>
          <a:ln w="12700">
            <a:solidFill>
              <a:srgbClr val="E87722"/>
            </a:solidFill>
            <a:prstDash val="solid"/>
          </a:ln>
        </p:spPr>
      </p:sp>
      <p:sp>
        <p:nvSpPr>
          <p:cNvPr id="31" name="Text 28"/>
          <p:cNvSpPr/>
          <p:nvPr/>
        </p:nvSpPr>
        <p:spPr>
          <a:xfrm>
            <a:off x="4846320" y="3712464"/>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En asuntos complejos, derivar a un anciano o al pastor.</a:t>
            </a:r>
            <a:endParaRPr lang="en-US" sz="950" dirty="0"/>
          </a:p>
        </p:txBody>
      </p:sp>
      <p:sp>
        <p:nvSpPr>
          <p:cNvPr id="32" name="Shape 29"/>
          <p:cNvSpPr/>
          <p:nvPr/>
        </p:nvSpPr>
        <p:spPr>
          <a:xfrm>
            <a:off x="548640" y="4434840"/>
            <a:ext cx="8046720" cy="164592"/>
          </a:xfrm>
          <a:prstGeom prst="rect">
            <a:avLst/>
          </a:prstGeom>
          <a:solidFill>
            <a:srgbClr val="F7FAFC"/>
          </a:solidFill>
          <a:ln w="3810">
            <a:solidFill>
              <a:srgbClr val="E2E8F0"/>
            </a:solidFill>
            <a:prstDash val="solid"/>
          </a:ln>
        </p:spPr>
      </p:sp>
      <p:sp>
        <p:nvSpPr>
          <p:cNvPr id="33" name="Shape 30"/>
          <p:cNvSpPr/>
          <p:nvPr/>
        </p:nvSpPr>
        <p:spPr>
          <a:xfrm>
            <a:off x="548640" y="4617720"/>
            <a:ext cx="8046720" cy="18288"/>
          </a:xfrm>
          <a:prstGeom prst="rect">
            <a:avLst/>
          </a:prstGeom>
          <a:solidFill>
            <a:srgbClr val="E2E8F0"/>
          </a:solidFill>
          <a:ln w="12700">
            <a:solidFill>
              <a:srgbClr val="E2E8F0"/>
            </a:solidFill>
            <a:prstDash val="solid"/>
          </a:ln>
        </p:spPr>
      </p:sp>
      <p:sp>
        <p:nvSpPr>
          <p:cNvPr id="34" name="Text 31"/>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35" name="Text 32"/>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16</a:t>
            </a:r>
            <a:endParaRPr lang="en-US" sz="900" dirty="0"/>
          </a:p>
        </p:txBody>
      </p:sp>
      <p:sp>
        <p:nvSpPr>
          <p:cNvPr id="36" name="Text 33"/>
          <p:cNvSpPr/>
          <p:nvPr/>
        </p:nvSpPr>
        <p:spPr>
          <a:xfrm>
            <a:off x="548640" y="4370832"/>
            <a:ext cx="2743200" cy="201168"/>
          </a:xfrm>
          <a:prstGeom prst="rect">
            <a:avLst/>
          </a:prstGeom>
          <a:noFill/>
          <a:ln/>
        </p:spPr>
        <p:txBody>
          <a:bodyPr wrap="square" lIns="0" tIns="0" rIns="0" bIns="0" rtlCol="0" anchor="ctr"/>
          <a:lstStyle/>
          <a:p>
            <a:pPr indent="0" marL="0">
              <a:buNone/>
            </a:pPr>
            <a:r>
              <a:rPr lang="en-US" sz="850" b="1" spc="300" kern="0" dirty="0">
                <a:solidFill>
                  <a:srgbClr val="E87722"/>
                </a:solidFill>
                <a:latin typeface="Calibri" pitchFamily="34" charset="0"/>
                <a:ea typeface="Calibri" pitchFamily="34" charset="-122"/>
                <a:cs typeface="Calibri" pitchFamily="34" charset="-120"/>
              </a:rPr>
              <a:t>TEXTOS BÍBLICOS</a:t>
            </a:r>
            <a:endParaRPr lang="en-US" sz="850" dirty="0"/>
          </a:p>
        </p:txBody>
      </p:sp>
      <p:sp>
        <p:nvSpPr>
          <p:cNvPr id="37" name="Text 34"/>
          <p:cNvSpPr/>
          <p:nvPr/>
        </p:nvSpPr>
        <p:spPr>
          <a:xfrm>
            <a:off x="2103120" y="4370832"/>
            <a:ext cx="6492240" cy="201168"/>
          </a:xfrm>
          <a:prstGeom prst="rect">
            <a:avLst/>
          </a:prstGeom>
          <a:noFill/>
          <a:ln/>
        </p:spPr>
        <p:txBody>
          <a:bodyPr wrap="square" lIns="0" tIns="0" rIns="0" bIns="0" rtlCol="0" anchor="ctr"/>
          <a:lstStyle/>
          <a:p>
            <a:pPr indent="0" marL="0">
              <a:buNone/>
            </a:pPr>
            <a:r>
              <a:rPr lang="en-US" sz="850" i="1" dirty="0">
                <a:solidFill>
                  <a:srgbClr val="94A3B8"/>
                </a:solidFill>
                <a:latin typeface="Calibri" pitchFamily="34" charset="0"/>
                <a:ea typeface="Calibri" pitchFamily="34" charset="-122"/>
                <a:cs typeface="Calibri" pitchFamily="34" charset="-120"/>
              </a:rPr>
              <a:t>Rom. 8:38-39 · Fil. 3:13-14 · Fil. 4:13 · Col. 3:16-17 · 2 Ped. 1:3-4 · 1 Juan 5:4</a:t>
            </a:r>
            <a:endParaRPr lang="en-US" sz="8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VISITA 02 DE 07</a:t>
            </a:r>
            <a:endParaRPr lang="en-US" sz="1000" dirty="0"/>
          </a:p>
        </p:txBody>
      </p:sp>
      <p:sp>
        <p:nvSpPr>
          <p:cNvPr id="3" name="Shape 1"/>
          <p:cNvSpPr/>
          <p:nvPr/>
        </p:nvSpPr>
        <p:spPr>
          <a:xfrm>
            <a:off x="548640" y="868680"/>
            <a:ext cx="914400" cy="91440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777240" y="1097280"/>
            <a:ext cx="457200" cy="457200"/>
          </a:xfrm>
          <a:prstGeom prst="rect">
            <a:avLst/>
          </a:prstGeom>
        </p:spPr>
      </p:pic>
      <p:sp>
        <p:nvSpPr>
          <p:cNvPr id="5" name="Text 2"/>
          <p:cNvSpPr/>
          <p:nvPr/>
        </p:nvSpPr>
        <p:spPr>
          <a:xfrm>
            <a:off x="1645920" y="914400"/>
            <a:ext cx="6858000" cy="45720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Nuevos conversos</a:t>
            </a:r>
            <a:endParaRPr lang="en-US" sz="2600" dirty="0"/>
          </a:p>
        </p:txBody>
      </p:sp>
      <p:sp>
        <p:nvSpPr>
          <p:cNvPr id="6" name="Text 3"/>
          <p:cNvSpPr/>
          <p:nvPr/>
        </p:nvSpPr>
        <p:spPr>
          <a:xfrm>
            <a:off x="1645920" y="1371600"/>
            <a:ext cx="6858000" cy="365760"/>
          </a:xfrm>
          <a:prstGeom prst="rect">
            <a:avLst/>
          </a:prstGeom>
          <a:noFill/>
          <a:ln/>
        </p:spPr>
        <p:txBody>
          <a:bodyPr wrap="square" lIns="0" tIns="0" rIns="0" bIns="0" rtlCol="0" anchor="t"/>
          <a:lstStyle/>
          <a:p>
            <a:pPr indent="0" marL="0">
              <a:buNone/>
            </a:pPr>
            <a:r>
              <a:rPr lang="en-US" sz="1200" i="1" dirty="0">
                <a:solidFill>
                  <a:srgbClr val="E87722"/>
                </a:solidFill>
                <a:latin typeface="Calibri" pitchFamily="34" charset="0"/>
                <a:ea typeface="Calibri" pitchFamily="34" charset="-122"/>
                <a:cs typeface="Calibri" pitchFamily="34" charset="-120"/>
              </a:rPr>
              <a:t>Demostrar amor, fortalecer la experiencia cristiana, instruir en la verdad</a:t>
            </a:r>
            <a:endParaRPr lang="en-US" sz="1200" dirty="0"/>
          </a:p>
        </p:txBody>
      </p:sp>
      <p:sp>
        <p:nvSpPr>
          <p:cNvPr id="7" name="Shape 4"/>
          <p:cNvSpPr/>
          <p:nvPr/>
        </p:nvSpPr>
        <p:spPr>
          <a:xfrm>
            <a:off x="548640" y="1965960"/>
            <a:ext cx="8046720" cy="548640"/>
          </a:xfrm>
          <a:prstGeom prst="rect">
            <a:avLst/>
          </a:prstGeom>
          <a:solidFill>
            <a:srgbClr val="1A2B5C"/>
          </a:solidFill>
          <a:ln w="12700">
            <a:solidFill>
              <a:srgbClr val="1A2B5C"/>
            </a:solidFill>
            <a:prstDash val="solid"/>
          </a:ln>
        </p:spPr>
      </p:sp>
      <p:sp>
        <p:nvSpPr>
          <p:cNvPr id="8" name="Text 5"/>
          <p:cNvSpPr/>
          <p:nvPr/>
        </p:nvSpPr>
        <p:spPr>
          <a:xfrm>
            <a:off x="731520" y="2011680"/>
            <a:ext cx="1463040" cy="45720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PROPÓSITO</a:t>
            </a:r>
            <a:endParaRPr lang="en-US" sz="1000" dirty="0"/>
          </a:p>
        </p:txBody>
      </p:sp>
      <p:sp>
        <p:nvSpPr>
          <p:cNvPr id="9" name="Text 6"/>
          <p:cNvSpPr/>
          <p:nvPr/>
        </p:nvSpPr>
        <p:spPr>
          <a:xfrm>
            <a:off x="2286000" y="2011680"/>
            <a:ext cx="6217920" cy="457200"/>
          </a:xfrm>
          <a:prstGeom prst="rect">
            <a:avLst/>
          </a:prstGeom>
          <a:noFill/>
          <a:ln/>
        </p:spPr>
        <p:txBody>
          <a:bodyPr wrap="square" lIns="0" tIns="0" rIns="0" bIns="0"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Demostrar amor e interés, fortalecer la experiencia cristiana naciente y enseñar las verdades de la fe.</a:t>
            </a:r>
            <a:endParaRPr lang="en-US" sz="1100" dirty="0"/>
          </a:p>
        </p:txBody>
      </p:sp>
      <p:sp>
        <p:nvSpPr>
          <p:cNvPr id="10" name="Text 7"/>
          <p:cNvSpPr/>
          <p:nvPr/>
        </p:nvSpPr>
        <p:spPr>
          <a:xfrm>
            <a:off x="5486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CÓMO ACTUAR DURANTE LA VISITA</a:t>
            </a:r>
            <a:endParaRPr lang="en-US" sz="900" dirty="0"/>
          </a:p>
        </p:txBody>
      </p:sp>
      <p:sp>
        <p:nvSpPr>
          <p:cNvPr id="11" name="Shape 8"/>
          <p:cNvSpPr/>
          <p:nvPr/>
        </p:nvSpPr>
        <p:spPr>
          <a:xfrm>
            <a:off x="548640" y="2999232"/>
            <a:ext cx="91440" cy="91440"/>
          </a:xfrm>
          <a:prstGeom prst="ellipse">
            <a:avLst/>
          </a:prstGeom>
          <a:solidFill>
            <a:srgbClr val="E87722"/>
          </a:solidFill>
          <a:ln w="12700">
            <a:solidFill>
              <a:srgbClr val="E87722"/>
            </a:solidFill>
            <a:prstDash val="solid"/>
          </a:ln>
        </p:spPr>
      </p:sp>
      <p:sp>
        <p:nvSpPr>
          <p:cNvPr id="12" name="Text 9"/>
          <p:cNvSpPr/>
          <p:nvPr/>
        </p:nvSpPr>
        <p:spPr>
          <a:xfrm>
            <a:off x="731520" y="2944368"/>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Hablar de la importancia de asistir a los cultos.</a:t>
            </a:r>
            <a:endParaRPr lang="en-US" sz="950" dirty="0"/>
          </a:p>
        </p:txBody>
      </p:sp>
      <p:sp>
        <p:nvSpPr>
          <p:cNvPr id="13" name="Shape 10"/>
          <p:cNvSpPr/>
          <p:nvPr/>
        </p:nvSpPr>
        <p:spPr>
          <a:xfrm>
            <a:off x="548640" y="3191256"/>
            <a:ext cx="91440" cy="91440"/>
          </a:xfrm>
          <a:prstGeom prst="ellipse">
            <a:avLst/>
          </a:prstGeom>
          <a:solidFill>
            <a:srgbClr val="E87722"/>
          </a:solidFill>
          <a:ln w="12700">
            <a:solidFill>
              <a:srgbClr val="E87722"/>
            </a:solidFill>
            <a:prstDash val="solid"/>
          </a:ln>
        </p:spPr>
      </p:sp>
      <p:sp>
        <p:nvSpPr>
          <p:cNvPr id="14" name="Text 11"/>
          <p:cNvSpPr/>
          <p:nvPr/>
        </p:nvSpPr>
        <p:spPr>
          <a:xfrm>
            <a:off x="731520" y="3136392"/>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Incentivar el culto personal y enseñar el culto familiar.</a:t>
            </a:r>
            <a:endParaRPr lang="en-US" sz="950" dirty="0"/>
          </a:p>
        </p:txBody>
      </p:sp>
      <p:sp>
        <p:nvSpPr>
          <p:cNvPr id="15" name="Shape 12"/>
          <p:cNvSpPr/>
          <p:nvPr/>
        </p:nvSpPr>
        <p:spPr>
          <a:xfrm>
            <a:off x="548640" y="3383280"/>
            <a:ext cx="91440" cy="91440"/>
          </a:xfrm>
          <a:prstGeom prst="ellipse">
            <a:avLst/>
          </a:prstGeom>
          <a:solidFill>
            <a:srgbClr val="E87722"/>
          </a:solidFill>
          <a:ln w="12700">
            <a:solidFill>
              <a:srgbClr val="E87722"/>
            </a:solidFill>
            <a:prstDash val="solid"/>
          </a:ln>
        </p:spPr>
      </p:sp>
      <p:sp>
        <p:nvSpPr>
          <p:cNvPr id="16" name="Text 13"/>
          <p:cNvSpPr/>
          <p:nvPr/>
        </p:nvSpPr>
        <p:spPr>
          <a:xfrm>
            <a:off x="731520" y="3328416"/>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Enseñar a guardar el sábado de manera práctica.</a:t>
            </a:r>
            <a:endParaRPr lang="en-US" sz="950" dirty="0"/>
          </a:p>
        </p:txBody>
      </p:sp>
      <p:sp>
        <p:nvSpPr>
          <p:cNvPr id="17" name="Shape 14"/>
          <p:cNvSpPr/>
          <p:nvPr/>
        </p:nvSpPr>
        <p:spPr>
          <a:xfrm>
            <a:off x="548640" y="3575304"/>
            <a:ext cx="91440" cy="91440"/>
          </a:xfrm>
          <a:prstGeom prst="ellipse">
            <a:avLst/>
          </a:prstGeom>
          <a:solidFill>
            <a:srgbClr val="E87722"/>
          </a:solidFill>
          <a:ln w="12700">
            <a:solidFill>
              <a:srgbClr val="E87722"/>
            </a:solidFill>
            <a:prstDash val="solid"/>
          </a:ln>
        </p:spPr>
      </p:sp>
      <p:sp>
        <p:nvSpPr>
          <p:cNvPr id="18" name="Text 15"/>
          <p:cNvSpPr/>
          <p:nvPr/>
        </p:nvSpPr>
        <p:spPr>
          <a:xfrm>
            <a:off x="731520" y="3520440"/>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Motivar a hacer el Seminario de Enriquecimiento Espiritual.</a:t>
            </a:r>
            <a:endParaRPr lang="en-US" sz="950" dirty="0"/>
          </a:p>
        </p:txBody>
      </p:sp>
      <p:sp>
        <p:nvSpPr>
          <p:cNvPr id="19" name="Shape 16"/>
          <p:cNvSpPr/>
          <p:nvPr/>
        </p:nvSpPr>
        <p:spPr>
          <a:xfrm>
            <a:off x="548640" y="3767328"/>
            <a:ext cx="91440" cy="91440"/>
          </a:xfrm>
          <a:prstGeom prst="ellipse">
            <a:avLst/>
          </a:prstGeom>
          <a:solidFill>
            <a:srgbClr val="E87722"/>
          </a:solidFill>
          <a:ln w="12700">
            <a:solidFill>
              <a:srgbClr val="E87722"/>
            </a:solidFill>
            <a:prstDash val="solid"/>
          </a:ln>
        </p:spPr>
      </p:sp>
      <p:sp>
        <p:nvSpPr>
          <p:cNvPr id="20" name="Text 17"/>
          <p:cNvSpPr/>
          <p:nvPr/>
        </p:nvSpPr>
        <p:spPr>
          <a:xfrm>
            <a:off x="731520" y="3712464"/>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Leer un texto bíblico y comentar brevemente.</a:t>
            </a:r>
            <a:endParaRPr lang="en-US" sz="950" dirty="0"/>
          </a:p>
        </p:txBody>
      </p:sp>
      <p:sp>
        <p:nvSpPr>
          <p:cNvPr id="21" name="Shape 18"/>
          <p:cNvSpPr/>
          <p:nvPr/>
        </p:nvSpPr>
        <p:spPr>
          <a:xfrm>
            <a:off x="548640" y="3959352"/>
            <a:ext cx="91440" cy="91440"/>
          </a:xfrm>
          <a:prstGeom prst="ellipse">
            <a:avLst/>
          </a:prstGeom>
          <a:solidFill>
            <a:srgbClr val="E87722"/>
          </a:solidFill>
          <a:ln w="12700">
            <a:solidFill>
              <a:srgbClr val="E87722"/>
            </a:solidFill>
            <a:prstDash val="solid"/>
          </a:ln>
        </p:spPr>
      </p:sp>
      <p:sp>
        <p:nvSpPr>
          <p:cNvPr id="22" name="Text 19"/>
          <p:cNvSpPr/>
          <p:nvPr/>
        </p:nvSpPr>
        <p:spPr>
          <a:xfrm>
            <a:off x="731520" y="3904488"/>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Ayudar a aclarar dudas doctrinarias o administrativas.</a:t>
            </a:r>
            <a:endParaRPr lang="en-US" sz="950" dirty="0"/>
          </a:p>
        </p:txBody>
      </p:sp>
      <p:sp>
        <p:nvSpPr>
          <p:cNvPr id="23" name="Shape 20"/>
          <p:cNvSpPr/>
          <p:nvPr/>
        </p:nvSpPr>
        <p:spPr>
          <a:xfrm>
            <a:off x="548640" y="4151376"/>
            <a:ext cx="91440" cy="91440"/>
          </a:xfrm>
          <a:prstGeom prst="ellipse">
            <a:avLst/>
          </a:prstGeom>
          <a:solidFill>
            <a:srgbClr val="E87722"/>
          </a:solidFill>
          <a:ln w="12700">
            <a:solidFill>
              <a:srgbClr val="E87722"/>
            </a:solidFill>
            <a:prstDash val="solid"/>
          </a:ln>
        </p:spPr>
      </p:sp>
      <p:sp>
        <p:nvSpPr>
          <p:cNvPr id="24" name="Text 21"/>
          <p:cNvSpPr/>
          <p:nvPr/>
        </p:nvSpPr>
        <p:spPr>
          <a:xfrm>
            <a:off x="731520" y="4096512"/>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Orar con toda la familia unida.</a:t>
            </a:r>
            <a:endParaRPr lang="en-US" sz="950" dirty="0"/>
          </a:p>
        </p:txBody>
      </p:sp>
      <p:sp>
        <p:nvSpPr>
          <p:cNvPr id="25" name="Text 22"/>
          <p:cNvSpPr/>
          <p:nvPr/>
        </p:nvSpPr>
        <p:spPr>
          <a:xfrm>
            <a:off x="46634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CONSEJOS ÚTILES</a:t>
            </a:r>
            <a:endParaRPr lang="en-US" sz="900" dirty="0"/>
          </a:p>
        </p:txBody>
      </p:sp>
      <p:sp>
        <p:nvSpPr>
          <p:cNvPr id="26" name="Shape 23"/>
          <p:cNvSpPr/>
          <p:nvPr/>
        </p:nvSpPr>
        <p:spPr>
          <a:xfrm>
            <a:off x="4663440" y="2999232"/>
            <a:ext cx="91440" cy="91440"/>
          </a:xfrm>
          <a:prstGeom prst="ellipse">
            <a:avLst/>
          </a:prstGeom>
          <a:solidFill>
            <a:srgbClr val="E87722"/>
          </a:solidFill>
          <a:ln w="12700">
            <a:solidFill>
              <a:srgbClr val="E87722"/>
            </a:solidFill>
            <a:prstDash val="solid"/>
          </a:ln>
        </p:spPr>
      </p:sp>
      <p:sp>
        <p:nvSpPr>
          <p:cNvPr id="27" name="Text 24"/>
          <p:cNvSpPr/>
          <p:nvPr/>
        </p:nvSpPr>
        <p:spPr>
          <a:xfrm>
            <a:off x="4846320" y="2944368"/>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Avisar con anticipación que se realizará la visita.</a:t>
            </a:r>
            <a:endParaRPr lang="en-US" sz="950" dirty="0"/>
          </a:p>
        </p:txBody>
      </p:sp>
      <p:sp>
        <p:nvSpPr>
          <p:cNvPr id="28" name="Shape 25"/>
          <p:cNvSpPr/>
          <p:nvPr/>
        </p:nvSpPr>
        <p:spPr>
          <a:xfrm>
            <a:off x="4663440" y="3191256"/>
            <a:ext cx="91440" cy="91440"/>
          </a:xfrm>
          <a:prstGeom prst="ellipse">
            <a:avLst/>
          </a:prstGeom>
          <a:solidFill>
            <a:srgbClr val="E87722"/>
          </a:solidFill>
          <a:ln w="12700">
            <a:solidFill>
              <a:srgbClr val="E87722"/>
            </a:solidFill>
            <a:prstDash val="solid"/>
          </a:ln>
        </p:spPr>
      </p:sp>
      <p:sp>
        <p:nvSpPr>
          <p:cNvPr id="29" name="Text 26"/>
          <p:cNvSpPr/>
          <p:nvPr/>
        </p:nvSpPr>
        <p:spPr>
          <a:xfrm>
            <a:off x="4846320" y="3136392"/>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No demorar demasiado: una visita espiritual debe ser breve.</a:t>
            </a:r>
            <a:endParaRPr lang="en-US" sz="950" dirty="0"/>
          </a:p>
        </p:txBody>
      </p:sp>
      <p:sp>
        <p:nvSpPr>
          <p:cNvPr id="30" name="Shape 27"/>
          <p:cNvSpPr/>
          <p:nvPr/>
        </p:nvSpPr>
        <p:spPr>
          <a:xfrm>
            <a:off x="4663440" y="3383280"/>
            <a:ext cx="91440" cy="91440"/>
          </a:xfrm>
          <a:prstGeom prst="ellipse">
            <a:avLst/>
          </a:prstGeom>
          <a:solidFill>
            <a:srgbClr val="E87722"/>
          </a:solidFill>
          <a:ln w="12700">
            <a:solidFill>
              <a:srgbClr val="E87722"/>
            </a:solidFill>
            <a:prstDash val="solid"/>
          </a:ln>
        </p:spPr>
      </p:sp>
      <p:sp>
        <p:nvSpPr>
          <p:cNvPr id="31" name="Text 28"/>
          <p:cNvSpPr/>
          <p:nvPr/>
        </p:nvSpPr>
        <p:spPr>
          <a:xfrm>
            <a:off x="4846320" y="3328416"/>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Antes de orar, preguntar si hay pedido especial.</a:t>
            </a:r>
            <a:endParaRPr lang="en-US" sz="950" dirty="0"/>
          </a:p>
        </p:txBody>
      </p:sp>
      <p:sp>
        <p:nvSpPr>
          <p:cNvPr id="32" name="Shape 29"/>
          <p:cNvSpPr/>
          <p:nvPr/>
        </p:nvSpPr>
        <p:spPr>
          <a:xfrm>
            <a:off x="4663440" y="3575304"/>
            <a:ext cx="91440" cy="91440"/>
          </a:xfrm>
          <a:prstGeom prst="ellipse">
            <a:avLst/>
          </a:prstGeom>
          <a:solidFill>
            <a:srgbClr val="E87722"/>
          </a:solidFill>
          <a:ln w="12700">
            <a:solidFill>
              <a:srgbClr val="E87722"/>
            </a:solidFill>
            <a:prstDash val="solid"/>
          </a:ln>
        </p:spPr>
      </p:sp>
      <p:sp>
        <p:nvSpPr>
          <p:cNvPr id="33" name="Text 30"/>
          <p:cNvSpPr/>
          <p:nvPr/>
        </p:nvSpPr>
        <p:spPr>
          <a:xfrm>
            <a:off x="4846320" y="3520440"/>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Evitar asuntos periféricos o improductivos.</a:t>
            </a:r>
            <a:endParaRPr lang="en-US" sz="950" dirty="0"/>
          </a:p>
        </p:txBody>
      </p:sp>
      <p:sp>
        <p:nvSpPr>
          <p:cNvPr id="34" name="Shape 31"/>
          <p:cNvSpPr/>
          <p:nvPr/>
        </p:nvSpPr>
        <p:spPr>
          <a:xfrm>
            <a:off x="548640" y="4434840"/>
            <a:ext cx="8046720" cy="164592"/>
          </a:xfrm>
          <a:prstGeom prst="rect">
            <a:avLst/>
          </a:prstGeom>
          <a:solidFill>
            <a:srgbClr val="F7FAFC"/>
          </a:solidFill>
          <a:ln w="3810">
            <a:solidFill>
              <a:srgbClr val="E2E8F0"/>
            </a:solidFill>
            <a:prstDash val="solid"/>
          </a:ln>
        </p:spPr>
      </p:sp>
      <p:sp>
        <p:nvSpPr>
          <p:cNvPr id="35" name="Shape 32"/>
          <p:cNvSpPr/>
          <p:nvPr/>
        </p:nvSpPr>
        <p:spPr>
          <a:xfrm>
            <a:off x="548640" y="4617720"/>
            <a:ext cx="8046720" cy="18288"/>
          </a:xfrm>
          <a:prstGeom prst="rect">
            <a:avLst/>
          </a:prstGeom>
          <a:solidFill>
            <a:srgbClr val="E2E8F0"/>
          </a:solidFill>
          <a:ln w="12700">
            <a:solidFill>
              <a:srgbClr val="E2E8F0"/>
            </a:solidFill>
            <a:prstDash val="solid"/>
          </a:ln>
        </p:spPr>
      </p:sp>
      <p:sp>
        <p:nvSpPr>
          <p:cNvPr id="36" name="Text 33"/>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37" name="Text 34"/>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17</a:t>
            </a:r>
            <a:endParaRPr lang="en-US" sz="900" dirty="0"/>
          </a:p>
        </p:txBody>
      </p:sp>
      <p:sp>
        <p:nvSpPr>
          <p:cNvPr id="38" name="Text 35"/>
          <p:cNvSpPr/>
          <p:nvPr/>
        </p:nvSpPr>
        <p:spPr>
          <a:xfrm>
            <a:off x="548640" y="4370832"/>
            <a:ext cx="2743200" cy="201168"/>
          </a:xfrm>
          <a:prstGeom prst="rect">
            <a:avLst/>
          </a:prstGeom>
          <a:noFill/>
          <a:ln/>
        </p:spPr>
        <p:txBody>
          <a:bodyPr wrap="square" lIns="0" tIns="0" rIns="0" bIns="0" rtlCol="0" anchor="ctr"/>
          <a:lstStyle/>
          <a:p>
            <a:pPr indent="0" marL="0">
              <a:buNone/>
            </a:pPr>
            <a:r>
              <a:rPr lang="en-US" sz="850" b="1" spc="300" kern="0" dirty="0">
                <a:solidFill>
                  <a:srgbClr val="E87722"/>
                </a:solidFill>
                <a:latin typeface="Calibri" pitchFamily="34" charset="0"/>
                <a:ea typeface="Calibri" pitchFamily="34" charset="-122"/>
                <a:cs typeface="Calibri" pitchFamily="34" charset="-120"/>
              </a:rPr>
              <a:t>TEXTOS BÍBLICOS</a:t>
            </a:r>
            <a:endParaRPr lang="en-US" sz="850" dirty="0"/>
          </a:p>
        </p:txBody>
      </p:sp>
      <p:sp>
        <p:nvSpPr>
          <p:cNvPr id="39" name="Text 36"/>
          <p:cNvSpPr/>
          <p:nvPr/>
        </p:nvSpPr>
        <p:spPr>
          <a:xfrm>
            <a:off x="2103120" y="4370832"/>
            <a:ext cx="6492240" cy="201168"/>
          </a:xfrm>
          <a:prstGeom prst="rect">
            <a:avLst/>
          </a:prstGeom>
          <a:noFill/>
          <a:ln/>
        </p:spPr>
        <p:txBody>
          <a:bodyPr wrap="square" lIns="0" tIns="0" rIns="0" bIns="0" rtlCol="0" anchor="ctr"/>
          <a:lstStyle/>
          <a:p>
            <a:pPr indent="0" marL="0">
              <a:buNone/>
            </a:pPr>
            <a:r>
              <a:rPr lang="en-US" sz="850" i="1" dirty="0">
                <a:solidFill>
                  <a:srgbClr val="94A3B8"/>
                </a:solidFill>
                <a:latin typeface="Calibri" pitchFamily="34" charset="0"/>
                <a:ea typeface="Calibri" pitchFamily="34" charset="-122"/>
                <a:cs typeface="Calibri" pitchFamily="34" charset="-120"/>
              </a:rPr>
              <a:t>Sal. 23 · Sal. 37:3-5 · Sal. 40:1 · Sal. 119:105 · Fil. 4:6-7 · 1 Tes. 5:17 · Heb. 10:25</a:t>
            </a:r>
            <a:endParaRPr lang="en-US" sz="8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VISITA 03 DE 07</a:t>
            </a:r>
            <a:endParaRPr lang="en-US" sz="1000" dirty="0"/>
          </a:p>
        </p:txBody>
      </p:sp>
      <p:sp>
        <p:nvSpPr>
          <p:cNvPr id="3" name="Shape 1"/>
          <p:cNvSpPr/>
          <p:nvPr/>
        </p:nvSpPr>
        <p:spPr>
          <a:xfrm>
            <a:off x="548640" y="868680"/>
            <a:ext cx="914400" cy="91440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777240" y="1097280"/>
            <a:ext cx="457200" cy="457200"/>
          </a:xfrm>
          <a:prstGeom prst="rect">
            <a:avLst/>
          </a:prstGeom>
        </p:spPr>
      </p:pic>
      <p:sp>
        <p:nvSpPr>
          <p:cNvPr id="5" name="Text 2"/>
          <p:cNvSpPr/>
          <p:nvPr/>
        </p:nvSpPr>
        <p:spPr>
          <a:xfrm>
            <a:off x="1645920" y="914400"/>
            <a:ext cx="6858000" cy="45720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Débiles en la fe</a:t>
            </a:r>
            <a:endParaRPr lang="en-US" sz="2600" dirty="0"/>
          </a:p>
        </p:txBody>
      </p:sp>
      <p:sp>
        <p:nvSpPr>
          <p:cNvPr id="6" name="Text 3"/>
          <p:cNvSpPr/>
          <p:nvPr/>
        </p:nvSpPr>
        <p:spPr>
          <a:xfrm>
            <a:off x="1645920" y="1371600"/>
            <a:ext cx="6858000" cy="365760"/>
          </a:xfrm>
          <a:prstGeom prst="rect">
            <a:avLst/>
          </a:prstGeom>
          <a:noFill/>
          <a:ln/>
        </p:spPr>
        <p:txBody>
          <a:bodyPr wrap="square" lIns="0" tIns="0" rIns="0" bIns="0" rtlCol="0" anchor="t"/>
          <a:lstStyle/>
          <a:p>
            <a:pPr indent="0" marL="0">
              <a:buNone/>
            </a:pPr>
            <a:r>
              <a:rPr lang="en-US" sz="1200" i="1" dirty="0">
                <a:solidFill>
                  <a:srgbClr val="E87722"/>
                </a:solidFill>
                <a:latin typeface="Calibri" pitchFamily="34" charset="0"/>
                <a:ea typeface="Calibri" pitchFamily="34" charset="-122"/>
                <a:cs typeface="Calibri" pitchFamily="34" charset="-120"/>
              </a:rPr>
              <a:t>Reavivar la fe y el fervor espiritual</a:t>
            </a:r>
            <a:endParaRPr lang="en-US" sz="1200" dirty="0"/>
          </a:p>
        </p:txBody>
      </p:sp>
      <p:sp>
        <p:nvSpPr>
          <p:cNvPr id="7" name="Shape 4"/>
          <p:cNvSpPr/>
          <p:nvPr/>
        </p:nvSpPr>
        <p:spPr>
          <a:xfrm>
            <a:off x="548640" y="1965960"/>
            <a:ext cx="8046720" cy="548640"/>
          </a:xfrm>
          <a:prstGeom prst="rect">
            <a:avLst/>
          </a:prstGeom>
          <a:solidFill>
            <a:srgbClr val="1A2B5C"/>
          </a:solidFill>
          <a:ln w="12700">
            <a:solidFill>
              <a:srgbClr val="1A2B5C"/>
            </a:solidFill>
            <a:prstDash val="solid"/>
          </a:ln>
        </p:spPr>
      </p:sp>
      <p:sp>
        <p:nvSpPr>
          <p:cNvPr id="8" name="Text 5"/>
          <p:cNvSpPr/>
          <p:nvPr/>
        </p:nvSpPr>
        <p:spPr>
          <a:xfrm>
            <a:off x="731520" y="2011680"/>
            <a:ext cx="1463040" cy="45720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PROPÓSITO</a:t>
            </a:r>
            <a:endParaRPr lang="en-US" sz="1000" dirty="0"/>
          </a:p>
        </p:txBody>
      </p:sp>
      <p:sp>
        <p:nvSpPr>
          <p:cNvPr id="9" name="Text 6"/>
          <p:cNvSpPr/>
          <p:nvPr/>
        </p:nvSpPr>
        <p:spPr>
          <a:xfrm>
            <a:off x="2286000" y="2011680"/>
            <a:ext cx="6217920" cy="457200"/>
          </a:xfrm>
          <a:prstGeom prst="rect">
            <a:avLst/>
          </a:prstGeom>
          <a:noFill/>
          <a:ln/>
        </p:spPr>
        <p:txBody>
          <a:bodyPr wrap="square" lIns="0" tIns="0" rIns="0" bIns="0"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Reavivar la fe y el fervor espiritual de quien atraviesa apatía o desánimo en su caminada cristiana.</a:t>
            </a:r>
            <a:endParaRPr lang="en-US" sz="1100" dirty="0"/>
          </a:p>
        </p:txBody>
      </p:sp>
      <p:sp>
        <p:nvSpPr>
          <p:cNvPr id="10" name="Text 7"/>
          <p:cNvSpPr/>
          <p:nvPr/>
        </p:nvSpPr>
        <p:spPr>
          <a:xfrm>
            <a:off x="5486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CÓMO ACTUAR DURANTE LA VISITA</a:t>
            </a:r>
            <a:endParaRPr lang="en-US" sz="900" dirty="0"/>
          </a:p>
        </p:txBody>
      </p:sp>
      <p:sp>
        <p:nvSpPr>
          <p:cNvPr id="11" name="Shape 8"/>
          <p:cNvSpPr/>
          <p:nvPr/>
        </p:nvSpPr>
        <p:spPr>
          <a:xfrm>
            <a:off x="548640" y="2999232"/>
            <a:ext cx="91440" cy="91440"/>
          </a:xfrm>
          <a:prstGeom prst="ellipse">
            <a:avLst/>
          </a:prstGeom>
          <a:solidFill>
            <a:srgbClr val="E87722"/>
          </a:solidFill>
          <a:ln w="12700">
            <a:solidFill>
              <a:srgbClr val="E87722"/>
            </a:solidFill>
            <a:prstDash val="solid"/>
          </a:ln>
        </p:spPr>
      </p:sp>
      <p:sp>
        <p:nvSpPr>
          <p:cNvPr id="12" name="Text 9"/>
          <p:cNvSpPr/>
          <p:nvPr/>
        </p:nvSpPr>
        <p:spPr>
          <a:xfrm>
            <a:off x="731520" y="2944368"/>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Hablar del poder de la Biblia en la vida espiritual.</a:t>
            </a:r>
            <a:endParaRPr lang="en-US" sz="950" dirty="0"/>
          </a:p>
        </p:txBody>
      </p:sp>
      <p:sp>
        <p:nvSpPr>
          <p:cNvPr id="13" name="Shape 10"/>
          <p:cNvSpPr/>
          <p:nvPr/>
        </p:nvSpPr>
        <p:spPr>
          <a:xfrm>
            <a:off x="548640" y="3191256"/>
            <a:ext cx="91440" cy="91440"/>
          </a:xfrm>
          <a:prstGeom prst="ellipse">
            <a:avLst/>
          </a:prstGeom>
          <a:solidFill>
            <a:srgbClr val="E87722"/>
          </a:solidFill>
          <a:ln w="12700">
            <a:solidFill>
              <a:srgbClr val="E87722"/>
            </a:solidFill>
            <a:prstDash val="solid"/>
          </a:ln>
        </p:spPr>
      </p:sp>
      <p:sp>
        <p:nvSpPr>
          <p:cNvPr id="14" name="Text 11"/>
          <p:cNvSpPr/>
          <p:nvPr/>
        </p:nvSpPr>
        <p:spPr>
          <a:xfrm>
            <a:off x="731520" y="3136392"/>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Incentivar la lectura diaria de la Palabra de Dios.</a:t>
            </a:r>
            <a:endParaRPr lang="en-US" sz="950" dirty="0"/>
          </a:p>
        </p:txBody>
      </p:sp>
      <p:sp>
        <p:nvSpPr>
          <p:cNvPr id="15" name="Shape 12"/>
          <p:cNvSpPr/>
          <p:nvPr/>
        </p:nvSpPr>
        <p:spPr>
          <a:xfrm>
            <a:off x="548640" y="3383280"/>
            <a:ext cx="91440" cy="91440"/>
          </a:xfrm>
          <a:prstGeom prst="ellipse">
            <a:avLst/>
          </a:prstGeom>
          <a:solidFill>
            <a:srgbClr val="E87722"/>
          </a:solidFill>
          <a:ln w="12700">
            <a:solidFill>
              <a:srgbClr val="E87722"/>
            </a:solidFill>
            <a:prstDash val="solid"/>
          </a:ln>
        </p:spPr>
      </p:sp>
      <p:sp>
        <p:nvSpPr>
          <p:cNvPr id="16" name="Text 13"/>
          <p:cNvSpPr/>
          <p:nvPr/>
        </p:nvSpPr>
        <p:spPr>
          <a:xfrm>
            <a:off x="731520" y="3328416"/>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Resaltar la importancia del culto personal.</a:t>
            </a:r>
            <a:endParaRPr lang="en-US" sz="950" dirty="0"/>
          </a:p>
        </p:txBody>
      </p:sp>
      <p:sp>
        <p:nvSpPr>
          <p:cNvPr id="17" name="Shape 14"/>
          <p:cNvSpPr/>
          <p:nvPr/>
        </p:nvSpPr>
        <p:spPr>
          <a:xfrm>
            <a:off x="548640" y="3575304"/>
            <a:ext cx="91440" cy="91440"/>
          </a:xfrm>
          <a:prstGeom prst="ellipse">
            <a:avLst/>
          </a:prstGeom>
          <a:solidFill>
            <a:srgbClr val="E87722"/>
          </a:solidFill>
          <a:ln w="12700">
            <a:solidFill>
              <a:srgbClr val="E87722"/>
            </a:solidFill>
            <a:prstDash val="solid"/>
          </a:ln>
        </p:spPr>
      </p:sp>
      <p:sp>
        <p:nvSpPr>
          <p:cNvPr id="18" name="Text 15"/>
          <p:cNvSpPr/>
          <p:nvPr/>
        </p:nvSpPr>
        <p:spPr>
          <a:xfrm>
            <a:off x="731520" y="3520440"/>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Leer un pasaje bíblico.</a:t>
            </a:r>
            <a:endParaRPr lang="en-US" sz="950" dirty="0"/>
          </a:p>
        </p:txBody>
      </p:sp>
      <p:sp>
        <p:nvSpPr>
          <p:cNvPr id="19" name="Shape 16"/>
          <p:cNvSpPr/>
          <p:nvPr/>
        </p:nvSpPr>
        <p:spPr>
          <a:xfrm>
            <a:off x="548640" y="3767328"/>
            <a:ext cx="91440" cy="91440"/>
          </a:xfrm>
          <a:prstGeom prst="ellipse">
            <a:avLst/>
          </a:prstGeom>
          <a:solidFill>
            <a:srgbClr val="E87722"/>
          </a:solidFill>
          <a:ln w="12700">
            <a:solidFill>
              <a:srgbClr val="E87722"/>
            </a:solidFill>
            <a:prstDash val="solid"/>
          </a:ln>
        </p:spPr>
      </p:sp>
      <p:sp>
        <p:nvSpPr>
          <p:cNvPr id="20" name="Text 17"/>
          <p:cNvSpPr/>
          <p:nvPr/>
        </p:nvSpPr>
        <p:spPr>
          <a:xfrm>
            <a:off x="731520" y="3712464"/>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Orar.</a:t>
            </a:r>
            <a:endParaRPr lang="en-US" sz="950" dirty="0"/>
          </a:p>
        </p:txBody>
      </p:sp>
      <p:sp>
        <p:nvSpPr>
          <p:cNvPr id="21" name="Text 18"/>
          <p:cNvSpPr/>
          <p:nvPr/>
        </p:nvSpPr>
        <p:spPr>
          <a:xfrm>
            <a:off x="46634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CONSEJOS ÚTILES</a:t>
            </a:r>
            <a:endParaRPr lang="en-US" sz="900" dirty="0"/>
          </a:p>
        </p:txBody>
      </p:sp>
      <p:sp>
        <p:nvSpPr>
          <p:cNvPr id="22" name="Shape 19"/>
          <p:cNvSpPr/>
          <p:nvPr/>
        </p:nvSpPr>
        <p:spPr>
          <a:xfrm>
            <a:off x="4663440" y="2999232"/>
            <a:ext cx="91440" cy="91440"/>
          </a:xfrm>
          <a:prstGeom prst="ellipse">
            <a:avLst/>
          </a:prstGeom>
          <a:solidFill>
            <a:srgbClr val="E87722"/>
          </a:solidFill>
          <a:ln w="12700">
            <a:solidFill>
              <a:srgbClr val="E87722"/>
            </a:solidFill>
            <a:prstDash val="solid"/>
          </a:ln>
        </p:spPr>
      </p:sp>
      <p:sp>
        <p:nvSpPr>
          <p:cNvPr id="23" name="Text 20"/>
          <p:cNvSpPr/>
          <p:nvPr/>
        </p:nvSpPr>
        <p:spPr>
          <a:xfrm>
            <a:off x="4846320" y="2944368"/>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Evitar palabras de reprensión o condenación.</a:t>
            </a:r>
            <a:endParaRPr lang="en-US" sz="950" dirty="0"/>
          </a:p>
        </p:txBody>
      </p:sp>
      <p:sp>
        <p:nvSpPr>
          <p:cNvPr id="24" name="Shape 21"/>
          <p:cNvSpPr/>
          <p:nvPr/>
        </p:nvSpPr>
        <p:spPr>
          <a:xfrm>
            <a:off x="4663440" y="3191256"/>
            <a:ext cx="91440" cy="91440"/>
          </a:xfrm>
          <a:prstGeom prst="ellipse">
            <a:avLst/>
          </a:prstGeom>
          <a:solidFill>
            <a:srgbClr val="E87722"/>
          </a:solidFill>
          <a:ln w="12700">
            <a:solidFill>
              <a:srgbClr val="E87722"/>
            </a:solidFill>
            <a:prstDash val="solid"/>
          </a:ln>
        </p:spPr>
      </p:sp>
      <p:sp>
        <p:nvSpPr>
          <p:cNvPr id="25" name="Text 22"/>
          <p:cNvSpPr/>
          <p:nvPr/>
        </p:nvSpPr>
        <p:spPr>
          <a:xfrm>
            <a:off x="4846320" y="3136392"/>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Las "amenazas religiosas" difícilmente surten efecto positivo.</a:t>
            </a:r>
            <a:endParaRPr lang="en-US" sz="950" dirty="0"/>
          </a:p>
        </p:txBody>
      </p:sp>
      <p:sp>
        <p:nvSpPr>
          <p:cNvPr id="26" name="Shape 23"/>
          <p:cNvSpPr/>
          <p:nvPr/>
        </p:nvSpPr>
        <p:spPr>
          <a:xfrm>
            <a:off x="4663440" y="3383280"/>
            <a:ext cx="91440" cy="91440"/>
          </a:xfrm>
          <a:prstGeom prst="ellipse">
            <a:avLst/>
          </a:prstGeom>
          <a:solidFill>
            <a:srgbClr val="E87722"/>
          </a:solidFill>
          <a:ln w="12700">
            <a:solidFill>
              <a:srgbClr val="E87722"/>
            </a:solidFill>
            <a:prstDash val="solid"/>
          </a:ln>
        </p:spPr>
      </p:sp>
      <p:sp>
        <p:nvSpPr>
          <p:cNvPr id="27" name="Text 24"/>
          <p:cNvSpPr/>
          <p:nvPr/>
        </p:nvSpPr>
        <p:spPr>
          <a:xfrm>
            <a:off x="4846320" y="3328416"/>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Dejar alguna publicación apropiada.</a:t>
            </a:r>
            <a:endParaRPr lang="en-US" sz="950" dirty="0"/>
          </a:p>
        </p:txBody>
      </p:sp>
      <p:sp>
        <p:nvSpPr>
          <p:cNvPr id="28" name="Shape 25"/>
          <p:cNvSpPr/>
          <p:nvPr/>
        </p:nvSpPr>
        <p:spPr>
          <a:xfrm>
            <a:off x="4663440" y="3575304"/>
            <a:ext cx="91440" cy="91440"/>
          </a:xfrm>
          <a:prstGeom prst="ellipse">
            <a:avLst/>
          </a:prstGeom>
          <a:solidFill>
            <a:srgbClr val="E87722"/>
          </a:solidFill>
          <a:ln w="12700">
            <a:solidFill>
              <a:srgbClr val="E87722"/>
            </a:solidFill>
            <a:prstDash val="solid"/>
          </a:ln>
        </p:spPr>
      </p:sp>
      <p:sp>
        <p:nvSpPr>
          <p:cNvPr id="29" name="Text 26"/>
          <p:cNvSpPr/>
          <p:nvPr/>
        </p:nvSpPr>
        <p:spPr>
          <a:xfrm>
            <a:off x="4846320" y="3520440"/>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Evitar preguntas tipo: "¿Has cometido algún pecado grave?"</a:t>
            </a:r>
            <a:endParaRPr lang="en-US" sz="950" dirty="0"/>
          </a:p>
        </p:txBody>
      </p:sp>
      <p:sp>
        <p:nvSpPr>
          <p:cNvPr id="30" name="Shape 27"/>
          <p:cNvSpPr/>
          <p:nvPr/>
        </p:nvSpPr>
        <p:spPr>
          <a:xfrm>
            <a:off x="4663440" y="3767328"/>
            <a:ext cx="91440" cy="91440"/>
          </a:xfrm>
          <a:prstGeom prst="ellipse">
            <a:avLst/>
          </a:prstGeom>
          <a:solidFill>
            <a:srgbClr val="E87722"/>
          </a:solidFill>
          <a:ln w="12700">
            <a:solidFill>
              <a:srgbClr val="E87722"/>
            </a:solidFill>
            <a:prstDash val="solid"/>
          </a:ln>
        </p:spPr>
      </p:sp>
      <p:sp>
        <p:nvSpPr>
          <p:cNvPr id="31" name="Text 28"/>
          <p:cNvSpPr/>
          <p:nvPr/>
        </p:nvSpPr>
        <p:spPr>
          <a:xfrm>
            <a:off x="4846320" y="3712464"/>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Si la persona identifica el motivo, buscar palabras para ayudar.</a:t>
            </a:r>
            <a:endParaRPr lang="en-US" sz="950" dirty="0"/>
          </a:p>
        </p:txBody>
      </p:sp>
      <p:sp>
        <p:nvSpPr>
          <p:cNvPr id="32" name="Shape 29"/>
          <p:cNvSpPr/>
          <p:nvPr/>
        </p:nvSpPr>
        <p:spPr>
          <a:xfrm>
            <a:off x="548640" y="4434840"/>
            <a:ext cx="8046720" cy="164592"/>
          </a:xfrm>
          <a:prstGeom prst="rect">
            <a:avLst/>
          </a:prstGeom>
          <a:solidFill>
            <a:srgbClr val="F7FAFC"/>
          </a:solidFill>
          <a:ln w="3810">
            <a:solidFill>
              <a:srgbClr val="E2E8F0"/>
            </a:solidFill>
            <a:prstDash val="solid"/>
          </a:ln>
        </p:spPr>
      </p:sp>
      <p:sp>
        <p:nvSpPr>
          <p:cNvPr id="33" name="Shape 30"/>
          <p:cNvSpPr/>
          <p:nvPr/>
        </p:nvSpPr>
        <p:spPr>
          <a:xfrm>
            <a:off x="548640" y="4617720"/>
            <a:ext cx="8046720" cy="18288"/>
          </a:xfrm>
          <a:prstGeom prst="rect">
            <a:avLst/>
          </a:prstGeom>
          <a:solidFill>
            <a:srgbClr val="E2E8F0"/>
          </a:solidFill>
          <a:ln w="12700">
            <a:solidFill>
              <a:srgbClr val="E2E8F0"/>
            </a:solidFill>
            <a:prstDash val="solid"/>
          </a:ln>
        </p:spPr>
      </p:sp>
      <p:sp>
        <p:nvSpPr>
          <p:cNvPr id="34" name="Text 31"/>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35" name="Text 32"/>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18</a:t>
            </a:r>
            <a:endParaRPr lang="en-US" sz="900" dirty="0"/>
          </a:p>
        </p:txBody>
      </p:sp>
      <p:sp>
        <p:nvSpPr>
          <p:cNvPr id="36" name="Text 33"/>
          <p:cNvSpPr/>
          <p:nvPr/>
        </p:nvSpPr>
        <p:spPr>
          <a:xfrm>
            <a:off x="548640" y="4370832"/>
            <a:ext cx="2743200" cy="201168"/>
          </a:xfrm>
          <a:prstGeom prst="rect">
            <a:avLst/>
          </a:prstGeom>
          <a:noFill/>
          <a:ln/>
        </p:spPr>
        <p:txBody>
          <a:bodyPr wrap="square" lIns="0" tIns="0" rIns="0" bIns="0" rtlCol="0" anchor="ctr"/>
          <a:lstStyle/>
          <a:p>
            <a:pPr indent="0" marL="0">
              <a:buNone/>
            </a:pPr>
            <a:r>
              <a:rPr lang="en-US" sz="850" b="1" spc="300" kern="0" dirty="0">
                <a:solidFill>
                  <a:srgbClr val="E87722"/>
                </a:solidFill>
                <a:latin typeface="Calibri" pitchFamily="34" charset="0"/>
                <a:ea typeface="Calibri" pitchFamily="34" charset="-122"/>
                <a:cs typeface="Calibri" pitchFamily="34" charset="-120"/>
              </a:rPr>
              <a:t>TEXTOS BÍBLICOS</a:t>
            </a:r>
            <a:endParaRPr lang="en-US" sz="850" dirty="0"/>
          </a:p>
        </p:txBody>
      </p:sp>
      <p:sp>
        <p:nvSpPr>
          <p:cNvPr id="37" name="Text 34"/>
          <p:cNvSpPr/>
          <p:nvPr/>
        </p:nvSpPr>
        <p:spPr>
          <a:xfrm>
            <a:off x="2103120" y="4370832"/>
            <a:ext cx="6492240" cy="201168"/>
          </a:xfrm>
          <a:prstGeom prst="rect">
            <a:avLst/>
          </a:prstGeom>
          <a:noFill/>
          <a:ln/>
        </p:spPr>
        <p:txBody>
          <a:bodyPr wrap="square" lIns="0" tIns="0" rIns="0" bIns="0" rtlCol="0" anchor="ctr"/>
          <a:lstStyle/>
          <a:p>
            <a:pPr indent="0" marL="0">
              <a:buNone/>
            </a:pPr>
            <a:r>
              <a:rPr lang="en-US" sz="850" i="1" dirty="0">
                <a:solidFill>
                  <a:srgbClr val="94A3B8"/>
                </a:solidFill>
                <a:latin typeface="Calibri" pitchFamily="34" charset="0"/>
                <a:ea typeface="Calibri" pitchFamily="34" charset="-122"/>
                <a:cs typeface="Calibri" pitchFamily="34" charset="-120"/>
              </a:rPr>
              <a:t>Sal. 34:18-19 · Sal. 51:10,12 · Sal. 84:1-2 · Prov. 2:1-5 · Jer. 15:16 · Mat. 11:28-30 · Heb. 4:15-16 · Heb. 10:25 · 1 Juan 2:1</a:t>
            </a:r>
            <a:endParaRPr lang="en-US" sz="8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VISITA 04 DE 07</a:t>
            </a:r>
            <a:endParaRPr lang="en-US" sz="1000" dirty="0"/>
          </a:p>
        </p:txBody>
      </p:sp>
      <p:sp>
        <p:nvSpPr>
          <p:cNvPr id="3" name="Shape 1"/>
          <p:cNvSpPr/>
          <p:nvPr/>
        </p:nvSpPr>
        <p:spPr>
          <a:xfrm>
            <a:off x="548640" y="868680"/>
            <a:ext cx="914400" cy="91440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777240" y="1097280"/>
            <a:ext cx="457200" cy="457200"/>
          </a:xfrm>
          <a:prstGeom prst="rect">
            <a:avLst/>
          </a:prstGeom>
        </p:spPr>
      </p:pic>
      <p:sp>
        <p:nvSpPr>
          <p:cNvPr id="5" name="Text 2"/>
          <p:cNvSpPr/>
          <p:nvPr/>
        </p:nvSpPr>
        <p:spPr>
          <a:xfrm>
            <a:off x="1645920" y="914400"/>
            <a:ext cx="6858000" cy="45720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Ancianos</a:t>
            </a:r>
            <a:endParaRPr lang="en-US" sz="2600" dirty="0"/>
          </a:p>
        </p:txBody>
      </p:sp>
      <p:sp>
        <p:nvSpPr>
          <p:cNvPr id="6" name="Text 3"/>
          <p:cNvSpPr/>
          <p:nvPr/>
        </p:nvSpPr>
        <p:spPr>
          <a:xfrm>
            <a:off x="1645920" y="1371600"/>
            <a:ext cx="6858000" cy="365760"/>
          </a:xfrm>
          <a:prstGeom prst="rect">
            <a:avLst/>
          </a:prstGeom>
          <a:noFill/>
          <a:ln/>
        </p:spPr>
        <p:txBody>
          <a:bodyPr wrap="square" lIns="0" tIns="0" rIns="0" bIns="0" rtlCol="0" anchor="t"/>
          <a:lstStyle/>
          <a:p>
            <a:pPr indent="0" marL="0">
              <a:buNone/>
            </a:pPr>
            <a:r>
              <a:rPr lang="en-US" sz="1200" i="1" dirty="0">
                <a:solidFill>
                  <a:srgbClr val="E87722"/>
                </a:solidFill>
                <a:latin typeface="Calibri" pitchFamily="34" charset="0"/>
                <a:ea typeface="Calibri" pitchFamily="34" charset="-122"/>
                <a:cs typeface="Calibri" pitchFamily="34" charset="-120"/>
              </a:rPr>
              <a:t>Atención, cariño y la esperanza del pronto regreso de Jesús</a:t>
            </a:r>
            <a:endParaRPr lang="en-US" sz="1200" dirty="0"/>
          </a:p>
        </p:txBody>
      </p:sp>
      <p:sp>
        <p:nvSpPr>
          <p:cNvPr id="7" name="Shape 4"/>
          <p:cNvSpPr/>
          <p:nvPr/>
        </p:nvSpPr>
        <p:spPr>
          <a:xfrm>
            <a:off x="548640" y="1965960"/>
            <a:ext cx="8046720" cy="548640"/>
          </a:xfrm>
          <a:prstGeom prst="rect">
            <a:avLst/>
          </a:prstGeom>
          <a:solidFill>
            <a:srgbClr val="1A2B5C"/>
          </a:solidFill>
          <a:ln w="12700">
            <a:solidFill>
              <a:srgbClr val="1A2B5C"/>
            </a:solidFill>
            <a:prstDash val="solid"/>
          </a:ln>
        </p:spPr>
      </p:sp>
      <p:sp>
        <p:nvSpPr>
          <p:cNvPr id="8" name="Text 5"/>
          <p:cNvSpPr/>
          <p:nvPr/>
        </p:nvSpPr>
        <p:spPr>
          <a:xfrm>
            <a:off x="731520" y="2011680"/>
            <a:ext cx="1463040" cy="45720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PROPÓSITO</a:t>
            </a:r>
            <a:endParaRPr lang="en-US" sz="1000" dirty="0"/>
          </a:p>
        </p:txBody>
      </p:sp>
      <p:sp>
        <p:nvSpPr>
          <p:cNvPr id="9" name="Text 6"/>
          <p:cNvSpPr/>
          <p:nvPr/>
        </p:nvSpPr>
        <p:spPr>
          <a:xfrm>
            <a:off x="2286000" y="2011680"/>
            <a:ext cx="6217920" cy="457200"/>
          </a:xfrm>
          <a:prstGeom prst="rect">
            <a:avLst/>
          </a:prstGeom>
          <a:noFill/>
          <a:ln/>
        </p:spPr>
        <p:txBody>
          <a:bodyPr wrap="square" lIns="0" tIns="0" rIns="0" bIns="0"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Demostrar atención, cariño e interés. Llevar consuelo espiritual y fortalecer la esperanza en el pronto regreso de Jesús.</a:t>
            </a:r>
            <a:endParaRPr lang="en-US" sz="1100" dirty="0"/>
          </a:p>
        </p:txBody>
      </p:sp>
      <p:sp>
        <p:nvSpPr>
          <p:cNvPr id="10" name="Text 7"/>
          <p:cNvSpPr/>
          <p:nvPr/>
        </p:nvSpPr>
        <p:spPr>
          <a:xfrm>
            <a:off x="5486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CÓMO ACTUAR DURANTE LA VISITA</a:t>
            </a:r>
            <a:endParaRPr lang="en-US" sz="900" dirty="0"/>
          </a:p>
        </p:txBody>
      </p:sp>
      <p:sp>
        <p:nvSpPr>
          <p:cNvPr id="11" name="Shape 8"/>
          <p:cNvSpPr/>
          <p:nvPr/>
        </p:nvSpPr>
        <p:spPr>
          <a:xfrm>
            <a:off x="548640" y="2999232"/>
            <a:ext cx="91440" cy="91440"/>
          </a:xfrm>
          <a:prstGeom prst="ellipse">
            <a:avLst/>
          </a:prstGeom>
          <a:solidFill>
            <a:srgbClr val="E87722"/>
          </a:solidFill>
          <a:ln w="12700">
            <a:solidFill>
              <a:srgbClr val="E87722"/>
            </a:solidFill>
            <a:prstDash val="solid"/>
          </a:ln>
        </p:spPr>
      </p:sp>
      <p:sp>
        <p:nvSpPr>
          <p:cNvPr id="12" name="Text 9"/>
          <p:cNvSpPr/>
          <p:nvPr/>
        </p:nvSpPr>
        <p:spPr>
          <a:xfrm>
            <a:off x="731520" y="2944368"/>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Preguntar acerca de las buenas cosas del pasado.</a:t>
            </a:r>
            <a:endParaRPr lang="en-US" sz="950" dirty="0"/>
          </a:p>
        </p:txBody>
      </p:sp>
      <p:sp>
        <p:nvSpPr>
          <p:cNvPr id="13" name="Shape 10"/>
          <p:cNvSpPr/>
          <p:nvPr/>
        </p:nvSpPr>
        <p:spPr>
          <a:xfrm>
            <a:off x="548640" y="3191256"/>
            <a:ext cx="91440" cy="91440"/>
          </a:xfrm>
          <a:prstGeom prst="ellipse">
            <a:avLst/>
          </a:prstGeom>
          <a:solidFill>
            <a:srgbClr val="E87722"/>
          </a:solidFill>
          <a:ln w="12700">
            <a:solidFill>
              <a:srgbClr val="E87722"/>
            </a:solidFill>
            <a:prstDash val="solid"/>
          </a:ln>
        </p:spPr>
      </p:sp>
      <p:sp>
        <p:nvSpPr>
          <p:cNvPr id="14" name="Text 11"/>
          <p:cNvSpPr/>
          <p:nvPr/>
        </p:nvSpPr>
        <p:spPr>
          <a:xfrm>
            <a:off x="731520" y="3136392"/>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Si fuera apropiado, cantar himnos de alabanza.</a:t>
            </a:r>
            <a:endParaRPr lang="en-US" sz="950" dirty="0"/>
          </a:p>
        </p:txBody>
      </p:sp>
      <p:sp>
        <p:nvSpPr>
          <p:cNvPr id="15" name="Shape 12"/>
          <p:cNvSpPr/>
          <p:nvPr/>
        </p:nvSpPr>
        <p:spPr>
          <a:xfrm>
            <a:off x="548640" y="3383280"/>
            <a:ext cx="91440" cy="91440"/>
          </a:xfrm>
          <a:prstGeom prst="ellipse">
            <a:avLst/>
          </a:prstGeom>
          <a:solidFill>
            <a:srgbClr val="E87722"/>
          </a:solidFill>
          <a:ln w="12700">
            <a:solidFill>
              <a:srgbClr val="E87722"/>
            </a:solidFill>
            <a:prstDash val="solid"/>
          </a:ln>
        </p:spPr>
      </p:sp>
      <p:sp>
        <p:nvSpPr>
          <p:cNvPr id="16" name="Text 13"/>
          <p:cNvSpPr/>
          <p:nvPr/>
        </p:nvSpPr>
        <p:spPr>
          <a:xfrm>
            <a:off x="731520" y="3328416"/>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Leer la Biblia: historias, milagros.</a:t>
            </a:r>
            <a:endParaRPr lang="en-US" sz="950" dirty="0"/>
          </a:p>
        </p:txBody>
      </p:sp>
      <p:sp>
        <p:nvSpPr>
          <p:cNvPr id="17" name="Shape 14"/>
          <p:cNvSpPr/>
          <p:nvPr/>
        </p:nvSpPr>
        <p:spPr>
          <a:xfrm>
            <a:off x="548640" y="3575304"/>
            <a:ext cx="91440" cy="91440"/>
          </a:xfrm>
          <a:prstGeom prst="ellipse">
            <a:avLst/>
          </a:prstGeom>
          <a:solidFill>
            <a:srgbClr val="E87722"/>
          </a:solidFill>
          <a:ln w="12700">
            <a:solidFill>
              <a:srgbClr val="E87722"/>
            </a:solidFill>
            <a:prstDash val="solid"/>
          </a:ln>
        </p:spPr>
      </p:sp>
      <p:sp>
        <p:nvSpPr>
          <p:cNvPr id="18" name="Text 15"/>
          <p:cNvSpPr/>
          <p:nvPr/>
        </p:nvSpPr>
        <p:spPr>
          <a:xfrm>
            <a:off x="731520" y="3520440"/>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Hablar de la fe y la perseverancia en los caminos de Dios.</a:t>
            </a:r>
            <a:endParaRPr lang="en-US" sz="950" dirty="0"/>
          </a:p>
        </p:txBody>
      </p:sp>
      <p:sp>
        <p:nvSpPr>
          <p:cNvPr id="19" name="Shape 16"/>
          <p:cNvSpPr/>
          <p:nvPr/>
        </p:nvSpPr>
        <p:spPr>
          <a:xfrm>
            <a:off x="548640" y="3767328"/>
            <a:ext cx="91440" cy="91440"/>
          </a:xfrm>
          <a:prstGeom prst="ellipse">
            <a:avLst/>
          </a:prstGeom>
          <a:solidFill>
            <a:srgbClr val="E87722"/>
          </a:solidFill>
          <a:ln w="12700">
            <a:solidFill>
              <a:srgbClr val="E87722"/>
            </a:solidFill>
            <a:prstDash val="solid"/>
          </a:ln>
        </p:spPr>
      </p:sp>
      <p:sp>
        <p:nvSpPr>
          <p:cNvPr id="20" name="Text 17"/>
          <p:cNvSpPr/>
          <p:nvPr/>
        </p:nvSpPr>
        <p:spPr>
          <a:xfrm>
            <a:off x="731520" y="3712464"/>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Identificar alguna necesidad específica que la iglesia pueda suplir.</a:t>
            </a:r>
            <a:endParaRPr lang="en-US" sz="950" dirty="0"/>
          </a:p>
        </p:txBody>
      </p:sp>
      <p:sp>
        <p:nvSpPr>
          <p:cNvPr id="21" name="Text 18"/>
          <p:cNvSpPr/>
          <p:nvPr/>
        </p:nvSpPr>
        <p:spPr>
          <a:xfrm>
            <a:off x="46634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CONSEJOS ÚTILES</a:t>
            </a:r>
            <a:endParaRPr lang="en-US" sz="900" dirty="0"/>
          </a:p>
        </p:txBody>
      </p:sp>
      <p:sp>
        <p:nvSpPr>
          <p:cNvPr id="22" name="Shape 19"/>
          <p:cNvSpPr/>
          <p:nvPr/>
        </p:nvSpPr>
        <p:spPr>
          <a:xfrm>
            <a:off x="4663440" y="2999232"/>
            <a:ext cx="91440" cy="91440"/>
          </a:xfrm>
          <a:prstGeom prst="ellipse">
            <a:avLst/>
          </a:prstGeom>
          <a:solidFill>
            <a:srgbClr val="E87722"/>
          </a:solidFill>
          <a:ln w="12700">
            <a:solidFill>
              <a:srgbClr val="E87722"/>
            </a:solidFill>
            <a:prstDash val="solid"/>
          </a:ln>
        </p:spPr>
      </p:sp>
      <p:sp>
        <p:nvSpPr>
          <p:cNvPr id="23" name="Text 20"/>
          <p:cNvSpPr/>
          <p:nvPr/>
        </p:nvSpPr>
        <p:spPr>
          <a:xfrm>
            <a:off x="4846320" y="2944368"/>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Hablar de manera clara y audible.</a:t>
            </a:r>
            <a:endParaRPr lang="en-US" sz="950" dirty="0"/>
          </a:p>
        </p:txBody>
      </p:sp>
      <p:sp>
        <p:nvSpPr>
          <p:cNvPr id="24" name="Shape 21"/>
          <p:cNvSpPr/>
          <p:nvPr/>
        </p:nvSpPr>
        <p:spPr>
          <a:xfrm>
            <a:off x="4663440" y="3191256"/>
            <a:ext cx="91440" cy="91440"/>
          </a:xfrm>
          <a:prstGeom prst="ellipse">
            <a:avLst/>
          </a:prstGeom>
          <a:solidFill>
            <a:srgbClr val="E87722"/>
          </a:solidFill>
          <a:ln w="12700">
            <a:solidFill>
              <a:srgbClr val="E87722"/>
            </a:solidFill>
            <a:prstDash val="solid"/>
          </a:ln>
        </p:spPr>
      </p:sp>
      <p:sp>
        <p:nvSpPr>
          <p:cNvPr id="25" name="Text 22"/>
          <p:cNvSpPr/>
          <p:nvPr/>
        </p:nvSpPr>
        <p:spPr>
          <a:xfrm>
            <a:off x="4846320" y="3136392"/>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Resaltar la importancia de la experiencia y la sabiduría del anciano.</a:t>
            </a:r>
            <a:endParaRPr lang="en-US" sz="950" dirty="0"/>
          </a:p>
        </p:txBody>
      </p:sp>
      <p:sp>
        <p:nvSpPr>
          <p:cNvPr id="26" name="Shape 23"/>
          <p:cNvSpPr/>
          <p:nvPr/>
        </p:nvSpPr>
        <p:spPr>
          <a:xfrm>
            <a:off x="4663440" y="3383280"/>
            <a:ext cx="91440" cy="91440"/>
          </a:xfrm>
          <a:prstGeom prst="ellipse">
            <a:avLst/>
          </a:prstGeom>
          <a:solidFill>
            <a:srgbClr val="E87722"/>
          </a:solidFill>
          <a:ln w="12700">
            <a:solidFill>
              <a:srgbClr val="E87722"/>
            </a:solidFill>
            <a:prstDash val="solid"/>
          </a:ln>
        </p:spPr>
      </p:sp>
      <p:sp>
        <p:nvSpPr>
          <p:cNvPr id="27" name="Text 24"/>
          <p:cNvSpPr/>
          <p:nvPr/>
        </p:nvSpPr>
        <p:spPr>
          <a:xfrm>
            <a:off x="4846320" y="3328416"/>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Preguntar cuál es su himno preferido.</a:t>
            </a:r>
            <a:endParaRPr lang="en-US" sz="950" dirty="0"/>
          </a:p>
        </p:txBody>
      </p:sp>
      <p:sp>
        <p:nvSpPr>
          <p:cNvPr id="28" name="Shape 25"/>
          <p:cNvSpPr/>
          <p:nvPr/>
        </p:nvSpPr>
        <p:spPr>
          <a:xfrm>
            <a:off x="4663440" y="3575304"/>
            <a:ext cx="91440" cy="91440"/>
          </a:xfrm>
          <a:prstGeom prst="ellipse">
            <a:avLst/>
          </a:prstGeom>
          <a:solidFill>
            <a:srgbClr val="E87722"/>
          </a:solidFill>
          <a:ln w="12700">
            <a:solidFill>
              <a:srgbClr val="E87722"/>
            </a:solidFill>
            <a:prstDash val="solid"/>
          </a:ln>
        </p:spPr>
      </p:sp>
      <p:sp>
        <p:nvSpPr>
          <p:cNvPr id="29" name="Text 26"/>
          <p:cNvSpPr/>
          <p:nvPr/>
        </p:nvSpPr>
        <p:spPr>
          <a:xfrm>
            <a:off x="4846320" y="3520440"/>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Preguntar si le gustaría recibir otras visitas.</a:t>
            </a:r>
            <a:endParaRPr lang="en-US" sz="950" dirty="0"/>
          </a:p>
        </p:txBody>
      </p:sp>
      <p:sp>
        <p:nvSpPr>
          <p:cNvPr id="30" name="Shape 27"/>
          <p:cNvSpPr/>
          <p:nvPr/>
        </p:nvSpPr>
        <p:spPr>
          <a:xfrm>
            <a:off x="4663440" y="3767328"/>
            <a:ext cx="91440" cy="91440"/>
          </a:xfrm>
          <a:prstGeom prst="ellipse">
            <a:avLst/>
          </a:prstGeom>
          <a:solidFill>
            <a:srgbClr val="E87722"/>
          </a:solidFill>
          <a:ln w="12700">
            <a:solidFill>
              <a:srgbClr val="E87722"/>
            </a:solidFill>
            <a:prstDash val="solid"/>
          </a:ln>
        </p:spPr>
      </p:sp>
      <p:sp>
        <p:nvSpPr>
          <p:cNvPr id="31" name="Text 28"/>
          <p:cNvSpPr/>
          <p:nvPr/>
        </p:nvSpPr>
        <p:spPr>
          <a:xfrm>
            <a:off x="4846320" y="3712464"/>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Comprometer a otras personas en este tipo de visitación.</a:t>
            </a:r>
            <a:endParaRPr lang="en-US" sz="950" dirty="0"/>
          </a:p>
        </p:txBody>
      </p:sp>
      <p:sp>
        <p:nvSpPr>
          <p:cNvPr id="32" name="Shape 29"/>
          <p:cNvSpPr/>
          <p:nvPr/>
        </p:nvSpPr>
        <p:spPr>
          <a:xfrm>
            <a:off x="548640" y="4434840"/>
            <a:ext cx="8046720" cy="164592"/>
          </a:xfrm>
          <a:prstGeom prst="rect">
            <a:avLst/>
          </a:prstGeom>
          <a:solidFill>
            <a:srgbClr val="F7FAFC"/>
          </a:solidFill>
          <a:ln w="3810">
            <a:solidFill>
              <a:srgbClr val="E2E8F0"/>
            </a:solidFill>
            <a:prstDash val="solid"/>
          </a:ln>
        </p:spPr>
      </p:sp>
      <p:sp>
        <p:nvSpPr>
          <p:cNvPr id="33" name="Shape 30"/>
          <p:cNvSpPr/>
          <p:nvPr/>
        </p:nvSpPr>
        <p:spPr>
          <a:xfrm>
            <a:off x="548640" y="4617720"/>
            <a:ext cx="8046720" cy="18288"/>
          </a:xfrm>
          <a:prstGeom prst="rect">
            <a:avLst/>
          </a:prstGeom>
          <a:solidFill>
            <a:srgbClr val="E2E8F0"/>
          </a:solidFill>
          <a:ln w="12700">
            <a:solidFill>
              <a:srgbClr val="E2E8F0"/>
            </a:solidFill>
            <a:prstDash val="solid"/>
          </a:ln>
        </p:spPr>
      </p:sp>
      <p:sp>
        <p:nvSpPr>
          <p:cNvPr id="34" name="Text 31"/>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35" name="Text 32"/>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19</a:t>
            </a:r>
            <a:endParaRPr lang="en-US" sz="900" dirty="0"/>
          </a:p>
        </p:txBody>
      </p:sp>
      <p:sp>
        <p:nvSpPr>
          <p:cNvPr id="36" name="Text 33"/>
          <p:cNvSpPr/>
          <p:nvPr/>
        </p:nvSpPr>
        <p:spPr>
          <a:xfrm>
            <a:off x="548640" y="4370832"/>
            <a:ext cx="2743200" cy="201168"/>
          </a:xfrm>
          <a:prstGeom prst="rect">
            <a:avLst/>
          </a:prstGeom>
          <a:noFill/>
          <a:ln/>
        </p:spPr>
        <p:txBody>
          <a:bodyPr wrap="square" lIns="0" tIns="0" rIns="0" bIns="0" rtlCol="0" anchor="ctr"/>
          <a:lstStyle/>
          <a:p>
            <a:pPr indent="0" marL="0">
              <a:buNone/>
            </a:pPr>
            <a:r>
              <a:rPr lang="en-US" sz="850" b="1" spc="300" kern="0" dirty="0">
                <a:solidFill>
                  <a:srgbClr val="E87722"/>
                </a:solidFill>
                <a:latin typeface="Calibri" pitchFamily="34" charset="0"/>
                <a:ea typeface="Calibri" pitchFamily="34" charset="-122"/>
                <a:cs typeface="Calibri" pitchFamily="34" charset="-120"/>
              </a:rPr>
              <a:t>TEXTOS BÍBLICOS</a:t>
            </a:r>
            <a:endParaRPr lang="en-US" sz="850" dirty="0"/>
          </a:p>
        </p:txBody>
      </p:sp>
      <p:sp>
        <p:nvSpPr>
          <p:cNvPr id="37" name="Text 34"/>
          <p:cNvSpPr/>
          <p:nvPr/>
        </p:nvSpPr>
        <p:spPr>
          <a:xfrm>
            <a:off x="2103120" y="4370832"/>
            <a:ext cx="6492240" cy="201168"/>
          </a:xfrm>
          <a:prstGeom prst="rect">
            <a:avLst/>
          </a:prstGeom>
          <a:noFill/>
          <a:ln/>
        </p:spPr>
        <p:txBody>
          <a:bodyPr wrap="square" lIns="0" tIns="0" rIns="0" bIns="0" rtlCol="0" anchor="ctr"/>
          <a:lstStyle/>
          <a:p>
            <a:pPr indent="0" marL="0">
              <a:buNone/>
            </a:pPr>
            <a:r>
              <a:rPr lang="en-US" sz="850" i="1" dirty="0">
                <a:solidFill>
                  <a:srgbClr val="94A3B8"/>
                </a:solidFill>
                <a:latin typeface="Calibri" pitchFamily="34" charset="0"/>
                <a:ea typeface="Calibri" pitchFamily="34" charset="-122"/>
                <a:cs typeface="Calibri" pitchFamily="34" charset="-120"/>
              </a:rPr>
              <a:t>Sal. 27:1 · Sal. 62:5-6 · Isa. 25:9 · Juan 14:1-3 · Heb. 10:35 · 2 Ped. 3:13 · Apoc. 2:10 · Apoc. 22:20</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ÍNDICE</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indent="0" marL="0">
              <a:buNone/>
            </a:pPr>
            <a:r>
              <a:rPr lang="en-US" sz="3600" b="1" dirty="0">
                <a:solidFill>
                  <a:srgbClr val="1A2B5C"/>
                </a:solidFill>
                <a:latin typeface="Georgia" pitchFamily="34" charset="0"/>
                <a:ea typeface="Georgia" pitchFamily="34" charset="-122"/>
                <a:cs typeface="Georgia" pitchFamily="34" charset="-120"/>
              </a:rPr>
              <a:t>En este capítulo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sp>
      <p:sp>
        <p:nvSpPr>
          <p:cNvPr id="5" name="Text 3"/>
          <p:cNvSpPr/>
          <p:nvPr/>
        </p:nvSpPr>
        <p:spPr>
          <a:xfrm>
            <a:off x="548640" y="2103120"/>
            <a:ext cx="1874520" cy="822960"/>
          </a:xfrm>
          <a:prstGeom prst="rect">
            <a:avLst/>
          </a:prstGeom>
          <a:noFill/>
          <a:ln/>
        </p:spPr>
        <p:txBody>
          <a:bodyPr wrap="square" lIns="0" tIns="0" rIns="0" bIns="0" rtlCol="0" anchor="t"/>
          <a:lstStyle/>
          <a:p>
            <a:pPr indent="0" marL="0">
              <a:buNone/>
            </a:pPr>
            <a:r>
              <a:rPr lang="en-US" sz="5200" b="1" dirty="0">
                <a:solidFill>
                  <a:srgbClr val="E87722"/>
                </a:solidFill>
                <a:latin typeface="Georgia" pitchFamily="34" charset="0"/>
                <a:ea typeface="Georgia" pitchFamily="34" charset="-122"/>
                <a:cs typeface="Georgia" pitchFamily="34" charset="-120"/>
              </a:rPr>
              <a:t>01</a:t>
            </a:r>
            <a:endParaRPr lang="en-US" sz="5200" dirty="0"/>
          </a:p>
        </p:txBody>
      </p:sp>
      <p:sp>
        <p:nvSpPr>
          <p:cNvPr id="6" name="Text 4"/>
          <p:cNvSpPr/>
          <p:nvPr/>
        </p:nvSpPr>
        <p:spPr>
          <a:xfrm>
            <a:off x="548640" y="2971800"/>
            <a:ext cx="1965960" cy="8229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El llamado</a:t>
            </a:r>
            <a:endParaRPr lang="en-US" sz="1400" dirty="0"/>
          </a:p>
          <a:p>
            <a:pPr indent="0" marL="0">
              <a:buNone/>
            </a:pPr>
            <a:r>
              <a:rPr lang="en-US" sz="1400" b="1" dirty="0">
                <a:solidFill>
                  <a:srgbClr val="1A2B5C"/>
                </a:solidFill>
                <a:latin typeface="Calibri" pitchFamily="34" charset="0"/>
                <a:ea typeface="Calibri" pitchFamily="34" charset="-122"/>
                <a:cs typeface="Calibri" pitchFamily="34" charset="-120"/>
              </a:rPr>
              <a:t>a la visitación</a:t>
            </a:r>
            <a:endParaRPr lang="en-US" sz="1400" dirty="0"/>
          </a:p>
        </p:txBody>
      </p:sp>
      <p:sp>
        <p:nvSpPr>
          <p:cNvPr id="7" name="Text 5"/>
          <p:cNvSpPr/>
          <p:nvPr/>
        </p:nvSpPr>
        <p:spPr>
          <a:xfrm>
            <a:off x="548640" y="3794760"/>
            <a:ext cx="196596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El modelo de Cristo y cuatro pasajes de Elena de White sobre la obra de casa en casa.</a:t>
            </a:r>
            <a:endParaRPr lang="en-US" sz="1000" dirty="0"/>
          </a:p>
        </p:txBody>
      </p:sp>
      <p:sp>
        <p:nvSpPr>
          <p:cNvPr id="8" name="Text 6"/>
          <p:cNvSpPr/>
          <p:nvPr/>
        </p:nvSpPr>
        <p:spPr>
          <a:xfrm>
            <a:off x="2587752" y="2103120"/>
            <a:ext cx="1874520" cy="822960"/>
          </a:xfrm>
          <a:prstGeom prst="rect">
            <a:avLst/>
          </a:prstGeom>
          <a:noFill/>
          <a:ln/>
        </p:spPr>
        <p:txBody>
          <a:bodyPr wrap="square" lIns="0" tIns="0" rIns="0" bIns="0" rtlCol="0" anchor="t"/>
          <a:lstStyle/>
          <a:p>
            <a:pPr indent="0" marL="0">
              <a:buNone/>
            </a:pPr>
            <a:r>
              <a:rPr lang="en-US" sz="5200" b="1" dirty="0">
                <a:solidFill>
                  <a:srgbClr val="E87722"/>
                </a:solidFill>
                <a:latin typeface="Georgia" pitchFamily="34" charset="0"/>
                <a:ea typeface="Georgia" pitchFamily="34" charset="-122"/>
                <a:cs typeface="Georgia" pitchFamily="34" charset="-120"/>
              </a:rPr>
              <a:t>02</a:t>
            </a:r>
            <a:endParaRPr lang="en-US" sz="5200" dirty="0"/>
          </a:p>
        </p:txBody>
      </p:sp>
      <p:sp>
        <p:nvSpPr>
          <p:cNvPr id="9" name="Text 7"/>
          <p:cNvSpPr/>
          <p:nvPr/>
        </p:nvSpPr>
        <p:spPr>
          <a:xfrm>
            <a:off x="2587752" y="2971800"/>
            <a:ext cx="1965960" cy="8229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Organización</a:t>
            </a:r>
            <a:endParaRPr lang="en-US" sz="1400" dirty="0"/>
          </a:p>
          <a:p>
            <a:pPr indent="0" marL="0">
              <a:buNone/>
            </a:pPr>
            <a:r>
              <a:rPr lang="en-US" sz="1400" b="1" dirty="0">
                <a:solidFill>
                  <a:srgbClr val="1A2B5C"/>
                </a:solidFill>
                <a:latin typeface="Calibri" pitchFamily="34" charset="0"/>
                <a:ea typeface="Calibri" pitchFamily="34" charset="-122"/>
                <a:cs typeface="Calibri" pitchFamily="34" charset="-120"/>
              </a:rPr>
              <a:t>del ministerio</a:t>
            </a:r>
            <a:endParaRPr lang="en-US" sz="1400" dirty="0"/>
          </a:p>
        </p:txBody>
      </p:sp>
      <p:sp>
        <p:nvSpPr>
          <p:cNvPr id="10" name="Text 8"/>
          <p:cNvSpPr/>
          <p:nvPr/>
        </p:nvSpPr>
        <p:spPr>
          <a:xfrm>
            <a:off x="2587752" y="3794760"/>
            <a:ext cx="196596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Distribución por barrios, plan conjunto y la guardia de diaconado del sábado.</a:t>
            </a:r>
            <a:endParaRPr lang="en-US" sz="1000" dirty="0"/>
          </a:p>
        </p:txBody>
      </p:sp>
      <p:sp>
        <p:nvSpPr>
          <p:cNvPr id="11" name="Text 9"/>
          <p:cNvSpPr/>
          <p:nvPr/>
        </p:nvSpPr>
        <p:spPr>
          <a:xfrm>
            <a:off x="4626864" y="2103120"/>
            <a:ext cx="1874520" cy="822960"/>
          </a:xfrm>
          <a:prstGeom prst="rect">
            <a:avLst/>
          </a:prstGeom>
          <a:noFill/>
          <a:ln/>
        </p:spPr>
        <p:txBody>
          <a:bodyPr wrap="square" lIns="0" tIns="0" rIns="0" bIns="0" rtlCol="0" anchor="t"/>
          <a:lstStyle/>
          <a:p>
            <a:pPr indent="0" marL="0">
              <a:buNone/>
            </a:pPr>
            <a:r>
              <a:rPr lang="en-US" sz="5200" b="1" dirty="0">
                <a:solidFill>
                  <a:srgbClr val="E87722"/>
                </a:solidFill>
                <a:latin typeface="Georgia" pitchFamily="34" charset="0"/>
                <a:ea typeface="Georgia" pitchFamily="34" charset="-122"/>
                <a:cs typeface="Georgia" pitchFamily="34" charset="-120"/>
              </a:rPr>
              <a:t>03</a:t>
            </a:r>
            <a:endParaRPr lang="en-US" sz="5200" dirty="0"/>
          </a:p>
        </p:txBody>
      </p:sp>
      <p:sp>
        <p:nvSpPr>
          <p:cNvPr id="12" name="Text 10"/>
          <p:cNvSpPr/>
          <p:nvPr/>
        </p:nvSpPr>
        <p:spPr>
          <a:xfrm>
            <a:off x="4626864" y="2971800"/>
            <a:ext cx="1965960" cy="8229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Siete tipos</a:t>
            </a:r>
            <a:endParaRPr lang="en-US" sz="1400" dirty="0"/>
          </a:p>
          <a:p>
            <a:pPr indent="0" marL="0">
              <a:buNone/>
            </a:pPr>
            <a:r>
              <a:rPr lang="en-US" sz="1400" b="1" dirty="0">
                <a:solidFill>
                  <a:srgbClr val="1A2B5C"/>
                </a:solidFill>
                <a:latin typeface="Calibri" pitchFamily="34" charset="0"/>
                <a:ea typeface="Calibri" pitchFamily="34" charset="-122"/>
                <a:cs typeface="Calibri" pitchFamily="34" charset="-120"/>
              </a:rPr>
              <a:t>de visita</a:t>
            </a:r>
            <a:endParaRPr lang="en-US" sz="1400" dirty="0"/>
          </a:p>
        </p:txBody>
      </p:sp>
      <p:sp>
        <p:nvSpPr>
          <p:cNvPr id="13" name="Text 11"/>
          <p:cNvSpPr/>
          <p:nvPr/>
        </p:nvSpPr>
        <p:spPr>
          <a:xfrm>
            <a:off x="4626864" y="3794760"/>
            <a:ext cx="196596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Miembros, nuevos conversos, débiles en la fe, ancianos, enfermos, enlutados y solitarios.</a:t>
            </a:r>
            <a:endParaRPr lang="en-US" sz="1000" dirty="0"/>
          </a:p>
        </p:txBody>
      </p:sp>
      <p:sp>
        <p:nvSpPr>
          <p:cNvPr id="14" name="Text 12"/>
          <p:cNvSpPr/>
          <p:nvPr/>
        </p:nvSpPr>
        <p:spPr>
          <a:xfrm>
            <a:off x="6665976" y="2103120"/>
            <a:ext cx="1874520" cy="822960"/>
          </a:xfrm>
          <a:prstGeom prst="rect">
            <a:avLst/>
          </a:prstGeom>
          <a:noFill/>
          <a:ln/>
        </p:spPr>
        <p:txBody>
          <a:bodyPr wrap="square" lIns="0" tIns="0" rIns="0" bIns="0" rtlCol="0" anchor="t"/>
          <a:lstStyle/>
          <a:p>
            <a:pPr indent="0" marL="0">
              <a:buNone/>
            </a:pPr>
            <a:r>
              <a:rPr lang="en-US" sz="5200" b="1" dirty="0">
                <a:solidFill>
                  <a:srgbClr val="E87722"/>
                </a:solidFill>
                <a:latin typeface="Georgia" pitchFamily="34" charset="0"/>
                <a:ea typeface="Georgia" pitchFamily="34" charset="-122"/>
                <a:cs typeface="Georgia" pitchFamily="34" charset="-120"/>
              </a:rPr>
              <a:t>04</a:t>
            </a:r>
            <a:endParaRPr lang="en-US" sz="5200" dirty="0"/>
          </a:p>
        </p:txBody>
      </p:sp>
      <p:sp>
        <p:nvSpPr>
          <p:cNvPr id="15" name="Text 13"/>
          <p:cNvSpPr/>
          <p:nvPr/>
        </p:nvSpPr>
        <p:spPr>
          <a:xfrm>
            <a:off x="6665976" y="2971800"/>
            <a:ext cx="1965960" cy="8229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Herramientas</a:t>
            </a:r>
            <a:endParaRPr lang="en-US" sz="1400" dirty="0"/>
          </a:p>
          <a:p>
            <a:pPr indent="0" marL="0">
              <a:buNone/>
            </a:pPr>
            <a:r>
              <a:rPr lang="en-US" sz="1400" b="1" dirty="0">
                <a:solidFill>
                  <a:srgbClr val="1A2B5C"/>
                </a:solidFill>
                <a:latin typeface="Calibri" pitchFamily="34" charset="0"/>
                <a:ea typeface="Calibri" pitchFamily="34" charset="-122"/>
                <a:cs typeface="Calibri" pitchFamily="34" charset="-120"/>
              </a:rPr>
              <a:t>prácticas</a:t>
            </a:r>
            <a:endParaRPr lang="en-US" sz="1400" dirty="0"/>
          </a:p>
        </p:txBody>
      </p:sp>
      <p:sp>
        <p:nvSpPr>
          <p:cNvPr id="16" name="Text 14"/>
          <p:cNvSpPr/>
          <p:nvPr/>
        </p:nvSpPr>
        <p:spPr>
          <a:xfrm>
            <a:off x="6665976" y="3794760"/>
            <a:ext cx="196596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La ficha de visitación mensual y el Programa Integrado con seis orientaciones.</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VISITA 05 DE 07</a:t>
            </a:r>
            <a:endParaRPr lang="en-US" sz="1000" dirty="0"/>
          </a:p>
        </p:txBody>
      </p:sp>
      <p:sp>
        <p:nvSpPr>
          <p:cNvPr id="3" name="Shape 1"/>
          <p:cNvSpPr/>
          <p:nvPr/>
        </p:nvSpPr>
        <p:spPr>
          <a:xfrm>
            <a:off x="548640" y="868680"/>
            <a:ext cx="914400" cy="91440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777240" y="1097280"/>
            <a:ext cx="457200" cy="457200"/>
          </a:xfrm>
          <a:prstGeom prst="rect">
            <a:avLst/>
          </a:prstGeom>
        </p:spPr>
      </p:pic>
      <p:sp>
        <p:nvSpPr>
          <p:cNvPr id="5" name="Text 2"/>
          <p:cNvSpPr/>
          <p:nvPr/>
        </p:nvSpPr>
        <p:spPr>
          <a:xfrm>
            <a:off x="1645920" y="914400"/>
            <a:ext cx="6858000" cy="45720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Enfermos</a:t>
            </a:r>
            <a:endParaRPr lang="en-US" sz="2600" dirty="0"/>
          </a:p>
        </p:txBody>
      </p:sp>
      <p:sp>
        <p:nvSpPr>
          <p:cNvPr id="6" name="Text 3"/>
          <p:cNvSpPr/>
          <p:nvPr/>
        </p:nvSpPr>
        <p:spPr>
          <a:xfrm>
            <a:off x="1645920" y="1371600"/>
            <a:ext cx="6858000" cy="365760"/>
          </a:xfrm>
          <a:prstGeom prst="rect">
            <a:avLst/>
          </a:prstGeom>
          <a:noFill/>
          <a:ln/>
        </p:spPr>
        <p:txBody>
          <a:bodyPr wrap="square" lIns="0" tIns="0" rIns="0" bIns="0" rtlCol="0" anchor="t"/>
          <a:lstStyle/>
          <a:p>
            <a:pPr indent="0" marL="0">
              <a:buNone/>
            </a:pPr>
            <a:r>
              <a:rPr lang="en-US" sz="1200" i="1" dirty="0">
                <a:solidFill>
                  <a:srgbClr val="E87722"/>
                </a:solidFill>
                <a:latin typeface="Calibri" pitchFamily="34" charset="0"/>
                <a:ea typeface="Calibri" pitchFamily="34" charset="-122"/>
                <a:cs typeface="Calibri" pitchFamily="34" charset="-120"/>
              </a:rPr>
              <a:t>Atención, comunión con Dios y respeto a las orientaciones médicas</a:t>
            </a:r>
            <a:endParaRPr lang="en-US" sz="1200" dirty="0"/>
          </a:p>
        </p:txBody>
      </p:sp>
      <p:sp>
        <p:nvSpPr>
          <p:cNvPr id="7" name="Shape 4"/>
          <p:cNvSpPr/>
          <p:nvPr/>
        </p:nvSpPr>
        <p:spPr>
          <a:xfrm>
            <a:off x="548640" y="1965960"/>
            <a:ext cx="8046720" cy="548640"/>
          </a:xfrm>
          <a:prstGeom prst="rect">
            <a:avLst/>
          </a:prstGeom>
          <a:solidFill>
            <a:srgbClr val="1A2B5C"/>
          </a:solidFill>
          <a:ln w="12700">
            <a:solidFill>
              <a:srgbClr val="1A2B5C"/>
            </a:solidFill>
            <a:prstDash val="solid"/>
          </a:ln>
        </p:spPr>
      </p:sp>
      <p:sp>
        <p:nvSpPr>
          <p:cNvPr id="8" name="Text 5"/>
          <p:cNvSpPr/>
          <p:nvPr/>
        </p:nvSpPr>
        <p:spPr>
          <a:xfrm>
            <a:off x="731520" y="2011680"/>
            <a:ext cx="1463040" cy="45720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PROPÓSITO</a:t>
            </a:r>
            <a:endParaRPr lang="en-US" sz="1000" dirty="0"/>
          </a:p>
        </p:txBody>
      </p:sp>
      <p:sp>
        <p:nvSpPr>
          <p:cNvPr id="9" name="Text 6"/>
          <p:cNvSpPr/>
          <p:nvPr/>
        </p:nvSpPr>
        <p:spPr>
          <a:xfrm>
            <a:off x="2286000" y="2011680"/>
            <a:ext cx="6217920" cy="457200"/>
          </a:xfrm>
          <a:prstGeom prst="rect">
            <a:avLst/>
          </a:prstGeom>
          <a:noFill/>
          <a:ln/>
        </p:spPr>
        <p:txBody>
          <a:bodyPr wrap="square" lIns="0" tIns="0" rIns="0" bIns="0"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Demostrar atención e interés. Motivar la comunión con Dios y orar por la restauración de la salud.</a:t>
            </a:r>
            <a:endParaRPr lang="en-US" sz="1100" dirty="0"/>
          </a:p>
        </p:txBody>
      </p:sp>
      <p:sp>
        <p:nvSpPr>
          <p:cNvPr id="10" name="Text 7"/>
          <p:cNvSpPr/>
          <p:nvPr/>
        </p:nvSpPr>
        <p:spPr>
          <a:xfrm>
            <a:off x="5486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CÓMO ACTUAR DURANTE LA VISITA</a:t>
            </a:r>
            <a:endParaRPr lang="en-US" sz="900" dirty="0"/>
          </a:p>
        </p:txBody>
      </p:sp>
      <p:sp>
        <p:nvSpPr>
          <p:cNvPr id="11" name="Shape 8"/>
          <p:cNvSpPr/>
          <p:nvPr/>
        </p:nvSpPr>
        <p:spPr>
          <a:xfrm>
            <a:off x="548640" y="2999232"/>
            <a:ext cx="91440" cy="91440"/>
          </a:xfrm>
          <a:prstGeom prst="ellipse">
            <a:avLst/>
          </a:prstGeom>
          <a:solidFill>
            <a:srgbClr val="E87722"/>
          </a:solidFill>
          <a:ln w="12700">
            <a:solidFill>
              <a:srgbClr val="E87722"/>
            </a:solidFill>
            <a:prstDash val="solid"/>
          </a:ln>
        </p:spPr>
      </p:sp>
      <p:sp>
        <p:nvSpPr>
          <p:cNvPr id="12" name="Text 9"/>
          <p:cNvSpPr/>
          <p:nvPr/>
        </p:nvSpPr>
        <p:spPr>
          <a:xfrm>
            <a:off x="731520" y="2944368"/>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Hablar de asuntos alegres que despierten esperanza y paz.</a:t>
            </a:r>
            <a:endParaRPr lang="en-US" sz="950" dirty="0"/>
          </a:p>
        </p:txBody>
      </p:sp>
      <p:sp>
        <p:nvSpPr>
          <p:cNvPr id="13" name="Shape 10"/>
          <p:cNvSpPr/>
          <p:nvPr/>
        </p:nvSpPr>
        <p:spPr>
          <a:xfrm>
            <a:off x="548640" y="3191256"/>
            <a:ext cx="91440" cy="91440"/>
          </a:xfrm>
          <a:prstGeom prst="ellipse">
            <a:avLst/>
          </a:prstGeom>
          <a:solidFill>
            <a:srgbClr val="E87722"/>
          </a:solidFill>
          <a:ln w="12700">
            <a:solidFill>
              <a:srgbClr val="E87722"/>
            </a:solidFill>
            <a:prstDash val="solid"/>
          </a:ln>
        </p:spPr>
      </p:sp>
      <p:sp>
        <p:nvSpPr>
          <p:cNvPr id="14" name="Text 11"/>
          <p:cNvSpPr/>
          <p:nvPr/>
        </p:nvSpPr>
        <p:spPr>
          <a:xfrm>
            <a:off x="731520" y="3136392"/>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Demostrar optimismo en relación con la recuperación.</a:t>
            </a:r>
            <a:endParaRPr lang="en-US" sz="950" dirty="0"/>
          </a:p>
        </p:txBody>
      </p:sp>
      <p:sp>
        <p:nvSpPr>
          <p:cNvPr id="15" name="Shape 12"/>
          <p:cNvSpPr/>
          <p:nvPr/>
        </p:nvSpPr>
        <p:spPr>
          <a:xfrm>
            <a:off x="548640" y="3383280"/>
            <a:ext cx="91440" cy="91440"/>
          </a:xfrm>
          <a:prstGeom prst="ellipse">
            <a:avLst/>
          </a:prstGeom>
          <a:solidFill>
            <a:srgbClr val="E87722"/>
          </a:solidFill>
          <a:ln w="12700">
            <a:solidFill>
              <a:srgbClr val="E87722"/>
            </a:solidFill>
            <a:prstDash val="solid"/>
          </a:ln>
        </p:spPr>
      </p:sp>
      <p:sp>
        <p:nvSpPr>
          <p:cNvPr id="16" name="Text 13"/>
          <p:cNvSpPr/>
          <p:nvPr/>
        </p:nvSpPr>
        <p:spPr>
          <a:xfrm>
            <a:off x="731520" y="3328416"/>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Leer un texto escogido de la Palabra de Dios.</a:t>
            </a:r>
            <a:endParaRPr lang="en-US" sz="950" dirty="0"/>
          </a:p>
        </p:txBody>
      </p:sp>
      <p:sp>
        <p:nvSpPr>
          <p:cNvPr id="17" name="Shape 14"/>
          <p:cNvSpPr/>
          <p:nvPr/>
        </p:nvSpPr>
        <p:spPr>
          <a:xfrm>
            <a:off x="548640" y="3575304"/>
            <a:ext cx="91440" cy="91440"/>
          </a:xfrm>
          <a:prstGeom prst="ellipse">
            <a:avLst/>
          </a:prstGeom>
          <a:solidFill>
            <a:srgbClr val="E87722"/>
          </a:solidFill>
          <a:ln w="12700">
            <a:solidFill>
              <a:srgbClr val="E87722"/>
            </a:solidFill>
            <a:prstDash val="solid"/>
          </a:ln>
        </p:spPr>
      </p:sp>
      <p:sp>
        <p:nvSpPr>
          <p:cNvPr id="18" name="Text 15"/>
          <p:cNvSpPr/>
          <p:nvPr/>
        </p:nvSpPr>
        <p:spPr>
          <a:xfrm>
            <a:off x="731520" y="3520440"/>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Identificar alguna necesidad que la iglesia pueda suplir.</a:t>
            </a:r>
            <a:endParaRPr lang="en-US" sz="950" dirty="0"/>
          </a:p>
        </p:txBody>
      </p:sp>
      <p:sp>
        <p:nvSpPr>
          <p:cNvPr id="19" name="Shape 16"/>
          <p:cNvSpPr/>
          <p:nvPr/>
        </p:nvSpPr>
        <p:spPr>
          <a:xfrm>
            <a:off x="548640" y="3767328"/>
            <a:ext cx="91440" cy="91440"/>
          </a:xfrm>
          <a:prstGeom prst="ellipse">
            <a:avLst/>
          </a:prstGeom>
          <a:solidFill>
            <a:srgbClr val="E87722"/>
          </a:solidFill>
          <a:ln w="12700">
            <a:solidFill>
              <a:srgbClr val="E87722"/>
            </a:solidFill>
            <a:prstDash val="solid"/>
          </a:ln>
        </p:spPr>
      </p:sp>
      <p:sp>
        <p:nvSpPr>
          <p:cNvPr id="20" name="Text 17"/>
          <p:cNvSpPr/>
          <p:nvPr/>
        </p:nvSpPr>
        <p:spPr>
          <a:xfrm>
            <a:off x="731520" y="3712464"/>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Preguntar si hay algún pedido especial de oración.</a:t>
            </a:r>
            <a:endParaRPr lang="en-US" sz="950" dirty="0"/>
          </a:p>
        </p:txBody>
      </p:sp>
      <p:sp>
        <p:nvSpPr>
          <p:cNvPr id="21" name="Shape 18"/>
          <p:cNvSpPr/>
          <p:nvPr/>
        </p:nvSpPr>
        <p:spPr>
          <a:xfrm>
            <a:off x="548640" y="3959352"/>
            <a:ext cx="91440" cy="91440"/>
          </a:xfrm>
          <a:prstGeom prst="ellipse">
            <a:avLst/>
          </a:prstGeom>
          <a:solidFill>
            <a:srgbClr val="E87722"/>
          </a:solidFill>
          <a:ln w="12700">
            <a:solidFill>
              <a:srgbClr val="E87722"/>
            </a:solidFill>
            <a:prstDash val="solid"/>
          </a:ln>
        </p:spPr>
      </p:sp>
      <p:sp>
        <p:nvSpPr>
          <p:cNvPr id="22" name="Text 19"/>
          <p:cNvSpPr/>
          <p:nvPr/>
        </p:nvSpPr>
        <p:spPr>
          <a:xfrm>
            <a:off x="731520" y="3904488"/>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Orar por la restauración y por toda la familia.</a:t>
            </a:r>
            <a:endParaRPr lang="en-US" sz="950" dirty="0"/>
          </a:p>
        </p:txBody>
      </p:sp>
      <p:sp>
        <p:nvSpPr>
          <p:cNvPr id="23" name="Text 20"/>
          <p:cNvSpPr/>
          <p:nvPr/>
        </p:nvSpPr>
        <p:spPr>
          <a:xfrm>
            <a:off x="46634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CONSEJOS ÚTILES</a:t>
            </a:r>
            <a:endParaRPr lang="en-US" sz="900" dirty="0"/>
          </a:p>
        </p:txBody>
      </p:sp>
      <p:sp>
        <p:nvSpPr>
          <p:cNvPr id="24" name="Shape 21"/>
          <p:cNvSpPr/>
          <p:nvPr/>
        </p:nvSpPr>
        <p:spPr>
          <a:xfrm>
            <a:off x="4663440" y="2999232"/>
            <a:ext cx="91440" cy="91440"/>
          </a:xfrm>
          <a:prstGeom prst="ellipse">
            <a:avLst/>
          </a:prstGeom>
          <a:solidFill>
            <a:srgbClr val="E87722"/>
          </a:solidFill>
          <a:ln w="12700">
            <a:solidFill>
              <a:srgbClr val="E87722"/>
            </a:solidFill>
            <a:prstDash val="solid"/>
          </a:ln>
        </p:spPr>
      </p:sp>
      <p:sp>
        <p:nvSpPr>
          <p:cNvPr id="25" name="Text 22"/>
          <p:cNvSpPr/>
          <p:nvPr/>
        </p:nvSpPr>
        <p:spPr>
          <a:xfrm>
            <a:off x="4846320" y="2944368"/>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Informarse sobre los horarios de visita del hospital.</a:t>
            </a:r>
            <a:endParaRPr lang="en-US" sz="950" dirty="0"/>
          </a:p>
        </p:txBody>
      </p:sp>
      <p:sp>
        <p:nvSpPr>
          <p:cNvPr id="26" name="Shape 23"/>
          <p:cNvSpPr/>
          <p:nvPr/>
        </p:nvSpPr>
        <p:spPr>
          <a:xfrm>
            <a:off x="4663440" y="3191256"/>
            <a:ext cx="91440" cy="91440"/>
          </a:xfrm>
          <a:prstGeom prst="ellipse">
            <a:avLst/>
          </a:prstGeom>
          <a:solidFill>
            <a:srgbClr val="E87722"/>
          </a:solidFill>
          <a:ln w="12700">
            <a:solidFill>
              <a:srgbClr val="E87722"/>
            </a:solidFill>
            <a:prstDash val="solid"/>
          </a:ln>
        </p:spPr>
      </p:sp>
      <p:sp>
        <p:nvSpPr>
          <p:cNvPr id="27" name="Text 24"/>
          <p:cNvSpPr/>
          <p:nvPr/>
        </p:nvSpPr>
        <p:spPr>
          <a:xfrm>
            <a:off x="4846320" y="3136392"/>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Verificar si hay restricciones médicas para recibir visitas.</a:t>
            </a:r>
            <a:endParaRPr lang="en-US" sz="950" dirty="0"/>
          </a:p>
        </p:txBody>
      </p:sp>
      <p:sp>
        <p:nvSpPr>
          <p:cNvPr id="28" name="Shape 25"/>
          <p:cNvSpPr/>
          <p:nvPr/>
        </p:nvSpPr>
        <p:spPr>
          <a:xfrm>
            <a:off x="4663440" y="3383280"/>
            <a:ext cx="91440" cy="91440"/>
          </a:xfrm>
          <a:prstGeom prst="ellipse">
            <a:avLst/>
          </a:prstGeom>
          <a:solidFill>
            <a:srgbClr val="E87722"/>
          </a:solidFill>
          <a:ln w="12700">
            <a:solidFill>
              <a:srgbClr val="E87722"/>
            </a:solidFill>
            <a:prstDash val="solid"/>
          </a:ln>
        </p:spPr>
      </p:sp>
      <p:sp>
        <p:nvSpPr>
          <p:cNvPr id="29" name="Text 26"/>
          <p:cNvSpPr/>
          <p:nvPr/>
        </p:nvSpPr>
        <p:spPr>
          <a:xfrm>
            <a:off x="4846320" y="3328416"/>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No permanecer más de algunos minutos.</a:t>
            </a:r>
            <a:endParaRPr lang="en-US" sz="950" dirty="0"/>
          </a:p>
        </p:txBody>
      </p:sp>
      <p:sp>
        <p:nvSpPr>
          <p:cNvPr id="30" name="Shape 27"/>
          <p:cNvSpPr/>
          <p:nvPr/>
        </p:nvSpPr>
        <p:spPr>
          <a:xfrm>
            <a:off x="4663440" y="3575304"/>
            <a:ext cx="91440" cy="91440"/>
          </a:xfrm>
          <a:prstGeom prst="ellipse">
            <a:avLst/>
          </a:prstGeom>
          <a:solidFill>
            <a:srgbClr val="E87722"/>
          </a:solidFill>
          <a:ln w="12700">
            <a:solidFill>
              <a:srgbClr val="E87722"/>
            </a:solidFill>
            <a:prstDash val="solid"/>
          </a:ln>
        </p:spPr>
      </p:sp>
      <p:sp>
        <p:nvSpPr>
          <p:cNvPr id="31" name="Text 28"/>
          <p:cNvSpPr/>
          <p:nvPr/>
        </p:nvSpPr>
        <p:spPr>
          <a:xfrm>
            <a:off x="4846320" y="3520440"/>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No eres médico: no recetar nada al paciente.</a:t>
            </a:r>
            <a:endParaRPr lang="en-US" sz="950" dirty="0"/>
          </a:p>
        </p:txBody>
      </p:sp>
      <p:sp>
        <p:nvSpPr>
          <p:cNvPr id="32" name="Shape 29"/>
          <p:cNvSpPr/>
          <p:nvPr/>
        </p:nvSpPr>
        <p:spPr>
          <a:xfrm>
            <a:off x="4663440" y="3767328"/>
            <a:ext cx="91440" cy="91440"/>
          </a:xfrm>
          <a:prstGeom prst="ellipse">
            <a:avLst/>
          </a:prstGeom>
          <a:solidFill>
            <a:srgbClr val="E87722"/>
          </a:solidFill>
          <a:ln w="12700">
            <a:solidFill>
              <a:srgbClr val="E87722"/>
            </a:solidFill>
            <a:prstDash val="solid"/>
          </a:ln>
        </p:spPr>
      </p:sp>
      <p:sp>
        <p:nvSpPr>
          <p:cNvPr id="33" name="Text 30"/>
          <p:cNvSpPr/>
          <p:nvPr/>
        </p:nvSpPr>
        <p:spPr>
          <a:xfrm>
            <a:off x="4846320" y="3712464"/>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Evitar preguntas detalladas sobre la enfermedad.</a:t>
            </a:r>
            <a:endParaRPr lang="en-US" sz="950" dirty="0"/>
          </a:p>
        </p:txBody>
      </p:sp>
      <p:sp>
        <p:nvSpPr>
          <p:cNvPr id="34" name="Shape 31"/>
          <p:cNvSpPr/>
          <p:nvPr/>
        </p:nvSpPr>
        <p:spPr>
          <a:xfrm>
            <a:off x="4663440" y="3959352"/>
            <a:ext cx="91440" cy="91440"/>
          </a:xfrm>
          <a:prstGeom prst="ellipse">
            <a:avLst/>
          </a:prstGeom>
          <a:solidFill>
            <a:srgbClr val="E87722"/>
          </a:solidFill>
          <a:ln w="12700">
            <a:solidFill>
              <a:srgbClr val="E87722"/>
            </a:solidFill>
            <a:prstDash val="solid"/>
          </a:ln>
        </p:spPr>
      </p:sp>
      <p:sp>
        <p:nvSpPr>
          <p:cNvPr id="35" name="Text 32"/>
          <p:cNvSpPr/>
          <p:nvPr/>
        </p:nvSpPr>
        <p:spPr>
          <a:xfrm>
            <a:off x="4846320" y="3904488"/>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Si hay otros pacientes, ofrecer orar con ellos también.</a:t>
            </a:r>
            <a:endParaRPr lang="en-US" sz="950" dirty="0"/>
          </a:p>
        </p:txBody>
      </p:sp>
      <p:sp>
        <p:nvSpPr>
          <p:cNvPr id="36" name="Shape 33"/>
          <p:cNvSpPr/>
          <p:nvPr/>
        </p:nvSpPr>
        <p:spPr>
          <a:xfrm>
            <a:off x="4663440" y="4151376"/>
            <a:ext cx="91440" cy="91440"/>
          </a:xfrm>
          <a:prstGeom prst="ellipse">
            <a:avLst/>
          </a:prstGeom>
          <a:solidFill>
            <a:srgbClr val="E87722"/>
          </a:solidFill>
          <a:ln w="12700">
            <a:solidFill>
              <a:srgbClr val="E87722"/>
            </a:solidFill>
            <a:prstDash val="solid"/>
          </a:ln>
        </p:spPr>
      </p:sp>
      <p:sp>
        <p:nvSpPr>
          <p:cNvPr id="37" name="Text 34"/>
          <p:cNvSpPr/>
          <p:nvPr/>
        </p:nvSpPr>
        <p:spPr>
          <a:xfrm>
            <a:off x="4846320" y="4096512"/>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Dejar una publicación religiosa.</a:t>
            </a:r>
            <a:endParaRPr lang="en-US" sz="950" dirty="0"/>
          </a:p>
        </p:txBody>
      </p:sp>
      <p:sp>
        <p:nvSpPr>
          <p:cNvPr id="38" name="Shape 35"/>
          <p:cNvSpPr/>
          <p:nvPr/>
        </p:nvSpPr>
        <p:spPr>
          <a:xfrm>
            <a:off x="548640" y="4434840"/>
            <a:ext cx="8046720" cy="164592"/>
          </a:xfrm>
          <a:prstGeom prst="rect">
            <a:avLst/>
          </a:prstGeom>
          <a:solidFill>
            <a:srgbClr val="F7FAFC"/>
          </a:solidFill>
          <a:ln w="3810">
            <a:solidFill>
              <a:srgbClr val="E2E8F0"/>
            </a:solidFill>
            <a:prstDash val="solid"/>
          </a:ln>
        </p:spPr>
      </p:sp>
      <p:sp>
        <p:nvSpPr>
          <p:cNvPr id="39" name="Shape 36"/>
          <p:cNvSpPr/>
          <p:nvPr/>
        </p:nvSpPr>
        <p:spPr>
          <a:xfrm>
            <a:off x="548640" y="4617720"/>
            <a:ext cx="8046720" cy="18288"/>
          </a:xfrm>
          <a:prstGeom prst="rect">
            <a:avLst/>
          </a:prstGeom>
          <a:solidFill>
            <a:srgbClr val="E2E8F0"/>
          </a:solidFill>
          <a:ln w="12700">
            <a:solidFill>
              <a:srgbClr val="E2E8F0"/>
            </a:solidFill>
            <a:prstDash val="solid"/>
          </a:ln>
        </p:spPr>
      </p:sp>
      <p:sp>
        <p:nvSpPr>
          <p:cNvPr id="40" name="Text 37"/>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41" name="Text 38"/>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20</a:t>
            </a:r>
            <a:endParaRPr lang="en-US" sz="900" dirty="0"/>
          </a:p>
        </p:txBody>
      </p:sp>
      <p:sp>
        <p:nvSpPr>
          <p:cNvPr id="42" name="Text 39"/>
          <p:cNvSpPr/>
          <p:nvPr/>
        </p:nvSpPr>
        <p:spPr>
          <a:xfrm>
            <a:off x="548640" y="4370832"/>
            <a:ext cx="2743200" cy="201168"/>
          </a:xfrm>
          <a:prstGeom prst="rect">
            <a:avLst/>
          </a:prstGeom>
          <a:noFill/>
          <a:ln/>
        </p:spPr>
        <p:txBody>
          <a:bodyPr wrap="square" lIns="0" tIns="0" rIns="0" bIns="0" rtlCol="0" anchor="ctr"/>
          <a:lstStyle/>
          <a:p>
            <a:pPr indent="0" marL="0">
              <a:buNone/>
            </a:pPr>
            <a:r>
              <a:rPr lang="en-US" sz="850" b="1" spc="300" kern="0" dirty="0">
                <a:solidFill>
                  <a:srgbClr val="E87722"/>
                </a:solidFill>
                <a:latin typeface="Calibri" pitchFamily="34" charset="0"/>
                <a:ea typeface="Calibri" pitchFamily="34" charset="-122"/>
                <a:cs typeface="Calibri" pitchFamily="34" charset="-120"/>
              </a:rPr>
              <a:t>TEXTOS BÍBLICOS</a:t>
            </a:r>
            <a:endParaRPr lang="en-US" sz="850" dirty="0"/>
          </a:p>
        </p:txBody>
      </p:sp>
      <p:sp>
        <p:nvSpPr>
          <p:cNvPr id="43" name="Text 40"/>
          <p:cNvSpPr/>
          <p:nvPr/>
        </p:nvSpPr>
        <p:spPr>
          <a:xfrm>
            <a:off x="2103120" y="4370832"/>
            <a:ext cx="6492240" cy="201168"/>
          </a:xfrm>
          <a:prstGeom prst="rect">
            <a:avLst/>
          </a:prstGeom>
          <a:noFill/>
          <a:ln/>
        </p:spPr>
        <p:txBody>
          <a:bodyPr wrap="square" lIns="0" tIns="0" rIns="0" bIns="0" rtlCol="0" anchor="ctr"/>
          <a:lstStyle/>
          <a:p>
            <a:pPr indent="0" marL="0">
              <a:buNone/>
            </a:pPr>
            <a:r>
              <a:rPr lang="en-US" sz="850" i="1" dirty="0">
                <a:solidFill>
                  <a:srgbClr val="94A3B8"/>
                </a:solidFill>
                <a:latin typeface="Calibri" pitchFamily="34" charset="0"/>
                <a:ea typeface="Calibri" pitchFamily="34" charset="-122"/>
                <a:cs typeface="Calibri" pitchFamily="34" charset="-120"/>
              </a:rPr>
              <a:t>Juan 14:16 · Sal. 23 · Sal. 27:1 · Rom. 8:26-28 · Rom. 8:38-39 · Apoc. 21:4</a:t>
            </a:r>
            <a:endParaRPr lang="en-US" sz="85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VISITA 06 DE 07</a:t>
            </a:r>
            <a:endParaRPr lang="en-US" sz="1000" dirty="0"/>
          </a:p>
        </p:txBody>
      </p:sp>
      <p:sp>
        <p:nvSpPr>
          <p:cNvPr id="3" name="Shape 1"/>
          <p:cNvSpPr/>
          <p:nvPr/>
        </p:nvSpPr>
        <p:spPr>
          <a:xfrm>
            <a:off x="548640" y="868680"/>
            <a:ext cx="914400" cy="91440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777240" y="1097280"/>
            <a:ext cx="457200" cy="457200"/>
          </a:xfrm>
          <a:prstGeom prst="rect">
            <a:avLst/>
          </a:prstGeom>
        </p:spPr>
      </p:pic>
      <p:sp>
        <p:nvSpPr>
          <p:cNvPr id="5" name="Text 2"/>
          <p:cNvSpPr/>
          <p:nvPr/>
        </p:nvSpPr>
        <p:spPr>
          <a:xfrm>
            <a:off x="1645920" y="914400"/>
            <a:ext cx="6858000" cy="45720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Enlutados</a:t>
            </a:r>
            <a:endParaRPr lang="en-US" sz="2600" dirty="0"/>
          </a:p>
        </p:txBody>
      </p:sp>
      <p:sp>
        <p:nvSpPr>
          <p:cNvPr id="6" name="Text 3"/>
          <p:cNvSpPr/>
          <p:nvPr/>
        </p:nvSpPr>
        <p:spPr>
          <a:xfrm>
            <a:off x="1645920" y="1371600"/>
            <a:ext cx="6858000" cy="365760"/>
          </a:xfrm>
          <a:prstGeom prst="rect">
            <a:avLst/>
          </a:prstGeom>
          <a:noFill/>
          <a:ln/>
        </p:spPr>
        <p:txBody>
          <a:bodyPr wrap="square" lIns="0" tIns="0" rIns="0" bIns="0" rtlCol="0" anchor="t"/>
          <a:lstStyle/>
          <a:p>
            <a:pPr indent="0" marL="0">
              <a:buNone/>
            </a:pPr>
            <a:r>
              <a:rPr lang="en-US" sz="1200" i="1" dirty="0">
                <a:solidFill>
                  <a:srgbClr val="E87722"/>
                </a:solidFill>
                <a:latin typeface="Calibri" pitchFamily="34" charset="0"/>
                <a:ea typeface="Calibri" pitchFamily="34" charset="-122"/>
                <a:cs typeface="Calibri" pitchFamily="34" charset="-120"/>
              </a:rPr>
              <a:t>Llevar simpatía y consuelo en el momento más crítico</a:t>
            </a:r>
            <a:endParaRPr lang="en-US" sz="1200" dirty="0"/>
          </a:p>
        </p:txBody>
      </p:sp>
      <p:sp>
        <p:nvSpPr>
          <p:cNvPr id="7" name="Shape 4"/>
          <p:cNvSpPr/>
          <p:nvPr/>
        </p:nvSpPr>
        <p:spPr>
          <a:xfrm>
            <a:off x="548640" y="1965960"/>
            <a:ext cx="8046720" cy="548640"/>
          </a:xfrm>
          <a:prstGeom prst="rect">
            <a:avLst/>
          </a:prstGeom>
          <a:solidFill>
            <a:srgbClr val="1A2B5C"/>
          </a:solidFill>
          <a:ln w="12700">
            <a:solidFill>
              <a:srgbClr val="1A2B5C"/>
            </a:solidFill>
            <a:prstDash val="solid"/>
          </a:ln>
        </p:spPr>
      </p:sp>
      <p:sp>
        <p:nvSpPr>
          <p:cNvPr id="8" name="Text 5"/>
          <p:cNvSpPr/>
          <p:nvPr/>
        </p:nvSpPr>
        <p:spPr>
          <a:xfrm>
            <a:off x="731520" y="2011680"/>
            <a:ext cx="1463040" cy="45720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PROPÓSITO</a:t>
            </a:r>
            <a:endParaRPr lang="en-US" sz="1000" dirty="0"/>
          </a:p>
        </p:txBody>
      </p:sp>
      <p:sp>
        <p:nvSpPr>
          <p:cNvPr id="9" name="Text 6"/>
          <p:cNvSpPr/>
          <p:nvPr/>
        </p:nvSpPr>
        <p:spPr>
          <a:xfrm>
            <a:off x="2286000" y="2011680"/>
            <a:ext cx="6217920" cy="457200"/>
          </a:xfrm>
          <a:prstGeom prst="rect">
            <a:avLst/>
          </a:prstGeom>
          <a:noFill/>
          <a:ln/>
        </p:spPr>
        <p:txBody>
          <a:bodyPr wrap="square" lIns="0" tIns="0" rIns="0" bIns="0"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Llevar simpatía y consuelo. Acompañar a la familia más allá del primer momento, cuando el movimiento inicial ha cesado.</a:t>
            </a:r>
            <a:endParaRPr lang="en-US" sz="1100" dirty="0"/>
          </a:p>
        </p:txBody>
      </p:sp>
      <p:sp>
        <p:nvSpPr>
          <p:cNvPr id="10" name="Text 7"/>
          <p:cNvSpPr/>
          <p:nvPr/>
        </p:nvSpPr>
        <p:spPr>
          <a:xfrm>
            <a:off x="5486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CÓMO ACTUAR DURANTE LA VISITA</a:t>
            </a:r>
            <a:endParaRPr lang="en-US" sz="900" dirty="0"/>
          </a:p>
        </p:txBody>
      </p:sp>
      <p:sp>
        <p:nvSpPr>
          <p:cNvPr id="11" name="Shape 8"/>
          <p:cNvSpPr/>
          <p:nvPr/>
        </p:nvSpPr>
        <p:spPr>
          <a:xfrm>
            <a:off x="548640" y="2999232"/>
            <a:ext cx="91440" cy="91440"/>
          </a:xfrm>
          <a:prstGeom prst="ellipse">
            <a:avLst/>
          </a:prstGeom>
          <a:solidFill>
            <a:srgbClr val="E87722"/>
          </a:solidFill>
          <a:ln w="12700">
            <a:solidFill>
              <a:srgbClr val="E87722"/>
            </a:solidFill>
            <a:prstDash val="solid"/>
          </a:ln>
        </p:spPr>
      </p:sp>
      <p:sp>
        <p:nvSpPr>
          <p:cNvPr id="12" name="Text 9"/>
          <p:cNvSpPr/>
          <p:nvPr/>
        </p:nvSpPr>
        <p:spPr>
          <a:xfrm>
            <a:off x="731520" y="2944368"/>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Hablar de la presencia de Dios y del Espíritu Santo que da fuerzas.</a:t>
            </a:r>
            <a:endParaRPr lang="en-US" sz="950" dirty="0"/>
          </a:p>
        </p:txBody>
      </p:sp>
      <p:sp>
        <p:nvSpPr>
          <p:cNvPr id="13" name="Shape 10"/>
          <p:cNvSpPr/>
          <p:nvPr/>
        </p:nvSpPr>
        <p:spPr>
          <a:xfrm>
            <a:off x="548640" y="3191256"/>
            <a:ext cx="91440" cy="91440"/>
          </a:xfrm>
          <a:prstGeom prst="ellipse">
            <a:avLst/>
          </a:prstGeom>
          <a:solidFill>
            <a:srgbClr val="E87722"/>
          </a:solidFill>
          <a:ln w="12700">
            <a:solidFill>
              <a:srgbClr val="E87722"/>
            </a:solidFill>
            <a:prstDash val="solid"/>
          </a:ln>
        </p:spPr>
      </p:sp>
      <p:sp>
        <p:nvSpPr>
          <p:cNvPr id="14" name="Text 11"/>
          <p:cNvSpPr/>
          <p:nvPr/>
        </p:nvSpPr>
        <p:spPr>
          <a:xfrm>
            <a:off x="731520" y="3136392"/>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Hablar de la promesa: un día estaremos liberados del pecado y la muerte.</a:t>
            </a:r>
            <a:endParaRPr lang="en-US" sz="950" dirty="0"/>
          </a:p>
        </p:txBody>
      </p:sp>
      <p:sp>
        <p:nvSpPr>
          <p:cNvPr id="15" name="Shape 12"/>
          <p:cNvSpPr/>
          <p:nvPr/>
        </p:nvSpPr>
        <p:spPr>
          <a:xfrm>
            <a:off x="548640" y="3383280"/>
            <a:ext cx="91440" cy="91440"/>
          </a:xfrm>
          <a:prstGeom prst="ellipse">
            <a:avLst/>
          </a:prstGeom>
          <a:solidFill>
            <a:srgbClr val="E87722"/>
          </a:solidFill>
          <a:ln w="12700">
            <a:solidFill>
              <a:srgbClr val="E87722"/>
            </a:solidFill>
            <a:prstDash val="solid"/>
          </a:ln>
        </p:spPr>
      </p:sp>
      <p:sp>
        <p:nvSpPr>
          <p:cNvPr id="16" name="Text 13"/>
          <p:cNvSpPr/>
          <p:nvPr/>
        </p:nvSpPr>
        <p:spPr>
          <a:xfrm>
            <a:off x="731520" y="3328416"/>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Incentivar a quien está en duelo a creer y aceptar la promesa.</a:t>
            </a:r>
            <a:endParaRPr lang="en-US" sz="950" dirty="0"/>
          </a:p>
        </p:txBody>
      </p:sp>
      <p:sp>
        <p:nvSpPr>
          <p:cNvPr id="17" name="Shape 14"/>
          <p:cNvSpPr/>
          <p:nvPr/>
        </p:nvSpPr>
        <p:spPr>
          <a:xfrm>
            <a:off x="548640" y="3575304"/>
            <a:ext cx="91440" cy="91440"/>
          </a:xfrm>
          <a:prstGeom prst="ellipse">
            <a:avLst/>
          </a:prstGeom>
          <a:solidFill>
            <a:srgbClr val="E87722"/>
          </a:solidFill>
          <a:ln w="12700">
            <a:solidFill>
              <a:srgbClr val="E87722"/>
            </a:solidFill>
            <a:prstDash val="solid"/>
          </a:ln>
        </p:spPr>
      </p:sp>
      <p:sp>
        <p:nvSpPr>
          <p:cNvPr id="18" name="Text 15"/>
          <p:cNvSpPr/>
          <p:nvPr/>
        </p:nvSpPr>
        <p:spPr>
          <a:xfrm>
            <a:off x="731520" y="3520440"/>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Orar pidiendo que Dios consuele a toda la familia.</a:t>
            </a:r>
            <a:endParaRPr lang="en-US" sz="950" dirty="0"/>
          </a:p>
        </p:txBody>
      </p:sp>
      <p:sp>
        <p:nvSpPr>
          <p:cNvPr id="19" name="Text 16"/>
          <p:cNvSpPr/>
          <p:nvPr/>
        </p:nvSpPr>
        <p:spPr>
          <a:xfrm>
            <a:off x="46634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CONSEJOS ÚTILES</a:t>
            </a:r>
            <a:endParaRPr lang="en-US" sz="900" dirty="0"/>
          </a:p>
        </p:txBody>
      </p:sp>
      <p:sp>
        <p:nvSpPr>
          <p:cNvPr id="20" name="Shape 17"/>
          <p:cNvSpPr/>
          <p:nvPr/>
        </p:nvSpPr>
        <p:spPr>
          <a:xfrm>
            <a:off x="4663440" y="2999232"/>
            <a:ext cx="91440" cy="91440"/>
          </a:xfrm>
          <a:prstGeom prst="ellipse">
            <a:avLst/>
          </a:prstGeom>
          <a:solidFill>
            <a:srgbClr val="E87722"/>
          </a:solidFill>
          <a:ln w="12700">
            <a:solidFill>
              <a:srgbClr val="E87722"/>
            </a:solidFill>
            <a:prstDash val="solid"/>
          </a:ln>
        </p:spPr>
      </p:sp>
      <p:sp>
        <p:nvSpPr>
          <p:cNvPr id="21" name="Text 18"/>
          <p:cNvSpPr/>
          <p:nvPr/>
        </p:nvSpPr>
        <p:spPr>
          <a:xfrm>
            <a:off x="4846320" y="2944368"/>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Volver a visitar después de algunos días del entierro.</a:t>
            </a:r>
            <a:endParaRPr lang="en-US" sz="950" dirty="0"/>
          </a:p>
        </p:txBody>
      </p:sp>
      <p:sp>
        <p:nvSpPr>
          <p:cNvPr id="22" name="Shape 19"/>
          <p:cNvSpPr/>
          <p:nvPr/>
        </p:nvSpPr>
        <p:spPr>
          <a:xfrm>
            <a:off x="4663440" y="3191256"/>
            <a:ext cx="91440" cy="91440"/>
          </a:xfrm>
          <a:prstGeom prst="ellipse">
            <a:avLst/>
          </a:prstGeom>
          <a:solidFill>
            <a:srgbClr val="E87722"/>
          </a:solidFill>
          <a:ln w="12700">
            <a:solidFill>
              <a:srgbClr val="E87722"/>
            </a:solidFill>
            <a:prstDash val="solid"/>
          </a:ln>
        </p:spPr>
      </p:sp>
      <p:sp>
        <p:nvSpPr>
          <p:cNvPr id="23" name="Text 20"/>
          <p:cNvSpPr/>
          <p:nvPr/>
        </p:nvSpPr>
        <p:spPr>
          <a:xfrm>
            <a:off x="4846320" y="3136392"/>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Ese es el momento más crítico, tras cesar el movimiento inicial.</a:t>
            </a:r>
            <a:endParaRPr lang="en-US" sz="950" dirty="0"/>
          </a:p>
        </p:txBody>
      </p:sp>
      <p:sp>
        <p:nvSpPr>
          <p:cNvPr id="24" name="Shape 21"/>
          <p:cNvSpPr/>
          <p:nvPr/>
        </p:nvSpPr>
        <p:spPr>
          <a:xfrm>
            <a:off x="4663440" y="3383280"/>
            <a:ext cx="91440" cy="91440"/>
          </a:xfrm>
          <a:prstGeom prst="ellipse">
            <a:avLst/>
          </a:prstGeom>
          <a:solidFill>
            <a:srgbClr val="E87722"/>
          </a:solidFill>
          <a:ln w="12700">
            <a:solidFill>
              <a:srgbClr val="E87722"/>
            </a:solidFill>
            <a:prstDash val="solid"/>
          </a:ln>
        </p:spPr>
      </p:sp>
      <p:sp>
        <p:nvSpPr>
          <p:cNvPr id="25" name="Text 22"/>
          <p:cNvSpPr/>
          <p:nvPr/>
        </p:nvSpPr>
        <p:spPr>
          <a:xfrm>
            <a:off x="4846320" y="3328416"/>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Ofrecerse a ayudar a la familia en algunas tareas de la casa.</a:t>
            </a:r>
            <a:endParaRPr lang="en-US" sz="950" dirty="0"/>
          </a:p>
        </p:txBody>
      </p:sp>
      <p:sp>
        <p:nvSpPr>
          <p:cNvPr id="26" name="Shape 23"/>
          <p:cNvSpPr/>
          <p:nvPr/>
        </p:nvSpPr>
        <p:spPr>
          <a:xfrm>
            <a:off x="4663440" y="3575304"/>
            <a:ext cx="91440" cy="91440"/>
          </a:xfrm>
          <a:prstGeom prst="ellipse">
            <a:avLst/>
          </a:prstGeom>
          <a:solidFill>
            <a:srgbClr val="E87722"/>
          </a:solidFill>
          <a:ln w="12700">
            <a:solidFill>
              <a:srgbClr val="E87722"/>
            </a:solidFill>
            <a:prstDash val="solid"/>
          </a:ln>
        </p:spPr>
      </p:sp>
      <p:sp>
        <p:nvSpPr>
          <p:cNvPr id="27" name="Text 24"/>
          <p:cNvSpPr/>
          <p:nvPr/>
        </p:nvSpPr>
        <p:spPr>
          <a:xfrm>
            <a:off x="4846320" y="3520440"/>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Dejar un número de teléfono de contacto.</a:t>
            </a:r>
            <a:endParaRPr lang="en-US" sz="950" dirty="0"/>
          </a:p>
        </p:txBody>
      </p:sp>
      <p:sp>
        <p:nvSpPr>
          <p:cNvPr id="28" name="Shape 25"/>
          <p:cNvSpPr/>
          <p:nvPr/>
        </p:nvSpPr>
        <p:spPr>
          <a:xfrm>
            <a:off x="4663440" y="3767328"/>
            <a:ext cx="91440" cy="91440"/>
          </a:xfrm>
          <a:prstGeom prst="ellipse">
            <a:avLst/>
          </a:prstGeom>
          <a:solidFill>
            <a:srgbClr val="E87722"/>
          </a:solidFill>
          <a:ln w="12700">
            <a:solidFill>
              <a:srgbClr val="E87722"/>
            </a:solidFill>
            <a:prstDash val="solid"/>
          </a:ln>
        </p:spPr>
      </p:sp>
      <p:sp>
        <p:nvSpPr>
          <p:cNvPr id="29" name="Text 26"/>
          <p:cNvSpPr/>
          <p:nvPr/>
        </p:nvSpPr>
        <p:spPr>
          <a:xfrm>
            <a:off x="4846320" y="3712464"/>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Insistir en que se comuniquen en caso de necesitar algo.</a:t>
            </a:r>
            <a:endParaRPr lang="en-US" sz="950" dirty="0"/>
          </a:p>
        </p:txBody>
      </p:sp>
      <p:sp>
        <p:nvSpPr>
          <p:cNvPr id="30" name="Shape 27"/>
          <p:cNvSpPr/>
          <p:nvPr/>
        </p:nvSpPr>
        <p:spPr>
          <a:xfrm>
            <a:off x="548640" y="4434840"/>
            <a:ext cx="8046720" cy="164592"/>
          </a:xfrm>
          <a:prstGeom prst="rect">
            <a:avLst/>
          </a:prstGeom>
          <a:solidFill>
            <a:srgbClr val="F7FAFC"/>
          </a:solidFill>
          <a:ln w="3810">
            <a:solidFill>
              <a:srgbClr val="E2E8F0"/>
            </a:solidFill>
            <a:prstDash val="solid"/>
          </a:ln>
        </p:spPr>
      </p:sp>
      <p:sp>
        <p:nvSpPr>
          <p:cNvPr id="31" name="Shape 28"/>
          <p:cNvSpPr/>
          <p:nvPr/>
        </p:nvSpPr>
        <p:spPr>
          <a:xfrm>
            <a:off x="548640" y="4617720"/>
            <a:ext cx="8046720" cy="18288"/>
          </a:xfrm>
          <a:prstGeom prst="rect">
            <a:avLst/>
          </a:prstGeom>
          <a:solidFill>
            <a:srgbClr val="E2E8F0"/>
          </a:solidFill>
          <a:ln w="12700">
            <a:solidFill>
              <a:srgbClr val="E2E8F0"/>
            </a:solidFill>
            <a:prstDash val="solid"/>
          </a:ln>
        </p:spPr>
      </p:sp>
      <p:sp>
        <p:nvSpPr>
          <p:cNvPr id="32" name="Text 2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33" name="Text 3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21</a:t>
            </a:r>
            <a:endParaRPr lang="en-US" sz="900" dirty="0"/>
          </a:p>
        </p:txBody>
      </p:sp>
      <p:sp>
        <p:nvSpPr>
          <p:cNvPr id="34" name="Text 31"/>
          <p:cNvSpPr/>
          <p:nvPr/>
        </p:nvSpPr>
        <p:spPr>
          <a:xfrm>
            <a:off x="548640" y="4370832"/>
            <a:ext cx="2743200" cy="201168"/>
          </a:xfrm>
          <a:prstGeom prst="rect">
            <a:avLst/>
          </a:prstGeom>
          <a:noFill/>
          <a:ln/>
        </p:spPr>
        <p:txBody>
          <a:bodyPr wrap="square" lIns="0" tIns="0" rIns="0" bIns="0" rtlCol="0" anchor="ctr"/>
          <a:lstStyle/>
          <a:p>
            <a:pPr indent="0" marL="0">
              <a:buNone/>
            </a:pPr>
            <a:r>
              <a:rPr lang="en-US" sz="850" b="1" spc="300" kern="0" dirty="0">
                <a:solidFill>
                  <a:srgbClr val="E87722"/>
                </a:solidFill>
                <a:latin typeface="Calibri" pitchFamily="34" charset="0"/>
                <a:ea typeface="Calibri" pitchFamily="34" charset="-122"/>
                <a:cs typeface="Calibri" pitchFamily="34" charset="-120"/>
              </a:rPr>
              <a:t>TEXTOS BÍBLICOS</a:t>
            </a:r>
            <a:endParaRPr lang="en-US" sz="850" dirty="0"/>
          </a:p>
        </p:txBody>
      </p:sp>
      <p:sp>
        <p:nvSpPr>
          <p:cNvPr id="35" name="Text 32"/>
          <p:cNvSpPr/>
          <p:nvPr/>
        </p:nvSpPr>
        <p:spPr>
          <a:xfrm>
            <a:off x="2103120" y="4370832"/>
            <a:ext cx="6492240" cy="201168"/>
          </a:xfrm>
          <a:prstGeom prst="rect">
            <a:avLst/>
          </a:prstGeom>
          <a:noFill/>
          <a:ln/>
        </p:spPr>
        <p:txBody>
          <a:bodyPr wrap="square" lIns="0" tIns="0" rIns="0" bIns="0" rtlCol="0" anchor="ctr"/>
          <a:lstStyle/>
          <a:p>
            <a:pPr indent="0" marL="0">
              <a:buNone/>
            </a:pPr>
            <a:r>
              <a:rPr lang="en-US" sz="850" i="1" dirty="0">
                <a:solidFill>
                  <a:srgbClr val="94A3B8"/>
                </a:solidFill>
                <a:latin typeface="Calibri" pitchFamily="34" charset="0"/>
                <a:ea typeface="Calibri" pitchFamily="34" charset="-122"/>
                <a:cs typeface="Calibri" pitchFamily="34" charset="-120"/>
              </a:rPr>
              <a:t>Juan 11:25-26 · 1 Cor. 15:50-55 · 1 Tes. 4:13-18 · Apoc. 21:1-4</a:t>
            </a:r>
            <a:endParaRPr lang="en-US" sz="85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VISITA 07 DE 07</a:t>
            </a:r>
            <a:endParaRPr lang="en-US" sz="1000" dirty="0"/>
          </a:p>
        </p:txBody>
      </p:sp>
      <p:sp>
        <p:nvSpPr>
          <p:cNvPr id="3" name="Shape 1"/>
          <p:cNvSpPr/>
          <p:nvPr/>
        </p:nvSpPr>
        <p:spPr>
          <a:xfrm>
            <a:off x="548640" y="868680"/>
            <a:ext cx="914400" cy="91440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777240" y="1097280"/>
            <a:ext cx="457200" cy="457200"/>
          </a:xfrm>
          <a:prstGeom prst="rect">
            <a:avLst/>
          </a:prstGeom>
        </p:spPr>
      </p:pic>
      <p:sp>
        <p:nvSpPr>
          <p:cNvPr id="5" name="Text 2"/>
          <p:cNvSpPr/>
          <p:nvPr/>
        </p:nvSpPr>
        <p:spPr>
          <a:xfrm>
            <a:off x="1645920" y="914400"/>
            <a:ext cx="6858000" cy="45720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Solitarios</a:t>
            </a:r>
            <a:endParaRPr lang="en-US" sz="2600" dirty="0"/>
          </a:p>
        </p:txBody>
      </p:sp>
      <p:sp>
        <p:nvSpPr>
          <p:cNvPr id="6" name="Text 3"/>
          <p:cNvSpPr/>
          <p:nvPr/>
        </p:nvSpPr>
        <p:spPr>
          <a:xfrm>
            <a:off x="1645920" y="1371600"/>
            <a:ext cx="6858000" cy="365760"/>
          </a:xfrm>
          <a:prstGeom prst="rect">
            <a:avLst/>
          </a:prstGeom>
          <a:noFill/>
          <a:ln/>
        </p:spPr>
        <p:txBody>
          <a:bodyPr wrap="square" lIns="0" tIns="0" rIns="0" bIns="0" rtlCol="0" anchor="t"/>
          <a:lstStyle/>
          <a:p>
            <a:pPr indent="0" marL="0">
              <a:buNone/>
            </a:pPr>
            <a:r>
              <a:rPr lang="en-US" sz="1200" i="1" dirty="0">
                <a:solidFill>
                  <a:srgbClr val="E87722"/>
                </a:solidFill>
                <a:latin typeface="Calibri" pitchFamily="34" charset="0"/>
                <a:ea typeface="Calibri" pitchFamily="34" charset="-122"/>
                <a:cs typeface="Calibri" pitchFamily="34" charset="-120"/>
              </a:rPr>
              <a:t>Solteros maduros, divorciados, separados, huérfanos, viudos y únicos adventistas en la familia</a:t>
            </a:r>
            <a:endParaRPr lang="en-US" sz="1200" dirty="0"/>
          </a:p>
        </p:txBody>
      </p:sp>
      <p:sp>
        <p:nvSpPr>
          <p:cNvPr id="7" name="Shape 4"/>
          <p:cNvSpPr/>
          <p:nvPr/>
        </p:nvSpPr>
        <p:spPr>
          <a:xfrm>
            <a:off x="548640" y="1965960"/>
            <a:ext cx="8046720" cy="548640"/>
          </a:xfrm>
          <a:prstGeom prst="rect">
            <a:avLst/>
          </a:prstGeom>
          <a:solidFill>
            <a:srgbClr val="1A2B5C"/>
          </a:solidFill>
          <a:ln w="12700">
            <a:solidFill>
              <a:srgbClr val="1A2B5C"/>
            </a:solidFill>
            <a:prstDash val="solid"/>
          </a:ln>
        </p:spPr>
      </p:sp>
      <p:sp>
        <p:nvSpPr>
          <p:cNvPr id="8" name="Text 5"/>
          <p:cNvSpPr/>
          <p:nvPr/>
        </p:nvSpPr>
        <p:spPr>
          <a:xfrm>
            <a:off x="731520" y="2011680"/>
            <a:ext cx="1463040" cy="45720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PROPÓSITO</a:t>
            </a:r>
            <a:endParaRPr lang="en-US" sz="1000" dirty="0"/>
          </a:p>
        </p:txBody>
      </p:sp>
      <p:sp>
        <p:nvSpPr>
          <p:cNvPr id="9" name="Text 6"/>
          <p:cNvSpPr/>
          <p:nvPr/>
        </p:nvSpPr>
        <p:spPr>
          <a:xfrm>
            <a:off x="2286000" y="2011680"/>
            <a:ext cx="6217920" cy="457200"/>
          </a:xfrm>
          <a:prstGeom prst="rect">
            <a:avLst/>
          </a:prstGeom>
          <a:noFill/>
          <a:ln/>
        </p:spPr>
        <p:txBody>
          <a:bodyPr wrap="square" lIns="0" tIns="0" rIns="0" bIns="0"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Llevar compañerismo cristiano y demostrar atención e interés, sin enfatizar la condición de soledad.</a:t>
            </a:r>
            <a:endParaRPr lang="en-US" sz="1100" dirty="0"/>
          </a:p>
        </p:txBody>
      </p:sp>
      <p:sp>
        <p:nvSpPr>
          <p:cNvPr id="10" name="Text 7"/>
          <p:cNvSpPr/>
          <p:nvPr/>
        </p:nvSpPr>
        <p:spPr>
          <a:xfrm>
            <a:off x="5486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CÓMO ACTUAR DURANTE LA VISITA</a:t>
            </a:r>
            <a:endParaRPr lang="en-US" sz="900" dirty="0"/>
          </a:p>
        </p:txBody>
      </p:sp>
      <p:sp>
        <p:nvSpPr>
          <p:cNvPr id="11" name="Shape 8"/>
          <p:cNvSpPr/>
          <p:nvPr/>
        </p:nvSpPr>
        <p:spPr>
          <a:xfrm>
            <a:off x="548640" y="2999232"/>
            <a:ext cx="91440" cy="91440"/>
          </a:xfrm>
          <a:prstGeom prst="ellipse">
            <a:avLst/>
          </a:prstGeom>
          <a:solidFill>
            <a:srgbClr val="E87722"/>
          </a:solidFill>
          <a:ln w="12700">
            <a:solidFill>
              <a:srgbClr val="E87722"/>
            </a:solidFill>
            <a:prstDash val="solid"/>
          </a:ln>
        </p:spPr>
      </p:sp>
      <p:sp>
        <p:nvSpPr>
          <p:cNvPr id="12" name="Text 9"/>
          <p:cNvSpPr/>
          <p:nvPr/>
        </p:nvSpPr>
        <p:spPr>
          <a:xfrm>
            <a:off x="731520" y="2944368"/>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Hablar de la importancia de la persona para Dios y la iglesia.</a:t>
            </a:r>
            <a:endParaRPr lang="en-US" sz="950" dirty="0"/>
          </a:p>
        </p:txBody>
      </p:sp>
      <p:sp>
        <p:nvSpPr>
          <p:cNvPr id="13" name="Shape 10"/>
          <p:cNvSpPr/>
          <p:nvPr/>
        </p:nvSpPr>
        <p:spPr>
          <a:xfrm>
            <a:off x="548640" y="3191256"/>
            <a:ext cx="91440" cy="91440"/>
          </a:xfrm>
          <a:prstGeom prst="ellipse">
            <a:avLst/>
          </a:prstGeom>
          <a:solidFill>
            <a:srgbClr val="E87722"/>
          </a:solidFill>
          <a:ln w="12700">
            <a:solidFill>
              <a:srgbClr val="E87722"/>
            </a:solidFill>
            <a:prstDash val="solid"/>
          </a:ln>
        </p:spPr>
      </p:sp>
      <p:sp>
        <p:nvSpPr>
          <p:cNvPr id="14" name="Text 11"/>
          <p:cNvSpPr/>
          <p:nvPr/>
        </p:nvSpPr>
        <p:spPr>
          <a:xfrm>
            <a:off x="731520" y="3136392"/>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Leer un texto escogido de la Palabra de Dios y comentar brevemente.</a:t>
            </a:r>
            <a:endParaRPr lang="en-US" sz="950" dirty="0"/>
          </a:p>
        </p:txBody>
      </p:sp>
      <p:sp>
        <p:nvSpPr>
          <p:cNvPr id="15" name="Shape 12"/>
          <p:cNvSpPr/>
          <p:nvPr/>
        </p:nvSpPr>
        <p:spPr>
          <a:xfrm>
            <a:off x="548640" y="3383280"/>
            <a:ext cx="91440" cy="91440"/>
          </a:xfrm>
          <a:prstGeom prst="ellipse">
            <a:avLst/>
          </a:prstGeom>
          <a:solidFill>
            <a:srgbClr val="E87722"/>
          </a:solidFill>
          <a:ln w="12700">
            <a:solidFill>
              <a:srgbClr val="E87722"/>
            </a:solidFill>
            <a:prstDash val="solid"/>
          </a:ln>
        </p:spPr>
      </p:sp>
      <p:sp>
        <p:nvSpPr>
          <p:cNvPr id="16" name="Text 13"/>
          <p:cNvSpPr/>
          <p:nvPr/>
        </p:nvSpPr>
        <p:spPr>
          <a:xfrm>
            <a:off x="731520" y="3328416"/>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Incentivar la asistencia a los cultos y programaciones.</a:t>
            </a:r>
            <a:endParaRPr lang="en-US" sz="950" dirty="0"/>
          </a:p>
        </p:txBody>
      </p:sp>
      <p:sp>
        <p:nvSpPr>
          <p:cNvPr id="17" name="Shape 14"/>
          <p:cNvSpPr/>
          <p:nvPr/>
        </p:nvSpPr>
        <p:spPr>
          <a:xfrm>
            <a:off x="548640" y="3575304"/>
            <a:ext cx="91440" cy="91440"/>
          </a:xfrm>
          <a:prstGeom prst="ellipse">
            <a:avLst/>
          </a:prstGeom>
          <a:solidFill>
            <a:srgbClr val="E87722"/>
          </a:solidFill>
          <a:ln w="12700">
            <a:solidFill>
              <a:srgbClr val="E87722"/>
            </a:solidFill>
            <a:prstDash val="solid"/>
          </a:ln>
        </p:spPr>
      </p:sp>
      <p:sp>
        <p:nvSpPr>
          <p:cNvPr id="18" name="Text 15"/>
          <p:cNvSpPr/>
          <p:nvPr/>
        </p:nvSpPr>
        <p:spPr>
          <a:xfrm>
            <a:off x="731520" y="3520440"/>
            <a:ext cx="365760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Orar.</a:t>
            </a:r>
            <a:endParaRPr lang="en-US" sz="950" dirty="0"/>
          </a:p>
        </p:txBody>
      </p:sp>
      <p:sp>
        <p:nvSpPr>
          <p:cNvPr id="19" name="Text 16"/>
          <p:cNvSpPr/>
          <p:nvPr/>
        </p:nvSpPr>
        <p:spPr>
          <a:xfrm>
            <a:off x="4663440" y="2651760"/>
            <a:ext cx="393192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CONSEJOS ÚTILES</a:t>
            </a:r>
            <a:endParaRPr lang="en-US" sz="900" dirty="0"/>
          </a:p>
        </p:txBody>
      </p:sp>
      <p:sp>
        <p:nvSpPr>
          <p:cNvPr id="20" name="Shape 17"/>
          <p:cNvSpPr/>
          <p:nvPr/>
        </p:nvSpPr>
        <p:spPr>
          <a:xfrm>
            <a:off x="4663440" y="2999232"/>
            <a:ext cx="91440" cy="91440"/>
          </a:xfrm>
          <a:prstGeom prst="ellipse">
            <a:avLst/>
          </a:prstGeom>
          <a:solidFill>
            <a:srgbClr val="E87722"/>
          </a:solidFill>
          <a:ln w="12700">
            <a:solidFill>
              <a:srgbClr val="E87722"/>
            </a:solidFill>
            <a:prstDash val="solid"/>
          </a:ln>
        </p:spPr>
      </p:sp>
      <p:sp>
        <p:nvSpPr>
          <p:cNvPr id="21" name="Text 18"/>
          <p:cNvSpPr/>
          <p:nvPr/>
        </p:nvSpPr>
        <p:spPr>
          <a:xfrm>
            <a:off x="4846320" y="2944368"/>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No dar la impresión de que vivir en soledad es algo anormal.</a:t>
            </a:r>
            <a:endParaRPr lang="en-US" sz="950" dirty="0"/>
          </a:p>
        </p:txBody>
      </p:sp>
      <p:sp>
        <p:nvSpPr>
          <p:cNvPr id="22" name="Shape 19"/>
          <p:cNvSpPr/>
          <p:nvPr/>
        </p:nvSpPr>
        <p:spPr>
          <a:xfrm>
            <a:off x="4663440" y="3191256"/>
            <a:ext cx="91440" cy="91440"/>
          </a:xfrm>
          <a:prstGeom prst="ellipse">
            <a:avLst/>
          </a:prstGeom>
          <a:solidFill>
            <a:srgbClr val="E87722"/>
          </a:solidFill>
          <a:ln w="12700">
            <a:solidFill>
              <a:srgbClr val="E87722"/>
            </a:solidFill>
            <a:prstDash val="solid"/>
          </a:ln>
        </p:spPr>
      </p:sp>
      <p:sp>
        <p:nvSpPr>
          <p:cNvPr id="23" name="Text 20"/>
          <p:cNvSpPr/>
          <p:nvPr/>
        </p:nvSpPr>
        <p:spPr>
          <a:xfrm>
            <a:off x="4846320" y="3136392"/>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Algunas personas están solas por circunstancias; otras eligieron estarlo.</a:t>
            </a:r>
            <a:endParaRPr lang="en-US" sz="950" dirty="0"/>
          </a:p>
        </p:txBody>
      </p:sp>
      <p:sp>
        <p:nvSpPr>
          <p:cNvPr id="24" name="Shape 21"/>
          <p:cNvSpPr/>
          <p:nvPr/>
        </p:nvSpPr>
        <p:spPr>
          <a:xfrm>
            <a:off x="4663440" y="3383280"/>
            <a:ext cx="91440" cy="91440"/>
          </a:xfrm>
          <a:prstGeom prst="ellipse">
            <a:avLst/>
          </a:prstGeom>
          <a:solidFill>
            <a:srgbClr val="E87722"/>
          </a:solidFill>
          <a:ln w="12700">
            <a:solidFill>
              <a:srgbClr val="E87722"/>
            </a:solidFill>
            <a:prstDash val="solid"/>
          </a:ln>
        </p:spPr>
      </p:sp>
      <p:sp>
        <p:nvSpPr>
          <p:cNvPr id="25" name="Text 22"/>
          <p:cNvSpPr/>
          <p:nvPr/>
        </p:nvSpPr>
        <p:spPr>
          <a:xfrm>
            <a:off x="4846320" y="3328416"/>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Evitar un abordaje específico durante la visita.</a:t>
            </a:r>
            <a:endParaRPr lang="en-US" sz="950" dirty="0"/>
          </a:p>
        </p:txBody>
      </p:sp>
      <p:sp>
        <p:nvSpPr>
          <p:cNvPr id="26" name="Shape 23"/>
          <p:cNvSpPr/>
          <p:nvPr/>
        </p:nvSpPr>
        <p:spPr>
          <a:xfrm>
            <a:off x="4663440" y="3575304"/>
            <a:ext cx="91440" cy="91440"/>
          </a:xfrm>
          <a:prstGeom prst="ellipse">
            <a:avLst/>
          </a:prstGeom>
          <a:solidFill>
            <a:srgbClr val="E87722"/>
          </a:solidFill>
          <a:ln w="12700">
            <a:solidFill>
              <a:srgbClr val="E87722"/>
            </a:solidFill>
            <a:prstDash val="solid"/>
          </a:ln>
        </p:spPr>
      </p:sp>
      <p:sp>
        <p:nvSpPr>
          <p:cNvPr id="27" name="Text 24"/>
          <p:cNvSpPr/>
          <p:nvPr/>
        </p:nvSpPr>
        <p:spPr>
          <a:xfrm>
            <a:off x="4846320" y="3520440"/>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No mencionar el hecho de vivir solo o de no haberse casado.</a:t>
            </a:r>
            <a:endParaRPr lang="en-US" sz="950" dirty="0"/>
          </a:p>
        </p:txBody>
      </p:sp>
      <p:sp>
        <p:nvSpPr>
          <p:cNvPr id="28" name="Shape 25"/>
          <p:cNvSpPr/>
          <p:nvPr/>
        </p:nvSpPr>
        <p:spPr>
          <a:xfrm>
            <a:off x="4663440" y="3767328"/>
            <a:ext cx="91440" cy="91440"/>
          </a:xfrm>
          <a:prstGeom prst="ellipse">
            <a:avLst/>
          </a:prstGeom>
          <a:solidFill>
            <a:srgbClr val="E87722"/>
          </a:solidFill>
          <a:ln w="12700">
            <a:solidFill>
              <a:srgbClr val="E87722"/>
            </a:solidFill>
            <a:prstDash val="solid"/>
          </a:ln>
        </p:spPr>
      </p:sp>
      <p:sp>
        <p:nvSpPr>
          <p:cNvPr id="29" name="Text 26"/>
          <p:cNvSpPr/>
          <p:nvPr/>
        </p:nvSpPr>
        <p:spPr>
          <a:xfrm>
            <a:off x="4846320" y="3712464"/>
            <a:ext cx="3749040" cy="192024"/>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Tratarlo como se trataría a cualquier miembro de la iglesia.</a:t>
            </a:r>
            <a:endParaRPr lang="en-US" sz="950" dirty="0"/>
          </a:p>
        </p:txBody>
      </p:sp>
      <p:sp>
        <p:nvSpPr>
          <p:cNvPr id="30" name="Shape 27"/>
          <p:cNvSpPr/>
          <p:nvPr/>
        </p:nvSpPr>
        <p:spPr>
          <a:xfrm>
            <a:off x="548640" y="4434840"/>
            <a:ext cx="8046720" cy="164592"/>
          </a:xfrm>
          <a:prstGeom prst="rect">
            <a:avLst/>
          </a:prstGeom>
          <a:solidFill>
            <a:srgbClr val="F7FAFC"/>
          </a:solidFill>
          <a:ln w="3810">
            <a:solidFill>
              <a:srgbClr val="E2E8F0"/>
            </a:solidFill>
            <a:prstDash val="solid"/>
          </a:ln>
        </p:spPr>
      </p:sp>
      <p:sp>
        <p:nvSpPr>
          <p:cNvPr id="31" name="Shape 28"/>
          <p:cNvSpPr/>
          <p:nvPr/>
        </p:nvSpPr>
        <p:spPr>
          <a:xfrm>
            <a:off x="548640" y="4617720"/>
            <a:ext cx="8046720" cy="18288"/>
          </a:xfrm>
          <a:prstGeom prst="rect">
            <a:avLst/>
          </a:prstGeom>
          <a:solidFill>
            <a:srgbClr val="E2E8F0"/>
          </a:solidFill>
          <a:ln w="12700">
            <a:solidFill>
              <a:srgbClr val="E2E8F0"/>
            </a:solidFill>
            <a:prstDash val="solid"/>
          </a:ln>
        </p:spPr>
      </p:sp>
      <p:sp>
        <p:nvSpPr>
          <p:cNvPr id="32" name="Text 2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33" name="Text 3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22</a:t>
            </a:r>
            <a:endParaRPr lang="en-US" sz="900" dirty="0"/>
          </a:p>
        </p:txBody>
      </p:sp>
      <p:sp>
        <p:nvSpPr>
          <p:cNvPr id="34" name="Text 31"/>
          <p:cNvSpPr/>
          <p:nvPr/>
        </p:nvSpPr>
        <p:spPr>
          <a:xfrm>
            <a:off x="548640" y="4370832"/>
            <a:ext cx="2743200" cy="201168"/>
          </a:xfrm>
          <a:prstGeom prst="rect">
            <a:avLst/>
          </a:prstGeom>
          <a:noFill/>
          <a:ln/>
        </p:spPr>
        <p:txBody>
          <a:bodyPr wrap="square" lIns="0" tIns="0" rIns="0" bIns="0" rtlCol="0" anchor="ctr"/>
          <a:lstStyle/>
          <a:p>
            <a:pPr indent="0" marL="0">
              <a:buNone/>
            </a:pPr>
            <a:r>
              <a:rPr lang="en-US" sz="850" b="1" spc="300" kern="0" dirty="0">
                <a:solidFill>
                  <a:srgbClr val="E87722"/>
                </a:solidFill>
                <a:latin typeface="Calibri" pitchFamily="34" charset="0"/>
                <a:ea typeface="Calibri" pitchFamily="34" charset="-122"/>
                <a:cs typeface="Calibri" pitchFamily="34" charset="-120"/>
              </a:rPr>
              <a:t>TEXTOS BÍBLICOS</a:t>
            </a:r>
            <a:endParaRPr lang="en-US" sz="850" dirty="0"/>
          </a:p>
        </p:txBody>
      </p:sp>
      <p:sp>
        <p:nvSpPr>
          <p:cNvPr id="35" name="Text 32"/>
          <p:cNvSpPr/>
          <p:nvPr/>
        </p:nvSpPr>
        <p:spPr>
          <a:xfrm>
            <a:off x="2103120" y="4370832"/>
            <a:ext cx="6492240" cy="201168"/>
          </a:xfrm>
          <a:prstGeom prst="rect">
            <a:avLst/>
          </a:prstGeom>
          <a:noFill/>
          <a:ln/>
        </p:spPr>
        <p:txBody>
          <a:bodyPr wrap="square" lIns="0" tIns="0" rIns="0" bIns="0" rtlCol="0" anchor="ctr"/>
          <a:lstStyle/>
          <a:p>
            <a:pPr indent="0" marL="0">
              <a:buNone/>
            </a:pPr>
            <a:r>
              <a:rPr lang="en-US" sz="850" i="1" dirty="0">
                <a:solidFill>
                  <a:srgbClr val="94A3B8"/>
                </a:solidFill>
                <a:latin typeface="Calibri" pitchFamily="34" charset="0"/>
                <a:ea typeface="Calibri" pitchFamily="34" charset="-122"/>
                <a:cs typeface="Calibri" pitchFamily="34" charset="-120"/>
              </a:rPr>
              <a:t>Sal. 25:16-18 · Sal. 68:4-6 · Sal. 133:1 · Mat. 28:19 · Juan 14:18 · Heb. 13:5-6</a:t>
            </a:r>
            <a:endParaRPr lang="en-US" sz="85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04</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800" b="1" dirty="0">
                <a:solidFill>
                  <a:srgbClr val="FFFFFF"/>
                </a:solidFill>
                <a:latin typeface="Georgia" pitchFamily="34" charset="0"/>
                <a:ea typeface="Georgia" pitchFamily="34" charset="-122"/>
                <a:cs typeface="Georgia" pitchFamily="34" charset="-120"/>
              </a:rPr>
              <a:t>Herramientas</a:t>
            </a:r>
            <a:endParaRPr lang="en-US" sz="4800" dirty="0"/>
          </a:p>
          <a:p>
            <a:pPr indent="0" marL="0">
              <a:buNone/>
            </a:pPr>
            <a:r>
              <a:rPr lang="en-US" sz="4800" b="1" dirty="0">
                <a:solidFill>
                  <a:srgbClr val="FFFFFF"/>
                </a:solidFill>
                <a:latin typeface="Georgia" pitchFamily="34" charset="0"/>
                <a:ea typeface="Georgia" pitchFamily="34" charset="-122"/>
                <a:cs typeface="Georgia" pitchFamily="34" charset="-120"/>
              </a:rPr>
              <a:t>prácticas</a:t>
            </a:r>
            <a:endParaRPr lang="en-US" sz="48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Lo que se entrega, lo que se recoge, lo que se redistribuye.</a:t>
            </a:r>
            <a:endParaRPr lang="en-US"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04 · HERRAMIENTAS PRÁCTICAS</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Ficha de visitación mensual</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36576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Un formato sencillo para registrar la visitación a lo largo del año y devolverla al dirigente:</a:t>
            </a:r>
            <a:endParaRPr lang="en-US" sz="1200" dirty="0"/>
          </a:p>
        </p:txBody>
      </p:sp>
      <p:sp>
        <p:nvSpPr>
          <p:cNvPr id="6" name="Shape 4"/>
          <p:cNvSpPr/>
          <p:nvPr/>
        </p:nvSpPr>
        <p:spPr>
          <a:xfrm>
            <a:off x="548640" y="2194560"/>
            <a:ext cx="8046720" cy="274320"/>
          </a:xfrm>
          <a:prstGeom prst="rect">
            <a:avLst/>
          </a:prstGeom>
          <a:solidFill>
            <a:srgbClr val="1A2B5C"/>
          </a:solidFill>
          <a:ln w="12700">
            <a:solidFill>
              <a:srgbClr val="1A2B5C"/>
            </a:solidFill>
            <a:prstDash val="solid"/>
          </a:ln>
        </p:spPr>
      </p:sp>
      <p:sp>
        <p:nvSpPr>
          <p:cNvPr id="7" name="Text 5"/>
          <p:cNvSpPr/>
          <p:nvPr/>
        </p:nvSpPr>
        <p:spPr>
          <a:xfrm>
            <a:off x="548640" y="2194560"/>
            <a:ext cx="16459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Mes</a:t>
            </a:r>
            <a:endParaRPr lang="en-US" sz="1000" dirty="0"/>
          </a:p>
        </p:txBody>
      </p:sp>
      <p:sp>
        <p:nvSpPr>
          <p:cNvPr id="8" name="Text 6"/>
          <p:cNvSpPr/>
          <p:nvPr/>
        </p:nvSpPr>
        <p:spPr>
          <a:xfrm>
            <a:off x="2194560" y="2194560"/>
            <a:ext cx="384048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Persona visitada</a:t>
            </a:r>
            <a:endParaRPr lang="en-US" sz="1000" dirty="0"/>
          </a:p>
        </p:txBody>
      </p:sp>
      <p:sp>
        <p:nvSpPr>
          <p:cNvPr id="9" name="Text 7"/>
          <p:cNvSpPr/>
          <p:nvPr/>
        </p:nvSpPr>
        <p:spPr>
          <a:xfrm>
            <a:off x="6035040" y="2194560"/>
            <a:ext cx="2560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Fecha de la visita</a:t>
            </a:r>
            <a:endParaRPr lang="en-US" sz="1000" dirty="0"/>
          </a:p>
        </p:txBody>
      </p:sp>
      <p:sp>
        <p:nvSpPr>
          <p:cNvPr id="10" name="Shape 8"/>
          <p:cNvSpPr/>
          <p:nvPr/>
        </p:nvSpPr>
        <p:spPr>
          <a:xfrm>
            <a:off x="548640" y="2468880"/>
            <a:ext cx="8046720" cy="146304"/>
          </a:xfrm>
          <a:prstGeom prst="rect">
            <a:avLst/>
          </a:prstGeom>
          <a:solidFill>
            <a:srgbClr val="F7FAFC"/>
          </a:solidFill>
          <a:ln w="3810">
            <a:solidFill>
              <a:srgbClr val="E2E8F0"/>
            </a:solidFill>
            <a:prstDash val="solid"/>
          </a:ln>
        </p:spPr>
      </p:sp>
      <p:sp>
        <p:nvSpPr>
          <p:cNvPr id="11" name="Text 9"/>
          <p:cNvSpPr/>
          <p:nvPr/>
        </p:nvSpPr>
        <p:spPr>
          <a:xfrm>
            <a:off x="640080" y="2468880"/>
            <a:ext cx="1554480" cy="146304"/>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Enero</a:t>
            </a:r>
            <a:endParaRPr lang="en-US" sz="900" dirty="0"/>
          </a:p>
        </p:txBody>
      </p:sp>
      <p:sp>
        <p:nvSpPr>
          <p:cNvPr id="12" name="Shape 10"/>
          <p:cNvSpPr/>
          <p:nvPr/>
        </p:nvSpPr>
        <p:spPr>
          <a:xfrm>
            <a:off x="548640" y="2615184"/>
            <a:ext cx="8046720" cy="146304"/>
          </a:xfrm>
          <a:prstGeom prst="rect">
            <a:avLst/>
          </a:prstGeom>
          <a:solidFill>
            <a:srgbClr val="FFFFFF"/>
          </a:solidFill>
          <a:ln w="3810">
            <a:solidFill>
              <a:srgbClr val="E2E8F0"/>
            </a:solidFill>
            <a:prstDash val="solid"/>
          </a:ln>
        </p:spPr>
      </p:sp>
      <p:sp>
        <p:nvSpPr>
          <p:cNvPr id="13" name="Text 11"/>
          <p:cNvSpPr/>
          <p:nvPr/>
        </p:nvSpPr>
        <p:spPr>
          <a:xfrm>
            <a:off x="640080" y="2615184"/>
            <a:ext cx="1554480" cy="146304"/>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Febrero</a:t>
            </a:r>
            <a:endParaRPr lang="en-US" sz="900" dirty="0"/>
          </a:p>
        </p:txBody>
      </p:sp>
      <p:sp>
        <p:nvSpPr>
          <p:cNvPr id="14" name="Shape 12"/>
          <p:cNvSpPr/>
          <p:nvPr/>
        </p:nvSpPr>
        <p:spPr>
          <a:xfrm>
            <a:off x="548640" y="2761488"/>
            <a:ext cx="8046720" cy="146304"/>
          </a:xfrm>
          <a:prstGeom prst="rect">
            <a:avLst/>
          </a:prstGeom>
          <a:solidFill>
            <a:srgbClr val="F7FAFC"/>
          </a:solidFill>
          <a:ln w="3810">
            <a:solidFill>
              <a:srgbClr val="E2E8F0"/>
            </a:solidFill>
            <a:prstDash val="solid"/>
          </a:ln>
        </p:spPr>
      </p:sp>
      <p:sp>
        <p:nvSpPr>
          <p:cNvPr id="15" name="Text 13"/>
          <p:cNvSpPr/>
          <p:nvPr/>
        </p:nvSpPr>
        <p:spPr>
          <a:xfrm>
            <a:off x="640080" y="2761488"/>
            <a:ext cx="1554480" cy="146304"/>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Marzo</a:t>
            </a:r>
            <a:endParaRPr lang="en-US" sz="900" dirty="0"/>
          </a:p>
        </p:txBody>
      </p:sp>
      <p:sp>
        <p:nvSpPr>
          <p:cNvPr id="16" name="Shape 14"/>
          <p:cNvSpPr/>
          <p:nvPr/>
        </p:nvSpPr>
        <p:spPr>
          <a:xfrm>
            <a:off x="548640" y="2907792"/>
            <a:ext cx="8046720" cy="146304"/>
          </a:xfrm>
          <a:prstGeom prst="rect">
            <a:avLst/>
          </a:prstGeom>
          <a:solidFill>
            <a:srgbClr val="FFFFFF"/>
          </a:solidFill>
          <a:ln w="3810">
            <a:solidFill>
              <a:srgbClr val="E2E8F0"/>
            </a:solidFill>
            <a:prstDash val="solid"/>
          </a:ln>
        </p:spPr>
      </p:sp>
      <p:sp>
        <p:nvSpPr>
          <p:cNvPr id="17" name="Text 15"/>
          <p:cNvSpPr/>
          <p:nvPr/>
        </p:nvSpPr>
        <p:spPr>
          <a:xfrm>
            <a:off x="640080" y="2907792"/>
            <a:ext cx="1554480" cy="146304"/>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Abril</a:t>
            </a:r>
            <a:endParaRPr lang="en-US" sz="900" dirty="0"/>
          </a:p>
        </p:txBody>
      </p:sp>
      <p:sp>
        <p:nvSpPr>
          <p:cNvPr id="18" name="Shape 16"/>
          <p:cNvSpPr/>
          <p:nvPr/>
        </p:nvSpPr>
        <p:spPr>
          <a:xfrm>
            <a:off x="548640" y="3054096"/>
            <a:ext cx="8046720" cy="146304"/>
          </a:xfrm>
          <a:prstGeom prst="rect">
            <a:avLst/>
          </a:prstGeom>
          <a:solidFill>
            <a:srgbClr val="F7FAFC"/>
          </a:solidFill>
          <a:ln w="3810">
            <a:solidFill>
              <a:srgbClr val="E2E8F0"/>
            </a:solidFill>
            <a:prstDash val="solid"/>
          </a:ln>
        </p:spPr>
      </p:sp>
      <p:sp>
        <p:nvSpPr>
          <p:cNvPr id="19" name="Text 17"/>
          <p:cNvSpPr/>
          <p:nvPr/>
        </p:nvSpPr>
        <p:spPr>
          <a:xfrm>
            <a:off x="640080" y="3054096"/>
            <a:ext cx="1554480" cy="146304"/>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Mayo</a:t>
            </a:r>
            <a:endParaRPr lang="en-US" sz="900" dirty="0"/>
          </a:p>
        </p:txBody>
      </p:sp>
      <p:sp>
        <p:nvSpPr>
          <p:cNvPr id="20" name="Shape 18"/>
          <p:cNvSpPr/>
          <p:nvPr/>
        </p:nvSpPr>
        <p:spPr>
          <a:xfrm>
            <a:off x="548640" y="3200400"/>
            <a:ext cx="8046720" cy="146304"/>
          </a:xfrm>
          <a:prstGeom prst="rect">
            <a:avLst/>
          </a:prstGeom>
          <a:solidFill>
            <a:srgbClr val="FFFFFF"/>
          </a:solidFill>
          <a:ln w="3810">
            <a:solidFill>
              <a:srgbClr val="E2E8F0"/>
            </a:solidFill>
            <a:prstDash val="solid"/>
          </a:ln>
        </p:spPr>
      </p:sp>
      <p:sp>
        <p:nvSpPr>
          <p:cNvPr id="21" name="Text 19"/>
          <p:cNvSpPr/>
          <p:nvPr/>
        </p:nvSpPr>
        <p:spPr>
          <a:xfrm>
            <a:off x="640080" y="3200400"/>
            <a:ext cx="1554480" cy="146304"/>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Junio</a:t>
            </a:r>
            <a:endParaRPr lang="en-US" sz="900" dirty="0"/>
          </a:p>
        </p:txBody>
      </p:sp>
      <p:sp>
        <p:nvSpPr>
          <p:cNvPr id="22" name="Shape 20"/>
          <p:cNvSpPr/>
          <p:nvPr/>
        </p:nvSpPr>
        <p:spPr>
          <a:xfrm>
            <a:off x="548640" y="3346704"/>
            <a:ext cx="8046720" cy="146304"/>
          </a:xfrm>
          <a:prstGeom prst="rect">
            <a:avLst/>
          </a:prstGeom>
          <a:solidFill>
            <a:srgbClr val="F7FAFC"/>
          </a:solidFill>
          <a:ln w="3810">
            <a:solidFill>
              <a:srgbClr val="E2E8F0"/>
            </a:solidFill>
            <a:prstDash val="solid"/>
          </a:ln>
        </p:spPr>
      </p:sp>
      <p:sp>
        <p:nvSpPr>
          <p:cNvPr id="23" name="Text 21"/>
          <p:cNvSpPr/>
          <p:nvPr/>
        </p:nvSpPr>
        <p:spPr>
          <a:xfrm>
            <a:off x="640080" y="3346704"/>
            <a:ext cx="1554480" cy="146304"/>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Julio</a:t>
            </a:r>
            <a:endParaRPr lang="en-US" sz="900" dirty="0"/>
          </a:p>
        </p:txBody>
      </p:sp>
      <p:sp>
        <p:nvSpPr>
          <p:cNvPr id="24" name="Shape 22"/>
          <p:cNvSpPr/>
          <p:nvPr/>
        </p:nvSpPr>
        <p:spPr>
          <a:xfrm>
            <a:off x="548640" y="3493008"/>
            <a:ext cx="8046720" cy="146304"/>
          </a:xfrm>
          <a:prstGeom prst="rect">
            <a:avLst/>
          </a:prstGeom>
          <a:solidFill>
            <a:srgbClr val="FFFFFF"/>
          </a:solidFill>
          <a:ln w="3810">
            <a:solidFill>
              <a:srgbClr val="E2E8F0"/>
            </a:solidFill>
            <a:prstDash val="solid"/>
          </a:ln>
        </p:spPr>
      </p:sp>
      <p:sp>
        <p:nvSpPr>
          <p:cNvPr id="25" name="Text 23"/>
          <p:cNvSpPr/>
          <p:nvPr/>
        </p:nvSpPr>
        <p:spPr>
          <a:xfrm>
            <a:off x="640080" y="3493008"/>
            <a:ext cx="1554480" cy="146304"/>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Agosto</a:t>
            </a:r>
            <a:endParaRPr lang="en-US" sz="900" dirty="0"/>
          </a:p>
        </p:txBody>
      </p:sp>
      <p:sp>
        <p:nvSpPr>
          <p:cNvPr id="26" name="Shape 24"/>
          <p:cNvSpPr/>
          <p:nvPr/>
        </p:nvSpPr>
        <p:spPr>
          <a:xfrm>
            <a:off x="548640" y="3639312"/>
            <a:ext cx="8046720" cy="146304"/>
          </a:xfrm>
          <a:prstGeom prst="rect">
            <a:avLst/>
          </a:prstGeom>
          <a:solidFill>
            <a:srgbClr val="F7FAFC"/>
          </a:solidFill>
          <a:ln w="3810">
            <a:solidFill>
              <a:srgbClr val="E2E8F0"/>
            </a:solidFill>
            <a:prstDash val="solid"/>
          </a:ln>
        </p:spPr>
      </p:sp>
      <p:sp>
        <p:nvSpPr>
          <p:cNvPr id="27" name="Text 25"/>
          <p:cNvSpPr/>
          <p:nvPr/>
        </p:nvSpPr>
        <p:spPr>
          <a:xfrm>
            <a:off x="640080" y="3639312"/>
            <a:ext cx="1554480" cy="146304"/>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Septiembre</a:t>
            </a:r>
            <a:endParaRPr lang="en-US" sz="900" dirty="0"/>
          </a:p>
        </p:txBody>
      </p:sp>
      <p:sp>
        <p:nvSpPr>
          <p:cNvPr id="28" name="Shape 26"/>
          <p:cNvSpPr/>
          <p:nvPr/>
        </p:nvSpPr>
        <p:spPr>
          <a:xfrm>
            <a:off x="548640" y="3785616"/>
            <a:ext cx="8046720" cy="146304"/>
          </a:xfrm>
          <a:prstGeom prst="rect">
            <a:avLst/>
          </a:prstGeom>
          <a:solidFill>
            <a:srgbClr val="FFFFFF"/>
          </a:solidFill>
          <a:ln w="3810">
            <a:solidFill>
              <a:srgbClr val="E2E8F0"/>
            </a:solidFill>
            <a:prstDash val="solid"/>
          </a:ln>
        </p:spPr>
      </p:sp>
      <p:sp>
        <p:nvSpPr>
          <p:cNvPr id="29" name="Text 27"/>
          <p:cNvSpPr/>
          <p:nvPr/>
        </p:nvSpPr>
        <p:spPr>
          <a:xfrm>
            <a:off x="640080" y="3785616"/>
            <a:ext cx="1554480" cy="146304"/>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Octubre</a:t>
            </a:r>
            <a:endParaRPr lang="en-US" sz="900" dirty="0"/>
          </a:p>
        </p:txBody>
      </p:sp>
      <p:sp>
        <p:nvSpPr>
          <p:cNvPr id="30" name="Shape 28"/>
          <p:cNvSpPr/>
          <p:nvPr/>
        </p:nvSpPr>
        <p:spPr>
          <a:xfrm>
            <a:off x="548640" y="3931920"/>
            <a:ext cx="8046720" cy="146304"/>
          </a:xfrm>
          <a:prstGeom prst="rect">
            <a:avLst/>
          </a:prstGeom>
          <a:solidFill>
            <a:srgbClr val="F7FAFC"/>
          </a:solidFill>
          <a:ln w="3810">
            <a:solidFill>
              <a:srgbClr val="E2E8F0"/>
            </a:solidFill>
            <a:prstDash val="solid"/>
          </a:ln>
        </p:spPr>
      </p:sp>
      <p:sp>
        <p:nvSpPr>
          <p:cNvPr id="31" name="Text 29"/>
          <p:cNvSpPr/>
          <p:nvPr/>
        </p:nvSpPr>
        <p:spPr>
          <a:xfrm>
            <a:off x="640080" y="3931920"/>
            <a:ext cx="1554480" cy="146304"/>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Noviembre</a:t>
            </a:r>
            <a:endParaRPr lang="en-US" sz="900" dirty="0"/>
          </a:p>
        </p:txBody>
      </p:sp>
      <p:sp>
        <p:nvSpPr>
          <p:cNvPr id="32" name="Shape 30"/>
          <p:cNvSpPr/>
          <p:nvPr/>
        </p:nvSpPr>
        <p:spPr>
          <a:xfrm>
            <a:off x="548640" y="4078224"/>
            <a:ext cx="8046720" cy="146304"/>
          </a:xfrm>
          <a:prstGeom prst="rect">
            <a:avLst/>
          </a:prstGeom>
          <a:solidFill>
            <a:srgbClr val="FFFFFF"/>
          </a:solidFill>
          <a:ln w="3810">
            <a:solidFill>
              <a:srgbClr val="E2E8F0"/>
            </a:solidFill>
            <a:prstDash val="solid"/>
          </a:ln>
        </p:spPr>
      </p:sp>
      <p:sp>
        <p:nvSpPr>
          <p:cNvPr id="33" name="Text 31"/>
          <p:cNvSpPr/>
          <p:nvPr/>
        </p:nvSpPr>
        <p:spPr>
          <a:xfrm>
            <a:off x="640080" y="4078224"/>
            <a:ext cx="1554480" cy="146304"/>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Diciembre</a:t>
            </a:r>
            <a:endParaRPr lang="en-US" sz="900" dirty="0"/>
          </a:p>
        </p:txBody>
      </p:sp>
      <p:sp>
        <p:nvSpPr>
          <p:cNvPr id="34" name="Shape 32"/>
          <p:cNvSpPr/>
          <p:nvPr/>
        </p:nvSpPr>
        <p:spPr>
          <a:xfrm>
            <a:off x="548640" y="4617720"/>
            <a:ext cx="8046720" cy="18288"/>
          </a:xfrm>
          <a:prstGeom prst="rect">
            <a:avLst/>
          </a:prstGeom>
          <a:solidFill>
            <a:srgbClr val="E2E8F0"/>
          </a:solidFill>
          <a:ln w="12700">
            <a:solidFill>
              <a:srgbClr val="E2E8F0"/>
            </a:solidFill>
            <a:prstDash val="solid"/>
          </a:ln>
        </p:spPr>
      </p:sp>
      <p:sp>
        <p:nvSpPr>
          <p:cNvPr id="35" name="Text 33"/>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36" name="Text 34"/>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24</a:t>
            </a:r>
            <a:endParaRPr lang="en-US" sz="900" dirty="0"/>
          </a:p>
        </p:txBody>
      </p:sp>
      <p:sp>
        <p:nvSpPr>
          <p:cNvPr id="37" name="Text 35"/>
          <p:cNvSpPr/>
          <p:nvPr/>
        </p:nvSpPr>
        <p:spPr>
          <a:xfrm>
            <a:off x="548640" y="4315968"/>
            <a:ext cx="8046720" cy="274320"/>
          </a:xfrm>
          <a:prstGeom prst="rect">
            <a:avLst/>
          </a:prstGeom>
          <a:noFill/>
          <a:ln/>
        </p:spPr>
        <p:txBody>
          <a:bodyPr wrap="square" lIns="0" tIns="0" rIns="0" bIns="0" rtlCol="0" anchor="ctr"/>
          <a:lstStyle/>
          <a:p>
            <a:pPr algn="ctr" indent="0" marL="0">
              <a:buNone/>
            </a:pPr>
            <a:r>
              <a:rPr lang="en-US" sz="900" i="1" dirty="0">
                <a:solidFill>
                  <a:srgbClr val="94A3B8"/>
                </a:solidFill>
                <a:latin typeface="Calibri" pitchFamily="34" charset="0"/>
                <a:ea typeface="Calibri" pitchFamily="34" charset="-122"/>
                <a:cs typeface="Calibri" pitchFamily="34" charset="-120"/>
              </a:rPr>
              <a:t>Devolver al dirigente (anciano o director de grupo) en máximo 30 días. Se redistribuye para visita a otra persona el mes siguiente.</a:t>
            </a:r>
            <a:endParaRPr lang="en-US" sz="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04 · HERRAMIENTAS PRÁCTICAS</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400" b="1" dirty="0">
                <a:solidFill>
                  <a:srgbClr val="1A2B5C"/>
                </a:solidFill>
                <a:latin typeface="Georgia" pitchFamily="34" charset="0"/>
                <a:ea typeface="Georgia" pitchFamily="34" charset="-122"/>
                <a:cs typeface="Georgia" pitchFamily="34" charset="-120"/>
              </a:rPr>
              <a:t>Programa Integrado de Visitación Mensual</a:t>
            </a:r>
            <a:endParaRPr lang="en-US" sz="24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783080"/>
            <a:ext cx="8046720" cy="777240"/>
          </a:xfrm>
          <a:prstGeom prst="rect">
            <a:avLst/>
          </a:prstGeom>
          <a:solidFill>
            <a:srgbClr val="1A2B5C"/>
          </a:solidFill>
          <a:ln w="12700">
            <a:solidFill>
              <a:srgbClr val="1A2B5C"/>
            </a:solidFill>
            <a:prstDash val="solid"/>
          </a:ln>
        </p:spPr>
      </p:sp>
      <p:sp>
        <p:nvSpPr>
          <p:cNvPr id="6" name="Text 4"/>
          <p:cNvSpPr/>
          <p:nvPr/>
        </p:nvSpPr>
        <p:spPr>
          <a:xfrm>
            <a:off x="731520" y="1874520"/>
            <a:ext cx="36576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1 JUAN 1:7</a:t>
            </a:r>
            <a:endParaRPr lang="en-US" sz="900" dirty="0"/>
          </a:p>
        </p:txBody>
      </p:sp>
      <p:sp>
        <p:nvSpPr>
          <p:cNvPr id="7" name="Text 5"/>
          <p:cNvSpPr/>
          <p:nvPr/>
        </p:nvSpPr>
        <p:spPr>
          <a:xfrm>
            <a:off x="731520" y="2121408"/>
            <a:ext cx="7680960" cy="411480"/>
          </a:xfrm>
          <a:prstGeom prst="rect">
            <a:avLst/>
          </a:prstGeom>
          <a:noFill/>
          <a:ln/>
        </p:spPr>
        <p:txBody>
          <a:bodyPr wrap="square" lIns="0" tIns="0" rIns="0" bIns="0" rtlCol="0" anchor="t"/>
          <a:lstStyle/>
          <a:p>
            <a:pPr indent="0" marL="0">
              <a:buNone/>
            </a:pPr>
            <a:r>
              <a:rPr lang="en-US" sz="1100" i="1" dirty="0">
                <a:solidFill>
                  <a:srgbClr val="FFFFFF"/>
                </a:solidFill>
                <a:latin typeface="Georgia" pitchFamily="34" charset="0"/>
                <a:ea typeface="Georgia" pitchFamily="34" charset="-122"/>
                <a:cs typeface="Georgia" pitchFamily="34" charset="-120"/>
              </a:rPr>
              <a:t>"Si andamos en la luz, como él está en la luz, tenemos comunión unos con otros, y la sangre de su Hijo Jesús nos limpia de todo pecado."</a:t>
            </a:r>
            <a:endParaRPr lang="en-US" sz="1100" dirty="0"/>
          </a:p>
        </p:txBody>
      </p:sp>
      <p:sp>
        <p:nvSpPr>
          <p:cNvPr id="8" name="Text 6"/>
          <p:cNvSpPr/>
          <p:nvPr/>
        </p:nvSpPr>
        <p:spPr>
          <a:xfrm>
            <a:off x="548640" y="2697480"/>
            <a:ext cx="804672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ORIENTACIONES PARA LA VISITACIÓN MENSUAL</a:t>
            </a:r>
            <a:endParaRPr lang="en-US" sz="1000" dirty="0"/>
          </a:p>
        </p:txBody>
      </p:sp>
      <p:sp>
        <p:nvSpPr>
          <p:cNvPr id="9" name="Text 7"/>
          <p:cNvSpPr/>
          <p:nvPr/>
        </p:nvSpPr>
        <p:spPr>
          <a:xfrm>
            <a:off x="548640" y="3017520"/>
            <a:ext cx="365760" cy="292608"/>
          </a:xfrm>
          <a:prstGeom prst="rect">
            <a:avLst/>
          </a:prstGeom>
          <a:noFill/>
          <a:ln/>
        </p:spPr>
        <p:txBody>
          <a:bodyPr wrap="square" lIns="0" tIns="0" rIns="0" bIns="0" rtlCol="0" anchor="t"/>
          <a:lstStyle/>
          <a:p>
            <a:pPr indent="0" marL="0">
              <a:buNone/>
            </a:pPr>
            <a:r>
              <a:rPr lang="en-US" sz="1400" b="1" dirty="0">
                <a:solidFill>
                  <a:srgbClr val="E87722"/>
                </a:solidFill>
                <a:latin typeface="Georgia" pitchFamily="34" charset="0"/>
                <a:ea typeface="Georgia" pitchFamily="34" charset="-122"/>
                <a:cs typeface="Georgia" pitchFamily="34" charset="-120"/>
              </a:rPr>
              <a:t>01</a:t>
            </a:r>
            <a:endParaRPr lang="en-US" sz="1400" dirty="0"/>
          </a:p>
        </p:txBody>
      </p:sp>
      <p:sp>
        <p:nvSpPr>
          <p:cNvPr id="10" name="Text 8"/>
          <p:cNvSpPr/>
          <p:nvPr/>
        </p:nvSpPr>
        <p:spPr>
          <a:xfrm>
            <a:off x="960120" y="3035808"/>
            <a:ext cx="356616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Objetivo exclusivo: el crecimiento espiritual.</a:t>
            </a:r>
            <a:endParaRPr lang="en-US" sz="1000" dirty="0"/>
          </a:p>
        </p:txBody>
      </p:sp>
      <p:sp>
        <p:nvSpPr>
          <p:cNvPr id="11" name="Text 9"/>
          <p:cNvSpPr/>
          <p:nvPr/>
        </p:nvSpPr>
        <p:spPr>
          <a:xfrm>
            <a:off x="4663440" y="3017520"/>
            <a:ext cx="365760" cy="292608"/>
          </a:xfrm>
          <a:prstGeom prst="rect">
            <a:avLst/>
          </a:prstGeom>
          <a:noFill/>
          <a:ln/>
        </p:spPr>
        <p:txBody>
          <a:bodyPr wrap="square" lIns="0" tIns="0" rIns="0" bIns="0" rtlCol="0" anchor="t"/>
          <a:lstStyle/>
          <a:p>
            <a:pPr indent="0" marL="0">
              <a:buNone/>
            </a:pPr>
            <a:r>
              <a:rPr lang="en-US" sz="1400" b="1" dirty="0">
                <a:solidFill>
                  <a:srgbClr val="E87722"/>
                </a:solidFill>
                <a:latin typeface="Georgia" pitchFamily="34" charset="0"/>
                <a:ea typeface="Georgia" pitchFamily="34" charset="-122"/>
                <a:cs typeface="Georgia" pitchFamily="34" charset="-120"/>
              </a:rPr>
              <a:t>02</a:t>
            </a:r>
            <a:endParaRPr lang="en-US" sz="1400" dirty="0"/>
          </a:p>
        </p:txBody>
      </p:sp>
      <p:sp>
        <p:nvSpPr>
          <p:cNvPr id="12" name="Text 10"/>
          <p:cNvSpPr/>
          <p:nvPr/>
        </p:nvSpPr>
        <p:spPr>
          <a:xfrm>
            <a:off x="5074920" y="3035808"/>
            <a:ext cx="356616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Canten uno o más himnos elegidos por la familia.</a:t>
            </a:r>
            <a:endParaRPr lang="en-US" sz="1000" dirty="0"/>
          </a:p>
        </p:txBody>
      </p:sp>
      <p:sp>
        <p:nvSpPr>
          <p:cNvPr id="13" name="Text 11"/>
          <p:cNvSpPr/>
          <p:nvPr/>
        </p:nvSpPr>
        <p:spPr>
          <a:xfrm>
            <a:off x="548640" y="3401568"/>
            <a:ext cx="365760" cy="292608"/>
          </a:xfrm>
          <a:prstGeom prst="rect">
            <a:avLst/>
          </a:prstGeom>
          <a:noFill/>
          <a:ln/>
        </p:spPr>
        <p:txBody>
          <a:bodyPr wrap="square" lIns="0" tIns="0" rIns="0" bIns="0" rtlCol="0" anchor="t"/>
          <a:lstStyle/>
          <a:p>
            <a:pPr indent="0" marL="0">
              <a:buNone/>
            </a:pPr>
            <a:r>
              <a:rPr lang="en-US" sz="1400" b="1" dirty="0">
                <a:solidFill>
                  <a:srgbClr val="E87722"/>
                </a:solidFill>
                <a:latin typeface="Georgia" pitchFamily="34" charset="0"/>
                <a:ea typeface="Georgia" pitchFamily="34" charset="-122"/>
                <a:cs typeface="Georgia" pitchFamily="34" charset="-120"/>
              </a:rPr>
              <a:t>03</a:t>
            </a:r>
            <a:endParaRPr lang="en-US" sz="1400" dirty="0"/>
          </a:p>
        </p:txBody>
      </p:sp>
      <p:sp>
        <p:nvSpPr>
          <p:cNvPr id="14" name="Text 12"/>
          <p:cNvSpPr/>
          <p:nvPr/>
        </p:nvSpPr>
        <p:spPr>
          <a:xfrm>
            <a:off x="960120" y="3419856"/>
            <a:ext cx="356616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Lee un hermoso pasaje bíblico.</a:t>
            </a:r>
            <a:endParaRPr lang="en-US" sz="1000" dirty="0"/>
          </a:p>
        </p:txBody>
      </p:sp>
      <p:sp>
        <p:nvSpPr>
          <p:cNvPr id="15" name="Text 13"/>
          <p:cNvSpPr/>
          <p:nvPr/>
        </p:nvSpPr>
        <p:spPr>
          <a:xfrm>
            <a:off x="4663440" y="3401568"/>
            <a:ext cx="365760" cy="292608"/>
          </a:xfrm>
          <a:prstGeom prst="rect">
            <a:avLst/>
          </a:prstGeom>
          <a:noFill/>
          <a:ln/>
        </p:spPr>
        <p:txBody>
          <a:bodyPr wrap="square" lIns="0" tIns="0" rIns="0" bIns="0" rtlCol="0" anchor="t"/>
          <a:lstStyle/>
          <a:p>
            <a:pPr indent="0" marL="0">
              <a:buNone/>
            </a:pPr>
            <a:r>
              <a:rPr lang="en-US" sz="1400" b="1" dirty="0">
                <a:solidFill>
                  <a:srgbClr val="E87722"/>
                </a:solidFill>
                <a:latin typeface="Georgia" pitchFamily="34" charset="0"/>
                <a:ea typeface="Georgia" pitchFamily="34" charset="-122"/>
                <a:cs typeface="Georgia" pitchFamily="34" charset="-120"/>
              </a:rPr>
              <a:t>04</a:t>
            </a:r>
            <a:endParaRPr lang="en-US" sz="1400" dirty="0"/>
          </a:p>
        </p:txBody>
      </p:sp>
      <p:sp>
        <p:nvSpPr>
          <p:cNvPr id="16" name="Text 14"/>
          <p:cNvSpPr/>
          <p:nvPr/>
        </p:nvSpPr>
        <p:spPr>
          <a:xfrm>
            <a:off x="5074920" y="3419856"/>
            <a:ext cx="356616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Ora por la familia.</a:t>
            </a:r>
            <a:endParaRPr lang="en-US" sz="1000" dirty="0"/>
          </a:p>
        </p:txBody>
      </p:sp>
      <p:sp>
        <p:nvSpPr>
          <p:cNvPr id="17" name="Text 15"/>
          <p:cNvSpPr/>
          <p:nvPr/>
        </p:nvSpPr>
        <p:spPr>
          <a:xfrm>
            <a:off x="548640" y="3785616"/>
            <a:ext cx="365760" cy="292608"/>
          </a:xfrm>
          <a:prstGeom prst="rect">
            <a:avLst/>
          </a:prstGeom>
          <a:noFill/>
          <a:ln/>
        </p:spPr>
        <p:txBody>
          <a:bodyPr wrap="square" lIns="0" tIns="0" rIns="0" bIns="0" rtlCol="0" anchor="t"/>
          <a:lstStyle/>
          <a:p>
            <a:pPr indent="0" marL="0">
              <a:buNone/>
            </a:pPr>
            <a:r>
              <a:rPr lang="en-US" sz="1400" b="1" dirty="0">
                <a:solidFill>
                  <a:srgbClr val="E87722"/>
                </a:solidFill>
                <a:latin typeface="Georgia" pitchFamily="34" charset="0"/>
                <a:ea typeface="Georgia" pitchFamily="34" charset="-122"/>
                <a:cs typeface="Georgia" pitchFamily="34" charset="-120"/>
              </a:rPr>
              <a:t>05</a:t>
            </a:r>
            <a:endParaRPr lang="en-US" sz="1400" dirty="0"/>
          </a:p>
        </p:txBody>
      </p:sp>
      <p:sp>
        <p:nvSpPr>
          <p:cNvPr id="18" name="Text 16"/>
          <p:cNvSpPr/>
          <p:nvPr/>
        </p:nvSpPr>
        <p:spPr>
          <a:xfrm>
            <a:off x="960120" y="3803904"/>
            <a:ext cx="356616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La visita debe durar como máximo 20 minutos.</a:t>
            </a:r>
            <a:endParaRPr lang="en-US" sz="1000" dirty="0"/>
          </a:p>
        </p:txBody>
      </p:sp>
      <p:sp>
        <p:nvSpPr>
          <p:cNvPr id="19" name="Text 17"/>
          <p:cNvSpPr/>
          <p:nvPr/>
        </p:nvSpPr>
        <p:spPr>
          <a:xfrm>
            <a:off x="4663440" y="3785616"/>
            <a:ext cx="365760" cy="292608"/>
          </a:xfrm>
          <a:prstGeom prst="rect">
            <a:avLst/>
          </a:prstGeom>
          <a:noFill/>
          <a:ln/>
        </p:spPr>
        <p:txBody>
          <a:bodyPr wrap="square" lIns="0" tIns="0" rIns="0" bIns="0" rtlCol="0" anchor="t"/>
          <a:lstStyle/>
          <a:p>
            <a:pPr indent="0" marL="0">
              <a:buNone/>
            </a:pPr>
            <a:r>
              <a:rPr lang="en-US" sz="1400" b="1" dirty="0">
                <a:solidFill>
                  <a:srgbClr val="E87722"/>
                </a:solidFill>
                <a:latin typeface="Georgia" pitchFamily="34" charset="0"/>
                <a:ea typeface="Georgia" pitchFamily="34" charset="-122"/>
                <a:cs typeface="Georgia" pitchFamily="34" charset="-120"/>
              </a:rPr>
              <a:t>06</a:t>
            </a:r>
            <a:endParaRPr lang="en-US" sz="1400" dirty="0"/>
          </a:p>
        </p:txBody>
      </p:sp>
      <p:sp>
        <p:nvSpPr>
          <p:cNvPr id="20" name="Text 18"/>
          <p:cNvSpPr/>
          <p:nvPr/>
        </p:nvSpPr>
        <p:spPr>
          <a:xfrm>
            <a:off x="5074920" y="3803904"/>
            <a:ext cx="356616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No abordes problemas administrativos, personales o espirituales de la iglesia: ese no es el propósito.</a:t>
            </a:r>
            <a:endParaRPr lang="en-US" sz="1000" dirty="0"/>
          </a:p>
        </p:txBody>
      </p:sp>
      <p:sp>
        <p:nvSpPr>
          <p:cNvPr id="21" name="Text 19"/>
          <p:cNvSpPr/>
          <p:nvPr/>
        </p:nvSpPr>
        <p:spPr>
          <a:xfrm>
            <a:off x="548640" y="4370832"/>
            <a:ext cx="8046720" cy="228600"/>
          </a:xfrm>
          <a:prstGeom prst="rect">
            <a:avLst/>
          </a:prstGeom>
          <a:noFill/>
          <a:ln/>
        </p:spPr>
        <p:txBody>
          <a:bodyPr wrap="square" lIns="0" tIns="0" rIns="0" bIns="0" rtlCol="0" anchor="ctr"/>
          <a:lstStyle/>
          <a:p>
            <a:pPr algn="ctr" indent="0" marL="0">
              <a:buNone/>
            </a:pPr>
            <a:r>
              <a:rPr lang="en-US" sz="1000" b="1" i="1" dirty="0">
                <a:solidFill>
                  <a:srgbClr val="E87722"/>
                </a:solidFill>
                <a:latin typeface="Calibri" pitchFamily="34" charset="0"/>
                <a:ea typeface="Calibri" pitchFamily="34" charset="-122"/>
                <a:cs typeface="Calibri" pitchFamily="34" charset="-120"/>
              </a:rPr>
              <a:t>Recuerda: lleva una palabra de consuelo, habla del amor, de la gracia y del poder de Jesús.</a:t>
            </a:r>
            <a:endParaRPr lang="en-US" sz="1000" dirty="0"/>
          </a:p>
        </p:txBody>
      </p:sp>
      <p:sp>
        <p:nvSpPr>
          <p:cNvPr id="22" name="Shape 20"/>
          <p:cNvSpPr/>
          <p:nvPr/>
        </p:nvSpPr>
        <p:spPr>
          <a:xfrm>
            <a:off x="548640" y="4617720"/>
            <a:ext cx="8046720" cy="18288"/>
          </a:xfrm>
          <a:prstGeom prst="rect">
            <a:avLst/>
          </a:prstGeom>
          <a:solidFill>
            <a:srgbClr val="E2E8F0"/>
          </a:solidFill>
          <a:ln w="12700">
            <a:solidFill>
              <a:srgbClr val="E2E8F0"/>
            </a:solidFill>
            <a:prstDash val="solid"/>
          </a:ln>
        </p:spPr>
      </p:sp>
      <p:sp>
        <p:nvSpPr>
          <p:cNvPr id="23" name="Text 21"/>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24" name="Text 22"/>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25</a:t>
            </a:r>
            <a:endParaRPr lang="en-US" sz="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sp>
      <p:pic>
        <p:nvPicPr>
          <p:cNvPr id="3" name="Image 0" descr="preencoded.png">    </p:cNvPr>
          <p:cNvPicPr>
            <a:picLocks noChangeAspect="1"/>
          </p:cNvPicPr>
          <p:nvPr/>
        </p:nvPicPr>
        <p:blipFill>
          <a:blip r:embed="rId1"/>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algn="ctr" indent="0" marL="0">
              <a:buNone/>
            </a:pPr>
            <a:r>
              <a:rPr lang="en-US" sz="5000" b="1" dirty="0">
                <a:solidFill>
                  <a:srgbClr val="FFFFFF"/>
                </a:solidFill>
                <a:latin typeface="Georgia" pitchFamily="34" charset="0"/>
                <a:ea typeface="Georgia" pitchFamily="34" charset="-122"/>
                <a:cs typeface="Georgia" pitchFamily="34" charset="-120"/>
              </a:rPr>
              <a:t>Gracias</a:t>
            </a:r>
            <a:endParaRPr lang="en-US" sz="50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sp>
      <p:sp>
        <p:nvSpPr>
          <p:cNvPr id="6" name="Text 3"/>
          <p:cNvSpPr/>
          <p:nvPr/>
        </p:nvSpPr>
        <p:spPr>
          <a:xfrm>
            <a:off x="457200" y="3246120"/>
            <a:ext cx="8229600" cy="457200"/>
          </a:xfrm>
          <a:prstGeom prst="rect">
            <a:avLst/>
          </a:prstGeom>
          <a:noFill/>
          <a:ln/>
        </p:spPr>
        <p:txBody>
          <a:bodyPr wrap="square" lIns="0" tIns="0" rIns="0" bIns="0" rtlCol="0" anchor="t"/>
          <a:lstStyle/>
          <a:p>
            <a:pPr algn="ctr" indent="0" marL="0">
              <a:buNone/>
            </a:pPr>
            <a:r>
              <a:rPr lang="en-US" sz="2000" b="1" spc="600" kern="0" dirty="0">
                <a:solidFill>
                  <a:srgbClr val="E87722"/>
                </a:solidFill>
                <a:latin typeface="Calibri" pitchFamily="34" charset="0"/>
                <a:ea typeface="Calibri" pitchFamily="34" charset="-122"/>
                <a:cs typeface="Calibri" pitchFamily="34" charset="-120"/>
              </a:rPr>
              <a:t>INTEGRADOS EN LA MISIÓN</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algn="ctr" indent="0" marL="0">
              <a:buNone/>
            </a:pPr>
            <a:r>
              <a:rPr lang="en-US" sz="1400" i="1" dirty="0">
                <a:solidFill>
                  <a:srgbClr val="CBD5E0"/>
                </a:solidFill>
                <a:latin typeface="Calibri" pitchFamily="34" charset="0"/>
                <a:ea typeface="Calibri" pitchFamily="34" charset="-122"/>
                <a:cs typeface="Calibri" pitchFamily="34" charset="-120"/>
              </a:rPr>
              <a:t>Un ministerio centrado en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algn="ctr" indent="0" marL="0">
              <a:buNone/>
            </a:pPr>
            <a:r>
              <a:rPr lang="en-US" sz="1100" b="1" spc="300" kern="0" dirty="0">
                <a:solidFill>
                  <a:srgbClr val="E87722"/>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INTRODUCCIÓN</a:t>
            </a:r>
            <a:endParaRPr lang="en-US" sz="11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Una obra primordial</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La visitación como ministerio permanente del diaconado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Con el propósito de mantener la unidad de la familia de la iglesia y apoyar al pastor y a los ancianos en el cuidado del rebaño, el ministerio de la visitación es una obra primordial del diaconado. Es tarea de todos los cristianos, pero para el pastor, los ancianos, los diáconos y las diaconisas es una parte permanente de su ministerio.</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Este capítulo recorre el llamado bíblico y profético a la obra de casa en casa, la forma de organizarla como equipo (barrios, plan conjunto, guardia de diaconado), las orientaciones específicas para los siete tipos de visita más frecuentes, y las herramientas prácticas (ficha mensual y Programa Integrado) que ayudan a sostener este trabajo en el tiempo.</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5000" b="1" dirty="0">
                <a:solidFill>
                  <a:srgbClr val="FFFFFF"/>
                </a:solidFill>
                <a:latin typeface="Georgia" pitchFamily="34" charset="0"/>
                <a:ea typeface="Georgia" pitchFamily="34" charset="-122"/>
                <a:cs typeface="Georgia" pitchFamily="34" charset="-120"/>
              </a:rPr>
              <a:t>El llamado</a:t>
            </a:r>
            <a:endParaRPr lang="en-US" sz="5000" dirty="0"/>
          </a:p>
          <a:p>
            <a:pPr indent="0" marL="0">
              <a:buNone/>
            </a:pPr>
            <a:r>
              <a:rPr lang="en-US" sz="5000" b="1" dirty="0">
                <a:solidFill>
                  <a:srgbClr val="FFFFFF"/>
                </a:solidFill>
                <a:latin typeface="Georgia" pitchFamily="34" charset="0"/>
                <a:ea typeface="Georgia" pitchFamily="34" charset="-122"/>
                <a:cs typeface="Georgia" pitchFamily="34" charset="-120"/>
              </a:rPr>
              <a:t>a la visitación</a:t>
            </a:r>
            <a:endParaRPr lang="en-US" sz="50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El modelo de Cristo y cuatro voces que iluminan el camino.</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EL LLAMADO A LA VISITACIÓN</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400" b="1" dirty="0">
                <a:solidFill>
                  <a:srgbClr val="1A2B5C"/>
                </a:solidFill>
                <a:latin typeface="Georgia" pitchFamily="34" charset="0"/>
                <a:ea typeface="Georgia" pitchFamily="34" charset="-122"/>
                <a:cs typeface="Georgia" pitchFamily="34" charset="-120"/>
              </a:rPr>
              <a:t>Tarea de todos, ministerio de los llamados</a:t>
            </a:r>
            <a:endParaRPr lang="en-US" sz="24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Lo que toca a la iglesia entera y lo que es propio del oficio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 visitación es tarea de todos los cristianos. Cada miembro de la iglesia debería tomar parte en ese ministerio, con el objetivo de fortalecer la espiritualidad de unos y de otros, y desarrollar la propia experiencia cristiana.</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Pero para el pastor, los ancianos, los diáconos y las diaconisas, la visitación en los hogares es una obra a la que fueron llamados y designados. Deberían dedicarse a esta tarea como una parte permanente de su ministerio, no como una actividad ocasional.</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9</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365760"/>
            <a:ext cx="777240" cy="777240"/>
          </a:xfrm>
          <a:prstGeom prst="rect">
            <a:avLst/>
          </a:prstGeom>
        </p:spPr>
      </p:pic>
      <p:sp>
        <p:nvSpPr>
          <p:cNvPr id="3" name="Text 0"/>
          <p:cNvSpPr/>
          <p:nvPr/>
        </p:nvSpPr>
        <p:spPr>
          <a:xfrm>
            <a:off x="914400" y="1143000"/>
            <a:ext cx="7498080" cy="1508760"/>
          </a:xfrm>
          <a:prstGeom prst="rect">
            <a:avLst/>
          </a:prstGeom>
          <a:noFill/>
          <a:ln/>
        </p:spPr>
        <p:txBody>
          <a:bodyPr wrap="square" lIns="0" tIns="0" rIns="0" bIns="0" rtlCol="0" anchor="t"/>
          <a:lstStyle/>
          <a:p>
            <a:pPr indent="0" marL="0">
              <a:buNone/>
            </a:pPr>
            <a:r>
              <a:rPr lang="en-US" sz="1700" i="1" dirty="0">
                <a:solidFill>
                  <a:srgbClr val="FFFFFF"/>
                </a:solidFill>
                <a:latin typeface="Georgia" pitchFamily="34" charset="0"/>
                <a:ea typeface="Georgia" pitchFamily="34" charset="-122"/>
                <a:cs typeface="Georgia" pitchFamily="34" charset="-120"/>
              </a:rPr>
              <a:t>"El Salvador iba de casa en casa, sanando a los enfermos, confortando a los enlutados, consolando a los afligidos, hablando paz a los desconsolados."</a:t>
            </a:r>
            <a:endParaRPr lang="en-US" sz="1700" dirty="0"/>
          </a:p>
        </p:txBody>
      </p:sp>
      <p:sp>
        <p:nvSpPr>
          <p:cNvPr id="4" name="Shape 1"/>
          <p:cNvSpPr/>
          <p:nvPr/>
        </p:nvSpPr>
        <p:spPr>
          <a:xfrm>
            <a:off x="914400" y="2743200"/>
            <a:ext cx="7498080" cy="1417320"/>
          </a:xfrm>
          <a:prstGeom prst="rect">
            <a:avLst/>
          </a:prstGeom>
          <a:solidFill>
            <a:srgbClr val="0F1B3D"/>
          </a:solidFill>
          <a:ln w="12700">
            <a:solidFill>
              <a:srgbClr val="E87722"/>
            </a:solidFill>
            <a:prstDash val="solid"/>
          </a:ln>
        </p:spPr>
      </p:sp>
      <p:sp>
        <p:nvSpPr>
          <p:cNvPr id="5" name="Text 2"/>
          <p:cNvSpPr/>
          <p:nvPr/>
        </p:nvSpPr>
        <p:spPr>
          <a:xfrm>
            <a:off x="1097280" y="2834640"/>
            <a:ext cx="54864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EL CRISTO QUE NOS MUESTRA EL CAMINO</a:t>
            </a:r>
            <a:endParaRPr lang="en-US" sz="900" dirty="0"/>
          </a:p>
        </p:txBody>
      </p:sp>
      <p:sp>
        <p:nvSpPr>
          <p:cNvPr id="6" name="Text 3"/>
          <p:cNvSpPr/>
          <p:nvPr/>
        </p:nvSpPr>
        <p:spPr>
          <a:xfrm>
            <a:off x="1097280" y="3108960"/>
            <a:ext cx="7132320" cy="1005840"/>
          </a:xfrm>
          <a:prstGeom prst="rect">
            <a:avLst/>
          </a:prstGeom>
          <a:noFill/>
          <a:ln/>
        </p:spPr>
        <p:txBody>
          <a:bodyPr wrap="square" lIns="0" tIns="0" rIns="0" bIns="0" rtlCol="0" anchor="t"/>
          <a:lstStyle/>
          <a:p>
            <a:pPr indent="0" marL="0">
              <a:buNone/>
            </a:pPr>
            <a:r>
              <a:rPr lang="en-US" sz="1100" i="1" dirty="0">
                <a:solidFill>
                  <a:srgbClr val="CBD5E0"/>
                </a:solidFill>
                <a:latin typeface="Calibri" pitchFamily="34" charset="0"/>
                <a:ea typeface="Calibri" pitchFamily="34" charset="-122"/>
                <a:cs typeface="Calibri" pitchFamily="34" charset="-120"/>
              </a:rPr>
              <a:t>Con incansable ternura y cortesía, trataba toda forma de aflicción y dolor humanos. No trabajaba para sí sino para otros. Era siervo de todos. "Era su comida y bebida infundir esperanza y fuerza a todos aquellos con quienes se relacionaba."</a:t>
            </a:r>
            <a:endParaRPr lang="en-US" sz="1100" dirty="0"/>
          </a:p>
        </p:txBody>
      </p:sp>
      <p:sp>
        <p:nvSpPr>
          <p:cNvPr id="7" name="Shape 4"/>
          <p:cNvSpPr/>
          <p:nvPr/>
        </p:nvSpPr>
        <p:spPr>
          <a:xfrm>
            <a:off x="914400" y="4370832"/>
            <a:ext cx="365760" cy="36576"/>
          </a:xfrm>
          <a:prstGeom prst="rect">
            <a:avLst/>
          </a:prstGeom>
          <a:solidFill>
            <a:srgbClr val="E87722"/>
          </a:solidFill>
          <a:ln w="12700">
            <a:solidFill>
              <a:srgbClr val="E87722"/>
            </a:solidFill>
            <a:prstDash val="solid"/>
          </a:ln>
        </p:spPr>
      </p:sp>
      <p:sp>
        <p:nvSpPr>
          <p:cNvPr id="8" name="Text 5"/>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9" name="Text 6"/>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Los hechos de los apóstoles, p. 300</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502920"/>
            <a:ext cx="822960" cy="822960"/>
          </a:xfrm>
          <a:prstGeom prst="rect">
            <a:avLst/>
          </a:prstGeom>
        </p:spPr>
      </p:pic>
      <p:sp>
        <p:nvSpPr>
          <p:cNvPr id="3" name="Text 0"/>
          <p:cNvSpPr/>
          <p:nvPr/>
        </p:nvSpPr>
        <p:spPr>
          <a:xfrm>
            <a:off x="914400" y="1417320"/>
            <a:ext cx="7498080" cy="1828800"/>
          </a:xfrm>
          <a:prstGeom prst="rect">
            <a:avLst/>
          </a:prstGeom>
          <a:noFill/>
          <a:ln/>
        </p:spPr>
        <p:txBody>
          <a:bodyPr wrap="square" lIns="0" tIns="0" rIns="0" bIns="0"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"Aquellos que se ocupan en la obra de casa en casa hallarán oportunidades para servir de muchas maneras. Muchos pueden ser alcanzados solamente por actos de desinteresada bondad."</a:t>
            </a:r>
            <a:endParaRPr lang="en-US" sz="1800" dirty="0"/>
          </a:p>
        </p:txBody>
      </p:sp>
      <p:sp>
        <p:nvSpPr>
          <p:cNvPr id="4" name="Shape 1"/>
          <p:cNvSpPr/>
          <p:nvPr/>
        </p:nvSpPr>
        <p:spPr>
          <a:xfrm>
            <a:off x="914400" y="3337560"/>
            <a:ext cx="7498080" cy="868680"/>
          </a:xfrm>
          <a:prstGeom prst="rect">
            <a:avLst/>
          </a:prstGeom>
          <a:solidFill>
            <a:srgbClr val="0F1B3D"/>
          </a:solidFill>
          <a:ln w="12700">
            <a:solidFill>
              <a:srgbClr val="E87722"/>
            </a:solidFill>
            <a:prstDash val="solid"/>
          </a:ln>
        </p:spPr>
      </p:sp>
      <p:sp>
        <p:nvSpPr>
          <p:cNvPr id="5" name="Text 2"/>
          <p:cNvSpPr/>
          <p:nvPr/>
        </p:nvSpPr>
        <p:spPr>
          <a:xfrm>
            <a:off x="1097280" y="3429000"/>
            <a:ext cx="45720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LA REGLA QUE NUNCA SE INVIERTE</a:t>
            </a:r>
            <a:endParaRPr lang="en-US" sz="900" dirty="0"/>
          </a:p>
        </p:txBody>
      </p:sp>
      <p:sp>
        <p:nvSpPr>
          <p:cNvPr id="6" name="Text 3"/>
          <p:cNvSpPr/>
          <p:nvPr/>
        </p:nvSpPr>
        <p:spPr>
          <a:xfrm>
            <a:off x="1097280" y="3675888"/>
            <a:ext cx="7132320" cy="502920"/>
          </a:xfrm>
          <a:prstGeom prst="rect">
            <a:avLst/>
          </a:prstGeom>
          <a:noFill/>
          <a:ln/>
        </p:spPr>
        <p:txBody>
          <a:bodyPr wrap="square" lIns="0" tIns="0" rIns="0" bIns="0" rtlCol="0" anchor="t"/>
          <a:lstStyle/>
          <a:p>
            <a:pPr indent="0" marL="0">
              <a:buNone/>
            </a:pPr>
            <a:r>
              <a:rPr lang="en-US" sz="1100" i="1" dirty="0">
                <a:solidFill>
                  <a:srgbClr val="CBD5E0"/>
                </a:solidFill>
                <a:latin typeface="Calibri" pitchFamily="34" charset="0"/>
                <a:ea typeface="Calibri" pitchFamily="34" charset="-122"/>
                <a:cs typeface="Calibri" pitchFamily="34" charset="-120"/>
              </a:rPr>
              <a:t>"Sus necesidades físicas deben ser aliviadas en primer lugar. Cuando vean una evidencia de nuestro amor abnegado, les será más fácil creer en el amor de Cristo."</a:t>
            </a:r>
            <a:endParaRPr lang="en-US" sz="1100" dirty="0"/>
          </a:p>
        </p:txBody>
      </p:sp>
      <p:sp>
        <p:nvSpPr>
          <p:cNvPr id="7" name="Shape 4"/>
          <p:cNvSpPr/>
          <p:nvPr/>
        </p:nvSpPr>
        <p:spPr>
          <a:xfrm>
            <a:off x="914400" y="4370832"/>
            <a:ext cx="365760" cy="36576"/>
          </a:xfrm>
          <a:prstGeom prst="rect">
            <a:avLst/>
          </a:prstGeom>
          <a:solidFill>
            <a:srgbClr val="E87722"/>
          </a:solidFill>
          <a:ln w="12700">
            <a:solidFill>
              <a:srgbClr val="E87722"/>
            </a:solidFill>
            <a:prstDash val="solid"/>
          </a:ln>
        </p:spPr>
      </p:sp>
      <p:sp>
        <p:nvSpPr>
          <p:cNvPr id="8" name="Text 5"/>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9" name="Text 6"/>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Servicio cristiano, p. 143</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1188720"/>
            <a:ext cx="822960" cy="822960"/>
          </a:xfrm>
          <a:prstGeom prst="rect">
            <a:avLst/>
          </a:prstGeom>
        </p:spPr>
      </p:pic>
      <p:sp>
        <p:nvSpPr>
          <p:cNvPr id="3" name="Text 0"/>
          <p:cNvSpPr/>
          <p:nvPr/>
        </p:nvSpPr>
        <p:spPr>
          <a:xfrm>
            <a:off x="914400" y="2103120"/>
            <a:ext cx="7498080" cy="1554480"/>
          </a:xfrm>
          <a:prstGeom prst="rect">
            <a:avLst/>
          </a:prstGeom>
          <a:noFill/>
          <a:ln/>
        </p:spPr>
        <p:txBody>
          <a:bodyPr wrap="square" lIns="0" tIns="0" rIns="0" bIns="0" rtlCol="0" anchor="t"/>
          <a:lstStyle/>
          <a:p>
            <a:pPr indent="0" marL="0">
              <a:buNone/>
            </a:pPr>
            <a:r>
              <a:rPr lang="en-US" sz="2400" i="1" dirty="0">
                <a:solidFill>
                  <a:srgbClr val="FFFFFF"/>
                </a:solidFill>
                <a:latin typeface="Georgia" pitchFamily="34" charset="0"/>
                <a:ea typeface="Georgia" pitchFamily="34" charset="-122"/>
                <a:cs typeface="Georgia" pitchFamily="34" charset="-120"/>
              </a:rPr>
              <a:t>"Esta labor de casa en casa, para buscar a las almas, para recoger a las almas perdidas, es la obra más esencial que pueda realizarse."</a:t>
            </a:r>
            <a:endParaRPr lang="en-US" sz="2400" dirty="0"/>
          </a:p>
        </p:txBody>
      </p:sp>
      <p:sp>
        <p:nvSpPr>
          <p:cNvPr id="4" name="Text 1"/>
          <p:cNvSpPr/>
          <p:nvPr/>
        </p:nvSpPr>
        <p:spPr>
          <a:xfrm>
            <a:off x="914400" y="3749040"/>
            <a:ext cx="7315200" cy="457200"/>
          </a:xfrm>
          <a:prstGeom prst="rect">
            <a:avLst/>
          </a:prstGeom>
          <a:noFill/>
          <a:ln/>
        </p:spPr>
        <p:txBody>
          <a:bodyPr wrap="square" lIns="0" tIns="0" rIns="0" bIns="0" rtlCol="0" anchor="t"/>
          <a:lstStyle/>
          <a:p>
            <a:pPr algn="ctr" indent="0" marL="0">
              <a:buNone/>
            </a:pPr>
            <a:r>
              <a:rPr lang="en-US" sz="1200" i="1" dirty="0">
                <a:solidFill>
                  <a:srgbClr val="CBD5E0"/>
                </a:solidFill>
                <a:latin typeface="Calibri" pitchFamily="34" charset="0"/>
                <a:ea typeface="Calibri" pitchFamily="34" charset="-122"/>
                <a:cs typeface="Calibri" pitchFamily="34" charset="-120"/>
              </a:rPr>
              <a:t>Una sentencia sin matices: no hay otra obra más esencial que esta.</a:t>
            </a:r>
            <a:endParaRPr lang="en-US" sz="12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sp>
      <p:sp>
        <p:nvSpPr>
          <p:cNvPr id="6" name="Text 3"/>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El evangelismo, p. 434</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1005840"/>
            <a:ext cx="822960" cy="822960"/>
          </a:xfrm>
          <a:prstGeom prst="rect">
            <a:avLst/>
          </a:prstGeom>
        </p:spPr>
      </p:pic>
      <p:sp>
        <p:nvSpPr>
          <p:cNvPr id="3" name="Text 0"/>
          <p:cNvSpPr/>
          <p:nvPr/>
        </p:nvSpPr>
        <p:spPr>
          <a:xfrm>
            <a:off x="914400" y="1920240"/>
            <a:ext cx="7498080" cy="2011680"/>
          </a:xfrm>
          <a:prstGeom prst="rect">
            <a:avLst/>
          </a:prstGeom>
          <a:noFill/>
          <a:ln/>
        </p:spPr>
        <p:txBody>
          <a:bodyPr wrap="square" lIns="0" tIns="0" rIns="0" bIns="0" rtlCol="0" anchor="t"/>
          <a:lstStyle/>
          <a:p>
            <a:pPr indent="0" marL="0">
              <a:buNone/>
            </a:pPr>
            <a:r>
              <a:rPr lang="en-US" sz="1900" i="1" dirty="0">
                <a:solidFill>
                  <a:srgbClr val="FFFFFF"/>
                </a:solidFill>
                <a:latin typeface="Georgia" pitchFamily="34" charset="0"/>
                <a:ea typeface="Georgia" pitchFamily="34" charset="-122"/>
                <a:cs typeface="Georgia" pitchFamily="34" charset="-120"/>
              </a:rPr>
              <a:t>"Nada aumentará más la fuerza espiritual y el fervor y profundidad de los sentimientos, como el visitar y servir a los enfermos y abatidos, ayudándoles a ver la luz y a aferrarse de Jesús por la fe."</a:t>
            </a:r>
            <a:endParaRPr lang="en-US" sz="1900" dirty="0"/>
          </a:p>
        </p:txBody>
      </p:sp>
      <p:sp>
        <p:nvSpPr>
          <p:cNvPr id="4" name="Text 1"/>
          <p:cNvSpPr/>
          <p:nvPr/>
        </p:nvSpPr>
        <p:spPr>
          <a:xfrm>
            <a:off x="914400" y="3977640"/>
            <a:ext cx="7315200" cy="365760"/>
          </a:xfrm>
          <a:prstGeom prst="rect">
            <a:avLst/>
          </a:prstGeom>
          <a:noFill/>
          <a:ln/>
        </p:spPr>
        <p:txBody>
          <a:bodyPr wrap="square" lIns="0" tIns="0" rIns="0" bIns="0" rtlCol="0" anchor="t"/>
          <a:lstStyle/>
          <a:p>
            <a:pPr algn="ctr" indent="0" marL="0">
              <a:buNone/>
            </a:pPr>
            <a:r>
              <a:rPr lang="en-US" sz="1200" i="1" dirty="0">
                <a:solidFill>
                  <a:srgbClr val="CBD5E0"/>
                </a:solidFill>
                <a:latin typeface="Calibri" pitchFamily="34" charset="0"/>
                <a:ea typeface="Calibri" pitchFamily="34" charset="-122"/>
                <a:cs typeface="Calibri" pitchFamily="34" charset="-120"/>
              </a:rPr>
              <a:t>La promesa: la propia experiencia cristiana se profundiza al servir.</a:t>
            </a:r>
            <a:endParaRPr lang="en-US" sz="12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sp>
      <p:sp>
        <p:nvSpPr>
          <p:cNvPr id="6" name="Text 3"/>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Servicio cristiano, p. 166</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26</Slides>
  <Notes>26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del Diaconado · Capítulo 9</dc:title>
  <dc:subject>PptxGenJS Presentation</dc:subject>
  <dc:creator>Asociación Ministerial · DSA</dc:creator>
  <cp:lastModifiedBy>Asociación Ministerial · DSA</cp:lastModifiedBy>
  <cp:revision>1</cp:revision>
  <dcterms:created xsi:type="dcterms:W3CDTF">2026-05-17T15:44:55Z</dcterms:created>
  <dcterms:modified xsi:type="dcterms:W3CDTF">2026-05-17T15:44:55Z</dcterms:modified>
</cp:coreProperties>
</file>