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notesMasterIdLst>
    <p:notesMasterId r:id="rId2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image" Target="../media/image-22-1.png"/><Relationship Id="rId2" Type="http://schemas.openxmlformats.org/officeDocument/2006/relationships/slideLayout" Target="../slideLayouts/slideLayout1.xml"/><Relationship Id="rId3"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indent="0" marL="0">
              <a:buNone/>
            </a:pPr>
            <a:r>
              <a:rPr lang="en-US" sz="1100" b="1" spc="400" kern="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371600"/>
            <a:ext cx="8229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TERCERA SECCIÓN · EL DIACONADO EN ACCIÓN</a:t>
            </a:r>
            <a:endParaRPr lang="en-US" sz="1100" dirty="0"/>
          </a:p>
        </p:txBody>
      </p:sp>
      <p:sp>
        <p:nvSpPr>
          <p:cNvPr id="5" name="Text 2"/>
          <p:cNvSpPr/>
          <p:nvPr/>
        </p:nvSpPr>
        <p:spPr>
          <a:xfrm>
            <a:off x="457200" y="1783080"/>
            <a:ext cx="8229600" cy="1920240"/>
          </a:xfrm>
          <a:prstGeom prst="rect">
            <a:avLst/>
          </a:prstGeom>
          <a:noFill/>
          <a:ln/>
        </p:spPr>
        <p:txBody>
          <a:bodyPr wrap="square" lIns="0" tIns="0" rIns="0" bIns="0" rtlCol="0" anchor="t"/>
          <a:lstStyle/>
          <a:p>
            <a:pPr indent="0" marL="0">
              <a:buNone/>
            </a:pPr>
            <a:r>
              <a:rPr lang="en-US" sz="5200" b="1" dirty="0">
                <a:solidFill>
                  <a:srgbClr val="FFFFFF"/>
                </a:solidFill>
                <a:latin typeface="Georgia" pitchFamily="34" charset="0"/>
                <a:ea typeface="Georgia" pitchFamily="34" charset="-122"/>
                <a:cs typeface="Georgia" pitchFamily="34" charset="-120"/>
              </a:rPr>
              <a:t>Los pobres</a:t>
            </a:r>
            <a:endParaRPr lang="en-US" sz="5200" dirty="0"/>
          </a:p>
          <a:p>
            <a:pPr indent="0" marL="0">
              <a:buNone/>
            </a:pPr>
            <a:r>
              <a:rPr lang="en-US" sz="5200" b="1" dirty="0">
                <a:solidFill>
                  <a:srgbClr val="FFFFFF"/>
                </a:solidFill>
                <a:latin typeface="Georgia" pitchFamily="34" charset="0"/>
                <a:ea typeface="Georgia" pitchFamily="34" charset="-122"/>
                <a:cs typeface="Georgia" pitchFamily="34" charset="-120"/>
              </a:rPr>
              <a:t>y los necesitados</a:t>
            </a:r>
            <a:endParaRPr lang="en-US" sz="5200" dirty="0"/>
          </a:p>
        </p:txBody>
      </p:sp>
      <p:sp>
        <p:nvSpPr>
          <p:cNvPr id="6" name="Shape 3"/>
          <p:cNvSpPr/>
          <p:nvPr/>
        </p:nvSpPr>
        <p:spPr>
          <a:xfrm>
            <a:off x="457200" y="3749040"/>
            <a:ext cx="640080" cy="54864"/>
          </a:xfrm>
          <a:prstGeom prst="rect">
            <a:avLst/>
          </a:prstGeom>
          <a:solidFill>
            <a:srgbClr val="E87722"/>
          </a:solidFill>
          <a:ln w="12700">
            <a:solidFill>
              <a:srgbClr val="E87722"/>
            </a:solidFill>
            <a:prstDash val="solid"/>
          </a:ln>
        </p:spPr>
      </p:sp>
      <p:sp>
        <p:nvSpPr>
          <p:cNvPr id="7" name="Text 4"/>
          <p:cNvSpPr/>
          <p:nvPr/>
        </p:nvSpPr>
        <p:spPr>
          <a:xfrm>
            <a:off x="457200" y="3931920"/>
            <a:ext cx="8229600" cy="365760"/>
          </a:xfrm>
          <a:prstGeom prst="rect">
            <a:avLst/>
          </a:prstGeom>
          <a:noFill/>
          <a:ln/>
        </p:spPr>
        <p:txBody>
          <a:bodyPr wrap="square" lIns="0" tIns="0" rIns="0" bIns="0" rtlCol="0" anchor="t"/>
          <a:lstStyle/>
          <a:p>
            <a:pPr indent="0" marL="0">
              <a:buNone/>
            </a:pPr>
            <a:r>
              <a:rPr lang="en-US" sz="1600" i="1" dirty="0">
                <a:solidFill>
                  <a:srgbClr val="CBD5E0"/>
                </a:solidFill>
                <a:latin typeface="Calibri" pitchFamily="34" charset="0"/>
                <a:ea typeface="Calibri" pitchFamily="34" charset="-122"/>
                <a:cs typeface="Calibri" pitchFamily="34" charset="-120"/>
              </a:rPr>
              <a:t>Capítulo 8 · Guía del Diaconado</a:t>
            </a:r>
            <a:endParaRPr lang="en-US" sz="1600" dirty="0"/>
          </a:p>
        </p:txBody>
      </p:sp>
      <p:sp>
        <p:nvSpPr>
          <p:cNvPr id="8" name="Text 5"/>
          <p:cNvSpPr/>
          <p:nvPr/>
        </p:nvSpPr>
        <p:spPr>
          <a:xfrm>
            <a:off x="457200" y="4480560"/>
            <a:ext cx="5486400" cy="320040"/>
          </a:xfrm>
          <a:prstGeom prst="rect">
            <a:avLst/>
          </a:prstGeom>
          <a:noFill/>
          <a:ln/>
        </p:spPr>
        <p:txBody>
          <a:bodyPr wrap="square" lIns="0" tIns="0" rIns="0" bIns="0" rtlCol="0" anchor="ctr"/>
          <a:lstStyle/>
          <a:p>
            <a:pPr indent="0" marL="0">
              <a:buNone/>
            </a:pPr>
            <a:r>
              <a:rPr lang="en-US" sz="1100" b="1" spc="300" kern="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75488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10" name="Text 7"/>
          <p:cNvSpPr/>
          <p:nvPr/>
        </p:nvSpPr>
        <p:spPr>
          <a:xfrm>
            <a:off x="4572000" y="4572000"/>
            <a:ext cx="4114800" cy="320040"/>
          </a:xfrm>
          <a:prstGeom prst="rect">
            <a:avLst/>
          </a:prstGeom>
          <a:noFill/>
          <a:ln/>
        </p:spPr>
        <p:txBody>
          <a:bodyPr wrap="square" lIns="0" tIns="0" rIns="0" bIns="0" rtlCol="0" anchor="ctr"/>
          <a:lstStyle/>
          <a:p>
            <a:pPr algn="r" indent="0" marL="0">
              <a:buNone/>
            </a:pPr>
            <a:r>
              <a:rPr lang="en-US" sz="1100" b="1" spc="300" kern="0" dirty="0">
                <a:solidFill>
                  <a:srgbClr val="E87722"/>
                </a:solidFill>
                <a:latin typeface="Calibri" pitchFamily="34" charset="0"/>
                <a:ea typeface="Calibri" pitchFamily="34" charset="-122"/>
                <a:cs typeface="Calibri" pitchFamily="34" charset="-120"/>
              </a:rPr>
              <a:t>Capítulo 08</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097280"/>
          </a:xfrm>
          <a:prstGeom prst="rect">
            <a:avLst/>
          </a:prstGeom>
          <a:noFill/>
          <a:ln/>
        </p:spPr>
        <p:txBody>
          <a:bodyPr wrap="square" lIns="0" tIns="0" rIns="0" bIns="0" rtlCol="0" anchor="t"/>
          <a:lstStyle/>
          <a:p>
            <a:pPr indent="0" marL="0">
              <a:buNone/>
            </a:pPr>
            <a:r>
              <a:rPr lang="en-US" sz="4400" b="1" dirty="0">
                <a:solidFill>
                  <a:srgbClr val="FFFFFF"/>
                </a:solidFill>
                <a:latin typeface="Georgia" pitchFamily="34" charset="0"/>
                <a:ea typeface="Georgia" pitchFamily="34" charset="-122"/>
                <a:cs typeface="Georgia" pitchFamily="34" charset="-120"/>
              </a:rPr>
              <a:t>El marco institucional</a:t>
            </a:r>
            <a:endParaRPr lang="en-US" sz="44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Manual de la iglesia, fondo de pobres y la división del trabajo con la ASA.</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EL MARCO INSTITUCIONAL</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El fondo de pobres de la iglesia local</a:t>
            </a:r>
            <a:endParaRPr lang="en-US" sz="28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28800"/>
            <a:ext cx="8046720" cy="2103120"/>
          </a:xfrm>
          <a:prstGeom prst="rect">
            <a:avLst/>
          </a:prstGeom>
          <a:solidFill>
            <a:srgbClr val="F7FAFC"/>
          </a:solidFill>
          <a:ln w="12700">
            <a:solidFill>
              <a:srgbClr val="E87722"/>
            </a:solidFill>
            <a:prstDash val="solid"/>
          </a:ln>
        </p:spPr>
      </p:sp>
      <p:sp>
        <p:nvSpPr>
          <p:cNvPr id="6" name="Text 4"/>
          <p:cNvSpPr/>
          <p:nvPr/>
        </p:nvSpPr>
        <p:spPr>
          <a:xfrm>
            <a:off x="731520" y="1965960"/>
            <a:ext cx="54864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MANUAL DE LA IGLESIA, P. 100</a:t>
            </a:r>
            <a:endParaRPr lang="en-US" sz="900" dirty="0"/>
          </a:p>
        </p:txBody>
      </p:sp>
      <p:sp>
        <p:nvSpPr>
          <p:cNvPr id="7" name="Text 5"/>
          <p:cNvSpPr/>
          <p:nvPr/>
        </p:nvSpPr>
        <p:spPr>
          <a:xfrm>
            <a:off x="731520" y="2240280"/>
            <a:ext cx="7680960" cy="1005840"/>
          </a:xfrm>
          <a:prstGeom prst="rect">
            <a:avLst/>
          </a:prstGeom>
          <a:noFill/>
          <a:ln/>
        </p:spPr>
        <p:txBody>
          <a:bodyPr wrap="square" lIns="0" tIns="0" rIns="0" bIns="0" rtlCol="0" anchor="t"/>
          <a:lstStyle/>
          <a:p>
            <a:pPr indent="0" marL="0">
              <a:buNone/>
            </a:pPr>
            <a:r>
              <a:rPr lang="en-US" sz="1300" i="1" dirty="0">
                <a:solidFill>
                  <a:srgbClr val="1A2B5C"/>
                </a:solidFill>
                <a:latin typeface="Georgia" pitchFamily="34" charset="0"/>
                <a:ea typeface="Georgia" pitchFamily="34" charset="-122"/>
                <a:cs typeface="Georgia" pitchFamily="34" charset="-120"/>
              </a:rPr>
              <a:t>"Otra responsabilidad importante de los diáconos es el cuidado de los enfermos y el socorro de los pobres y los desafortunados, y debe mantener a la iglesia informada de las necesidades, para conseguir el apoyo de los miembros."</a:t>
            </a:r>
            <a:endParaRPr lang="en-US" sz="1300" dirty="0"/>
          </a:p>
        </p:txBody>
      </p:sp>
      <p:sp>
        <p:nvSpPr>
          <p:cNvPr id="8" name="Text 6"/>
          <p:cNvSpPr/>
          <p:nvPr/>
        </p:nvSpPr>
        <p:spPr>
          <a:xfrm>
            <a:off x="731520" y="3291840"/>
            <a:ext cx="7680960" cy="640080"/>
          </a:xfrm>
          <a:prstGeom prst="rect">
            <a:avLst/>
          </a:prstGeom>
          <a:noFill/>
          <a:ln/>
        </p:spPr>
        <p:txBody>
          <a:bodyPr wrap="square" lIns="0" tIns="0" rIns="0" bIns="0" rtlCol="0" anchor="t"/>
          <a:lstStyle/>
          <a:p>
            <a:pPr indent="0" marL="0">
              <a:buNone/>
            </a:pPr>
            <a:r>
              <a:rPr lang="en-US" sz="1100" i="1" dirty="0">
                <a:solidFill>
                  <a:srgbClr val="4A5568"/>
                </a:solidFill>
                <a:latin typeface="Calibri" pitchFamily="34" charset="0"/>
                <a:ea typeface="Calibri" pitchFamily="34" charset="-122"/>
                <a:cs typeface="Calibri" pitchFamily="34" charset="-120"/>
              </a:rPr>
              <a:t>El dinero para esa obra debe ser provisto por el fondo de pobres de la iglesia local. El tesorero, por recomendación de la junta directiva, entregará a los diáconos o a las diaconisas el dinero que se requiera para auxiliar.</a:t>
            </a:r>
            <a:endParaRPr lang="en-US" sz="1100" dirty="0"/>
          </a:p>
        </p:txBody>
      </p:sp>
      <p:sp>
        <p:nvSpPr>
          <p:cNvPr id="9" name="Text 7"/>
          <p:cNvSpPr/>
          <p:nvPr/>
        </p:nvSpPr>
        <p:spPr>
          <a:xfrm>
            <a:off x="548640" y="4160520"/>
            <a:ext cx="804672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Hay un canal institucional claro: necesidad → diácono informa → junta directiva recomienda → tesorero entrega.</a:t>
            </a:r>
            <a:endParaRPr lang="en-US" sz="1000" dirty="0"/>
          </a:p>
        </p:txBody>
      </p:sp>
      <p:sp>
        <p:nvSpPr>
          <p:cNvPr id="10" name="Shape 8"/>
          <p:cNvSpPr/>
          <p:nvPr/>
        </p:nvSpPr>
        <p:spPr>
          <a:xfrm>
            <a:off x="548640" y="4617720"/>
            <a:ext cx="8046720" cy="18288"/>
          </a:xfrm>
          <a:prstGeom prst="rect">
            <a:avLst/>
          </a:prstGeom>
          <a:solidFill>
            <a:srgbClr val="E2E8F0"/>
          </a:solidFill>
          <a:ln w="12700">
            <a:solidFill>
              <a:srgbClr val="E2E8F0"/>
            </a:solidFill>
            <a:prstDash val="solid"/>
          </a:ln>
        </p:spPr>
      </p:sp>
      <p:sp>
        <p:nvSpPr>
          <p:cNvPr id="11" name="Text 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12" name="Text 1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EL MARCO INSTITUCIONAL</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Las diaconisas en el cuidado</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1371600" y="2194560"/>
            <a:ext cx="6400800" cy="1463040"/>
          </a:xfrm>
          <a:prstGeom prst="rect">
            <a:avLst/>
          </a:prstGeom>
          <a:solidFill>
            <a:srgbClr val="F7FAFC"/>
          </a:solidFill>
          <a:ln w="12700">
            <a:solidFill>
              <a:srgbClr val="E87722"/>
            </a:solidFill>
            <a:prstDash val="solid"/>
          </a:ln>
        </p:spPr>
      </p:sp>
      <p:sp>
        <p:nvSpPr>
          <p:cNvPr id="6" name="Text 4"/>
          <p:cNvSpPr/>
          <p:nvPr/>
        </p:nvSpPr>
        <p:spPr>
          <a:xfrm>
            <a:off x="1554480" y="2331720"/>
            <a:ext cx="54864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MANUAL DE LA IGLESIA, P. 103</a:t>
            </a:r>
            <a:endParaRPr lang="en-US" sz="900" dirty="0"/>
          </a:p>
        </p:txBody>
      </p:sp>
      <p:sp>
        <p:nvSpPr>
          <p:cNvPr id="7" name="Text 5"/>
          <p:cNvSpPr/>
          <p:nvPr/>
        </p:nvSpPr>
        <p:spPr>
          <a:xfrm>
            <a:off x="1554480" y="2606040"/>
            <a:ext cx="6035040" cy="914400"/>
          </a:xfrm>
          <a:prstGeom prst="rect">
            <a:avLst/>
          </a:prstGeom>
          <a:noFill/>
          <a:ln/>
        </p:spPr>
        <p:txBody>
          <a:bodyPr wrap="square" lIns="0" tIns="0" rIns="0" bIns="0" rtlCol="0" anchor="ctr"/>
          <a:lstStyle/>
          <a:p>
            <a:pPr algn="ctr" indent="0" marL="0">
              <a:buNone/>
            </a:pPr>
            <a:r>
              <a:rPr lang="en-US" sz="1600" b="1" i="1" dirty="0">
                <a:solidFill>
                  <a:srgbClr val="1A2B5C"/>
                </a:solidFill>
                <a:latin typeface="Georgia" pitchFamily="34" charset="0"/>
                <a:ea typeface="Georgia" pitchFamily="34" charset="-122"/>
                <a:cs typeface="Georgia" pitchFamily="34" charset="-120"/>
              </a:rPr>
              <a:t>"Las diaconisas ayudan a los diáconos en el cuidado de los enfermos, de los necesitados y de los desafortunados."</a:t>
            </a:r>
            <a:endParaRPr lang="en-US" sz="1600" dirty="0"/>
          </a:p>
        </p:txBody>
      </p:sp>
      <p:sp>
        <p:nvSpPr>
          <p:cNvPr id="8" name="Text 6"/>
          <p:cNvSpPr/>
          <p:nvPr/>
        </p:nvSpPr>
        <p:spPr>
          <a:xfrm>
            <a:off x="548640" y="3931920"/>
            <a:ext cx="8046720" cy="594360"/>
          </a:xfrm>
          <a:prstGeom prst="rect">
            <a:avLst/>
          </a:prstGeom>
          <a:noFill/>
          <a:ln/>
        </p:spPr>
        <p:txBody>
          <a:bodyPr wrap="square" lIns="0" tIns="0" rIns="0" bIns="0" rtlCol="0" anchor="ctr"/>
          <a:lstStyle/>
          <a:p>
            <a:pPr algn="ctr" indent="0" marL="0">
              <a:buNone/>
            </a:pPr>
            <a:r>
              <a:rPr lang="en-US" sz="1100" i="1" dirty="0">
                <a:solidFill>
                  <a:srgbClr val="4A5568"/>
                </a:solidFill>
                <a:latin typeface="Calibri" pitchFamily="34" charset="0"/>
                <a:ea typeface="Calibri" pitchFamily="34" charset="-122"/>
                <a:cs typeface="Calibri" pitchFamily="34" charset="-120"/>
              </a:rPr>
              <a:t>Una sola frase del Manual establece el principio: el cuidado no es exclusivamente masculino. Diáconos y diaconisas trabajan juntos en esta obra, y la presencia de ambos garantiza el alcance pastoral a todos los hogares.</a:t>
            </a:r>
            <a:endParaRPr lang="en-US" sz="1100" dirty="0"/>
          </a:p>
        </p:txBody>
      </p:sp>
      <p:sp>
        <p:nvSpPr>
          <p:cNvPr id="9" name="Shape 7"/>
          <p:cNvSpPr/>
          <p:nvPr/>
        </p:nvSpPr>
        <p:spPr>
          <a:xfrm>
            <a:off x="548640" y="4617720"/>
            <a:ext cx="8046720" cy="18288"/>
          </a:xfrm>
          <a:prstGeom prst="rect">
            <a:avLst/>
          </a:prstGeom>
          <a:solidFill>
            <a:srgbClr val="E2E8F0"/>
          </a:solidFill>
          <a:ln w="12700">
            <a:solidFill>
              <a:srgbClr val="E2E8F0"/>
            </a:solidFill>
            <a:prstDash val="solid"/>
          </a:ln>
        </p:spPr>
      </p:sp>
      <p:sp>
        <p:nvSpPr>
          <p:cNvPr id="10" name="Text 8"/>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11" name="Text 9"/>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02 · EL MARCO INSTITUCIONAL</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ASA y diaconado: la división del trabajo</a:t>
            </a:r>
            <a:endParaRPr lang="en-US" sz="26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960120"/>
          </a:xfrm>
          <a:prstGeom prst="rect">
            <a:avLst/>
          </a:prstGeom>
          <a:noFill/>
          <a:ln/>
        </p:spPr>
        <p:txBody>
          <a:bodyPr wrap="square" lIns="0" tIns="0" rIns="0" bIns="0" rtlCol="0" anchor="t"/>
          <a:lstStyle/>
          <a:p>
            <a:pPr indent="0" marL="0">
              <a:buNone/>
            </a:pPr>
            <a:r>
              <a:rPr lang="en-US" sz="1100" i="1" dirty="0">
                <a:solidFill>
                  <a:srgbClr val="4A5568"/>
                </a:solidFill>
                <a:latin typeface="Calibri" pitchFamily="34" charset="0"/>
                <a:ea typeface="Calibri" pitchFamily="34" charset="-122"/>
                <a:cs typeface="Calibri" pitchFamily="34" charset="-120"/>
              </a:rPr>
              <a:t>El Manual define el papel de la Acción Solidaria Adventista (ASA): "reúne y prepara ropa, alimentos y otros materiales para los pobres, los necesitados y los desafortunados, y trabaja en estrecha colaboración con la Sociedad de Hombres Adventistas, los diáconos, las diaconisas y otros departamentos de la iglesia, para ministrar a la comunidad" (Manual, p. 130).</a:t>
            </a:r>
            <a:endParaRPr lang="en-US" sz="1100" dirty="0"/>
          </a:p>
        </p:txBody>
      </p:sp>
      <p:sp>
        <p:nvSpPr>
          <p:cNvPr id="6" name="Shape 4"/>
          <p:cNvSpPr/>
          <p:nvPr/>
        </p:nvSpPr>
        <p:spPr>
          <a:xfrm>
            <a:off x="548640" y="2926080"/>
            <a:ext cx="3931920" cy="1508760"/>
          </a:xfrm>
          <a:prstGeom prst="rect">
            <a:avLst/>
          </a:prstGeom>
          <a:solidFill>
            <a:srgbClr val="F7FAFC"/>
          </a:solidFill>
          <a:ln w="6350">
            <a:solidFill>
              <a:srgbClr val="E2E8F0"/>
            </a:solidFill>
            <a:prstDash val="solid"/>
          </a:ln>
        </p:spPr>
      </p:sp>
      <p:sp>
        <p:nvSpPr>
          <p:cNvPr id="7" name="Shape 5"/>
          <p:cNvSpPr/>
          <p:nvPr/>
        </p:nvSpPr>
        <p:spPr>
          <a:xfrm>
            <a:off x="548640" y="2926080"/>
            <a:ext cx="3931920" cy="73152"/>
          </a:xfrm>
          <a:prstGeom prst="rect">
            <a:avLst/>
          </a:prstGeom>
          <a:solidFill>
            <a:srgbClr val="E87722"/>
          </a:solidFill>
          <a:ln w="12700">
            <a:solidFill>
              <a:srgbClr val="E87722"/>
            </a:solidFill>
            <a:prstDash val="solid"/>
          </a:ln>
        </p:spPr>
      </p:sp>
      <p:sp>
        <p:nvSpPr>
          <p:cNvPr id="8" name="Text 6"/>
          <p:cNvSpPr/>
          <p:nvPr/>
        </p:nvSpPr>
        <p:spPr>
          <a:xfrm>
            <a:off x="777240" y="3108960"/>
            <a:ext cx="36576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ASA</a:t>
            </a:r>
            <a:endParaRPr lang="en-US" sz="1100" dirty="0"/>
          </a:p>
        </p:txBody>
      </p:sp>
      <p:sp>
        <p:nvSpPr>
          <p:cNvPr id="9" name="Text 7"/>
          <p:cNvSpPr/>
          <p:nvPr/>
        </p:nvSpPr>
        <p:spPr>
          <a:xfrm>
            <a:off x="777240" y="3383280"/>
            <a:ext cx="3657600" cy="32004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Acción Solidaria Adventista</a:t>
            </a:r>
            <a:endParaRPr lang="en-US" sz="1300" dirty="0"/>
          </a:p>
        </p:txBody>
      </p:sp>
      <p:sp>
        <p:nvSpPr>
          <p:cNvPr id="10" name="Text 8"/>
          <p:cNvSpPr/>
          <p:nvPr/>
        </p:nvSpPr>
        <p:spPr>
          <a:xfrm>
            <a:off x="777240" y="3794760"/>
            <a:ext cx="3657600" cy="548640"/>
          </a:xfrm>
          <a:prstGeom prst="rect">
            <a:avLst/>
          </a:prstGeom>
          <a:noFill/>
          <a:ln/>
        </p:spPr>
        <p:txBody>
          <a:bodyPr wrap="square" lIns="0" tIns="0" rIns="0" bIns="0" rtlCol="0" anchor="t"/>
          <a:lstStyle/>
          <a:p>
            <a:pPr indent="0" marL="0">
              <a:buNone/>
            </a:pPr>
            <a:r>
              <a:rPr lang="en-US" sz="1100" i="1" dirty="0">
                <a:solidFill>
                  <a:srgbClr val="4A5568"/>
                </a:solidFill>
                <a:latin typeface="Calibri" pitchFamily="34" charset="0"/>
                <a:ea typeface="Calibri" pitchFamily="34" charset="-122"/>
                <a:cs typeface="Calibri" pitchFamily="34" charset="-120"/>
              </a:rPr>
              <a:t>Atiende a los pobres de la comunidad en general.</a:t>
            </a:r>
            <a:endParaRPr lang="en-US" sz="1100" dirty="0"/>
          </a:p>
        </p:txBody>
      </p:sp>
      <p:sp>
        <p:nvSpPr>
          <p:cNvPr id="11" name="Shape 9"/>
          <p:cNvSpPr/>
          <p:nvPr/>
        </p:nvSpPr>
        <p:spPr>
          <a:xfrm>
            <a:off x="4663440" y="2926080"/>
            <a:ext cx="3931920" cy="1508760"/>
          </a:xfrm>
          <a:prstGeom prst="rect">
            <a:avLst/>
          </a:prstGeom>
          <a:solidFill>
            <a:srgbClr val="F7FAFC"/>
          </a:solidFill>
          <a:ln w="6350">
            <a:solidFill>
              <a:srgbClr val="E2E8F0"/>
            </a:solidFill>
            <a:prstDash val="solid"/>
          </a:ln>
        </p:spPr>
      </p:sp>
      <p:sp>
        <p:nvSpPr>
          <p:cNvPr id="12" name="Shape 10"/>
          <p:cNvSpPr/>
          <p:nvPr/>
        </p:nvSpPr>
        <p:spPr>
          <a:xfrm>
            <a:off x="4663440" y="2926080"/>
            <a:ext cx="3931920" cy="73152"/>
          </a:xfrm>
          <a:prstGeom prst="rect">
            <a:avLst/>
          </a:prstGeom>
          <a:solidFill>
            <a:srgbClr val="E87722"/>
          </a:solidFill>
          <a:ln w="12700">
            <a:solidFill>
              <a:srgbClr val="E87722"/>
            </a:solidFill>
            <a:prstDash val="solid"/>
          </a:ln>
        </p:spPr>
      </p:sp>
      <p:sp>
        <p:nvSpPr>
          <p:cNvPr id="13" name="Text 11"/>
          <p:cNvSpPr/>
          <p:nvPr/>
        </p:nvSpPr>
        <p:spPr>
          <a:xfrm>
            <a:off x="4892040" y="3108960"/>
            <a:ext cx="36576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DIACONADO</a:t>
            </a:r>
            <a:endParaRPr lang="en-US" sz="1100" dirty="0"/>
          </a:p>
        </p:txBody>
      </p:sp>
      <p:sp>
        <p:nvSpPr>
          <p:cNvPr id="14" name="Text 12"/>
          <p:cNvSpPr/>
          <p:nvPr/>
        </p:nvSpPr>
        <p:spPr>
          <a:xfrm>
            <a:off x="4892040" y="3383280"/>
            <a:ext cx="3657600" cy="320040"/>
          </a:xfrm>
          <a:prstGeom prst="rect">
            <a:avLst/>
          </a:prstGeom>
          <a:noFill/>
          <a:ln/>
        </p:spPr>
        <p:txBody>
          <a:bodyPr wrap="square" lIns="0" tIns="0" rIns="0" bIns="0" rtlCol="0" anchor="t"/>
          <a:lstStyle/>
          <a:p>
            <a:pPr indent="0" marL="0">
              <a:buNone/>
            </a:pPr>
            <a:r>
              <a:rPr lang="en-US" sz="1300" b="1" dirty="0">
                <a:solidFill>
                  <a:srgbClr val="1A2B5C"/>
                </a:solidFill>
                <a:latin typeface="Calibri" pitchFamily="34" charset="0"/>
                <a:ea typeface="Calibri" pitchFamily="34" charset="-122"/>
                <a:cs typeface="Calibri" pitchFamily="34" charset="-120"/>
              </a:rPr>
              <a:t>Diáconos y diaconisas</a:t>
            </a:r>
            <a:endParaRPr lang="en-US" sz="1300" dirty="0"/>
          </a:p>
        </p:txBody>
      </p:sp>
      <p:sp>
        <p:nvSpPr>
          <p:cNvPr id="15" name="Text 13"/>
          <p:cNvSpPr/>
          <p:nvPr/>
        </p:nvSpPr>
        <p:spPr>
          <a:xfrm>
            <a:off x="4892040" y="3794760"/>
            <a:ext cx="3657600" cy="548640"/>
          </a:xfrm>
          <a:prstGeom prst="rect">
            <a:avLst/>
          </a:prstGeom>
          <a:noFill/>
          <a:ln/>
        </p:spPr>
        <p:txBody>
          <a:bodyPr wrap="square" lIns="0" tIns="0" rIns="0" bIns="0" rtlCol="0" anchor="t"/>
          <a:lstStyle/>
          <a:p>
            <a:pPr indent="0" marL="0">
              <a:buNone/>
            </a:pPr>
            <a:r>
              <a:rPr lang="en-US" sz="1100" i="1" dirty="0">
                <a:solidFill>
                  <a:srgbClr val="4A5568"/>
                </a:solidFill>
                <a:latin typeface="Calibri" pitchFamily="34" charset="0"/>
                <a:ea typeface="Calibri" pitchFamily="34" charset="-122"/>
                <a:cs typeface="Calibri" pitchFamily="34" charset="-120"/>
              </a:rPr>
              <a:t>Concentra sus esfuerzos en los pobres de la iglesia.</a:t>
            </a:r>
            <a:endParaRPr lang="en-US" sz="1100" dirty="0"/>
          </a:p>
        </p:txBody>
      </p:sp>
      <p:sp>
        <p:nvSpPr>
          <p:cNvPr id="16" name="Shape 14"/>
          <p:cNvSpPr/>
          <p:nvPr/>
        </p:nvSpPr>
        <p:spPr>
          <a:xfrm>
            <a:off x="548640" y="4617720"/>
            <a:ext cx="8046720" cy="18288"/>
          </a:xfrm>
          <a:prstGeom prst="rect">
            <a:avLst/>
          </a:prstGeom>
          <a:solidFill>
            <a:srgbClr val="E2E8F0"/>
          </a:solidFill>
          <a:ln w="12700">
            <a:solidFill>
              <a:srgbClr val="E2E8F0"/>
            </a:solidFill>
            <a:prstDash val="solid"/>
          </a:ln>
        </p:spPr>
      </p:sp>
      <p:sp>
        <p:nvSpPr>
          <p:cNvPr id="17" name="Text 15"/>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18" name="Text 16"/>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03</a:t>
            </a:r>
            <a:endParaRPr lang="en-US" sz="1400" dirty="0"/>
          </a:p>
        </p:txBody>
      </p:sp>
      <p:sp>
        <p:nvSpPr>
          <p:cNvPr id="4" name="Text 2"/>
          <p:cNvSpPr/>
          <p:nvPr/>
        </p:nvSpPr>
        <p:spPr>
          <a:xfrm>
            <a:off x="822960" y="2103120"/>
            <a:ext cx="7772400" cy="1097280"/>
          </a:xfrm>
          <a:prstGeom prst="rect">
            <a:avLst/>
          </a:prstGeom>
          <a:noFill/>
          <a:ln/>
        </p:spPr>
        <p:txBody>
          <a:bodyPr wrap="square" lIns="0" tIns="0" rIns="0" bIns="0" rtlCol="0" anchor="t"/>
          <a:lstStyle/>
          <a:p>
            <a:pPr indent="0" marL="0">
              <a:buNone/>
            </a:pPr>
            <a:r>
              <a:rPr lang="en-US" sz="4200" b="1" dirty="0">
                <a:solidFill>
                  <a:srgbClr val="FFFFFF"/>
                </a:solidFill>
                <a:latin typeface="Georgia" pitchFamily="34" charset="0"/>
                <a:ea typeface="Georgia" pitchFamily="34" charset="-122"/>
                <a:cs typeface="Georgia" pitchFamily="34" charset="-120"/>
              </a:rPr>
              <a:t>Plan de acción y equipos</a:t>
            </a:r>
            <a:endParaRPr lang="en-US" sz="42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Tres pasos del plan y nueve equipos especializados de atención.</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03 · PLAN DE ACCIÓN</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Los tres pasos del plan</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920240"/>
            <a:ext cx="2468880" cy="2606040"/>
          </a:xfrm>
          <a:prstGeom prst="rect">
            <a:avLst/>
          </a:prstGeom>
          <a:solidFill>
            <a:srgbClr val="F7FAFC"/>
          </a:solidFill>
          <a:ln w="6350">
            <a:solidFill>
              <a:srgbClr val="E2E8F0"/>
            </a:solidFill>
            <a:prstDash val="solid"/>
          </a:ln>
        </p:spPr>
      </p:sp>
      <p:sp>
        <p:nvSpPr>
          <p:cNvPr id="6" name="Shape 4"/>
          <p:cNvSpPr/>
          <p:nvPr/>
        </p:nvSpPr>
        <p:spPr>
          <a:xfrm>
            <a:off x="548640" y="1920240"/>
            <a:ext cx="73152" cy="2606040"/>
          </a:xfrm>
          <a:prstGeom prst="rect">
            <a:avLst/>
          </a:prstGeom>
          <a:solidFill>
            <a:srgbClr val="E87722"/>
          </a:solidFill>
          <a:ln w="12700">
            <a:solidFill>
              <a:srgbClr val="E87722"/>
            </a:solidFill>
            <a:prstDash val="solid"/>
          </a:ln>
        </p:spPr>
      </p:sp>
      <p:sp>
        <p:nvSpPr>
          <p:cNvPr id="7" name="Shape 5"/>
          <p:cNvSpPr/>
          <p:nvPr/>
        </p:nvSpPr>
        <p:spPr>
          <a:xfrm>
            <a:off x="868680" y="219456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005840" y="2331720"/>
            <a:ext cx="365760" cy="365760"/>
          </a:xfrm>
          <a:prstGeom prst="rect">
            <a:avLst/>
          </a:prstGeom>
        </p:spPr>
      </p:pic>
      <p:sp>
        <p:nvSpPr>
          <p:cNvPr id="9" name="Text 6"/>
          <p:cNvSpPr/>
          <p:nvPr/>
        </p:nvSpPr>
        <p:spPr>
          <a:xfrm>
            <a:off x="22860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01</a:t>
            </a:r>
            <a:endParaRPr lang="en-US" sz="2200" dirty="0"/>
          </a:p>
        </p:txBody>
      </p:sp>
      <p:sp>
        <p:nvSpPr>
          <p:cNvPr id="10" name="Text 7"/>
          <p:cNvSpPr/>
          <p:nvPr/>
        </p:nvSpPr>
        <p:spPr>
          <a:xfrm>
            <a:off x="822960" y="3017520"/>
            <a:ext cx="2103120" cy="50292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Identificar</a:t>
            </a:r>
            <a:endParaRPr lang="en-US" sz="1800" dirty="0"/>
          </a:p>
        </p:txBody>
      </p:sp>
      <p:sp>
        <p:nvSpPr>
          <p:cNvPr id="11" name="Text 8"/>
          <p:cNvSpPr/>
          <p:nvPr/>
        </p:nvSpPr>
        <p:spPr>
          <a:xfrm>
            <a:off x="822960" y="3611880"/>
            <a:ext cx="2103120" cy="8686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Catalogar los nombres de las personas o las familias que necesitan ser atendidas. Es el punto de partida de toda planificación efectiva.</a:t>
            </a:r>
            <a:endParaRPr lang="en-US" sz="1000" dirty="0"/>
          </a:p>
        </p:txBody>
      </p:sp>
      <p:sp>
        <p:nvSpPr>
          <p:cNvPr id="12" name="Shape 9"/>
          <p:cNvSpPr/>
          <p:nvPr/>
        </p:nvSpPr>
        <p:spPr>
          <a:xfrm>
            <a:off x="3291840" y="1920240"/>
            <a:ext cx="2468880" cy="2606040"/>
          </a:xfrm>
          <a:prstGeom prst="rect">
            <a:avLst/>
          </a:prstGeom>
          <a:solidFill>
            <a:srgbClr val="F7FAFC"/>
          </a:solidFill>
          <a:ln w="6350">
            <a:solidFill>
              <a:srgbClr val="E2E8F0"/>
            </a:solidFill>
            <a:prstDash val="solid"/>
          </a:ln>
        </p:spPr>
      </p:sp>
      <p:sp>
        <p:nvSpPr>
          <p:cNvPr id="13" name="Shape 10"/>
          <p:cNvSpPr/>
          <p:nvPr/>
        </p:nvSpPr>
        <p:spPr>
          <a:xfrm>
            <a:off x="3291840" y="1920240"/>
            <a:ext cx="73152" cy="2606040"/>
          </a:xfrm>
          <a:prstGeom prst="rect">
            <a:avLst/>
          </a:prstGeom>
          <a:solidFill>
            <a:srgbClr val="E87722"/>
          </a:solidFill>
          <a:ln w="12700">
            <a:solidFill>
              <a:srgbClr val="E87722"/>
            </a:solidFill>
            <a:prstDash val="solid"/>
          </a:ln>
        </p:spPr>
      </p:sp>
      <p:sp>
        <p:nvSpPr>
          <p:cNvPr id="14" name="Shape 11"/>
          <p:cNvSpPr/>
          <p:nvPr/>
        </p:nvSpPr>
        <p:spPr>
          <a:xfrm>
            <a:off x="3611880" y="2194560"/>
            <a:ext cx="640080" cy="640080"/>
          </a:xfrm>
          <a:prstGeom prst="ellipse">
            <a:avLst/>
          </a:prstGeom>
          <a:solidFill>
            <a:srgbClr val="FFFFFF"/>
          </a:solidFill>
          <a:ln w="19050">
            <a:solidFill>
              <a:srgbClr val="E87722"/>
            </a:solidFill>
            <a:prstDash val="solid"/>
          </a:ln>
        </p:spPr>
      </p:sp>
      <p:pic>
        <p:nvPicPr>
          <p:cNvPr id="15" name="Image 1" descr="preencoded.png">    </p:cNvPr>
          <p:cNvPicPr>
            <a:picLocks noChangeAspect="1"/>
          </p:cNvPicPr>
          <p:nvPr/>
        </p:nvPicPr>
        <p:blipFill>
          <a:blip r:embed="rId2"/>
          <a:stretch>
            <a:fillRect/>
          </a:stretch>
        </p:blipFill>
        <p:spPr>
          <a:xfrm>
            <a:off x="3749040" y="2331720"/>
            <a:ext cx="365760" cy="365760"/>
          </a:xfrm>
          <a:prstGeom prst="rect">
            <a:avLst/>
          </a:prstGeom>
        </p:spPr>
      </p:pic>
      <p:sp>
        <p:nvSpPr>
          <p:cNvPr id="16" name="Text 12"/>
          <p:cNvSpPr/>
          <p:nvPr/>
        </p:nvSpPr>
        <p:spPr>
          <a:xfrm>
            <a:off x="50292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02</a:t>
            </a:r>
            <a:endParaRPr lang="en-US" sz="2200" dirty="0"/>
          </a:p>
        </p:txBody>
      </p:sp>
      <p:sp>
        <p:nvSpPr>
          <p:cNvPr id="17" name="Text 13"/>
          <p:cNvSpPr/>
          <p:nvPr/>
        </p:nvSpPr>
        <p:spPr>
          <a:xfrm>
            <a:off x="3566160" y="3017520"/>
            <a:ext cx="2103120" cy="50292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Describir</a:t>
            </a:r>
            <a:endParaRPr lang="en-US" sz="1800" dirty="0"/>
          </a:p>
        </p:txBody>
      </p:sp>
      <p:sp>
        <p:nvSpPr>
          <p:cNvPr id="18" name="Text 14"/>
          <p:cNvSpPr/>
          <p:nvPr/>
        </p:nvSpPr>
        <p:spPr>
          <a:xfrm>
            <a:off x="3566160" y="3611880"/>
            <a:ext cx="2103120" cy="8686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Realizar una descripción resumida de la situación específica en la cual la persona o la familia se encuentran. El contexto orienta la respuesta.</a:t>
            </a:r>
            <a:endParaRPr lang="en-US" sz="1000" dirty="0"/>
          </a:p>
        </p:txBody>
      </p:sp>
      <p:sp>
        <p:nvSpPr>
          <p:cNvPr id="19" name="Shape 15"/>
          <p:cNvSpPr/>
          <p:nvPr/>
        </p:nvSpPr>
        <p:spPr>
          <a:xfrm>
            <a:off x="6035040" y="1920240"/>
            <a:ext cx="2468880" cy="2606040"/>
          </a:xfrm>
          <a:prstGeom prst="rect">
            <a:avLst/>
          </a:prstGeom>
          <a:solidFill>
            <a:srgbClr val="F7FAFC"/>
          </a:solidFill>
          <a:ln w="6350">
            <a:solidFill>
              <a:srgbClr val="E2E8F0"/>
            </a:solidFill>
            <a:prstDash val="solid"/>
          </a:ln>
        </p:spPr>
      </p:sp>
      <p:sp>
        <p:nvSpPr>
          <p:cNvPr id="20" name="Shape 16"/>
          <p:cNvSpPr/>
          <p:nvPr/>
        </p:nvSpPr>
        <p:spPr>
          <a:xfrm>
            <a:off x="6035040" y="1920240"/>
            <a:ext cx="73152" cy="2606040"/>
          </a:xfrm>
          <a:prstGeom prst="rect">
            <a:avLst/>
          </a:prstGeom>
          <a:solidFill>
            <a:srgbClr val="E87722"/>
          </a:solidFill>
          <a:ln w="12700">
            <a:solidFill>
              <a:srgbClr val="E87722"/>
            </a:solidFill>
            <a:prstDash val="solid"/>
          </a:ln>
        </p:spPr>
      </p:sp>
      <p:sp>
        <p:nvSpPr>
          <p:cNvPr id="21" name="Shape 17"/>
          <p:cNvSpPr/>
          <p:nvPr/>
        </p:nvSpPr>
        <p:spPr>
          <a:xfrm>
            <a:off x="6355080" y="2194560"/>
            <a:ext cx="640080" cy="640080"/>
          </a:xfrm>
          <a:prstGeom prst="ellipse">
            <a:avLst/>
          </a:prstGeom>
          <a:solidFill>
            <a:srgbClr val="FFFFFF"/>
          </a:solidFill>
          <a:ln w="19050">
            <a:solidFill>
              <a:srgbClr val="E87722"/>
            </a:solidFill>
            <a:prstDash val="solid"/>
          </a:ln>
        </p:spPr>
      </p:sp>
      <p:pic>
        <p:nvPicPr>
          <p:cNvPr id="22" name="Image 2" descr="preencoded.png">    </p:cNvPr>
          <p:cNvPicPr>
            <a:picLocks noChangeAspect="1"/>
          </p:cNvPicPr>
          <p:nvPr/>
        </p:nvPicPr>
        <p:blipFill>
          <a:blip r:embed="rId3"/>
          <a:stretch>
            <a:fillRect/>
          </a:stretch>
        </p:blipFill>
        <p:spPr>
          <a:xfrm>
            <a:off x="6492240" y="2331720"/>
            <a:ext cx="365760" cy="365760"/>
          </a:xfrm>
          <a:prstGeom prst="rect">
            <a:avLst/>
          </a:prstGeom>
        </p:spPr>
      </p:pic>
      <p:sp>
        <p:nvSpPr>
          <p:cNvPr id="23" name="Text 18"/>
          <p:cNvSpPr/>
          <p:nvPr/>
        </p:nvSpPr>
        <p:spPr>
          <a:xfrm>
            <a:off x="77724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03</a:t>
            </a:r>
            <a:endParaRPr lang="en-US" sz="2200" dirty="0"/>
          </a:p>
        </p:txBody>
      </p:sp>
      <p:sp>
        <p:nvSpPr>
          <p:cNvPr id="24" name="Text 19"/>
          <p:cNvSpPr/>
          <p:nvPr/>
        </p:nvSpPr>
        <p:spPr>
          <a:xfrm>
            <a:off x="6309360" y="3017520"/>
            <a:ext cx="2103120" cy="502920"/>
          </a:xfrm>
          <a:prstGeom prst="rect">
            <a:avLst/>
          </a:prstGeom>
          <a:noFill/>
          <a:ln/>
        </p:spPr>
        <p:txBody>
          <a:bodyPr wrap="square" lIns="0" tIns="0" rIns="0" bIns="0" rtlCol="0" anchor="t"/>
          <a:lstStyle/>
          <a:p>
            <a:pPr indent="0" marL="0">
              <a:buNone/>
            </a:pPr>
            <a:r>
              <a:rPr lang="en-US" sz="1800" b="1" dirty="0">
                <a:solidFill>
                  <a:srgbClr val="1A2B5C"/>
                </a:solidFill>
                <a:latin typeface="Calibri" pitchFamily="34" charset="0"/>
                <a:ea typeface="Calibri" pitchFamily="34" charset="-122"/>
                <a:cs typeface="Calibri" pitchFamily="34" charset="-120"/>
              </a:rPr>
              <a:t>Suplir</a:t>
            </a:r>
            <a:endParaRPr lang="en-US" sz="1800" dirty="0"/>
          </a:p>
        </p:txBody>
      </p:sp>
      <p:sp>
        <p:nvSpPr>
          <p:cNvPr id="25" name="Text 20"/>
          <p:cNvSpPr/>
          <p:nvPr/>
        </p:nvSpPr>
        <p:spPr>
          <a:xfrm>
            <a:off x="6309360" y="3611880"/>
            <a:ext cx="2103120" cy="8686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Por medio de un sistemático programa de visitación, dentro de las posibilidades de la iglesia, suplir las necesidades identificadas.</a:t>
            </a:r>
            <a:endParaRPr lang="en-US" sz="1000" dirty="0"/>
          </a:p>
        </p:txBody>
      </p:sp>
      <p:sp>
        <p:nvSpPr>
          <p:cNvPr id="26" name="Shape 21"/>
          <p:cNvSpPr/>
          <p:nvPr/>
        </p:nvSpPr>
        <p:spPr>
          <a:xfrm>
            <a:off x="548640" y="4617720"/>
            <a:ext cx="8046720" cy="18288"/>
          </a:xfrm>
          <a:prstGeom prst="rect">
            <a:avLst/>
          </a:prstGeom>
          <a:solidFill>
            <a:srgbClr val="E2E8F0"/>
          </a:solidFill>
          <a:ln w="12700">
            <a:solidFill>
              <a:srgbClr val="E2E8F0"/>
            </a:solidFill>
            <a:prstDash val="solid"/>
          </a:ln>
        </p:spPr>
      </p:sp>
      <p:sp>
        <p:nvSpPr>
          <p:cNvPr id="27" name="Text 22"/>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28" name="Text 23"/>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502920"/>
            <a:ext cx="822960" cy="822960"/>
          </a:xfrm>
          <a:prstGeom prst="rect">
            <a:avLst/>
          </a:prstGeom>
        </p:spPr>
      </p:pic>
      <p:sp>
        <p:nvSpPr>
          <p:cNvPr id="3" name="Text 0"/>
          <p:cNvSpPr/>
          <p:nvPr/>
        </p:nvSpPr>
        <p:spPr>
          <a:xfrm>
            <a:off x="914400" y="1371600"/>
            <a:ext cx="7498080" cy="2194560"/>
          </a:xfrm>
          <a:prstGeom prst="rect">
            <a:avLst/>
          </a:prstGeom>
          <a:noFill/>
          <a:ln/>
        </p:spPr>
        <p:txBody>
          <a:bodyPr wrap="square" lIns="0" tIns="0" rIns="0" bIns="0" rtlCol="0" anchor="t"/>
          <a:lstStyle/>
          <a:p>
            <a:pPr indent="0" marL="0">
              <a:buNone/>
            </a:pPr>
            <a:r>
              <a:rPr lang="en-US" sz="1400" i="1" dirty="0">
                <a:solidFill>
                  <a:srgbClr val="FFFFFF"/>
                </a:solidFill>
                <a:latin typeface="Georgia" pitchFamily="34" charset="0"/>
                <a:ea typeface="Georgia" pitchFamily="34" charset="-122"/>
                <a:cs typeface="Georgia" pitchFamily="34" charset="-120"/>
              </a:rPr>
              <a:t>"Otra manera de organizar un ministerio de atención y cuidado es dividir a los diáconos en varios equipos ministeriales a fin de atender cada necesidad específica. Los diáconos pueden escoger servir en un equipo formado sobre la base de sus dones espirituales, sus capacidades o su experiencia."</a:t>
            </a:r>
            <a:endParaRPr lang="en-US" sz="1400" dirty="0"/>
          </a:p>
        </p:txBody>
      </p:sp>
      <p:sp>
        <p:nvSpPr>
          <p:cNvPr id="4" name="Shape 1"/>
          <p:cNvSpPr/>
          <p:nvPr/>
        </p:nvSpPr>
        <p:spPr>
          <a:xfrm>
            <a:off x="914400" y="3566160"/>
            <a:ext cx="7498080" cy="640080"/>
          </a:xfrm>
          <a:prstGeom prst="rect">
            <a:avLst/>
          </a:prstGeom>
          <a:solidFill>
            <a:srgbClr val="0F1B3D"/>
          </a:solidFill>
          <a:ln w="12700">
            <a:solidFill>
              <a:srgbClr val="E87722"/>
            </a:solidFill>
            <a:prstDash val="solid"/>
          </a:ln>
        </p:spPr>
      </p:sp>
      <p:sp>
        <p:nvSpPr>
          <p:cNvPr id="5" name="Text 2"/>
          <p:cNvSpPr/>
          <p:nvPr/>
        </p:nvSpPr>
        <p:spPr>
          <a:xfrm>
            <a:off x="1097280" y="3657600"/>
            <a:ext cx="7132320" cy="502920"/>
          </a:xfrm>
          <a:prstGeom prst="rect">
            <a:avLst/>
          </a:prstGeom>
          <a:noFill/>
          <a:ln/>
        </p:spPr>
        <p:txBody>
          <a:bodyPr wrap="square" lIns="0" tIns="0" rIns="0" bIns="0" rtlCol="0" anchor="ctr"/>
          <a:lstStyle/>
          <a:p>
            <a:pPr indent="0" marL="0">
              <a:buNone/>
            </a:pPr>
            <a:r>
              <a:rPr lang="en-US" sz="1200" b="1" i="1" dirty="0">
                <a:solidFill>
                  <a:srgbClr val="E87722"/>
                </a:solidFill>
                <a:latin typeface="Calibri" pitchFamily="34" charset="0"/>
                <a:ea typeface="Calibri" pitchFamily="34" charset="-122"/>
                <a:cs typeface="Calibri" pitchFamily="34" charset="-120"/>
              </a:rPr>
              <a:t>"Los diáconos participantes se desempeñan más como especialistas en la atención que como generalistas del cuidado."</a:t>
            </a:r>
            <a:endParaRPr lang="en-US" sz="1200" dirty="0"/>
          </a:p>
        </p:txBody>
      </p:sp>
      <p:sp>
        <p:nvSpPr>
          <p:cNvPr id="6" name="Shape 3"/>
          <p:cNvSpPr/>
          <p:nvPr/>
        </p:nvSpPr>
        <p:spPr>
          <a:xfrm>
            <a:off x="914400" y="4370832"/>
            <a:ext cx="365760" cy="36576"/>
          </a:xfrm>
          <a:prstGeom prst="rect">
            <a:avLst/>
          </a:prstGeom>
          <a:solidFill>
            <a:srgbClr val="E87722"/>
          </a:solidFill>
          <a:ln w="12700">
            <a:solidFill>
              <a:srgbClr val="E87722"/>
            </a:solidFill>
            <a:prstDash val="solid"/>
          </a:ln>
        </p:spPr>
      </p:sp>
      <p:sp>
        <p:nvSpPr>
          <p:cNvPr id="7" name="Text 4"/>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HENRY WEBB</a:t>
            </a:r>
            <a:endParaRPr lang="en-US" sz="1100" dirty="0"/>
          </a:p>
        </p:txBody>
      </p:sp>
      <p:sp>
        <p:nvSpPr>
          <p:cNvPr id="8" name="Text 5"/>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Deacons: Servant Model in the Church, p. 82</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LOS EQUIPOS DE HENRY WEBB · GRUPO 01 DE 02</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Los primeros cuatro equipos</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828800"/>
            <a:ext cx="1874520" cy="2697480"/>
          </a:xfrm>
          <a:prstGeom prst="rect">
            <a:avLst/>
          </a:prstGeom>
          <a:solidFill>
            <a:srgbClr val="F7FAFC"/>
          </a:solidFill>
          <a:ln w="6350">
            <a:solidFill>
              <a:srgbClr val="E2E8F0"/>
            </a:solidFill>
            <a:prstDash val="solid"/>
          </a:ln>
        </p:spPr>
      </p:sp>
      <p:sp>
        <p:nvSpPr>
          <p:cNvPr id="6" name="Shape 4"/>
          <p:cNvSpPr/>
          <p:nvPr/>
        </p:nvSpPr>
        <p:spPr>
          <a:xfrm>
            <a:off x="548640" y="1828800"/>
            <a:ext cx="1874520" cy="73152"/>
          </a:xfrm>
          <a:prstGeom prst="rect">
            <a:avLst/>
          </a:prstGeom>
          <a:solidFill>
            <a:srgbClr val="E87722"/>
          </a:solidFill>
          <a:ln w="12700">
            <a:solidFill>
              <a:srgbClr val="E87722"/>
            </a:solidFill>
            <a:prstDash val="solid"/>
          </a:ln>
        </p:spPr>
      </p:sp>
      <p:sp>
        <p:nvSpPr>
          <p:cNvPr id="7" name="Shape 5"/>
          <p:cNvSpPr/>
          <p:nvPr/>
        </p:nvSpPr>
        <p:spPr>
          <a:xfrm>
            <a:off x="1211580" y="2057400"/>
            <a:ext cx="548640" cy="54864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321308" y="2157984"/>
            <a:ext cx="338328" cy="338328"/>
          </a:xfrm>
          <a:prstGeom prst="rect">
            <a:avLst/>
          </a:prstGeom>
        </p:spPr>
      </p:pic>
      <p:sp>
        <p:nvSpPr>
          <p:cNvPr id="9" name="Text 6"/>
          <p:cNvSpPr/>
          <p:nvPr/>
        </p:nvSpPr>
        <p:spPr>
          <a:xfrm>
            <a:off x="548640" y="2697480"/>
            <a:ext cx="1874520" cy="228600"/>
          </a:xfrm>
          <a:prstGeom prst="rect">
            <a:avLst/>
          </a:prstGeom>
          <a:noFill/>
          <a:ln/>
        </p:spPr>
        <p:txBody>
          <a:bodyPr wrap="square" lIns="0" tIns="0" rIns="0" bIns="0" rtlCol="0" anchor="t"/>
          <a:lstStyle/>
          <a:p>
            <a:pPr algn="ctr" indent="0" marL="0">
              <a:buNone/>
            </a:pPr>
            <a:r>
              <a:rPr lang="en-US" sz="900" b="1" spc="400" kern="0" dirty="0">
                <a:solidFill>
                  <a:srgbClr val="E87722"/>
                </a:solidFill>
                <a:latin typeface="Calibri" pitchFamily="34" charset="0"/>
                <a:ea typeface="Calibri" pitchFamily="34" charset="-122"/>
                <a:cs typeface="Calibri" pitchFamily="34" charset="-120"/>
              </a:rPr>
              <a:t>01</a:t>
            </a:r>
            <a:endParaRPr lang="en-US" sz="900" dirty="0"/>
          </a:p>
        </p:txBody>
      </p:sp>
      <p:sp>
        <p:nvSpPr>
          <p:cNvPr id="10" name="Text 7"/>
          <p:cNvSpPr/>
          <p:nvPr/>
        </p:nvSpPr>
        <p:spPr>
          <a:xfrm>
            <a:off x="640080" y="2926080"/>
            <a:ext cx="1691640" cy="502920"/>
          </a:xfrm>
          <a:prstGeom prst="rect">
            <a:avLst/>
          </a:prstGeom>
          <a:noFill/>
          <a:ln/>
        </p:spPr>
        <p:txBody>
          <a:bodyPr wrap="square" lIns="0" tIns="0" rIns="0" bIns="0" rtlCol="0" anchor="t"/>
          <a:lstStyle/>
          <a:p>
            <a:pPr algn="ctr" indent="0" marL="0">
              <a:buNone/>
            </a:pPr>
            <a:r>
              <a:rPr lang="en-US" sz="1200" b="1" dirty="0">
                <a:solidFill>
                  <a:srgbClr val="1A2B5C"/>
                </a:solidFill>
                <a:latin typeface="Calibri" pitchFamily="34" charset="0"/>
                <a:ea typeface="Calibri" pitchFamily="34" charset="-122"/>
                <a:cs typeface="Calibri" pitchFamily="34" charset="-120"/>
              </a:rPr>
              <a:t>Nuevos Miembros</a:t>
            </a:r>
            <a:endParaRPr lang="en-US" sz="1200" dirty="0"/>
          </a:p>
        </p:txBody>
      </p:sp>
      <p:sp>
        <p:nvSpPr>
          <p:cNvPr id="11" name="Text 8"/>
          <p:cNvSpPr/>
          <p:nvPr/>
        </p:nvSpPr>
        <p:spPr>
          <a:xfrm>
            <a:off x="658368" y="3474720"/>
            <a:ext cx="1655064" cy="1005840"/>
          </a:xfrm>
          <a:prstGeom prst="rect">
            <a:avLst/>
          </a:prstGeom>
          <a:noFill/>
          <a:ln/>
        </p:spPr>
        <p:txBody>
          <a:bodyPr wrap="square" lIns="0" tIns="0" rIns="0" bIns="0" rtlCol="0" anchor="t"/>
          <a:lstStyle/>
          <a:p>
            <a:pPr algn="ctr" indent="0" marL="0">
              <a:buNone/>
            </a:pPr>
            <a:r>
              <a:rPr lang="en-US" sz="900" dirty="0">
                <a:solidFill>
                  <a:srgbClr val="4A5568"/>
                </a:solidFill>
                <a:latin typeface="Calibri" pitchFamily="34" charset="0"/>
                <a:ea typeface="Calibri" pitchFamily="34" charset="-122"/>
                <a:cs typeface="Calibri" pitchFamily="34" charset="-120"/>
              </a:rPr>
              <a:t>Canal natural de bienvenida e integración. Visita a la casa, entrega de paquete con materiales, reclutamiento para estudio bíblico.</a:t>
            </a:r>
            <a:endParaRPr lang="en-US" sz="900" dirty="0"/>
          </a:p>
        </p:txBody>
      </p:sp>
      <p:sp>
        <p:nvSpPr>
          <p:cNvPr id="12" name="Shape 9"/>
          <p:cNvSpPr/>
          <p:nvPr/>
        </p:nvSpPr>
        <p:spPr>
          <a:xfrm>
            <a:off x="2587752" y="1828800"/>
            <a:ext cx="1874520" cy="2697480"/>
          </a:xfrm>
          <a:prstGeom prst="rect">
            <a:avLst/>
          </a:prstGeom>
          <a:solidFill>
            <a:srgbClr val="F7FAFC"/>
          </a:solidFill>
          <a:ln w="6350">
            <a:solidFill>
              <a:srgbClr val="E2E8F0"/>
            </a:solidFill>
            <a:prstDash val="solid"/>
          </a:ln>
        </p:spPr>
      </p:sp>
      <p:sp>
        <p:nvSpPr>
          <p:cNvPr id="13" name="Shape 10"/>
          <p:cNvSpPr/>
          <p:nvPr/>
        </p:nvSpPr>
        <p:spPr>
          <a:xfrm>
            <a:off x="2587752" y="1828800"/>
            <a:ext cx="1874520" cy="73152"/>
          </a:xfrm>
          <a:prstGeom prst="rect">
            <a:avLst/>
          </a:prstGeom>
          <a:solidFill>
            <a:srgbClr val="E87722"/>
          </a:solidFill>
          <a:ln w="12700">
            <a:solidFill>
              <a:srgbClr val="E87722"/>
            </a:solidFill>
            <a:prstDash val="solid"/>
          </a:ln>
        </p:spPr>
      </p:sp>
      <p:sp>
        <p:nvSpPr>
          <p:cNvPr id="14" name="Shape 11"/>
          <p:cNvSpPr/>
          <p:nvPr/>
        </p:nvSpPr>
        <p:spPr>
          <a:xfrm>
            <a:off x="3250692" y="2057400"/>
            <a:ext cx="548640" cy="548640"/>
          </a:xfrm>
          <a:prstGeom prst="ellipse">
            <a:avLst/>
          </a:prstGeom>
          <a:solidFill>
            <a:srgbClr val="FFFFFF"/>
          </a:solidFill>
          <a:ln w="19050">
            <a:solidFill>
              <a:srgbClr val="E87722"/>
            </a:solidFill>
            <a:prstDash val="solid"/>
          </a:ln>
        </p:spPr>
      </p:sp>
      <p:pic>
        <p:nvPicPr>
          <p:cNvPr id="15" name="Image 1" descr="preencoded.png">    </p:cNvPr>
          <p:cNvPicPr>
            <a:picLocks noChangeAspect="1"/>
          </p:cNvPicPr>
          <p:nvPr/>
        </p:nvPicPr>
        <p:blipFill>
          <a:blip r:embed="rId2"/>
          <a:stretch>
            <a:fillRect/>
          </a:stretch>
        </p:blipFill>
        <p:spPr>
          <a:xfrm>
            <a:off x="3360420" y="2157984"/>
            <a:ext cx="338328" cy="338328"/>
          </a:xfrm>
          <a:prstGeom prst="rect">
            <a:avLst/>
          </a:prstGeom>
        </p:spPr>
      </p:pic>
      <p:sp>
        <p:nvSpPr>
          <p:cNvPr id="16" name="Text 12"/>
          <p:cNvSpPr/>
          <p:nvPr/>
        </p:nvSpPr>
        <p:spPr>
          <a:xfrm>
            <a:off x="2587752" y="2697480"/>
            <a:ext cx="1874520" cy="228600"/>
          </a:xfrm>
          <a:prstGeom prst="rect">
            <a:avLst/>
          </a:prstGeom>
          <a:noFill/>
          <a:ln/>
        </p:spPr>
        <p:txBody>
          <a:bodyPr wrap="square" lIns="0" tIns="0" rIns="0" bIns="0" rtlCol="0" anchor="t"/>
          <a:lstStyle/>
          <a:p>
            <a:pPr algn="ctr" indent="0" marL="0">
              <a:buNone/>
            </a:pPr>
            <a:r>
              <a:rPr lang="en-US" sz="900" b="1" spc="400" kern="0" dirty="0">
                <a:solidFill>
                  <a:srgbClr val="E87722"/>
                </a:solidFill>
                <a:latin typeface="Calibri" pitchFamily="34" charset="0"/>
                <a:ea typeface="Calibri" pitchFamily="34" charset="-122"/>
                <a:cs typeface="Calibri" pitchFamily="34" charset="-120"/>
              </a:rPr>
              <a:t>02</a:t>
            </a:r>
            <a:endParaRPr lang="en-US" sz="900" dirty="0"/>
          </a:p>
        </p:txBody>
      </p:sp>
      <p:sp>
        <p:nvSpPr>
          <p:cNvPr id="17" name="Text 13"/>
          <p:cNvSpPr/>
          <p:nvPr/>
        </p:nvSpPr>
        <p:spPr>
          <a:xfrm>
            <a:off x="2679192" y="2926080"/>
            <a:ext cx="1691640" cy="502920"/>
          </a:xfrm>
          <a:prstGeom prst="rect">
            <a:avLst/>
          </a:prstGeom>
          <a:noFill/>
          <a:ln/>
        </p:spPr>
        <p:txBody>
          <a:bodyPr wrap="square" lIns="0" tIns="0" rIns="0" bIns="0" rtlCol="0" anchor="t"/>
          <a:lstStyle/>
          <a:p>
            <a:pPr algn="ctr" indent="0" marL="0">
              <a:buNone/>
            </a:pPr>
            <a:r>
              <a:rPr lang="en-US" sz="1200" b="1" dirty="0">
                <a:solidFill>
                  <a:srgbClr val="1A2B5C"/>
                </a:solidFill>
                <a:latin typeface="Calibri" pitchFamily="34" charset="0"/>
                <a:ea typeface="Calibri" pitchFamily="34" charset="-122"/>
                <a:cs typeface="Calibri" pitchFamily="34" charset="-120"/>
              </a:rPr>
              <a:t>Situaciones de Crisis</a:t>
            </a:r>
            <a:endParaRPr lang="en-US" sz="1200" dirty="0"/>
          </a:p>
        </p:txBody>
      </p:sp>
      <p:sp>
        <p:nvSpPr>
          <p:cNvPr id="18" name="Text 14"/>
          <p:cNvSpPr/>
          <p:nvPr/>
        </p:nvSpPr>
        <p:spPr>
          <a:xfrm>
            <a:off x="2697480" y="3474720"/>
            <a:ext cx="1655064" cy="1005840"/>
          </a:xfrm>
          <a:prstGeom prst="rect">
            <a:avLst/>
          </a:prstGeom>
          <a:noFill/>
          <a:ln/>
        </p:spPr>
        <p:txBody>
          <a:bodyPr wrap="square" lIns="0" tIns="0" rIns="0" bIns="0" rtlCol="0" anchor="t"/>
          <a:lstStyle/>
          <a:p>
            <a:pPr algn="ctr" indent="0" marL="0">
              <a:buNone/>
            </a:pPr>
            <a:r>
              <a:rPr lang="en-US" sz="900" dirty="0">
                <a:solidFill>
                  <a:srgbClr val="4A5568"/>
                </a:solidFill>
                <a:latin typeface="Calibri" pitchFamily="34" charset="0"/>
                <a:ea typeface="Calibri" pitchFamily="34" charset="-122"/>
                <a:cs typeface="Calibri" pitchFamily="34" charset="-120"/>
              </a:rPr>
              <a:t>Ministra a quienes pasan por crisis personales o familiares: muerte, separación, divorcio, conflictos, nacimiento.</a:t>
            </a:r>
            <a:endParaRPr lang="en-US" sz="900" dirty="0"/>
          </a:p>
        </p:txBody>
      </p:sp>
      <p:sp>
        <p:nvSpPr>
          <p:cNvPr id="19" name="Shape 15"/>
          <p:cNvSpPr/>
          <p:nvPr/>
        </p:nvSpPr>
        <p:spPr>
          <a:xfrm>
            <a:off x="4626864" y="1828800"/>
            <a:ext cx="1874520" cy="2697480"/>
          </a:xfrm>
          <a:prstGeom prst="rect">
            <a:avLst/>
          </a:prstGeom>
          <a:solidFill>
            <a:srgbClr val="F7FAFC"/>
          </a:solidFill>
          <a:ln w="6350">
            <a:solidFill>
              <a:srgbClr val="E2E8F0"/>
            </a:solidFill>
            <a:prstDash val="solid"/>
          </a:ln>
        </p:spPr>
      </p:sp>
      <p:sp>
        <p:nvSpPr>
          <p:cNvPr id="20" name="Shape 16"/>
          <p:cNvSpPr/>
          <p:nvPr/>
        </p:nvSpPr>
        <p:spPr>
          <a:xfrm>
            <a:off x="4626864" y="1828800"/>
            <a:ext cx="1874520" cy="73152"/>
          </a:xfrm>
          <a:prstGeom prst="rect">
            <a:avLst/>
          </a:prstGeom>
          <a:solidFill>
            <a:srgbClr val="E87722"/>
          </a:solidFill>
          <a:ln w="12700">
            <a:solidFill>
              <a:srgbClr val="E87722"/>
            </a:solidFill>
            <a:prstDash val="solid"/>
          </a:ln>
        </p:spPr>
      </p:sp>
      <p:sp>
        <p:nvSpPr>
          <p:cNvPr id="21" name="Shape 17"/>
          <p:cNvSpPr/>
          <p:nvPr/>
        </p:nvSpPr>
        <p:spPr>
          <a:xfrm>
            <a:off x="5289804" y="2057400"/>
            <a:ext cx="548640" cy="548640"/>
          </a:xfrm>
          <a:prstGeom prst="ellipse">
            <a:avLst/>
          </a:prstGeom>
          <a:solidFill>
            <a:srgbClr val="FFFFFF"/>
          </a:solidFill>
          <a:ln w="19050">
            <a:solidFill>
              <a:srgbClr val="E87722"/>
            </a:solidFill>
            <a:prstDash val="solid"/>
          </a:ln>
        </p:spPr>
      </p:sp>
      <p:pic>
        <p:nvPicPr>
          <p:cNvPr id="22" name="Image 2" descr="preencoded.png">    </p:cNvPr>
          <p:cNvPicPr>
            <a:picLocks noChangeAspect="1"/>
          </p:cNvPicPr>
          <p:nvPr/>
        </p:nvPicPr>
        <p:blipFill>
          <a:blip r:embed="rId3"/>
          <a:stretch>
            <a:fillRect/>
          </a:stretch>
        </p:blipFill>
        <p:spPr>
          <a:xfrm>
            <a:off x="5399532" y="2157984"/>
            <a:ext cx="338328" cy="338328"/>
          </a:xfrm>
          <a:prstGeom prst="rect">
            <a:avLst/>
          </a:prstGeom>
        </p:spPr>
      </p:pic>
      <p:sp>
        <p:nvSpPr>
          <p:cNvPr id="23" name="Text 18"/>
          <p:cNvSpPr/>
          <p:nvPr/>
        </p:nvSpPr>
        <p:spPr>
          <a:xfrm>
            <a:off x="4626864" y="2697480"/>
            <a:ext cx="1874520" cy="228600"/>
          </a:xfrm>
          <a:prstGeom prst="rect">
            <a:avLst/>
          </a:prstGeom>
          <a:noFill/>
          <a:ln/>
        </p:spPr>
        <p:txBody>
          <a:bodyPr wrap="square" lIns="0" tIns="0" rIns="0" bIns="0" rtlCol="0" anchor="t"/>
          <a:lstStyle/>
          <a:p>
            <a:pPr algn="ctr" indent="0" marL="0">
              <a:buNone/>
            </a:pPr>
            <a:r>
              <a:rPr lang="en-US" sz="900" b="1" spc="400" kern="0" dirty="0">
                <a:solidFill>
                  <a:srgbClr val="E87722"/>
                </a:solidFill>
                <a:latin typeface="Calibri" pitchFamily="34" charset="0"/>
                <a:ea typeface="Calibri" pitchFamily="34" charset="-122"/>
                <a:cs typeface="Calibri" pitchFamily="34" charset="-120"/>
              </a:rPr>
              <a:t>03</a:t>
            </a:r>
            <a:endParaRPr lang="en-US" sz="900" dirty="0"/>
          </a:p>
        </p:txBody>
      </p:sp>
      <p:sp>
        <p:nvSpPr>
          <p:cNvPr id="24" name="Text 19"/>
          <p:cNvSpPr/>
          <p:nvPr/>
        </p:nvSpPr>
        <p:spPr>
          <a:xfrm>
            <a:off x="4718304" y="2926080"/>
            <a:ext cx="1691640" cy="502920"/>
          </a:xfrm>
          <a:prstGeom prst="rect">
            <a:avLst/>
          </a:prstGeom>
          <a:noFill/>
          <a:ln/>
        </p:spPr>
        <p:txBody>
          <a:bodyPr wrap="square" lIns="0" tIns="0" rIns="0" bIns="0" rtlCol="0" anchor="t"/>
          <a:lstStyle/>
          <a:p>
            <a:pPr algn="ctr" indent="0" marL="0">
              <a:buNone/>
            </a:pPr>
            <a:r>
              <a:rPr lang="en-US" sz="1200" b="1" dirty="0">
                <a:solidFill>
                  <a:srgbClr val="1A2B5C"/>
                </a:solidFill>
                <a:latin typeface="Calibri" pitchFamily="34" charset="0"/>
                <a:ea typeface="Calibri" pitchFamily="34" charset="-122"/>
                <a:cs typeface="Calibri" pitchFamily="34" charset="-120"/>
              </a:rPr>
              <a:t>Acción Misionera y Evangelismo</a:t>
            </a:r>
            <a:endParaRPr lang="en-US" sz="1200" dirty="0"/>
          </a:p>
        </p:txBody>
      </p:sp>
      <p:sp>
        <p:nvSpPr>
          <p:cNvPr id="25" name="Text 20"/>
          <p:cNvSpPr/>
          <p:nvPr/>
        </p:nvSpPr>
        <p:spPr>
          <a:xfrm>
            <a:off x="4736592" y="3474720"/>
            <a:ext cx="1655064" cy="1005840"/>
          </a:xfrm>
          <a:prstGeom prst="rect">
            <a:avLst/>
          </a:prstGeom>
          <a:noFill/>
          <a:ln/>
        </p:spPr>
        <p:txBody>
          <a:bodyPr wrap="square" lIns="0" tIns="0" rIns="0" bIns="0" rtlCol="0" anchor="t"/>
          <a:lstStyle/>
          <a:p>
            <a:pPr algn="ctr" indent="0" marL="0">
              <a:buNone/>
            </a:pPr>
            <a:r>
              <a:rPr lang="en-US" sz="900" dirty="0">
                <a:solidFill>
                  <a:srgbClr val="4A5568"/>
                </a:solidFill>
                <a:latin typeface="Calibri" pitchFamily="34" charset="0"/>
                <a:ea typeface="Calibri" pitchFamily="34" charset="-122"/>
                <a:cs typeface="Calibri" pitchFamily="34" charset="-120"/>
              </a:rPr>
              <a:t>Visita a creyentes y no creyentes que participaron de alguna actividad. La preocupación: su relación con Dios por medio de Cristo.</a:t>
            </a:r>
            <a:endParaRPr lang="en-US" sz="900" dirty="0"/>
          </a:p>
        </p:txBody>
      </p:sp>
      <p:sp>
        <p:nvSpPr>
          <p:cNvPr id="26" name="Shape 21"/>
          <p:cNvSpPr/>
          <p:nvPr/>
        </p:nvSpPr>
        <p:spPr>
          <a:xfrm>
            <a:off x="6665976" y="1828800"/>
            <a:ext cx="1874520" cy="2697480"/>
          </a:xfrm>
          <a:prstGeom prst="rect">
            <a:avLst/>
          </a:prstGeom>
          <a:solidFill>
            <a:srgbClr val="F7FAFC"/>
          </a:solidFill>
          <a:ln w="6350">
            <a:solidFill>
              <a:srgbClr val="E2E8F0"/>
            </a:solidFill>
            <a:prstDash val="solid"/>
          </a:ln>
        </p:spPr>
      </p:sp>
      <p:sp>
        <p:nvSpPr>
          <p:cNvPr id="27" name="Shape 22"/>
          <p:cNvSpPr/>
          <p:nvPr/>
        </p:nvSpPr>
        <p:spPr>
          <a:xfrm>
            <a:off x="6665976" y="1828800"/>
            <a:ext cx="1874520" cy="73152"/>
          </a:xfrm>
          <a:prstGeom prst="rect">
            <a:avLst/>
          </a:prstGeom>
          <a:solidFill>
            <a:srgbClr val="E87722"/>
          </a:solidFill>
          <a:ln w="12700">
            <a:solidFill>
              <a:srgbClr val="E87722"/>
            </a:solidFill>
            <a:prstDash val="solid"/>
          </a:ln>
        </p:spPr>
      </p:sp>
      <p:sp>
        <p:nvSpPr>
          <p:cNvPr id="28" name="Shape 23"/>
          <p:cNvSpPr/>
          <p:nvPr/>
        </p:nvSpPr>
        <p:spPr>
          <a:xfrm>
            <a:off x="7328916" y="2057400"/>
            <a:ext cx="548640" cy="548640"/>
          </a:xfrm>
          <a:prstGeom prst="ellipse">
            <a:avLst/>
          </a:prstGeom>
          <a:solidFill>
            <a:srgbClr val="FFFFFF"/>
          </a:solidFill>
          <a:ln w="19050">
            <a:solidFill>
              <a:srgbClr val="E87722"/>
            </a:solidFill>
            <a:prstDash val="solid"/>
          </a:ln>
        </p:spPr>
      </p:sp>
      <p:pic>
        <p:nvPicPr>
          <p:cNvPr id="29" name="Image 3" descr="preencoded.png">    </p:cNvPr>
          <p:cNvPicPr>
            <a:picLocks noChangeAspect="1"/>
          </p:cNvPicPr>
          <p:nvPr/>
        </p:nvPicPr>
        <p:blipFill>
          <a:blip r:embed="rId4"/>
          <a:stretch>
            <a:fillRect/>
          </a:stretch>
        </p:blipFill>
        <p:spPr>
          <a:xfrm>
            <a:off x="7438644" y="2157984"/>
            <a:ext cx="338328" cy="338328"/>
          </a:xfrm>
          <a:prstGeom prst="rect">
            <a:avLst/>
          </a:prstGeom>
        </p:spPr>
      </p:pic>
      <p:sp>
        <p:nvSpPr>
          <p:cNvPr id="30" name="Text 24"/>
          <p:cNvSpPr/>
          <p:nvPr/>
        </p:nvSpPr>
        <p:spPr>
          <a:xfrm>
            <a:off x="6665976" y="2697480"/>
            <a:ext cx="1874520" cy="228600"/>
          </a:xfrm>
          <a:prstGeom prst="rect">
            <a:avLst/>
          </a:prstGeom>
          <a:noFill/>
          <a:ln/>
        </p:spPr>
        <p:txBody>
          <a:bodyPr wrap="square" lIns="0" tIns="0" rIns="0" bIns="0" rtlCol="0" anchor="t"/>
          <a:lstStyle/>
          <a:p>
            <a:pPr algn="ctr" indent="0" marL="0">
              <a:buNone/>
            </a:pPr>
            <a:r>
              <a:rPr lang="en-US" sz="900" b="1" spc="400" kern="0" dirty="0">
                <a:solidFill>
                  <a:srgbClr val="E87722"/>
                </a:solidFill>
                <a:latin typeface="Calibri" pitchFamily="34" charset="0"/>
                <a:ea typeface="Calibri" pitchFamily="34" charset="-122"/>
                <a:cs typeface="Calibri" pitchFamily="34" charset="-120"/>
              </a:rPr>
              <a:t>04</a:t>
            </a:r>
            <a:endParaRPr lang="en-US" sz="900" dirty="0"/>
          </a:p>
        </p:txBody>
      </p:sp>
      <p:sp>
        <p:nvSpPr>
          <p:cNvPr id="31" name="Text 25"/>
          <p:cNvSpPr/>
          <p:nvPr/>
        </p:nvSpPr>
        <p:spPr>
          <a:xfrm>
            <a:off x="6757416" y="2926080"/>
            <a:ext cx="1691640" cy="502920"/>
          </a:xfrm>
          <a:prstGeom prst="rect">
            <a:avLst/>
          </a:prstGeom>
          <a:noFill/>
          <a:ln/>
        </p:spPr>
        <p:txBody>
          <a:bodyPr wrap="square" lIns="0" tIns="0" rIns="0" bIns="0" rtlCol="0" anchor="t"/>
          <a:lstStyle/>
          <a:p>
            <a:pPr algn="ctr" indent="0" marL="0">
              <a:buNone/>
            </a:pPr>
            <a:r>
              <a:rPr lang="en-US" sz="1200" b="1" dirty="0">
                <a:solidFill>
                  <a:srgbClr val="1A2B5C"/>
                </a:solidFill>
                <a:latin typeface="Calibri" pitchFamily="34" charset="0"/>
                <a:ea typeface="Calibri" pitchFamily="34" charset="-122"/>
                <a:cs typeface="Calibri" pitchFamily="34" charset="-120"/>
              </a:rPr>
              <a:t>Beneficencia</a:t>
            </a:r>
            <a:endParaRPr lang="en-US" sz="1200" dirty="0"/>
          </a:p>
        </p:txBody>
      </p:sp>
      <p:sp>
        <p:nvSpPr>
          <p:cNvPr id="32" name="Text 26"/>
          <p:cNvSpPr/>
          <p:nvPr/>
        </p:nvSpPr>
        <p:spPr>
          <a:xfrm>
            <a:off x="6775704" y="3474720"/>
            <a:ext cx="1655064" cy="1005840"/>
          </a:xfrm>
          <a:prstGeom prst="rect">
            <a:avLst/>
          </a:prstGeom>
          <a:noFill/>
          <a:ln/>
        </p:spPr>
        <p:txBody>
          <a:bodyPr wrap="square" lIns="0" tIns="0" rIns="0" bIns="0" rtlCol="0" anchor="t"/>
          <a:lstStyle/>
          <a:p>
            <a:pPr algn="ctr" indent="0" marL="0">
              <a:buNone/>
            </a:pPr>
            <a:r>
              <a:rPr lang="en-US" sz="900" dirty="0">
                <a:solidFill>
                  <a:srgbClr val="4A5568"/>
                </a:solidFill>
                <a:latin typeface="Calibri" pitchFamily="34" charset="0"/>
                <a:ea typeface="Calibri" pitchFamily="34" charset="-122"/>
                <a:cs typeface="Calibri" pitchFamily="34" charset="-120"/>
              </a:rPr>
              <a:t>Plan para responder a las necesidades que la familia no puede enfrentar sola. Conoce los recursos de la iglesia y la comunidad.</a:t>
            </a:r>
            <a:endParaRPr lang="en-US" sz="900" dirty="0"/>
          </a:p>
        </p:txBody>
      </p:sp>
      <p:sp>
        <p:nvSpPr>
          <p:cNvPr id="33" name="Shape 27"/>
          <p:cNvSpPr/>
          <p:nvPr/>
        </p:nvSpPr>
        <p:spPr>
          <a:xfrm>
            <a:off x="548640" y="4617720"/>
            <a:ext cx="8046720" cy="18288"/>
          </a:xfrm>
          <a:prstGeom prst="rect">
            <a:avLst/>
          </a:prstGeom>
          <a:solidFill>
            <a:srgbClr val="E2E8F0"/>
          </a:solidFill>
          <a:ln w="12700">
            <a:solidFill>
              <a:srgbClr val="E2E8F0"/>
            </a:solidFill>
            <a:prstDash val="solid"/>
          </a:ln>
        </p:spPr>
      </p:sp>
      <p:sp>
        <p:nvSpPr>
          <p:cNvPr id="34" name="Text 28"/>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35" name="Text 29"/>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LOS EQUIPOS DE HENRY WEBB · GRUPO 02 DE 02</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Los siguientes tres equipos</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Shape 3"/>
          <p:cNvSpPr/>
          <p:nvPr/>
        </p:nvSpPr>
        <p:spPr>
          <a:xfrm>
            <a:off x="548640" y="1920240"/>
            <a:ext cx="2468880" cy="2606040"/>
          </a:xfrm>
          <a:prstGeom prst="rect">
            <a:avLst/>
          </a:prstGeom>
          <a:solidFill>
            <a:srgbClr val="F7FAFC"/>
          </a:solidFill>
          <a:ln w="6350">
            <a:solidFill>
              <a:srgbClr val="E2E8F0"/>
            </a:solidFill>
            <a:prstDash val="solid"/>
          </a:ln>
        </p:spPr>
      </p:sp>
      <p:sp>
        <p:nvSpPr>
          <p:cNvPr id="6" name="Shape 4"/>
          <p:cNvSpPr/>
          <p:nvPr/>
        </p:nvSpPr>
        <p:spPr>
          <a:xfrm>
            <a:off x="548640" y="1920240"/>
            <a:ext cx="73152" cy="2606040"/>
          </a:xfrm>
          <a:prstGeom prst="rect">
            <a:avLst/>
          </a:prstGeom>
          <a:solidFill>
            <a:srgbClr val="E87722"/>
          </a:solidFill>
          <a:ln w="12700">
            <a:solidFill>
              <a:srgbClr val="E87722"/>
            </a:solidFill>
            <a:prstDash val="solid"/>
          </a:ln>
        </p:spPr>
      </p:sp>
      <p:sp>
        <p:nvSpPr>
          <p:cNvPr id="7" name="Shape 5"/>
          <p:cNvSpPr/>
          <p:nvPr/>
        </p:nvSpPr>
        <p:spPr>
          <a:xfrm>
            <a:off x="868680" y="2194560"/>
            <a:ext cx="640080" cy="640080"/>
          </a:xfrm>
          <a:prstGeom prst="ellipse">
            <a:avLst/>
          </a:prstGeom>
          <a:solidFill>
            <a:srgbClr val="FFFFFF"/>
          </a:solidFill>
          <a:ln w="19050">
            <a:solidFill>
              <a:srgbClr val="E87722"/>
            </a:solidFill>
            <a:prstDash val="solid"/>
          </a:ln>
        </p:spPr>
      </p:sp>
      <p:pic>
        <p:nvPicPr>
          <p:cNvPr id="8" name="Image 0" descr="preencoded.png">    </p:cNvPr>
          <p:cNvPicPr>
            <a:picLocks noChangeAspect="1"/>
          </p:cNvPicPr>
          <p:nvPr/>
        </p:nvPicPr>
        <p:blipFill>
          <a:blip r:embed="rId1"/>
          <a:stretch>
            <a:fillRect/>
          </a:stretch>
        </p:blipFill>
        <p:spPr>
          <a:xfrm>
            <a:off x="1005840" y="2331720"/>
            <a:ext cx="365760" cy="365760"/>
          </a:xfrm>
          <a:prstGeom prst="rect">
            <a:avLst/>
          </a:prstGeom>
        </p:spPr>
      </p:pic>
      <p:sp>
        <p:nvSpPr>
          <p:cNvPr id="9" name="Text 6"/>
          <p:cNvSpPr/>
          <p:nvPr/>
        </p:nvSpPr>
        <p:spPr>
          <a:xfrm>
            <a:off x="22860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05</a:t>
            </a:r>
            <a:endParaRPr lang="en-US" sz="2200" dirty="0"/>
          </a:p>
        </p:txBody>
      </p:sp>
      <p:sp>
        <p:nvSpPr>
          <p:cNvPr id="10" name="Text 7"/>
          <p:cNvSpPr/>
          <p:nvPr/>
        </p:nvSpPr>
        <p:spPr>
          <a:xfrm>
            <a:off x="822960" y="3017520"/>
            <a:ext cx="2103120" cy="54864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Miembros Ausentes</a:t>
            </a:r>
            <a:endParaRPr lang="en-US" sz="1400" dirty="0"/>
          </a:p>
        </p:txBody>
      </p:sp>
      <p:sp>
        <p:nvSpPr>
          <p:cNvPr id="11" name="Text 8"/>
          <p:cNvSpPr/>
          <p:nvPr/>
        </p:nvSpPr>
        <p:spPr>
          <a:xfrm>
            <a:off x="822960" y="3611880"/>
            <a:ext cx="2103120" cy="8686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Plan de visitas regulares a los miembros postrados por largos períodos y a aquellos que ya no frecuentan las actividades de la iglesia.</a:t>
            </a:r>
            <a:endParaRPr lang="en-US" sz="1000" dirty="0"/>
          </a:p>
        </p:txBody>
      </p:sp>
      <p:sp>
        <p:nvSpPr>
          <p:cNvPr id="12" name="Shape 9"/>
          <p:cNvSpPr/>
          <p:nvPr/>
        </p:nvSpPr>
        <p:spPr>
          <a:xfrm>
            <a:off x="3291840" y="1920240"/>
            <a:ext cx="2468880" cy="2606040"/>
          </a:xfrm>
          <a:prstGeom prst="rect">
            <a:avLst/>
          </a:prstGeom>
          <a:solidFill>
            <a:srgbClr val="F7FAFC"/>
          </a:solidFill>
          <a:ln w="6350">
            <a:solidFill>
              <a:srgbClr val="E2E8F0"/>
            </a:solidFill>
            <a:prstDash val="solid"/>
          </a:ln>
        </p:spPr>
      </p:sp>
      <p:sp>
        <p:nvSpPr>
          <p:cNvPr id="13" name="Shape 10"/>
          <p:cNvSpPr/>
          <p:nvPr/>
        </p:nvSpPr>
        <p:spPr>
          <a:xfrm>
            <a:off x="3291840" y="1920240"/>
            <a:ext cx="73152" cy="2606040"/>
          </a:xfrm>
          <a:prstGeom prst="rect">
            <a:avLst/>
          </a:prstGeom>
          <a:solidFill>
            <a:srgbClr val="E87722"/>
          </a:solidFill>
          <a:ln w="12700">
            <a:solidFill>
              <a:srgbClr val="E87722"/>
            </a:solidFill>
            <a:prstDash val="solid"/>
          </a:ln>
        </p:spPr>
      </p:sp>
      <p:sp>
        <p:nvSpPr>
          <p:cNvPr id="14" name="Shape 11"/>
          <p:cNvSpPr/>
          <p:nvPr/>
        </p:nvSpPr>
        <p:spPr>
          <a:xfrm>
            <a:off x="3611880" y="2194560"/>
            <a:ext cx="640080" cy="640080"/>
          </a:xfrm>
          <a:prstGeom prst="ellipse">
            <a:avLst/>
          </a:prstGeom>
          <a:solidFill>
            <a:srgbClr val="FFFFFF"/>
          </a:solidFill>
          <a:ln w="19050">
            <a:solidFill>
              <a:srgbClr val="E87722"/>
            </a:solidFill>
            <a:prstDash val="solid"/>
          </a:ln>
        </p:spPr>
      </p:sp>
      <p:pic>
        <p:nvPicPr>
          <p:cNvPr id="15" name="Image 1" descr="preencoded.png">    </p:cNvPr>
          <p:cNvPicPr>
            <a:picLocks noChangeAspect="1"/>
          </p:cNvPicPr>
          <p:nvPr/>
        </p:nvPicPr>
        <p:blipFill>
          <a:blip r:embed="rId2"/>
          <a:stretch>
            <a:fillRect/>
          </a:stretch>
        </p:blipFill>
        <p:spPr>
          <a:xfrm>
            <a:off x="3749040" y="2331720"/>
            <a:ext cx="365760" cy="365760"/>
          </a:xfrm>
          <a:prstGeom prst="rect">
            <a:avLst/>
          </a:prstGeom>
        </p:spPr>
      </p:pic>
      <p:sp>
        <p:nvSpPr>
          <p:cNvPr id="16" name="Text 12"/>
          <p:cNvSpPr/>
          <p:nvPr/>
        </p:nvSpPr>
        <p:spPr>
          <a:xfrm>
            <a:off x="50292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06</a:t>
            </a:r>
            <a:endParaRPr lang="en-US" sz="2200" dirty="0"/>
          </a:p>
        </p:txBody>
      </p:sp>
      <p:sp>
        <p:nvSpPr>
          <p:cNvPr id="17" name="Text 13"/>
          <p:cNvSpPr/>
          <p:nvPr/>
        </p:nvSpPr>
        <p:spPr>
          <a:xfrm>
            <a:off x="3566160" y="3017520"/>
            <a:ext cx="2103120" cy="54864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Personas Nuevas en la Comunidad</a:t>
            </a:r>
            <a:endParaRPr lang="en-US" sz="1400" dirty="0"/>
          </a:p>
        </p:txBody>
      </p:sp>
      <p:sp>
        <p:nvSpPr>
          <p:cNvPr id="18" name="Text 14"/>
          <p:cNvSpPr/>
          <p:nvPr/>
        </p:nvSpPr>
        <p:spPr>
          <a:xfrm>
            <a:off x="3566160" y="3611880"/>
            <a:ext cx="2103120" cy="8686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Acercarse a quienes se mudaron a la comunidad. Más allá de informaciones sobre servicios básicos, necesitan amigos y dirección espiritual.</a:t>
            </a:r>
            <a:endParaRPr lang="en-US" sz="1000" dirty="0"/>
          </a:p>
        </p:txBody>
      </p:sp>
      <p:sp>
        <p:nvSpPr>
          <p:cNvPr id="19" name="Shape 15"/>
          <p:cNvSpPr/>
          <p:nvPr/>
        </p:nvSpPr>
        <p:spPr>
          <a:xfrm>
            <a:off x="6035040" y="1920240"/>
            <a:ext cx="2468880" cy="2606040"/>
          </a:xfrm>
          <a:prstGeom prst="rect">
            <a:avLst/>
          </a:prstGeom>
          <a:solidFill>
            <a:srgbClr val="F7FAFC"/>
          </a:solidFill>
          <a:ln w="6350">
            <a:solidFill>
              <a:srgbClr val="E2E8F0"/>
            </a:solidFill>
            <a:prstDash val="solid"/>
          </a:ln>
        </p:spPr>
      </p:sp>
      <p:sp>
        <p:nvSpPr>
          <p:cNvPr id="20" name="Shape 16"/>
          <p:cNvSpPr/>
          <p:nvPr/>
        </p:nvSpPr>
        <p:spPr>
          <a:xfrm>
            <a:off x="6035040" y="1920240"/>
            <a:ext cx="73152" cy="2606040"/>
          </a:xfrm>
          <a:prstGeom prst="rect">
            <a:avLst/>
          </a:prstGeom>
          <a:solidFill>
            <a:srgbClr val="E87722"/>
          </a:solidFill>
          <a:ln w="12700">
            <a:solidFill>
              <a:srgbClr val="E87722"/>
            </a:solidFill>
            <a:prstDash val="solid"/>
          </a:ln>
        </p:spPr>
      </p:sp>
      <p:sp>
        <p:nvSpPr>
          <p:cNvPr id="21" name="Shape 17"/>
          <p:cNvSpPr/>
          <p:nvPr/>
        </p:nvSpPr>
        <p:spPr>
          <a:xfrm>
            <a:off x="6355080" y="2194560"/>
            <a:ext cx="640080" cy="640080"/>
          </a:xfrm>
          <a:prstGeom prst="ellipse">
            <a:avLst/>
          </a:prstGeom>
          <a:solidFill>
            <a:srgbClr val="FFFFFF"/>
          </a:solidFill>
          <a:ln w="19050">
            <a:solidFill>
              <a:srgbClr val="E87722"/>
            </a:solidFill>
            <a:prstDash val="solid"/>
          </a:ln>
        </p:spPr>
      </p:sp>
      <p:pic>
        <p:nvPicPr>
          <p:cNvPr id="22" name="Image 2" descr="preencoded.png">    </p:cNvPr>
          <p:cNvPicPr>
            <a:picLocks noChangeAspect="1"/>
          </p:cNvPicPr>
          <p:nvPr/>
        </p:nvPicPr>
        <p:blipFill>
          <a:blip r:embed="rId3"/>
          <a:stretch>
            <a:fillRect/>
          </a:stretch>
        </p:blipFill>
        <p:spPr>
          <a:xfrm>
            <a:off x="6492240" y="2331720"/>
            <a:ext cx="365760" cy="365760"/>
          </a:xfrm>
          <a:prstGeom prst="rect">
            <a:avLst/>
          </a:prstGeom>
        </p:spPr>
      </p:pic>
      <p:sp>
        <p:nvSpPr>
          <p:cNvPr id="23" name="Text 18"/>
          <p:cNvSpPr/>
          <p:nvPr/>
        </p:nvSpPr>
        <p:spPr>
          <a:xfrm>
            <a:off x="7772400" y="2194560"/>
            <a:ext cx="594360" cy="411480"/>
          </a:xfrm>
          <a:prstGeom prst="rect">
            <a:avLst/>
          </a:prstGeom>
          <a:noFill/>
          <a:ln/>
        </p:spPr>
        <p:txBody>
          <a:bodyPr wrap="square" lIns="0" tIns="0" rIns="0" bIns="0" rtlCol="0" anchor="ctr"/>
          <a:lstStyle/>
          <a:p>
            <a:pPr algn="r" indent="0" marL="0">
              <a:buNone/>
            </a:pPr>
            <a:r>
              <a:rPr lang="en-US" sz="2200" b="1" dirty="0">
                <a:solidFill>
                  <a:srgbClr val="E2E8F0"/>
                </a:solidFill>
                <a:latin typeface="Georgia" pitchFamily="34" charset="0"/>
                <a:ea typeface="Georgia" pitchFamily="34" charset="-122"/>
                <a:cs typeface="Georgia" pitchFamily="34" charset="-120"/>
              </a:rPr>
              <a:t>07</a:t>
            </a:r>
            <a:endParaRPr lang="en-US" sz="2200" dirty="0"/>
          </a:p>
        </p:txBody>
      </p:sp>
      <p:sp>
        <p:nvSpPr>
          <p:cNvPr id="24" name="Text 19"/>
          <p:cNvSpPr/>
          <p:nvPr/>
        </p:nvSpPr>
        <p:spPr>
          <a:xfrm>
            <a:off x="6309360" y="3017520"/>
            <a:ext cx="2103120" cy="54864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Miembros Inactivos</a:t>
            </a:r>
            <a:endParaRPr lang="en-US" sz="1400" dirty="0"/>
          </a:p>
        </p:txBody>
      </p:sp>
      <p:sp>
        <p:nvSpPr>
          <p:cNvPr id="25" name="Text 20"/>
          <p:cNvSpPr/>
          <p:nvPr/>
        </p:nvSpPr>
        <p:spPr>
          <a:xfrm>
            <a:off x="6309360" y="3611880"/>
            <a:ext cx="2103120" cy="86868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Contacto con miembros inactivos y desanimados. Equipo formado por personas que incentivan y crean reconciliación para recuperarlos.</a:t>
            </a:r>
            <a:endParaRPr lang="en-US" sz="1000" dirty="0"/>
          </a:p>
        </p:txBody>
      </p:sp>
      <p:sp>
        <p:nvSpPr>
          <p:cNvPr id="26" name="Shape 21"/>
          <p:cNvSpPr/>
          <p:nvPr/>
        </p:nvSpPr>
        <p:spPr>
          <a:xfrm>
            <a:off x="548640" y="4617720"/>
            <a:ext cx="8046720" cy="18288"/>
          </a:xfrm>
          <a:prstGeom prst="rect">
            <a:avLst/>
          </a:prstGeom>
          <a:solidFill>
            <a:srgbClr val="E2E8F0"/>
          </a:solidFill>
          <a:ln w="12700">
            <a:solidFill>
              <a:srgbClr val="E2E8F0"/>
            </a:solidFill>
            <a:prstDash val="solid"/>
          </a:ln>
        </p:spPr>
      </p:sp>
      <p:sp>
        <p:nvSpPr>
          <p:cNvPr id="27" name="Text 22"/>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28" name="Text 23"/>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MÁS ALLÁ DE WEBB · OTROS EQUIPOS POSIBLES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Dos equipos adicionales sugeridos</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41148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Además de los siete ministerios mencionados por Henry Webb, el diaconado puede desarrollar otros como:</a:t>
            </a:r>
            <a:endParaRPr lang="en-US" sz="1200" dirty="0"/>
          </a:p>
        </p:txBody>
      </p:sp>
      <p:sp>
        <p:nvSpPr>
          <p:cNvPr id="6" name="Shape 4"/>
          <p:cNvSpPr/>
          <p:nvPr/>
        </p:nvSpPr>
        <p:spPr>
          <a:xfrm>
            <a:off x="548640" y="2331720"/>
            <a:ext cx="3931920" cy="2194560"/>
          </a:xfrm>
          <a:prstGeom prst="rect">
            <a:avLst/>
          </a:prstGeom>
          <a:solidFill>
            <a:srgbClr val="F7FAFC"/>
          </a:solidFill>
          <a:ln w="6350">
            <a:solidFill>
              <a:srgbClr val="E2E8F0"/>
            </a:solidFill>
            <a:prstDash val="solid"/>
          </a:ln>
        </p:spPr>
      </p:sp>
      <p:sp>
        <p:nvSpPr>
          <p:cNvPr id="7" name="Shape 5"/>
          <p:cNvSpPr/>
          <p:nvPr/>
        </p:nvSpPr>
        <p:spPr>
          <a:xfrm>
            <a:off x="548640" y="2331720"/>
            <a:ext cx="73152" cy="2194560"/>
          </a:xfrm>
          <a:prstGeom prst="rect">
            <a:avLst/>
          </a:prstGeom>
          <a:solidFill>
            <a:srgbClr val="E87722"/>
          </a:solidFill>
          <a:ln w="12700">
            <a:solidFill>
              <a:srgbClr val="E87722"/>
            </a:solidFill>
            <a:prstDash val="solid"/>
          </a:ln>
        </p:spPr>
      </p:sp>
      <p:sp>
        <p:nvSpPr>
          <p:cNvPr id="8" name="Shape 6"/>
          <p:cNvSpPr/>
          <p:nvPr/>
        </p:nvSpPr>
        <p:spPr>
          <a:xfrm>
            <a:off x="868680" y="2606040"/>
            <a:ext cx="731520" cy="731520"/>
          </a:xfrm>
          <a:prstGeom prst="ellipse">
            <a:avLst/>
          </a:prstGeom>
          <a:solidFill>
            <a:srgbClr val="FFFFFF"/>
          </a:solidFill>
          <a:ln w="19050">
            <a:solidFill>
              <a:srgbClr val="E87722"/>
            </a:solidFill>
            <a:prstDash val="solid"/>
          </a:ln>
        </p:spPr>
      </p:sp>
      <p:pic>
        <p:nvPicPr>
          <p:cNvPr id="9" name="Image 0" descr="preencoded.png">    </p:cNvPr>
          <p:cNvPicPr>
            <a:picLocks noChangeAspect="1"/>
          </p:cNvPicPr>
          <p:nvPr/>
        </p:nvPicPr>
        <p:blipFill>
          <a:blip r:embed="rId1"/>
          <a:stretch>
            <a:fillRect/>
          </a:stretch>
        </p:blipFill>
        <p:spPr>
          <a:xfrm>
            <a:off x="1051560" y="2788920"/>
            <a:ext cx="365760" cy="365760"/>
          </a:xfrm>
          <a:prstGeom prst="rect">
            <a:avLst/>
          </a:prstGeom>
        </p:spPr>
      </p:pic>
      <p:sp>
        <p:nvSpPr>
          <p:cNvPr id="10" name="Text 7"/>
          <p:cNvSpPr/>
          <p:nvPr/>
        </p:nvSpPr>
        <p:spPr>
          <a:xfrm>
            <a:off x="1737360" y="2651760"/>
            <a:ext cx="2651760" cy="64008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Apoyo a Mujeres Embarazadas Primerizas</a:t>
            </a:r>
            <a:endParaRPr lang="en-US" sz="1400" dirty="0"/>
          </a:p>
        </p:txBody>
      </p:sp>
      <p:sp>
        <p:nvSpPr>
          <p:cNvPr id="11" name="Text 8"/>
          <p:cNvSpPr/>
          <p:nvPr/>
        </p:nvSpPr>
        <p:spPr>
          <a:xfrm>
            <a:off x="822960" y="3520440"/>
            <a:ext cx="352044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Visitas a estas futuras madres. Ayuda con acceso a las informaciones necesarias sobre cuidados en el embarazo y preparativos para el nacimiento. Visitas inmediatas tras el parto.</a:t>
            </a:r>
            <a:endParaRPr lang="en-US" sz="1000" dirty="0"/>
          </a:p>
        </p:txBody>
      </p:sp>
      <p:sp>
        <p:nvSpPr>
          <p:cNvPr id="12" name="Shape 9"/>
          <p:cNvSpPr/>
          <p:nvPr/>
        </p:nvSpPr>
        <p:spPr>
          <a:xfrm>
            <a:off x="4663440" y="2331720"/>
            <a:ext cx="3931920" cy="2194560"/>
          </a:xfrm>
          <a:prstGeom prst="rect">
            <a:avLst/>
          </a:prstGeom>
          <a:solidFill>
            <a:srgbClr val="F7FAFC"/>
          </a:solidFill>
          <a:ln w="6350">
            <a:solidFill>
              <a:srgbClr val="E2E8F0"/>
            </a:solidFill>
            <a:prstDash val="solid"/>
          </a:ln>
        </p:spPr>
      </p:sp>
      <p:sp>
        <p:nvSpPr>
          <p:cNvPr id="13" name="Shape 10"/>
          <p:cNvSpPr/>
          <p:nvPr/>
        </p:nvSpPr>
        <p:spPr>
          <a:xfrm>
            <a:off x="4663440" y="2331720"/>
            <a:ext cx="73152" cy="2194560"/>
          </a:xfrm>
          <a:prstGeom prst="rect">
            <a:avLst/>
          </a:prstGeom>
          <a:solidFill>
            <a:srgbClr val="E87722"/>
          </a:solidFill>
          <a:ln w="12700">
            <a:solidFill>
              <a:srgbClr val="E87722"/>
            </a:solidFill>
            <a:prstDash val="solid"/>
          </a:ln>
        </p:spPr>
      </p:sp>
      <p:sp>
        <p:nvSpPr>
          <p:cNvPr id="14" name="Shape 11"/>
          <p:cNvSpPr/>
          <p:nvPr/>
        </p:nvSpPr>
        <p:spPr>
          <a:xfrm>
            <a:off x="4983480" y="2606040"/>
            <a:ext cx="731520" cy="731520"/>
          </a:xfrm>
          <a:prstGeom prst="ellipse">
            <a:avLst/>
          </a:prstGeom>
          <a:solidFill>
            <a:srgbClr val="FFFFFF"/>
          </a:solidFill>
          <a:ln w="19050">
            <a:solidFill>
              <a:srgbClr val="E87722"/>
            </a:solidFill>
            <a:prstDash val="solid"/>
          </a:ln>
        </p:spPr>
      </p:sp>
      <p:pic>
        <p:nvPicPr>
          <p:cNvPr id="15" name="Image 1" descr="preencoded.png">    </p:cNvPr>
          <p:cNvPicPr>
            <a:picLocks noChangeAspect="1"/>
          </p:cNvPicPr>
          <p:nvPr/>
        </p:nvPicPr>
        <p:blipFill>
          <a:blip r:embed="rId2"/>
          <a:stretch>
            <a:fillRect/>
          </a:stretch>
        </p:blipFill>
        <p:spPr>
          <a:xfrm>
            <a:off x="5166360" y="2788920"/>
            <a:ext cx="365760" cy="365760"/>
          </a:xfrm>
          <a:prstGeom prst="rect">
            <a:avLst/>
          </a:prstGeom>
        </p:spPr>
      </p:pic>
      <p:sp>
        <p:nvSpPr>
          <p:cNvPr id="16" name="Text 12"/>
          <p:cNvSpPr/>
          <p:nvPr/>
        </p:nvSpPr>
        <p:spPr>
          <a:xfrm>
            <a:off x="5852160" y="2651760"/>
            <a:ext cx="2651760" cy="64008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Apoyo a los Desempleados</a:t>
            </a:r>
            <a:endParaRPr lang="en-US" sz="1400" dirty="0"/>
          </a:p>
        </p:txBody>
      </p:sp>
      <p:sp>
        <p:nvSpPr>
          <p:cNvPr id="17" name="Text 13"/>
          <p:cNvSpPr/>
          <p:nvPr/>
        </p:nvSpPr>
        <p:spPr>
          <a:xfrm>
            <a:off x="4937760" y="3520440"/>
            <a:ext cx="352044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Visita e identifica las necesidades de estas familias. Encuentra mecanismos para ayudar a encontrar trabajo o desarrollar alguna actividad lucrativa mientras están sin trabajo fijo.</a:t>
            </a:r>
            <a:endParaRPr lang="en-US" sz="1000" dirty="0"/>
          </a:p>
        </p:txBody>
      </p:sp>
      <p:sp>
        <p:nvSpPr>
          <p:cNvPr id="18" name="Shape 14"/>
          <p:cNvSpPr/>
          <p:nvPr/>
        </p:nvSpPr>
        <p:spPr>
          <a:xfrm>
            <a:off x="548640" y="4617720"/>
            <a:ext cx="8046720" cy="18288"/>
          </a:xfrm>
          <a:prstGeom prst="rect">
            <a:avLst/>
          </a:prstGeom>
          <a:solidFill>
            <a:srgbClr val="E2E8F0"/>
          </a:solidFill>
          <a:ln w="12700">
            <a:solidFill>
              <a:srgbClr val="E2E8F0"/>
            </a:solidFill>
            <a:prstDash val="solid"/>
          </a:ln>
        </p:spPr>
      </p:sp>
      <p:sp>
        <p:nvSpPr>
          <p:cNvPr id="19" name="Text 15"/>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20" name="Text 16"/>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indent="0" marL="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sp>
      <p:sp>
        <p:nvSpPr>
          <p:cNvPr id="5" name="Text 3"/>
          <p:cNvSpPr/>
          <p:nvPr/>
        </p:nvSpPr>
        <p:spPr>
          <a:xfrm>
            <a:off x="548640" y="2103120"/>
            <a:ext cx="1874520" cy="822960"/>
          </a:xfrm>
          <a:prstGeom prst="rect">
            <a:avLst/>
          </a:prstGeom>
          <a:noFill/>
          <a:ln/>
        </p:spPr>
        <p:txBody>
          <a:bodyPr wrap="square" lIns="0" tIns="0" rIns="0" bIns="0" rtlCol="0" anchor="t"/>
          <a:lstStyle/>
          <a:p>
            <a:pPr indent="0" marL="0">
              <a:buNone/>
            </a:pPr>
            <a:r>
              <a:rPr lang="en-US" sz="5200" b="1" dirty="0">
                <a:solidFill>
                  <a:srgbClr val="E87722"/>
                </a:solidFill>
                <a:latin typeface="Georgia" pitchFamily="34" charset="0"/>
                <a:ea typeface="Georgia" pitchFamily="34" charset="-122"/>
                <a:cs typeface="Georgia" pitchFamily="34" charset="-120"/>
              </a:rPr>
              <a:t>01</a:t>
            </a:r>
            <a:endParaRPr lang="en-US" sz="5200" dirty="0"/>
          </a:p>
        </p:txBody>
      </p:sp>
      <p:sp>
        <p:nvSpPr>
          <p:cNvPr id="6" name="Text 4"/>
          <p:cNvSpPr/>
          <p:nvPr/>
        </p:nvSpPr>
        <p:spPr>
          <a:xfrm>
            <a:off x="548640" y="2971800"/>
            <a:ext cx="1965960" cy="8229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Un deber</a:t>
            </a:r>
            <a:endParaRPr lang="en-US" sz="1400" dirty="0"/>
          </a:p>
          <a:p>
            <a:pPr indent="0" marL="0">
              <a:buNone/>
            </a:pPr>
            <a:r>
              <a:rPr lang="en-US" sz="1400" b="1" dirty="0">
                <a:solidFill>
                  <a:srgbClr val="1A2B5C"/>
                </a:solidFill>
                <a:latin typeface="Calibri" pitchFamily="34" charset="0"/>
                <a:ea typeface="Calibri" pitchFamily="34" charset="-122"/>
                <a:cs typeface="Calibri" pitchFamily="34" charset="-120"/>
              </a:rPr>
              <a:t>evangélico</a:t>
            </a:r>
            <a:endParaRPr lang="en-US" sz="1400" dirty="0"/>
          </a:p>
        </p:txBody>
      </p:sp>
      <p:sp>
        <p:nvSpPr>
          <p:cNvPr id="7" name="Text 5"/>
          <p:cNvSpPr/>
          <p:nvPr/>
        </p:nvSpPr>
        <p:spPr>
          <a:xfrm>
            <a:off x="548640" y="3794760"/>
            <a:ext cx="196596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Tres advertencias de Elena de White y la base bíblica del cuidado a los pobres.</a:t>
            </a:r>
            <a:endParaRPr lang="en-US" sz="1000" dirty="0"/>
          </a:p>
        </p:txBody>
      </p:sp>
      <p:sp>
        <p:nvSpPr>
          <p:cNvPr id="8" name="Text 6"/>
          <p:cNvSpPr/>
          <p:nvPr/>
        </p:nvSpPr>
        <p:spPr>
          <a:xfrm>
            <a:off x="2587752" y="2103120"/>
            <a:ext cx="1874520" cy="822960"/>
          </a:xfrm>
          <a:prstGeom prst="rect">
            <a:avLst/>
          </a:prstGeom>
          <a:noFill/>
          <a:ln/>
        </p:spPr>
        <p:txBody>
          <a:bodyPr wrap="square" lIns="0" tIns="0" rIns="0" bIns="0" rtlCol="0" anchor="t"/>
          <a:lstStyle/>
          <a:p>
            <a:pPr indent="0" marL="0">
              <a:buNone/>
            </a:pPr>
            <a:r>
              <a:rPr lang="en-US" sz="5200" b="1" dirty="0">
                <a:solidFill>
                  <a:srgbClr val="E87722"/>
                </a:solidFill>
                <a:latin typeface="Georgia" pitchFamily="34" charset="0"/>
                <a:ea typeface="Georgia" pitchFamily="34" charset="-122"/>
                <a:cs typeface="Georgia" pitchFamily="34" charset="-120"/>
              </a:rPr>
              <a:t>02</a:t>
            </a:r>
            <a:endParaRPr lang="en-US" sz="5200" dirty="0"/>
          </a:p>
        </p:txBody>
      </p:sp>
      <p:sp>
        <p:nvSpPr>
          <p:cNvPr id="9" name="Text 7"/>
          <p:cNvSpPr/>
          <p:nvPr/>
        </p:nvSpPr>
        <p:spPr>
          <a:xfrm>
            <a:off x="2587752" y="2971800"/>
            <a:ext cx="1965960" cy="8229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El marco</a:t>
            </a:r>
            <a:endParaRPr lang="en-US" sz="1400" dirty="0"/>
          </a:p>
          <a:p>
            <a:pPr indent="0" marL="0">
              <a:buNone/>
            </a:pPr>
            <a:r>
              <a:rPr lang="en-US" sz="1400" b="1" dirty="0">
                <a:solidFill>
                  <a:srgbClr val="1A2B5C"/>
                </a:solidFill>
                <a:latin typeface="Calibri" pitchFamily="34" charset="0"/>
                <a:ea typeface="Calibri" pitchFamily="34" charset="-122"/>
                <a:cs typeface="Calibri" pitchFamily="34" charset="-120"/>
              </a:rPr>
              <a:t>institucional</a:t>
            </a:r>
            <a:endParaRPr lang="en-US" sz="1400" dirty="0"/>
          </a:p>
        </p:txBody>
      </p:sp>
      <p:sp>
        <p:nvSpPr>
          <p:cNvPr id="10" name="Text 8"/>
          <p:cNvSpPr/>
          <p:nvPr/>
        </p:nvSpPr>
        <p:spPr>
          <a:xfrm>
            <a:off x="2587752" y="3794760"/>
            <a:ext cx="196596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Manual de la iglesia, fondo de pobres y la división del trabajo con la ASA.</a:t>
            </a:r>
            <a:endParaRPr lang="en-US" sz="1000" dirty="0"/>
          </a:p>
        </p:txBody>
      </p:sp>
      <p:sp>
        <p:nvSpPr>
          <p:cNvPr id="11" name="Text 9"/>
          <p:cNvSpPr/>
          <p:nvPr/>
        </p:nvSpPr>
        <p:spPr>
          <a:xfrm>
            <a:off x="4626864" y="2103120"/>
            <a:ext cx="1874520" cy="822960"/>
          </a:xfrm>
          <a:prstGeom prst="rect">
            <a:avLst/>
          </a:prstGeom>
          <a:noFill/>
          <a:ln/>
        </p:spPr>
        <p:txBody>
          <a:bodyPr wrap="square" lIns="0" tIns="0" rIns="0" bIns="0" rtlCol="0" anchor="t"/>
          <a:lstStyle/>
          <a:p>
            <a:pPr indent="0" marL="0">
              <a:buNone/>
            </a:pPr>
            <a:r>
              <a:rPr lang="en-US" sz="5200" b="1" dirty="0">
                <a:solidFill>
                  <a:srgbClr val="E87722"/>
                </a:solidFill>
                <a:latin typeface="Georgia" pitchFamily="34" charset="0"/>
                <a:ea typeface="Georgia" pitchFamily="34" charset="-122"/>
                <a:cs typeface="Georgia" pitchFamily="34" charset="-120"/>
              </a:rPr>
              <a:t>03</a:t>
            </a:r>
            <a:endParaRPr lang="en-US" sz="5200" dirty="0"/>
          </a:p>
        </p:txBody>
      </p:sp>
      <p:sp>
        <p:nvSpPr>
          <p:cNvPr id="12" name="Text 10"/>
          <p:cNvSpPr/>
          <p:nvPr/>
        </p:nvSpPr>
        <p:spPr>
          <a:xfrm>
            <a:off x="4626864" y="2971800"/>
            <a:ext cx="1965960" cy="8229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Plan de acción</a:t>
            </a:r>
            <a:endParaRPr lang="en-US" sz="1400" dirty="0"/>
          </a:p>
          <a:p>
            <a:pPr indent="0" marL="0">
              <a:buNone/>
            </a:pPr>
            <a:r>
              <a:rPr lang="en-US" sz="1400" b="1" dirty="0">
                <a:solidFill>
                  <a:srgbClr val="1A2B5C"/>
                </a:solidFill>
                <a:latin typeface="Calibri" pitchFamily="34" charset="0"/>
                <a:ea typeface="Calibri" pitchFamily="34" charset="-122"/>
                <a:cs typeface="Calibri" pitchFamily="34" charset="-120"/>
              </a:rPr>
              <a:t>y equipos</a:t>
            </a:r>
            <a:endParaRPr lang="en-US" sz="1400" dirty="0"/>
          </a:p>
        </p:txBody>
      </p:sp>
      <p:sp>
        <p:nvSpPr>
          <p:cNvPr id="13" name="Text 11"/>
          <p:cNvSpPr/>
          <p:nvPr/>
        </p:nvSpPr>
        <p:spPr>
          <a:xfrm>
            <a:off x="4626864" y="3794760"/>
            <a:ext cx="196596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Tres pasos del plan, siete equipos de Henry Webb y dos ministerios adicionales.</a:t>
            </a:r>
            <a:endParaRPr lang="en-US" sz="1000" dirty="0"/>
          </a:p>
        </p:txBody>
      </p:sp>
      <p:sp>
        <p:nvSpPr>
          <p:cNvPr id="14" name="Text 12"/>
          <p:cNvSpPr/>
          <p:nvPr/>
        </p:nvSpPr>
        <p:spPr>
          <a:xfrm>
            <a:off x="6665976" y="2103120"/>
            <a:ext cx="1874520" cy="822960"/>
          </a:xfrm>
          <a:prstGeom prst="rect">
            <a:avLst/>
          </a:prstGeom>
          <a:noFill/>
          <a:ln/>
        </p:spPr>
        <p:txBody>
          <a:bodyPr wrap="square" lIns="0" tIns="0" rIns="0" bIns="0" rtlCol="0" anchor="t"/>
          <a:lstStyle/>
          <a:p>
            <a:pPr indent="0" marL="0">
              <a:buNone/>
            </a:pPr>
            <a:r>
              <a:rPr lang="en-US" sz="5200" b="1" dirty="0">
                <a:solidFill>
                  <a:srgbClr val="E87722"/>
                </a:solidFill>
                <a:latin typeface="Georgia" pitchFamily="34" charset="0"/>
                <a:ea typeface="Georgia" pitchFamily="34" charset="-122"/>
                <a:cs typeface="Georgia" pitchFamily="34" charset="-120"/>
              </a:rPr>
              <a:t>04</a:t>
            </a:r>
            <a:endParaRPr lang="en-US" sz="5200" dirty="0"/>
          </a:p>
        </p:txBody>
      </p:sp>
      <p:sp>
        <p:nvSpPr>
          <p:cNvPr id="15" name="Text 13"/>
          <p:cNvSpPr/>
          <p:nvPr/>
        </p:nvSpPr>
        <p:spPr>
          <a:xfrm>
            <a:off x="6665976" y="2971800"/>
            <a:ext cx="1965960" cy="822960"/>
          </a:xfrm>
          <a:prstGeom prst="rect">
            <a:avLst/>
          </a:prstGeom>
          <a:noFill/>
          <a:ln/>
        </p:spPr>
        <p:txBody>
          <a:bodyPr wrap="square" lIns="0" tIns="0" rIns="0" bIns="0" rtlCol="0" anchor="t"/>
          <a:lstStyle/>
          <a:p>
            <a:pPr indent="0" marL="0">
              <a:buNone/>
            </a:pPr>
            <a:r>
              <a:rPr lang="en-US" sz="1400" b="1" dirty="0">
                <a:solidFill>
                  <a:srgbClr val="1A2B5C"/>
                </a:solidFill>
                <a:latin typeface="Calibri" pitchFamily="34" charset="0"/>
                <a:ea typeface="Calibri" pitchFamily="34" charset="-122"/>
                <a:cs typeface="Calibri" pitchFamily="34" charset="-120"/>
              </a:rPr>
              <a:t>Informes y</a:t>
            </a:r>
            <a:endParaRPr lang="en-US" sz="1400" dirty="0"/>
          </a:p>
          <a:p>
            <a:pPr indent="0" marL="0">
              <a:buNone/>
            </a:pPr>
            <a:r>
              <a:rPr lang="en-US" sz="1400" b="1" dirty="0">
                <a:solidFill>
                  <a:srgbClr val="1A2B5C"/>
                </a:solidFill>
                <a:latin typeface="Calibri" pitchFamily="34" charset="0"/>
                <a:ea typeface="Calibri" pitchFamily="34" charset="-122"/>
                <a:cs typeface="Calibri" pitchFamily="34" charset="-120"/>
              </a:rPr>
              <a:t>rendición de cuentas</a:t>
            </a:r>
            <a:endParaRPr lang="en-US" sz="1400" dirty="0"/>
          </a:p>
        </p:txBody>
      </p:sp>
      <p:sp>
        <p:nvSpPr>
          <p:cNvPr id="16" name="Text 14"/>
          <p:cNvSpPr/>
          <p:nvPr/>
        </p:nvSpPr>
        <p:spPr>
          <a:xfrm>
            <a:off x="6665976" y="3794760"/>
            <a:ext cx="1965960" cy="9144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El reporte a la Junta Directiva y la plantilla práctica que el manual ofrece.</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04 · INFORMES Y RENDICIÓN DE CUENTAS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Informes a la Junta Directiva</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Para autorizar el soporte financiero</a:t>
            </a:r>
            <a:endParaRPr lang="en-US" sz="1400" dirty="0"/>
          </a:p>
        </p:txBody>
      </p:sp>
      <p:sp>
        <p:nvSpPr>
          <p:cNvPr id="7" name="Text 4"/>
          <p:cNvSpPr/>
          <p:nvPr/>
        </p:nvSpPr>
        <p:spPr>
          <a:xfrm>
            <a:off x="548640" y="2697480"/>
            <a:ext cx="8229600" cy="640080"/>
          </a:xfrm>
          <a:prstGeom prst="rect">
            <a:avLst/>
          </a:prstGeom>
          <a:noFill/>
          <a:ln/>
        </p:spPr>
        <p:txBody>
          <a:bodyPr wrap="square" lIns="0" tIns="0" rIns="0" bIns="0" rtlCol="0" anchor="t"/>
          <a:lstStyle/>
          <a:p>
            <a:pPr indent="0" marL="0">
              <a:buNone/>
            </a:pPr>
            <a:r>
              <a:rPr lang="en-US" sz="1200" dirty="0">
                <a:solidFill>
                  <a:srgbClr val="4A5568"/>
                </a:solidFill>
                <a:latin typeface="Calibri" pitchFamily="34" charset="0"/>
                <a:ea typeface="Calibri" pitchFamily="34" charset="-122"/>
                <a:cs typeface="Calibri" pitchFamily="34" charset="-120"/>
              </a:rPr>
              <a:t>Es importante presentar periódicamente a la Junta Directiva un informe de los gastos y los recursos utilizados en la atención de los pobres y los necesitados, a fin de que pueda autorizarse el soporte financiero.</a:t>
            </a:r>
            <a:endParaRPr lang="en-US" sz="1200" dirty="0"/>
          </a:p>
        </p:txBody>
      </p:sp>
      <p:sp>
        <p:nvSpPr>
          <p:cNvPr id="8" name="Shape 5"/>
          <p:cNvSpPr/>
          <p:nvPr/>
        </p:nvSpPr>
        <p:spPr>
          <a:xfrm>
            <a:off x="548640" y="3474720"/>
            <a:ext cx="8046720" cy="1005840"/>
          </a:xfrm>
          <a:prstGeom prst="rect">
            <a:avLst/>
          </a:prstGeom>
          <a:solidFill>
            <a:srgbClr val="F7FAFC"/>
          </a:solidFill>
          <a:ln w="12700">
            <a:solidFill>
              <a:srgbClr val="E87722"/>
            </a:solidFill>
            <a:prstDash val="solid"/>
          </a:ln>
        </p:spPr>
      </p:sp>
      <p:sp>
        <p:nvSpPr>
          <p:cNvPr id="9" name="Text 6"/>
          <p:cNvSpPr/>
          <p:nvPr/>
        </p:nvSpPr>
        <p:spPr>
          <a:xfrm>
            <a:off x="731520" y="3566160"/>
            <a:ext cx="6400800" cy="228600"/>
          </a:xfrm>
          <a:prstGeom prst="rect">
            <a:avLst/>
          </a:prstGeom>
          <a:noFill/>
          <a:ln/>
        </p:spPr>
        <p:txBody>
          <a:bodyPr wrap="square" lIns="0" tIns="0" rIns="0" bIns="0" rtlCol="0" anchor="ctr"/>
          <a:lstStyle/>
          <a:p>
            <a:pPr indent="0" marL="0">
              <a:buNone/>
            </a:pPr>
            <a:r>
              <a:rPr lang="en-US" sz="900" b="1" spc="300" kern="0" dirty="0">
                <a:solidFill>
                  <a:srgbClr val="E87722"/>
                </a:solidFill>
                <a:latin typeface="Calibri" pitchFamily="34" charset="0"/>
                <a:ea typeface="Calibri" pitchFamily="34" charset="-122"/>
                <a:cs typeface="Calibri" pitchFamily="34" charset="-120"/>
              </a:rPr>
              <a:t>MANUAL DE LA IGLESIA, P. 233 · REUNIONES ADMINISTRATIVAS</a:t>
            </a:r>
            <a:endParaRPr lang="en-US" sz="900" dirty="0"/>
          </a:p>
        </p:txBody>
      </p:sp>
      <p:sp>
        <p:nvSpPr>
          <p:cNvPr id="10" name="Text 7"/>
          <p:cNvSpPr/>
          <p:nvPr/>
        </p:nvSpPr>
        <p:spPr>
          <a:xfrm>
            <a:off x="731520" y="3822192"/>
            <a:ext cx="7680960" cy="640080"/>
          </a:xfrm>
          <a:prstGeom prst="rect">
            <a:avLst/>
          </a:prstGeom>
          <a:noFill/>
          <a:ln/>
        </p:spPr>
        <p:txBody>
          <a:bodyPr wrap="square" lIns="0" tIns="0" rIns="0" bIns="0" rtlCol="0" anchor="t"/>
          <a:lstStyle/>
          <a:p>
            <a:pPr indent="0" marL="0">
              <a:buNone/>
            </a:pPr>
            <a:r>
              <a:rPr lang="en-US" sz="1100" i="1" dirty="0">
                <a:solidFill>
                  <a:srgbClr val="1A2B5C"/>
                </a:solidFill>
                <a:latin typeface="Georgia" pitchFamily="34" charset="0"/>
                <a:ea typeface="Georgia" pitchFamily="34" charset="-122"/>
                <a:cs typeface="Georgia" pitchFamily="34" charset="-120"/>
              </a:rPr>
              <a:t>"Un informe de los diáconos y las diaconisas, que muestre las visitas que hicieron a los miembros, sus actividades en favor de los pobres, y cualquier otro asunto que esté bajo su supervisión."</a:t>
            </a:r>
            <a:endParaRPr lang="en-US" sz="1100" dirty="0"/>
          </a:p>
        </p:txBody>
      </p:sp>
      <p:sp>
        <p:nvSpPr>
          <p:cNvPr id="11" name="Shape 8"/>
          <p:cNvSpPr/>
          <p:nvPr/>
        </p:nvSpPr>
        <p:spPr>
          <a:xfrm>
            <a:off x="548640" y="4617720"/>
            <a:ext cx="8046720" cy="18288"/>
          </a:xfrm>
          <a:prstGeom prst="rect">
            <a:avLst/>
          </a:prstGeom>
          <a:solidFill>
            <a:srgbClr val="E2E8F0"/>
          </a:solidFill>
          <a:ln w="12700">
            <a:solidFill>
              <a:srgbClr val="E2E8F0"/>
            </a:solidFill>
            <a:prstDash val="solid"/>
          </a:ln>
        </p:spPr>
      </p:sp>
      <p:sp>
        <p:nvSpPr>
          <p:cNvPr id="12" name="Text 9"/>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13" name="Text 10"/>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54864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MODELO PRÁCTICO DEL MANUAL</a:t>
            </a:r>
            <a:endParaRPr lang="en-US" sz="11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000" b="1" dirty="0">
                <a:solidFill>
                  <a:srgbClr val="1A2B5C"/>
                </a:solidFill>
                <a:latin typeface="Georgia" pitchFamily="34" charset="0"/>
                <a:ea typeface="Georgia" pitchFamily="34" charset="-122"/>
                <a:cs typeface="Georgia" pitchFamily="34" charset="-120"/>
              </a:rPr>
              <a:t>Plantilla de personas auxiliadas</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36576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Un formato sencillo para hacer visible el trabajo del diaconado y sostener la rendición de cuentas:</a:t>
            </a:r>
            <a:endParaRPr lang="en-US" sz="1200" dirty="0"/>
          </a:p>
        </p:txBody>
      </p:sp>
      <p:sp>
        <p:nvSpPr>
          <p:cNvPr id="6" name="Shape 4"/>
          <p:cNvSpPr/>
          <p:nvPr/>
        </p:nvSpPr>
        <p:spPr>
          <a:xfrm>
            <a:off x="548640" y="2286000"/>
            <a:ext cx="8046720" cy="365760"/>
          </a:xfrm>
          <a:prstGeom prst="rect">
            <a:avLst/>
          </a:prstGeom>
          <a:solidFill>
            <a:srgbClr val="1A2B5C"/>
          </a:solidFill>
          <a:ln w="12700">
            <a:solidFill>
              <a:srgbClr val="1A2B5C"/>
            </a:solidFill>
            <a:prstDash val="solid"/>
          </a:ln>
        </p:spPr>
      </p:sp>
      <p:sp>
        <p:nvSpPr>
          <p:cNvPr id="7" name="Text 5"/>
          <p:cNvSpPr/>
          <p:nvPr/>
        </p:nvSpPr>
        <p:spPr>
          <a:xfrm>
            <a:off x="548640" y="2286000"/>
            <a:ext cx="4114800" cy="36576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Situación y personas que serán auxiliadas</a:t>
            </a:r>
            <a:endParaRPr lang="en-US" sz="1100" dirty="0"/>
          </a:p>
        </p:txBody>
      </p:sp>
      <p:sp>
        <p:nvSpPr>
          <p:cNvPr id="8" name="Text 6"/>
          <p:cNvSpPr/>
          <p:nvPr/>
        </p:nvSpPr>
        <p:spPr>
          <a:xfrm>
            <a:off x="4663440" y="2286000"/>
            <a:ext cx="2194560" cy="36576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Quién ayudará</a:t>
            </a:r>
            <a:endParaRPr lang="en-US" sz="1100" dirty="0"/>
          </a:p>
        </p:txBody>
      </p:sp>
      <p:sp>
        <p:nvSpPr>
          <p:cNvPr id="9" name="Text 7"/>
          <p:cNvSpPr/>
          <p:nvPr/>
        </p:nvSpPr>
        <p:spPr>
          <a:xfrm>
            <a:off x="6858000" y="2286000"/>
            <a:ext cx="1737360" cy="36576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Cuándo</a:t>
            </a:r>
            <a:endParaRPr lang="en-US" sz="1100" dirty="0"/>
          </a:p>
        </p:txBody>
      </p:sp>
      <p:sp>
        <p:nvSpPr>
          <p:cNvPr id="10" name="Shape 8"/>
          <p:cNvSpPr/>
          <p:nvPr/>
        </p:nvSpPr>
        <p:spPr>
          <a:xfrm>
            <a:off x="548640" y="2651760"/>
            <a:ext cx="8046720" cy="292608"/>
          </a:xfrm>
          <a:prstGeom prst="rect">
            <a:avLst/>
          </a:prstGeom>
          <a:solidFill>
            <a:srgbClr val="F7FAFC"/>
          </a:solidFill>
          <a:ln w="6350">
            <a:solidFill>
              <a:srgbClr val="E2E8F0"/>
            </a:solidFill>
            <a:prstDash val="solid"/>
          </a:ln>
        </p:spPr>
      </p:sp>
      <p:sp>
        <p:nvSpPr>
          <p:cNvPr id="11" name="Text 9"/>
          <p:cNvSpPr/>
          <p:nvPr/>
        </p:nvSpPr>
        <p:spPr>
          <a:xfrm>
            <a:off x="685800" y="2651760"/>
            <a:ext cx="3977640" cy="292608"/>
          </a:xfrm>
          <a:prstGeom prst="rect">
            <a:avLst/>
          </a:prstGeom>
          <a:noFill/>
          <a:ln/>
        </p:spPr>
        <p:txBody>
          <a:bodyPr wrap="square" lIns="0" tIns="0" rIns="0" bIns="0" rtlCol="0" anchor="ctr"/>
          <a:lstStyle/>
          <a:p>
            <a:pPr indent="0" marL="0">
              <a:buNone/>
            </a:pPr>
            <a:r>
              <a:rPr lang="en-US" sz="1000" dirty="0">
                <a:solidFill>
                  <a:srgbClr val="4A5568"/>
                </a:solidFill>
                <a:latin typeface="Calibri" pitchFamily="34" charset="0"/>
                <a:ea typeface="Calibri" pitchFamily="34" charset="-122"/>
                <a:cs typeface="Calibri" pitchFamily="34" charset="-120"/>
              </a:rPr>
              <a:t>1. Nuevos miembros</a:t>
            </a:r>
            <a:endParaRPr lang="en-US" sz="1000" dirty="0"/>
          </a:p>
        </p:txBody>
      </p:sp>
      <p:sp>
        <p:nvSpPr>
          <p:cNvPr id="12" name="Shape 10"/>
          <p:cNvSpPr/>
          <p:nvPr/>
        </p:nvSpPr>
        <p:spPr>
          <a:xfrm>
            <a:off x="548640" y="2944368"/>
            <a:ext cx="8046720" cy="292608"/>
          </a:xfrm>
          <a:prstGeom prst="rect">
            <a:avLst/>
          </a:prstGeom>
          <a:solidFill>
            <a:srgbClr val="FFFFFF"/>
          </a:solidFill>
          <a:ln w="6350">
            <a:solidFill>
              <a:srgbClr val="E2E8F0"/>
            </a:solidFill>
            <a:prstDash val="solid"/>
          </a:ln>
        </p:spPr>
      </p:sp>
      <p:sp>
        <p:nvSpPr>
          <p:cNvPr id="13" name="Text 11"/>
          <p:cNvSpPr/>
          <p:nvPr/>
        </p:nvSpPr>
        <p:spPr>
          <a:xfrm>
            <a:off x="685800" y="2944368"/>
            <a:ext cx="3977640" cy="292608"/>
          </a:xfrm>
          <a:prstGeom prst="rect">
            <a:avLst/>
          </a:prstGeom>
          <a:noFill/>
          <a:ln/>
        </p:spPr>
        <p:txBody>
          <a:bodyPr wrap="square" lIns="0" tIns="0" rIns="0" bIns="0" rtlCol="0" anchor="ctr"/>
          <a:lstStyle/>
          <a:p>
            <a:pPr indent="0" marL="0">
              <a:buNone/>
            </a:pPr>
            <a:r>
              <a:rPr lang="en-US" sz="1000" dirty="0">
                <a:solidFill>
                  <a:srgbClr val="4A5568"/>
                </a:solidFill>
                <a:latin typeface="Calibri" pitchFamily="34" charset="0"/>
                <a:ea typeface="Calibri" pitchFamily="34" charset="-122"/>
                <a:cs typeface="Calibri" pitchFamily="34" charset="-120"/>
              </a:rPr>
              <a:t>2. Clases de ayuda (alimentación, crisis, desempleo)</a:t>
            </a:r>
            <a:endParaRPr lang="en-US" sz="1000" dirty="0"/>
          </a:p>
        </p:txBody>
      </p:sp>
      <p:sp>
        <p:nvSpPr>
          <p:cNvPr id="14" name="Shape 12"/>
          <p:cNvSpPr/>
          <p:nvPr/>
        </p:nvSpPr>
        <p:spPr>
          <a:xfrm>
            <a:off x="548640" y="3236976"/>
            <a:ext cx="8046720" cy="292608"/>
          </a:xfrm>
          <a:prstGeom prst="rect">
            <a:avLst/>
          </a:prstGeom>
          <a:solidFill>
            <a:srgbClr val="F7FAFC"/>
          </a:solidFill>
          <a:ln w="6350">
            <a:solidFill>
              <a:srgbClr val="E2E8F0"/>
            </a:solidFill>
            <a:prstDash val="solid"/>
          </a:ln>
        </p:spPr>
      </p:sp>
      <p:sp>
        <p:nvSpPr>
          <p:cNvPr id="15" name="Text 13"/>
          <p:cNvSpPr/>
          <p:nvPr/>
        </p:nvSpPr>
        <p:spPr>
          <a:xfrm>
            <a:off x="685800" y="3236976"/>
            <a:ext cx="3977640" cy="292608"/>
          </a:xfrm>
          <a:prstGeom prst="rect">
            <a:avLst/>
          </a:prstGeom>
          <a:noFill/>
          <a:ln/>
        </p:spPr>
        <p:txBody>
          <a:bodyPr wrap="square" lIns="0" tIns="0" rIns="0" bIns="0" rtlCol="0" anchor="ctr"/>
          <a:lstStyle/>
          <a:p>
            <a:pPr indent="0" marL="0">
              <a:buNone/>
            </a:pPr>
            <a:r>
              <a:rPr lang="en-US" sz="1000" dirty="0">
                <a:solidFill>
                  <a:srgbClr val="4A5568"/>
                </a:solidFill>
                <a:latin typeface="Calibri" pitchFamily="34" charset="0"/>
                <a:ea typeface="Calibri" pitchFamily="34" charset="-122"/>
                <a:cs typeface="Calibri" pitchFamily="34" charset="-120"/>
              </a:rPr>
              <a:t>3. Interesados</a:t>
            </a:r>
            <a:endParaRPr lang="en-US" sz="1000" dirty="0"/>
          </a:p>
        </p:txBody>
      </p:sp>
      <p:sp>
        <p:nvSpPr>
          <p:cNvPr id="16" name="Shape 14"/>
          <p:cNvSpPr/>
          <p:nvPr/>
        </p:nvSpPr>
        <p:spPr>
          <a:xfrm>
            <a:off x="548640" y="3529584"/>
            <a:ext cx="8046720" cy="292608"/>
          </a:xfrm>
          <a:prstGeom prst="rect">
            <a:avLst/>
          </a:prstGeom>
          <a:solidFill>
            <a:srgbClr val="FFFFFF"/>
          </a:solidFill>
          <a:ln w="6350">
            <a:solidFill>
              <a:srgbClr val="E2E8F0"/>
            </a:solidFill>
            <a:prstDash val="solid"/>
          </a:ln>
        </p:spPr>
      </p:sp>
      <p:sp>
        <p:nvSpPr>
          <p:cNvPr id="17" name="Text 15"/>
          <p:cNvSpPr/>
          <p:nvPr/>
        </p:nvSpPr>
        <p:spPr>
          <a:xfrm>
            <a:off x="685800" y="3529584"/>
            <a:ext cx="3977640" cy="292608"/>
          </a:xfrm>
          <a:prstGeom prst="rect">
            <a:avLst/>
          </a:prstGeom>
          <a:noFill/>
          <a:ln/>
        </p:spPr>
        <p:txBody>
          <a:bodyPr wrap="square" lIns="0" tIns="0" rIns="0" bIns="0" rtlCol="0" anchor="ctr"/>
          <a:lstStyle/>
          <a:p>
            <a:pPr indent="0" marL="0">
              <a:buNone/>
            </a:pPr>
            <a:r>
              <a:rPr lang="en-US" sz="1000" dirty="0">
                <a:solidFill>
                  <a:srgbClr val="4A5568"/>
                </a:solidFill>
                <a:latin typeface="Calibri" pitchFamily="34" charset="0"/>
                <a:ea typeface="Calibri" pitchFamily="34" charset="-122"/>
                <a:cs typeface="Calibri" pitchFamily="34" charset="-120"/>
              </a:rPr>
              <a:t>4. Ausentes / inactivos</a:t>
            </a:r>
            <a:endParaRPr lang="en-US" sz="1000" dirty="0"/>
          </a:p>
        </p:txBody>
      </p:sp>
      <p:sp>
        <p:nvSpPr>
          <p:cNvPr id="18" name="Shape 16"/>
          <p:cNvSpPr/>
          <p:nvPr/>
        </p:nvSpPr>
        <p:spPr>
          <a:xfrm>
            <a:off x="548640" y="3822192"/>
            <a:ext cx="8046720" cy="292608"/>
          </a:xfrm>
          <a:prstGeom prst="rect">
            <a:avLst/>
          </a:prstGeom>
          <a:solidFill>
            <a:srgbClr val="F7FAFC"/>
          </a:solidFill>
          <a:ln w="6350">
            <a:solidFill>
              <a:srgbClr val="E2E8F0"/>
            </a:solidFill>
            <a:prstDash val="solid"/>
          </a:ln>
        </p:spPr>
      </p:sp>
      <p:sp>
        <p:nvSpPr>
          <p:cNvPr id="19" name="Text 17"/>
          <p:cNvSpPr/>
          <p:nvPr/>
        </p:nvSpPr>
        <p:spPr>
          <a:xfrm>
            <a:off x="685800" y="3822192"/>
            <a:ext cx="3977640" cy="292608"/>
          </a:xfrm>
          <a:prstGeom prst="rect">
            <a:avLst/>
          </a:prstGeom>
          <a:noFill/>
          <a:ln/>
        </p:spPr>
        <p:txBody>
          <a:bodyPr wrap="square" lIns="0" tIns="0" rIns="0" bIns="0" rtlCol="0" anchor="ctr"/>
          <a:lstStyle/>
          <a:p>
            <a:pPr indent="0" marL="0">
              <a:buNone/>
            </a:pPr>
            <a:r>
              <a:rPr lang="en-US" sz="1000" dirty="0">
                <a:solidFill>
                  <a:srgbClr val="4A5568"/>
                </a:solidFill>
                <a:latin typeface="Calibri" pitchFamily="34" charset="0"/>
                <a:ea typeface="Calibri" pitchFamily="34" charset="-122"/>
                <a:cs typeface="Calibri" pitchFamily="34" charset="-120"/>
              </a:rPr>
              <a:t>5. Enfermos</a:t>
            </a:r>
            <a:endParaRPr lang="en-US" sz="1000" dirty="0"/>
          </a:p>
        </p:txBody>
      </p:sp>
      <p:sp>
        <p:nvSpPr>
          <p:cNvPr id="20" name="Text 18"/>
          <p:cNvSpPr/>
          <p:nvPr/>
        </p:nvSpPr>
        <p:spPr>
          <a:xfrm>
            <a:off x="548640" y="4297680"/>
            <a:ext cx="8046720" cy="274320"/>
          </a:xfrm>
          <a:prstGeom prst="rect">
            <a:avLst/>
          </a:prstGeom>
          <a:noFill/>
          <a:ln/>
        </p:spPr>
        <p:txBody>
          <a:bodyPr wrap="square" lIns="0" tIns="0" rIns="0" bIns="0" rtlCol="0" anchor="ctr"/>
          <a:lstStyle/>
          <a:p>
            <a:pPr algn="ctr" indent="0" marL="0">
              <a:buNone/>
            </a:pPr>
            <a:r>
              <a:rPr lang="en-US" sz="900" i="1" dirty="0">
                <a:solidFill>
                  <a:srgbClr val="94A3B8"/>
                </a:solidFill>
                <a:latin typeface="Calibri" pitchFamily="34" charset="0"/>
                <a:ea typeface="Calibri" pitchFamily="34" charset="-122"/>
                <a:cs typeface="Calibri" pitchFamily="34" charset="-120"/>
              </a:rPr>
              <a:t>Basado en el modelo del Manual de la iglesia.</a:t>
            </a:r>
            <a:endParaRPr lang="en-US" sz="900" dirty="0"/>
          </a:p>
        </p:txBody>
      </p:sp>
      <p:sp>
        <p:nvSpPr>
          <p:cNvPr id="21" name="Shape 19"/>
          <p:cNvSpPr/>
          <p:nvPr/>
        </p:nvSpPr>
        <p:spPr>
          <a:xfrm>
            <a:off x="548640" y="4617720"/>
            <a:ext cx="8046720" cy="18288"/>
          </a:xfrm>
          <a:prstGeom prst="rect">
            <a:avLst/>
          </a:prstGeom>
          <a:solidFill>
            <a:srgbClr val="E2E8F0"/>
          </a:solidFill>
          <a:ln w="12700">
            <a:solidFill>
              <a:srgbClr val="E2E8F0"/>
            </a:solidFill>
            <a:prstDash val="solid"/>
          </a:ln>
        </p:spPr>
      </p:sp>
      <p:sp>
        <p:nvSpPr>
          <p:cNvPr id="22" name="Text 20"/>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23" name="Text 21"/>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21</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sp>
      <p:pic>
        <p:nvPicPr>
          <p:cNvPr id="3" name="Image 0" descr="preencoded.png">    </p:cNvPr>
          <p:cNvPicPr>
            <a:picLocks noChangeAspect="1"/>
          </p:cNvPicPr>
          <p:nvPr/>
        </p:nvPicPr>
        <p:blipFill>
          <a:blip r:embed="rId1"/>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algn="ctr" indent="0" marL="0">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sp>
      <p:sp>
        <p:nvSpPr>
          <p:cNvPr id="6" name="Text 3"/>
          <p:cNvSpPr/>
          <p:nvPr/>
        </p:nvSpPr>
        <p:spPr>
          <a:xfrm>
            <a:off x="457200" y="3246120"/>
            <a:ext cx="8229600" cy="457200"/>
          </a:xfrm>
          <a:prstGeom prst="rect">
            <a:avLst/>
          </a:prstGeom>
          <a:noFill/>
          <a:ln/>
        </p:spPr>
        <p:txBody>
          <a:bodyPr wrap="square" lIns="0" tIns="0" rIns="0" bIns="0" rtlCol="0" anchor="t"/>
          <a:lstStyle/>
          <a:p>
            <a:pPr algn="ctr" indent="0" marL="0">
              <a:buNone/>
            </a:pPr>
            <a:r>
              <a:rPr lang="en-US" sz="2000" b="1" spc="600" kern="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algn="ctr" indent="0" marL="0">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algn="ctr" indent="0" marL="0">
              <a:buNone/>
            </a:pPr>
            <a:r>
              <a:rPr lang="en-US" sz="1100" b="1" spc="300" kern="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algn="ctr" indent="0" marL="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indent="0" marL="0">
              <a:buNone/>
            </a:pPr>
            <a:r>
              <a:rPr lang="en-US" sz="1100" b="1" spc="500" kern="0" dirty="0">
                <a:solidFill>
                  <a:srgbClr val="E87722"/>
                </a:solidFill>
                <a:latin typeface="Calibri" pitchFamily="34" charset="0"/>
                <a:ea typeface="Calibri" pitchFamily="34" charset="-122"/>
                <a:cs typeface="Calibri" pitchFamily="34" charset="-120"/>
              </a:rPr>
              <a:t>INTRODUCCIÓN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600" b="1" dirty="0">
                <a:solidFill>
                  <a:srgbClr val="1A2B5C"/>
                </a:solidFill>
                <a:latin typeface="Georgia" pitchFamily="34" charset="0"/>
                <a:ea typeface="Georgia" pitchFamily="34" charset="-122"/>
                <a:cs typeface="Georgia" pitchFamily="34" charset="-120"/>
              </a:rPr>
              <a:t>El aspecto central del oficio</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De Hechos 6 al fondo de pobres de cada iglesia local</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El cuidado de las personas y las familias necesitadas no es uno entre varios trabajos del diaconado: es el aspecto central del oficio. La historia bíblica lo confirma. Los primeros diáconos fueron elegidos precisamente porque las viudas helenistas estaban siendo descuidadas, y Pablo destacó a Febe diciendo que ella ayudó a muchos.</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Este capítulo conecta esa raíz bíblica con su práctica contemporánea: tres advertencias de Elena de White, el marco que el Manual de la iglesia establece (con el fondo de pobres y la división del trabajo con la ASA), el plan de acción en tres pasos, los nueve equipos especializados que organizan el ministerio, y los informes que cierran el ciclo.</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sp>
      <p:sp>
        <p:nvSpPr>
          <p:cNvPr id="3" name="Text 1"/>
          <p:cNvSpPr/>
          <p:nvPr/>
        </p:nvSpPr>
        <p:spPr>
          <a:xfrm>
            <a:off x="822960" y="1645920"/>
            <a:ext cx="7315200" cy="457200"/>
          </a:xfrm>
          <a:prstGeom prst="rect">
            <a:avLst/>
          </a:prstGeom>
          <a:noFill/>
          <a:ln/>
        </p:spPr>
        <p:txBody>
          <a:bodyPr wrap="square" lIns="0" tIns="0" rIns="0" bIns="0" rtlCol="0" anchor="ctr"/>
          <a:lstStyle/>
          <a:p>
            <a:pPr indent="0" marL="0">
              <a:buNone/>
            </a:pPr>
            <a:r>
              <a:rPr lang="en-US" sz="1400" b="1" spc="600" kern="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097280"/>
          </a:xfrm>
          <a:prstGeom prst="rect">
            <a:avLst/>
          </a:prstGeom>
          <a:noFill/>
          <a:ln/>
        </p:spPr>
        <p:txBody>
          <a:bodyPr wrap="square" lIns="0" tIns="0" rIns="0" bIns="0" rtlCol="0" anchor="t"/>
          <a:lstStyle/>
          <a:p>
            <a:pPr indent="0" marL="0">
              <a:buNone/>
            </a:pPr>
            <a:r>
              <a:rPr lang="en-US" sz="5000" b="1" dirty="0">
                <a:solidFill>
                  <a:srgbClr val="FFFFFF"/>
                </a:solidFill>
                <a:latin typeface="Georgia" pitchFamily="34" charset="0"/>
                <a:ea typeface="Georgia" pitchFamily="34" charset="-122"/>
                <a:cs typeface="Georgia" pitchFamily="34" charset="-120"/>
              </a:rPr>
              <a:t>Un deber evangélico</a:t>
            </a:r>
            <a:endParaRPr lang="en-US" sz="50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indent="0" marL="0">
              <a:buNone/>
            </a:pPr>
            <a:r>
              <a:rPr lang="en-US" sz="1400" i="1" dirty="0">
                <a:solidFill>
                  <a:srgbClr val="CBD5E0"/>
                </a:solidFill>
                <a:latin typeface="Calibri" pitchFamily="34" charset="0"/>
                <a:ea typeface="Calibri" pitchFamily="34" charset="-122"/>
                <a:cs typeface="Calibri" pitchFamily="34" charset="-120"/>
              </a:rPr>
              <a:t>Tres advertencias de Elena de White y la base bíblica del oficio.</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640080"/>
            <a:ext cx="822960" cy="822960"/>
          </a:xfrm>
          <a:prstGeom prst="rect">
            <a:avLst/>
          </a:prstGeom>
        </p:spPr>
      </p:pic>
      <p:sp>
        <p:nvSpPr>
          <p:cNvPr id="3" name="Text 0"/>
          <p:cNvSpPr/>
          <p:nvPr/>
        </p:nvSpPr>
        <p:spPr>
          <a:xfrm>
            <a:off x="914400" y="1508760"/>
            <a:ext cx="7498080" cy="1828800"/>
          </a:xfrm>
          <a:prstGeom prst="rect">
            <a:avLst/>
          </a:prstGeom>
          <a:noFill/>
          <a:ln/>
        </p:spPr>
        <p:txBody>
          <a:bodyPr wrap="square" lIns="0" tIns="0" rIns="0" bIns="0"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"Pero la luz que durante años ha estado delante de las iglesias ha sido desobedecida. No se ha hecho la obra que debería haberse realizado en favor de la humanidad doliente en cada iglesia."</a:t>
            </a:r>
            <a:endParaRPr lang="en-US" sz="1800" dirty="0"/>
          </a:p>
        </p:txBody>
      </p:sp>
      <p:sp>
        <p:nvSpPr>
          <p:cNvPr id="4" name="Text 1"/>
          <p:cNvSpPr/>
          <p:nvPr/>
        </p:nvSpPr>
        <p:spPr>
          <a:xfrm>
            <a:off x="914400" y="3383280"/>
            <a:ext cx="7315200" cy="777240"/>
          </a:xfrm>
          <a:prstGeom prst="rect">
            <a:avLst/>
          </a:prstGeom>
          <a:noFill/>
          <a:ln/>
        </p:spPr>
        <p:txBody>
          <a:bodyPr wrap="square" lIns="0" tIns="0" rIns="0" bIns="0" rtlCol="0" anchor="t"/>
          <a:lstStyle/>
          <a:p>
            <a:pPr indent="0" marL="0">
              <a:buNone/>
            </a:pPr>
            <a:r>
              <a:rPr lang="en-US" sz="1100" i="1" dirty="0">
                <a:solidFill>
                  <a:srgbClr val="CBD5E0"/>
                </a:solidFill>
                <a:latin typeface="Calibri" pitchFamily="34" charset="0"/>
                <a:ea typeface="Calibri" pitchFamily="34" charset="-122"/>
                <a:cs typeface="Calibri" pitchFamily="34" charset="-120"/>
              </a:rPr>
              <a:t>Los miembros han dejado de prestar atención a la Palabra del Señor, y esto los ha privado de una experiencia que debían haber ganado en la obra del evangelio.</a:t>
            </a:r>
            <a:endParaRPr lang="en-US" sz="11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sp>
      <p:sp>
        <p:nvSpPr>
          <p:cNvPr id="6" name="Text 3"/>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El ministerio de la bondad, p. 190</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502920"/>
            <a:ext cx="822960" cy="822960"/>
          </a:xfrm>
          <a:prstGeom prst="rect">
            <a:avLst/>
          </a:prstGeom>
        </p:spPr>
      </p:pic>
      <p:sp>
        <p:nvSpPr>
          <p:cNvPr id="3" name="Text 0"/>
          <p:cNvSpPr/>
          <p:nvPr/>
        </p:nvSpPr>
        <p:spPr>
          <a:xfrm>
            <a:off x="914400" y="1417320"/>
            <a:ext cx="7498080" cy="1554480"/>
          </a:xfrm>
          <a:prstGeom prst="rect">
            <a:avLst/>
          </a:prstGeom>
          <a:noFill/>
          <a:ln/>
        </p:spPr>
        <p:txBody>
          <a:bodyPr wrap="square" lIns="0" tIns="0" rIns="0" bIns="0" rtlCol="0" anchor="t"/>
          <a:lstStyle/>
          <a:p>
            <a:pPr indent="0" marL="0">
              <a:buNone/>
            </a:pPr>
            <a:r>
              <a:rPr lang="en-US" sz="2000" i="1" dirty="0">
                <a:solidFill>
                  <a:srgbClr val="FFFFFF"/>
                </a:solidFill>
                <a:latin typeface="Georgia" pitchFamily="34" charset="0"/>
                <a:ea typeface="Georgia" pitchFamily="34" charset="-122"/>
                <a:cs typeface="Georgia" pitchFamily="34" charset="-120"/>
              </a:rPr>
              <a:t>"Trabajen de casa en casa sin descuidar a los pobres, que generalmente son pasados por alto."</a:t>
            </a:r>
            <a:endParaRPr lang="en-US" sz="2000" dirty="0"/>
          </a:p>
        </p:txBody>
      </p:sp>
      <p:sp>
        <p:nvSpPr>
          <p:cNvPr id="4" name="Shape 1"/>
          <p:cNvSpPr/>
          <p:nvPr/>
        </p:nvSpPr>
        <p:spPr>
          <a:xfrm>
            <a:off x="914400" y="3017520"/>
            <a:ext cx="7498080" cy="1143000"/>
          </a:xfrm>
          <a:prstGeom prst="rect">
            <a:avLst/>
          </a:prstGeom>
          <a:solidFill>
            <a:srgbClr val="0F1B3D"/>
          </a:solidFill>
          <a:ln w="12700">
            <a:solidFill>
              <a:srgbClr val="E87722"/>
            </a:solidFill>
            <a:prstDash val="solid"/>
          </a:ln>
        </p:spPr>
      </p:sp>
      <p:sp>
        <p:nvSpPr>
          <p:cNvPr id="5" name="Text 2"/>
          <p:cNvSpPr/>
          <p:nvPr/>
        </p:nvSpPr>
        <p:spPr>
          <a:xfrm>
            <a:off x="1097280" y="3108960"/>
            <a:ext cx="45720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CRISTO DIJO, CITANDO ISAÍAS</a:t>
            </a:r>
            <a:endParaRPr lang="en-US" sz="900" dirty="0"/>
          </a:p>
        </p:txBody>
      </p:sp>
      <p:sp>
        <p:nvSpPr>
          <p:cNvPr id="6" name="Text 3"/>
          <p:cNvSpPr/>
          <p:nvPr/>
        </p:nvSpPr>
        <p:spPr>
          <a:xfrm>
            <a:off x="1097280" y="3383280"/>
            <a:ext cx="7132320" cy="731520"/>
          </a:xfrm>
          <a:prstGeom prst="rect">
            <a:avLst/>
          </a:prstGeom>
          <a:noFill/>
          <a:ln/>
        </p:spPr>
        <p:txBody>
          <a:bodyPr wrap="square" lIns="0" tIns="0" rIns="0" bIns="0" rtlCol="0" anchor="t"/>
          <a:lstStyle/>
          <a:p>
            <a:pPr indent="0" marL="0">
              <a:buNone/>
            </a:pPr>
            <a:r>
              <a:rPr lang="en-US" sz="1400" i="1" dirty="0">
                <a:solidFill>
                  <a:srgbClr val="FFFFFF"/>
                </a:solidFill>
                <a:latin typeface="Georgia" pitchFamily="34" charset="0"/>
                <a:ea typeface="Georgia" pitchFamily="34" charset="-122"/>
                <a:cs typeface="Georgia" pitchFamily="34" charset="-120"/>
              </a:rPr>
              <a:t>"Me ha ungido para dar buenas nuevas a los pobres" (Luc. 4:18). Y hemos de hacer lo mismo.</a:t>
            </a:r>
            <a:endParaRPr lang="en-US" sz="1400" dirty="0"/>
          </a:p>
        </p:txBody>
      </p:sp>
      <p:sp>
        <p:nvSpPr>
          <p:cNvPr id="7" name="Shape 4"/>
          <p:cNvSpPr/>
          <p:nvPr/>
        </p:nvSpPr>
        <p:spPr>
          <a:xfrm>
            <a:off x="914400" y="4370832"/>
            <a:ext cx="365760" cy="36576"/>
          </a:xfrm>
          <a:prstGeom prst="rect">
            <a:avLst/>
          </a:prstGeom>
          <a:solidFill>
            <a:srgbClr val="E87722"/>
          </a:solidFill>
          <a:ln w="12700">
            <a:solidFill>
              <a:srgbClr val="E87722"/>
            </a:solidFill>
            <a:prstDash val="solid"/>
          </a:ln>
        </p:spPr>
      </p:sp>
      <p:sp>
        <p:nvSpPr>
          <p:cNvPr id="8" name="Text 5"/>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9" name="Text 6"/>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El ministerio de la bondad, p. 82</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2B5C"/>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31520" y="502920"/>
            <a:ext cx="822960" cy="822960"/>
          </a:xfrm>
          <a:prstGeom prst="rect">
            <a:avLst/>
          </a:prstGeom>
        </p:spPr>
      </p:pic>
      <p:sp>
        <p:nvSpPr>
          <p:cNvPr id="3" name="Text 0"/>
          <p:cNvSpPr/>
          <p:nvPr/>
        </p:nvSpPr>
        <p:spPr>
          <a:xfrm>
            <a:off x="914400" y="1371600"/>
            <a:ext cx="7498080" cy="1691640"/>
          </a:xfrm>
          <a:prstGeom prst="rect">
            <a:avLst/>
          </a:prstGeom>
          <a:noFill/>
          <a:ln/>
        </p:spPr>
        <p:txBody>
          <a:bodyPr wrap="square" lIns="0" tIns="0" rIns="0" bIns="0" rtlCol="0" anchor="t"/>
          <a:lstStyle/>
          <a:p>
            <a:pPr indent="0" marL="0">
              <a:buNone/>
            </a:pPr>
            <a:r>
              <a:rPr lang="en-US" sz="1800" i="1" dirty="0">
                <a:solidFill>
                  <a:srgbClr val="FFFFFF"/>
                </a:solidFill>
                <a:latin typeface="Georgia" pitchFamily="34" charset="0"/>
                <a:ea typeface="Georgia" pitchFamily="34" charset="-122"/>
                <a:cs typeface="Georgia" pitchFamily="34" charset="-120"/>
              </a:rPr>
              <a:t>"Se ha de cuidar de los pobres y de los necesitados. Estos no deben ser descuidados, no importa el costo o sacrificio que signifique para nosotros mismos."</a:t>
            </a:r>
            <a:endParaRPr lang="en-US" sz="1800" dirty="0"/>
          </a:p>
        </p:txBody>
      </p:sp>
      <p:sp>
        <p:nvSpPr>
          <p:cNvPr id="4" name="Shape 1"/>
          <p:cNvSpPr/>
          <p:nvPr/>
        </p:nvSpPr>
        <p:spPr>
          <a:xfrm>
            <a:off x="914400" y="3154680"/>
            <a:ext cx="7498080" cy="1051560"/>
          </a:xfrm>
          <a:prstGeom prst="rect">
            <a:avLst/>
          </a:prstGeom>
          <a:solidFill>
            <a:srgbClr val="0F1B3D"/>
          </a:solidFill>
          <a:ln w="12700">
            <a:solidFill>
              <a:srgbClr val="E87722"/>
            </a:solidFill>
            <a:prstDash val="solid"/>
          </a:ln>
        </p:spPr>
      </p:sp>
      <p:sp>
        <p:nvSpPr>
          <p:cNvPr id="5" name="Text 2"/>
          <p:cNvSpPr/>
          <p:nvPr/>
        </p:nvSpPr>
        <p:spPr>
          <a:xfrm>
            <a:off x="1097280" y="3246120"/>
            <a:ext cx="4572000" cy="228600"/>
          </a:xfrm>
          <a:prstGeom prst="rect">
            <a:avLst/>
          </a:prstGeom>
          <a:noFill/>
          <a:ln/>
        </p:spPr>
        <p:txBody>
          <a:bodyPr wrap="square" lIns="0" tIns="0" rIns="0" bIns="0" rtlCol="0" anchor="ctr"/>
          <a:lstStyle/>
          <a:p>
            <a:pPr indent="0" marL="0">
              <a:buNone/>
            </a:pPr>
            <a:r>
              <a:rPr lang="en-US" sz="900" b="1" spc="400" kern="0" dirty="0">
                <a:solidFill>
                  <a:srgbClr val="E87722"/>
                </a:solidFill>
                <a:latin typeface="Calibri" pitchFamily="34" charset="0"/>
                <a:ea typeface="Calibri" pitchFamily="34" charset="-122"/>
                <a:cs typeface="Calibri" pitchFamily="34" charset="-120"/>
              </a:rPr>
              <a:t>LA MAYORDOMÍA DE CADA IGLESIA</a:t>
            </a:r>
            <a:endParaRPr lang="en-US" sz="900" dirty="0"/>
          </a:p>
        </p:txBody>
      </p:sp>
      <p:sp>
        <p:nvSpPr>
          <p:cNvPr id="6" name="Text 3"/>
          <p:cNvSpPr/>
          <p:nvPr/>
        </p:nvSpPr>
        <p:spPr>
          <a:xfrm>
            <a:off x="1097280" y="3493008"/>
            <a:ext cx="7132320" cy="685800"/>
          </a:xfrm>
          <a:prstGeom prst="rect">
            <a:avLst/>
          </a:prstGeom>
          <a:noFill/>
          <a:ln/>
        </p:spPr>
        <p:txBody>
          <a:bodyPr wrap="square" lIns="0" tIns="0" rIns="0" bIns="0" rtlCol="0" anchor="t"/>
          <a:lstStyle/>
          <a:p>
            <a:pPr indent="0" marL="0">
              <a:buNone/>
            </a:pPr>
            <a:r>
              <a:rPr lang="en-US" sz="1000" i="1" dirty="0">
                <a:solidFill>
                  <a:srgbClr val="CBD5E0"/>
                </a:solidFill>
                <a:latin typeface="Calibri" pitchFamily="34" charset="0"/>
                <a:ea typeface="Calibri" pitchFamily="34" charset="-122"/>
                <a:cs typeface="Calibri" pitchFamily="34" charset="-120"/>
              </a:rPr>
              <a:t>Las iglesias que tienen pobres no debieran descuidar su mayordomía y arrojar la carga sobre el sanatorio. Todos los miembros son responsables ante Dios por sus afligidos: debieran llevar sus propias cargas.</a:t>
            </a:r>
            <a:endParaRPr lang="en-US" sz="1000" dirty="0"/>
          </a:p>
        </p:txBody>
      </p:sp>
      <p:sp>
        <p:nvSpPr>
          <p:cNvPr id="7" name="Shape 4"/>
          <p:cNvSpPr/>
          <p:nvPr/>
        </p:nvSpPr>
        <p:spPr>
          <a:xfrm>
            <a:off x="914400" y="4370832"/>
            <a:ext cx="365760" cy="36576"/>
          </a:xfrm>
          <a:prstGeom prst="rect">
            <a:avLst/>
          </a:prstGeom>
          <a:solidFill>
            <a:srgbClr val="E87722"/>
          </a:solidFill>
          <a:ln w="12700">
            <a:solidFill>
              <a:srgbClr val="E87722"/>
            </a:solidFill>
            <a:prstDash val="solid"/>
          </a:ln>
        </p:spPr>
      </p:sp>
      <p:sp>
        <p:nvSpPr>
          <p:cNvPr id="8" name="Text 5"/>
          <p:cNvSpPr/>
          <p:nvPr/>
        </p:nvSpPr>
        <p:spPr>
          <a:xfrm>
            <a:off x="1417320" y="4233672"/>
            <a:ext cx="4572000" cy="320040"/>
          </a:xfrm>
          <a:prstGeom prst="rect">
            <a:avLst/>
          </a:prstGeom>
          <a:noFill/>
          <a:ln/>
        </p:spPr>
        <p:txBody>
          <a:bodyPr wrap="square" lIns="0" tIns="0" rIns="0" bIns="0" rtlCol="0" anchor="ctr"/>
          <a:lstStyle/>
          <a:p>
            <a:pPr indent="0" marL="0">
              <a:buNone/>
            </a:pPr>
            <a:r>
              <a:rPr lang="en-US" sz="1100" b="1" spc="400" kern="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9" name="Text 6"/>
          <p:cNvSpPr/>
          <p:nvPr/>
        </p:nvSpPr>
        <p:spPr>
          <a:xfrm>
            <a:off x="914400" y="4572000"/>
            <a:ext cx="5486400" cy="274320"/>
          </a:xfrm>
          <a:prstGeom prst="rect">
            <a:avLst/>
          </a:prstGeom>
          <a:noFill/>
          <a:ln/>
        </p:spPr>
        <p:txBody>
          <a:bodyPr wrap="square" lIns="0" tIns="0" rIns="0" bIns="0" rtlCol="0" anchor="ctr"/>
          <a:lstStyle/>
          <a:p>
            <a:pPr indent="0" marL="0">
              <a:buNone/>
            </a:pPr>
            <a:r>
              <a:rPr lang="en-US" sz="1000" i="1" dirty="0">
                <a:solidFill>
                  <a:srgbClr val="94A3B8"/>
                </a:solidFill>
                <a:latin typeface="Calibri" pitchFamily="34" charset="0"/>
                <a:ea typeface="Calibri" pitchFamily="34" charset="-122"/>
                <a:cs typeface="Calibri" pitchFamily="34" charset="-120"/>
              </a:rPr>
              <a:t>El ministerio de la bondad, p. 190</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UN DEBER EVANGÉLICO</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sp>
      <p:pic>
        <p:nvPicPr>
          <p:cNvPr id="4" name="Image 0" descr="preencoded.png">    </p:cNvPr>
          <p:cNvPicPr>
            <a:picLocks noChangeAspect="1"/>
          </p:cNvPicPr>
          <p:nvPr/>
        </p:nvPicPr>
        <p:blipFill>
          <a:blip r:embed="rId1"/>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indent="0" marL="0">
              <a:buNone/>
            </a:pPr>
            <a:r>
              <a:rPr lang="en-US" sz="2800" b="1" dirty="0">
                <a:solidFill>
                  <a:srgbClr val="1A2B5C"/>
                </a:solidFill>
                <a:latin typeface="Georgia" pitchFamily="34" charset="0"/>
                <a:ea typeface="Georgia" pitchFamily="34" charset="-122"/>
                <a:cs typeface="Georgia" pitchFamily="34" charset="-120"/>
              </a:rPr>
              <a:t>El corazón del oficio</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indent="0" marL="0">
              <a:buNone/>
            </a:pPr>
            <a:r>
              <a:rPr lang="en-US" sz="1400" i="1" dirty="0">
                <a:solidFill>
                  <a:srgbClr val="E87722"/>
                </a:solidFill>
                <a:latin typeface="Calibri" pitchFamily="34" charset="0"/>
                <a:ea typeface="Calibri" pitchFamily="34" charset="-122"/>
                <a:cs typeface="Calibri" pitchFamily="34" charset="-120"/>
              </a:rPr>
              <a:t>Deber de todos, aspecto central del diaconado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Aunque esta tarea es responsabilidad de todos los miembros de la iglesia, el cuidado de las personas necesitadas constituye el aspecto central del ministerio de los diáconos y las diaconisas.</a:t>
            </a:r>
            <a:endParaRPr lang="en-US" sz="1200" dirty="0"/>
          </a:p>
          <a:p>
            <a:pPr indent="0" marL="0">
              <a:spcAft>
                <a:spcPts val="800"/>
              </a:spcAft>
              <a:buNone/>
            </a:pPr>
            <a:endParaRPr lang="en-US" sz="1200" dirty="0"/>
          </a:p>
          <a:p>
            <a:pPr indent="0" marL="0">
              <a:spcAft>
                <a:spcPts val="800"/>
              </a:spcAft>
              <a:buNone/>
            </a:pPr>
            <a:r>
              <a:rPr lang="en-US" sz="1200" dirty="0">
                <a:solidFill>
                  <a:srgbClr val="4A5568"/>
                </a:solidFill>
                <a:latin typeface="Calibri" pitchFamily="34" charset="0"/>
                <a:ea typeface="Calibri" pitchFamily="34" charset="-122"/>
                <a:cs typeface="Calibri" pitchFamily="34" charset="-120"/>
              </a:rPr>
              <a:t>El origen mismo de estos oficiales nace de esta obra. La elección de los siete no fue una decisión administrativa neutra: fue la respuesta concreta de la iglesia a una necesidad concreta. La forma del oficio sigue la función del oficio, y la función del oficio comienza en los pobres.</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sp>
      <p:sp>
        <p:nvSpPr>
          <p:cNvPr id="9" name="Text 6"/>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PARTE 01 · UN DEBER EVANGÉLICO</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indent="0" marL="0">
              <a:buNone/>
            </a:pPr>
            <a:r>
              <a:rPr lang="en-US" sz="3200" b="1" dirty="0">
                <a:solidFill>
                  <a:srgbClr val="1A2B5C"/>
                </a:solidFill>
                <a:latin typeface="Georgia" pitchFamily="34" charset="0"/>
                <a:ea typeface="Georgia" pitchFamily="34" charset="-122"/>
                <a:cs typeface="Georgia" pitchFamily="34" charset="-120"/>
              </a:rPr>
              <a:t>La base bíblica</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sp>
      <p:sp>
        <p:nvSpPr>
          <p:cNvPr id="5" name="Text 3"/>
          <p:cNvSpPr/>
          <p:nvPr/>
        </p:nvSpPr>
        <p:spPr>
          <a:xfrm>
            <a:off x="548640" y="1783080"/>
            <a:ext cx="8229600" cy="411480"/>
          </a:xfrm>
          <a:prstGeom prst="rect">
            <a:avLst/>
          </a:prstGeom>
          <a:noFill/>
          <a:ln/>
        </p:spPr>
        <p:txBody>
          <a:bodyPr wrap="square" lIns="0" tIns="0" rIns="0" bIns="0" rtlCol="0" anchor="t"/>
          <a:lstStyle/>
          <a:p>
            <a:pPr indent="0" marL="0">
              <a:buNone/>
            </a:pPr>
            <a:r>
              <a:rPr lang="en-US" sz="1200" i="1" dirty="0">
                <a:solidFill>
                  <a:srgbClr val="4A5568"/>
                </a:solidFill>
                <a:latin typeface="Calibri" pitchFamily="34" charset="0"/>
                <a:ea typeface="Calibri" pitchFamily="34" charset="-122"/>
                <a:cs typeface="Calibri" pitchFamily="34" charset="-120"/>
              </a:rPr>
              <a:t>Dos episodios apostólicos ilustran que el cuidado de los necesitados es la raíz histórica del diaconado.</a:t>
            </a:r>
            <a:endParaRPr lang="en-US" sz="1200" dirty="0"/>
          </a:p>
        </p:txBody>
      </p:sp>
      <p:sp>
        <p:nvSpPr>
          <p:cNvPr id="6" name="Shape 4"/>
          <p:cNvSpPr/>
          <p:nvPr/>
        </p:nvSpPr>
        <p:spPr>
          <a:xfrm>
            <a:off x="548640" y="2331720"/>
            <a:ext cx="3931920" cy="2057400"/>
          </a:xfrm>
          <a:prstGeom prst="rect">
            <a:avLst/>
          </a:prstGeom>
          <a:solidFill>
            <a:srgbClr val="F7FAFC"/>
          </a:solidFill>
          <a:ln w="6350">
            <a:solidFill>
              <a:srgbClr val="E2E8F0"/>
            </a:solidFill>
            <a:prstDash val="solid"/>
          </a:ln>
        </p:spPr>
      </p:sp>
      <p:sp>
        <p:nvSpPr>
          <p:cNvPr id="7" name="Shape 5"/>
          <p:cNvSpPr/>
          <p:nvPr/>
        </p:nvSpPr>
        <p:spPr>
          <a:xfrm>
            <a:off x="548640" y="2331720"/>
            <a:ext cx="73152" cy="2057400"/>
          </a:xfrm>
          <a:prstGeom prst="rect">
            <a:avLst/>
          </a:prstGeom>
          <a:solidFill>
            <a:srgbClr val="E87722"/>
          </a:solidFill>
          <a:ln w="12700">
            <a:solidFill>
              <a:srgbClr val="E87722"/>
            </a:solidFill>
            <a:prstDash val="solid"/>
          </a:ln>
        </p:spPr>
      </p:sp>
      <p:sp>
        <p:nvSpPr>
          <p:cNvPr id="8" name="Text 6"/>
          <p:cNvSpPr/>
          <p:nvPr/>
        </p:nvSpPr>
        <p:spPr>
          <a:xfrm>
            <a:off x="777240" y="2468880"/>
            <a:ext cx="36576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LA ELECCIÓN DE LOS SIETE</a:t>
            </a:r>
            <a:endParaRPr lang="en-US" sz="1000" dirty="0"/>
          </a:p>
        </p:txBody>
      </p:sp>
      <p:sp>
        <p:nvSpPr>
          <p:cNvPr id="9" name="Text 7"/>
          <p:cNvSpPr/>
          <p:nvPr/>
        </p:nvSpPr>
        <p:spPr>
          <a:xfrm>
            <a:off x="777240" y="2743200"/>
            <a:ext cx="3657600" cy="365760"/>
          </a:xfrm>
          <a:prstGeom prst="rect">
            <a:avLst/>
          </a:prstGeom>
          <a:noFill/>
          <a:ln/>
        </p:spPr>
        <p:txBody>
          <a:bodyPr wrap="square" lIns="0" tIns="0" rIns="0" bIns="0" rtlCol="0" anchor="t"/>
          <a:lstStyle/>
          <a:p>
            <a:pPr indent="0" marL="0">
              <a:buNone/>
            </a:pPr>
            <a:r>
              <a:rPr lang="en-US" sz="1600" b="1" dirty="0">
                <a:solidFill>
                  <a:srgbClr val="1A2B5C"/>
                </a:solidFill>
                <a:latin typeface="Calibri" pitchFamily="34" charset="0"/>
                <a:ea typeface="Calibri" pitchFamily="34" charset="-122"/>
                <a:cs typeface="Calibri" pitchFamily="34" charset="-120"/>
              </a:rPr>
              <a:t>Las viudas helenistas</a:t>
            </a:r>
            <a:endParaRPr lang="en-US" sz="1600" dirty="0"/>
          </a:p>
        </p:txBody>
      </p:sp>
      <p:sp>
        <p:nvSpPr>
          <p:cNvPr id="10" name="Text 8"/>
          <p:cNvSpPr/>
          <p:nvPr/>
        </p:nvSpPr>
        <p:spPr>
          <a:xfrm>
            <a:off x="777240" y="3200400"/>
            <a:ext cx="3566160" cy="11430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Los primeros diáconos fueron escogidos por las quejas helenistas sobre la asistencia diaria a las viudas (Hech. 6:1). Los siete fueron encargados de servir a las mesas (Hech. 6:2). Sus deberes probablemente incluían todos los aspectos del ministerio para satisfacer las necesidades físicas.</a:t>
            </a:r>
            <a:endParaRPr lang="en-US" sz="1000" dirty="0"/>
          </a:p>
        </p:txBody>
      </p:sp>
      <p:sp>
        <p:nvSpPr>
          <p:cNvPr id="11" name="Shape 9"/>
          <p:cNvSpPr/>
          <p:nvPr/>
        </p:nvSpPr>
        <p:spPr>
          <a:xfrm>
            <a:off x="4663440" y="2331720"/>
            <a:ext cx="3931920" cy="2057400"/>
          </a:xfrm>
          <a:prstGeom prst="rect">
            <a:avLst/>
          </a:prstGeom>
          <a:solidFill>
            <a:srgbClr val="F7FAFC"/>
          </a:solidFill>
          <a:ln w="6350">
            <a:solidFill>
              <a:srgbClr val="E2E8F0"/>
            </a:solidFill>
            <a:prstDash val="solid"/>
          </a:ln>
        </p:spPr>
      </p:sp>
      <p:sp>
        <p:nvSpPr>
          <p:cNvPr id="12" name="Shape 10"/>
          <p:cNvSpPr/>
          <p:nvPr/>
        </p:nvSpPr>
        <p:spPr>
          <a:xfrm>
            <a:off x="4663440" y="2331720"/>
            <a:ext cx="73152" cy="2057400"/>
          </a:xfrm>
          <a:prstGeom prst="rect">
            <a:avLst/>
          </a:prstGeom>
          <a:solidFill>
            <a:srgbClr val="E87722"/>
          </a:solidFill>
          <a:ln w="12700">
            <a:solidFill>
              <a:srgbClr val="E87722"/>
            </a:solidFill>
            <a:prstDash val="solid"/>
          </a:ln>
        </p:spPr>
      </p:sp>
      <p:sp>
        <p:nvSpPr>
          <p:cNvPr id="13" name="Text 11"/>
          <p:cNvSpPr/>
          <p:nvPr/>
        </p:nvSpPr>
        <p:spPr>
          <a:xfrm>
            <a:off x="4892040" y="2468880"/>
            <a:ext cx="3657600" cy="274320"/>
          </a:xfrm>
          <a:prstGeom prst="rect">
            <a:avLst/>
          </a:prstGeom>
          <a:noFill/>
          <a:ln/>
        </p:spPr>
        <p:txBody>
          <a:bodyPr wrap="square" lIns="0" tIns="0" rIns="0" bIns="0" rtlCol="0" anchor="ctr"/>
          <a:lstStyle/>
          <a:p>
            <a:pPr indent="0" marL="0">
              <a:buNone/>
            </a:pPr>
            <a:r>
              <a:rPr lang="en-US" sz="1000" b="1" spc="400" kern="0" dirty="0">
                <a:solidFill>
                  <a:srgbClr val="E87722"/>
                </a:solidFill>
                <a:latin typeface="Calibri" pitchFamily="34" charset="0"/>
                <a:ea typeface="Calibri" pitchFamily="34" charset="-122"/>
                <a:cs typeface="Calibri" pitchFamily="34" charset="-120"/>
              </a:rPr>
              <a:t>LA DIACONISA FEBE</a:t>
            </a:r>
            <a:endParaRPr lang="en-US" sz="1000" dirty="0"/>
          </a:p>
        </p:txBody>
      </p:sp>
      <p:sp>
        <p:nvSpPr>
          <p:cNvPr id="14" name="Text 12"/>
          <p:cNvSpPr/>
          <p:nvPr/>
        </p:nvSpPr>
        <p:spPr>
          <a:xfrm>
            <a:off x="4892040" y="2743200"/>
            <a:ext cx="3657600" cy="365760"/>
          </a:xfrm>
          <a:prstGeom prst="rect">
            <a:avLst/>
          </a:prstGeom>
          <a:noFill/>
          <a:ln/>
        </p:spPr>
        <p:txBody>
          <a:bodyPr wrap="square" lIns="0" tIns="0" rIns="0" bIns="0" rtlCol="0" anchor="t"/>
          <a:lstStyle/>
          <a:p>
            <a:pPr indent="0" marL="0">
              <a:buNone/>
            </a:pPr>
            <a:r>
              <a:rPr lang="en-US" sz="1600" b="1" dirty="0">
                <a:solidFill>
                  <a:srgbClr val="1A2B5C"/>
                </a:solidFill>
                <a:latin typeface="Calibri" pitchFamily="34" charset="0"/>
                <a:ea typeface="Calibri" pitchFamily="34" charset="-122"/>
                <a:cs typeface="Calibri" pitchFamily="34" charset="-120"/>
              </a:rPr>
              <a:t>Ella ayudó a muchos</a:t>
            </a:r>
            <a:endParaRPr lang="en-US" sz="1600" dirty="0"/>
          </a:p>
        </p:txBody>
      </p:sp>
      <p:sp>
        <p:nvSpPr>
          <p:cNvPr id="15" name="Text 13"/>
          <p:cNvSpPr/>
          <p:nvPr/>
        </p:nvSpPr>
        <p:spPr>
          <a:xfrm>
            <a:off x="4892040" y="3200400"/>
            <a:ext cx="3566160" cy="1143000"/>
          </a:xfrm>
          <a:prstGeom prst="rect">
            <a:avLst/>
          </a:prstGeom>
          <a:noFill/>
          <a:ln/>
        </p:spPr>
        <p:txBody>
          <a:bodyPr wrap="square" lIns="0" tIns="0" rIns="0" bIns="0" rtlCol="0" anchor="t"/>
          <a:lstStyle/>
          <a:p>
            <a:pPr indent="0" marL="0">
              <a:buNone/>
            </a:pPr>
            <a:r>
              <a:rPr lang="en-US" sz="1000" dirty="0">
                <a:solidFill>
                  <a:srgbClr val="4A5568"/>
                </a:solidFill>
                <a:latin typeface="Calibri" pitchFamily="34" charset="0"/>
                <a:ea typeface="Calibri" pitchFamily="34" charset="-122"/>
                <a:cs typeface="Calibri" pitchFamily="34" charset="-120"/>
              </a:rPr>
              <a:t>Pablo recomienda a la iglesia de Roma a "Febe, nuestra hermana diaconisa de la iglesia de Cencrea", pidiendo que la reciban y ayuden, "porque ella ayudó a muchos y a mí mismo" (Rom. 16:1-2). El servicio en favor de las personas define al oficio.</a:t>
            </a:r>
            <a:endParaRPr lang="en-US" sz="1000" dirty="0"/>
          </a:p>
        </p:txBody>
      </p:sp>
      <p:sp>
        <p:nvSpPr>
          <p:cNvPr id="16" name="Shape 14"/>
          <p:cNvSpPr/>
          <p:nvPr/>
        </p:nvSpPr>
        <p:spPr>
          <a:xfrm>
            <a:off x="548640" y="4617720"/>
            <a:ext cx="8046720" cy="18288"/>
          </a:xfrm>
          <a:prstGeom prst="rect">
            <a:avLst/>
          </a:prstGeom>
          <a:solidFill>
            <a:srgbClr val="E2E8F0"/>
          </a:solidFill>
          <a:ln w="12700">
            <a:solidFill>
              <a:srgbClr val="E2E8F0"/>
            </a:solidFill>
            <a:prstDash val="solid"/>
          </a:ln>
        </p:spPr>
      </p:sp>
      <p:sp>
        <p:nvSpPr>
          <p:cNvPr id="17" name="Text 15"/>
          <p:cNvSpPr/>
          <p:nvPr/>
        </p:nvSpPr>
        <p:spPr>
          <a:xfrm>
            <a:off x="548640" y="4709160"/>
            <a:ext cx="5486400" cy="274320"/>
          </a:xfrm>
          <a:prstGeom prst="rect">
            <a:avLst/>
          </a:prstGeom>
          <a:noFill/>
          <a:ln/>
        </p:spPr>
        <p:txBody>
          <a:bodyPr wrap="square" lIns="0" tIns="0" rIns="0" bIns="0" rtlCol="0" anchor="ctr"/>
          <a:lstStyle/>
          <a:p>
            <a:pPr indent="0" marL="0">
              <a:buNone/>
            </a:pPr>
            <a:r>
              <a:rPr lang="en-US" sz="900" i="1" dirty="0">
                <a:solidFill>
                  <a:srgbClr val="4A5568"/>
                </a:solidFill>
                <a:latin typeface="Calibri" pitchFamily="34" charset="0"/>
                <a:ea typeface="Calibri" pitchFamily="34" charset="-122"/>
                <a:cs typeface="Calibri" pitchFamily="34" charset="-120"/>
              </a:rPr>
              <a:t>Guía del Diaconado · Capítulo 8</a:t>
            </a:r>
            <a:endParaRPr lang="en-US" sz="900" dirty="0"/>
          </a:p>
        </p:txBody>
      </p:sp>
      <p:sp>
        <p:nvSpPr>
          <p:cNvPr id="18" name="Text 16"/>
          <p:cNvSpPr/>
          <p:nvPr/>
        </p:nvSpPr>
        <p:spPr>
          <a:xfrm>
            <a:off x="8138160" y="4709160"/>
            <a:ext cx="457200" cy="274320"/>
          </a:xfrm>
          <a:prstGeom prst="rect">
            <a:avLst/>
          </a:prstGeom>
          <a:noFill/>
          <a:ln/>
        </p:spPr>
        <p:txBody>
          <a:bodyPr wrap="square" lIns="0" tIns="0" rIns="0" bIns="0" rtlCol="0" anchor="ctr"/>
          <a:lstStyle/>
          <a:p>
            <a:pPr algn="r" indent="0" marL="0">
              <a:buNone/>
            </a:pPr>
            <a:r>
              <a:rPr lang="en-US" sz="900" b="1" dirty="0">
                <a:solidFill>
                  <a:srgbClr val="E87722"/>
                </a:solidFill>
                <a:latin typeface="Calibri" pitchFamily="34" charset="0"/>
                <a:ea typeface="Calibri" pitchFamily="34" charset="-122"/>
                <a:cs typeface="Calibri" pitchFamily="34" charset="-120"/>
              </a:rPr>
              <a:t>09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22</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8</dc:title>
  <dc:subject>PptxGenJS Presentation</dc:subject>
  <dc:creator>Asociación Ministerial · DSA</dc:creator>
  <cp:lastModifiedBy>Asociación Ministerial · DSA</cp:lastModifiedBy>
  <cp:revision>1</cp:revision>
  <dcterms:created xsi:type="dcterms:W3CDTF">2026-05-13T06:49:43Z</dcterms:created>
  <dcterms:modified xsi:type="dcterms:W3CDTF">2026-05-13T06:49:43Z</dcterms:modified>
</cp:coreProperties>
</file>