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notesMasterIdLst>
    <p:notesMasterId r:id="rId21"/>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notesMaster" Target="notesMasters/notesMaster1.xml"/><Relationship Id="rId22" Type="http://schemas.openxmlformats.org/officeDocument/2006/relationships/presProps" Target="presProps.xml"/><Relationship Id="rId23" Type="http://schemas.openxmlformats.org/officeDocument/2006/relationships/viewProps" Target="viewProps.xml"/><Relationship Id="rId24" Type="http://schemas.openxmlformats.org/officeDocument/2006/relationships/theme" Target="theme/theme1.xml"/><Relationship Id="rId25"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slideLayout" Target="../slideLayouts/slideLayout1.xml"/><Relationship Id="rId3"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slideLayout" Target="../slideLayouts/slideLayout1.xml"/><Relationship Id="rId3"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slideLayout" Target="../slideLayouts/slideLayout1.xml"/><Relationship Id="rId3"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slideLayout" Target="../slideLayouts/slideLayout1.xml"/><Relationship Id="rId3"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image" Target="../media/image-17-4.png"/><Relationship Id="rId5" Type="http://schemas.openxmlformats.org/officeDocument/2006/relationships/slideLayout" Target="../slideLayouts/slideLayout1.xml"/><Relationship Id="rId6"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image" Target="../media/image-18-3.png"/><Relationship Id="rId4" Type="http://schemas.openxmlformats.org/officeDocument/2006/relationships/slideLayout" Target="../slideLayouts/slideLayout1.xml"/><Relationship Id="rId5"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slideLayout" Target="../slideLayouts/slideLayout1.xml"/><Relationship Id="rId3"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slideLayout" Target="../slideLayouts/slideLayout1.xml"/><Relationship Id="rId3"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image" Target="../media/image-5-4.png"/><Relationship Id="rId5" Type="http://schemas.openxmlformats.org/officeDocument/2006/relationships/image" Target="../media/image-5-5.png"/><Relationship Id="rId6" Type="http://schemas.openxmlformats.org/officeDocument/2006/relationships/image" Target="../media/image-5-6.png"/><Relationship Id="rId7" Type="http://schemas.openxmlformats.org/officeDocument/2006/relationships/image" Target="../media/image-5-7.png"/><Relationship Id="rId8" Type="http://schemas.openxmlformats.org/officeDocument/2006/relationships/image" Target="../media/image-5-8.png"/><Relationship Id="rId9" Type="http://schemas.openxmlformats.org/officeDocument/2006/relationships/slideLayout" Target="../slideLayouts/slideLayout1.xml"/><Relationship Id="rId10"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slideLayout" Target="../slideLayouts/slideLayout1.xml"/><Relationship Id="rId3"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slideLayout" Target="../slideLayouts/slideLayout1.xml"/><Relationship Id="rId3"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slideLayout" Target="../slideLayouts/slideLayout1.xml"/><Relationship Id="rId3"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A2B5C"/>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57200" y="411480"/>
            <a:ext cx="411480" cy="411480"/>
          </a:xfrm>
          <a:prstGeom prst="rect">
            <a:avLst/>
          </a:prstGeom>
        </p:spPr>
      </p:pic>
      <p:sp>
        <p:nvSpPr>
          <p:cNvPr id="3" name="Text 0"/>
          <p:cNvSpPr/>
          <p:nvPr/>
        </p:nvSpPr>
        <p:spPr>
          <a:xfrm>
            <a:off x="960120" y="411480"/>
            <a:ext cx="5486400" cy="411480"/>
          </a:xfrm>
          <a:prstGeom prst="rect">
            <a:avLst/>
          </a:prstGeom>
          <a:noFill/>
          <a:ln/>
        </p:spPr>
        <p:txBody>
          <a:bodyPr wrap="square" lIns="0" tIns="0" rIns="0" bIns="0" rtlCol="0" anchor="ctr"/>
          <a:lstStyle/>
          <a:p>
            <a:pPr indent="0" marL="0">
              <a:buNone/>
            </a:pPr>
            <a:r>
              <a:rPr lang="en-US" sz="1100" b="1" spc="400" kern="0" dirty="0">
                <a:solidFill>
                  <a:srgbClr val="FFFFFF"/>
                </a:solidFill>
                <a:latin typeface="Calibri" pitchFamily="34" charset="0"/>
                <a:ea typeface="Calibri" pitchFamily="34" charset="-122"/>
                <a:cs typeface="Calibri" pitchFamily="34" charset="-120"/>
              </a:rPr>
              <a:t>MINISTERIO ADVENTISTA</a:t>
            </a:r>
            <a:endParaRPr lang="en-US" sz="1100" dirty="0"/>
          </a:p>
        </p:txBody>
      </p:sp>
      <p:sp>
        <p:nvSpPr>
          <p:cNvPr id="4" name="Text 1"/>
          <p:cNvSpPr/>
          <p:nvPr/>
        </p:nvSpPr>
        <p:spPr>
          <a:xfrm>
            <a:off x="457200" y="1371600"/>
            <a:ext cx="8229600" cy="320040"/>
          </a:xfrm>
          <a:prstGeom prst="rect">
            <a:avLst/>
          </a:prstGeom>
          <a:noFill/>
          <a:ln/>
        </p:spPr>
        <p:txBody>
          <a:bodyPr wrap="square" lIns="0" tIns="0" rIns="0" bIns="0" rtlCol="0" anchor="ctr"/>
          <a:lstStyle/>
          <a:p>
            <a:pPr indent="0" marL="0">
              <a:buNone/>
            </a:pPr>
            <a:r>
              <a:rPr lang="en-US" sz="1100" b="1" spc="500" kern="0" dirty="0">
                <a:solidFill>
                  <a:srgbClr val="E87722"/>
                </a:solidFill>
                <a:latin typeface="Calibri" pitchFamily="34" charset="0"/>
                <a:ea typeface="Calibri" pitchFamily="34" charset="-122"/>
                <a:cs typeface="Calibri" pitchFamily="34" charset="-120"/>
              </a:rPr>
              <a:t>TERCERA SECCIÓN · EL DIACONADO EN ACCIÓN</a:t>
            </a:r>
            <a:endParaRPr lang="en-US" sz="1100" dirty="0"/>
          </a:p>
        </p:txBody>
      </p:sp>
      <p:sp>
        <p:nvSpPr>
          <p:cNvPr id="5" name="Text 2"/>
          <p:cNvSpPr/>
          <p:nvPr/>
        </p:nvSpPr>
        <p:spPr>
          <a:xfrm>
            <a:off x="457200" y="1783080"/>
            <a:ext cx="8229600" cy="1920240"/>
          </a:xfrm>
          <a:prstGeom prst="rect">
            <a:avLst/>
          </a:prstGeom>
          <a:noFill/>
          <a:ln/>
        </p:spPr>
        <p:txBody>
          <a:bodyPr wrap="square" lIns="0" tIns="0" rIns="0" bIns="0" rtlCol="0" anchor="t"/>
          <a:lstStyle/>
          <a:p>
            <a:pPr indent="0" marL="0">
              <a:buNone/>
            </a:pPr>
            <a:r>
              <a:rPr lang="en-US" sz="4000" b="1" dirty="0">
                <a:solidFill>
                  <a:srgbClr val="FFFFFF"/>
                </a:solidFill>
                <a:latin typeface="Georgia" pitchFamily="34" charset="0"/>
                <a:ea typeface="Georgia" pitchFamily="34" charset="-122"/>
                <a:cs typeface="Georgia" pitchFamily="34" charset="-120"/>
              </a:rPr>
              <a:t>Los cultos</a:t>
            </a:r>
            <a:endParaRPr lang="en-US" sz="4000" dirty="0"/>
          </a:p>
          <a:p>
            <a:pPr indent="0" marL="0">
              <a:buNone/>
            </a:pPr>
            <a:r>
              <a:rPr lang="en-US" sz="4000" b="1" dirty="0">
                <a:solidFill>
                  <a:srgbClr val="FFFFFF"/>
                </a:solidFill>
                <a:latin typeface="Georgia" pitchFamily="34" charset="0"/>
                <a:ea typeface="Georgia" pitchFamily="34" charset="-122"/>
                <a:cs typeface="Georgia" pitchFamily="34" charset="-120"/>
              </a:rPr>
              <a:t>y las reuniones</a:t>
            </a:r>
            <a:endParaRPr lang="en-US" sz="4000" dirty="0"/>
          </a:p>
          <a:p>
            <a:pPr indent="0" marL="0">
              <a:buNone/>
            </a:pPr>
            <a:r>
              <a:rPr lang="en-US" sz="4000" b="1" dirty="0">
                <a:solidFill>
                  <a:srgbClr val="FFFFFF"/>
                </a:solidFill>
                <a:latin typeface="Georgia" pitchFamily="34" charset="0"/>
                <a:ea typeface="Georgia" pitchFamily="34" charset="-122"/>
                <a:cs typeface="Georgia" pitchFamily="34" charset="-120"/>
              </a:rPr>
              <a:t>de la iglesia</a:t>
            </a:r>
            <a:endParaRPr lang="en-US" sz="4000" dirty="0"/>
          </a:p>
        </p:txBody>
      </p:sp>
      <p:sp>
        <p:nvSpPr>
          <p:cNvPr id="6" name="Shape 3"/>
          <p:cNvSpPr/>
          <p:nvPr/>
        </p:nvSpPr>
        <p:spPr>
          <a:xfrm>
            <a:off x="457200" y="3749040"/>
            <a:ext cx="640080" cy="54864"/>
          </a:xfrm>
          <a:prstGeom prst="rect">
            <a:avLst/>
          </a:prstGeom>
          <a:solidFill>
            <a:srgbClr val="E87722"/>
          </a:solidFill>
          <a:ln w="12700">
            <a:solidFill>
              <a:srgbClr val="E87722"/>
            </a:solidFill>
            <a:prstDash val="solid"/>
          </a:ln>
        </p:spPr>
      </p:sp>
      <p:sp>
        <p:nvSpPr>
          <p:cNvPr id="7" name="Text 4"/>
          <p:cNvSpPr/>
          <p:nvPr/>
        </p:nvSpPr>
        <p:spPr>
          <a:xfrm>
            <a:off x="457200" y="3931920"/>
            <a:ext cx="8229600" cy="365760"/>
          </a:xfrm>
          <a:prstGeom prst="rect">
            <a:avLst/>
          </a:prstGeom>
          <a:noFill/>
          <a:ln/>
        </p:spPr>
        <p:txBody>
          <a:bodyPr wrap="square" lIns="0" tIns="0" rIns="0" bIns="0" rtlCol="0" anchor="t"/>
          <a:lstStyle/>
          <a:p>
            <a:pPr indent="0" marL="0">
              <a:buNone/>
            </a:pPr>
            <a:r>
              <a:rPr lang="en-US" sz="1600" i="1" dirty="0">
                <a:solidFill>
                  <a:srgbClr val="CBD5E0"/>
                </a:solidFill>
                <a:latin typeface="Calibri" pitchFamily="34" charset="0"/>
                <a:ea typeface="Calibri" pitchFamily="34" charset="-122"/>
                <a:cs typeface="Calibri" pitchFamily="34" charset="-120"/>
              </a:rPr>
              <a:t>Capítulo 7 · Guía del Diaconado</a:t>
            </a:r>
            <a:endParaRPr lang="en-US" sz="1600" dirty="0"/>
          </a:p>
        </p:txBody>
      </p:sp>
      <p:sp>
        <p:nvSpPr>
          <p:cNvPr id="8" name="Text 5"/>
          <p:cNvSpPr/>
          <p:nvPr/>
        </p:nvSpPr>
        <p:spPr>
          <a:xfrm>
            <a:off x="457200" y="4480560"/>
            <a:ext cx="5486400" cy="320040"/>
          </a:xfrm>
          <a:prstGeom prst="rect">
            <a:avLst/>
          </a:prstGeom>
          <a:noFill/>
          <a:ln/>
        </p:spPr>
        <p:txBody>
          <a:bodyPr wrap="square" lIns="0" tIns="0" rIns="0" bIns="0" rtlCol="0" anchor="ctr"/>
          <a:lstStyle/>
          <a:p>
            <a:pPr indent="0" marL="0">
              <a:buNone/>
            </a:pPr>
            <a:r>
              <a:rPr lang="en-US" sz="1100" b="1" spc="300" kern="0" dirty="0">
                <a:solidFill>
                  <a:srgbClr val="FFFFFF"/>
                </a:solidFill>
                <a:latin typeface="Calibri" pitchFamily="34" charset="0"/>
                <a:ea typeface="Calibri" pitchFamily="34" charset="-122"/>
                <a:cs typeface="Calibri" pitchFamily="34" charset="-120"/>
              </a:rPr>
              <a:t>ASOCIACIÓN MINISTERIAL</a:t>
            </a:r>
            <a:endParaRPr lang="en-US" sz="1100" dirty="0"/>
          </a:p>
        </p:txBody>
      </p:sp>
      <p:sp>
        <p:nvSpPr>
          <p:cNvPr id="9" name="Text 6"/>
          <p:cNvSpPr/>
          <p:nvPr/>
        </p:nvSpPr>
        <p:spPr>
          <a:xfrm>
            <a:off x="457200" y="4754880"/>
            <a:ext cx="5486400" cy="274320"/>
          </a:xfrm>
          <a:prstGeom prst="rect">
            <a:avLst/>
          </a:prstGeom>
          <a:noFill/>
          <a:ln/>
        </p:spPr>
        <p:txBody>
          <a:bodyPr wrap="square" lIns="0" tIns="0" rIns="0" bIns="0" rtlCol="0" anchor="ctr"/>
          <a:lstStyle/>
          <a:p>
            <a:pPr indent="0" marL="0">
              <a:buNone/>
            </a:pPr>
            <a:r>
              <a:rPr lang="en-US" sz="1000" i="1" dirty="0">
                <a:solidFill>
                  <a:srgbClr val="94A3B8"/>
                </a:solidFill>
                <a:latin typeface="Calibri" pitchFamily="34" charset="0"/>
                <a:ea typeface="Calibri" pitchFamily="34" charset="-122"/>
                <a:cs typeface="Calibri" pitchFamily="34" charset="-120"/>
              </a:rPr>
              <a:t>División Sudamericana</a:t>
            </a:r>
            <a:endParaRPr lang="en-US" sz="1000" dirty="0"/>
          </a:p>
        </p:txBody>
      </p:sp>
      <p:sp>
        <p:nvSpPr>
          <p:cNvPr id="10" name="Text 7"/>
          <p:cNvSpPr/>
          <p:nvPr/>
        </p:nvSpPr>
        <p:spPr>
          <a:xfrm>
            <a:off x="4572000" y="4572000"/>
            <a:ext cx="4114800" cy="320040"/>
          </a:xfrm>
          <a:prstGeom prst="rect">
            <a:avLst/>
          </a:prstGeom>
          <a:noFill/>
          <a:ln/>
        </p:spPr>
        <p:txBody>
          <a:bodyPr wrap="square" lIns="0" tIns="0" rIns="0" bIns="0" rtlCol="0" anchor="ctr"/>
          <a:lstStyle/>
          <a:p>
            <a:pPr algn="r" indent="0" marL="0">
              <a:buNone/>
            </a:pPr>
            <a:r>
              <a:rPr lang="en-US" sz="1100" b="1" spc="300" kern="0" dirty="0">
                <a:solidFill>
                  <a:srgbClr val="E87722"/>
                </a:solidFill>
                <a:latin typeface="Calibri" pitchFamily="34" charset="0"/>
                <a:ea typeface="Calibri" pitchFamily="34" charset="-122"/>
                <a:cs typeface="Calibri" pitchFamily="34" charset="-120"/>
              </a:rPr>
              <a:t>Capítulo 07</a:t>
            </a:r>
            <a:endParaRPr lang="en-US" sz="11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0F1B3D"/>
        </a:solidFill>
      </p:bgPr>
    </p:bg>
    <p:spTree>
      <p:nvGrpSpPr>
        <p:cNvPr id="1" name=""/>
        <p:cNvGrpSpPr/>
        <p:nvPr/>
      </p:nvGrpSpPr>
      <p:grpSpPr>
        <a:xfrm>
          <a:off x="0" y="0"/>
          <a:ext cx="0" cy="0"/>
          <a:chOff x="0" y="0"/>
          <a:chExt cx="0" cy="0"/>
        </a:xfrm>
      </p:grpSpPr>
      <p:sp>
        <p:nvSpPr>
          <p:cNvPr id="2" name="Shape 0"/>
          <p:cNvSpPr/>
          <p:nvPr/>
        </p:nvSpPr>
        <p:spPr>
          <a:xfrm>
            <a:off x="0" y="0"/>
            <a:ext cx="228600" cy="5143500"/>
          </a:xfrm>
          <a:prstGeom prst="rect">
            <a:avLst/>
          </a:prstGeom>
          <a:solidFill>
            <a:srgbClr val="E87722"/>
          </a:solidFill>
          <a:ln w="12700">
            <a:solidFill>
              <a:srgbClr val="E87722"/>
            </a:solidFill>
            <a:prstDash val="solid"/>
          </a:ln>
        </p:spPr>
      </p:sp>
      <p:sp>
        <p:nvSpPr>
          <p:cNvPr id="3" name="Text 1"/>
          <p:cNvSpPr/>
          <p:nvPr/>
        </p:nvSpPr>
        <p:spPr>
          <a:xfrm>
            <a:off x="822960" y="1645920"/>
            <a:ext cx="7315200" cy="457200"/>
          </a:xfrm>
          <a:prstGeom prst="rect">
            <a:avLst/>
          </a:prstGeom>
          <a:noFill/>
          <a:ln/>
        </p:spPr>
        <p:txBody>
          <a:bodyPr wrap="square" lIns="0" tIns="0" rIns="0" bIns="0" rtlCol="0" anchor="ctr"/>
          <a:lstStyle/>
          <a:p>
            <a:pPr indent="0" marL="0">
              <a:buNone/>
            </a:pPr>
            <a:r>
              <a:rPr lang="en-US" sz="1400" b="1" spc="600" kern="0" dirty="0">
                <a:solidFill>
                  <a:srgbClr val="E87722"/>
                </a:solidFill>
                <a:latin typeface="Calibri" pitchFamily="34" charset="0"/>
                <a:ea typeface="Calibri" pitchFamily="34" charset="-122"/>
                <a:cs typeface="Calibri" pitchFamily="34" charset="-120"/>
              </a:rPr>
              <a:t>PARTE 02</a:t>
            </a:r>
            <a:endParaRPr lang="en-US" sz="1400" dirty="0"/>
          </a:p>
        </p:txBody>
      </p:sp>
      <p:sp>
        <p:nvSpPr>
          <p:cNvPr id="4" name="Text 2"/>
          <p:cNvSpPr/>
          <p:nvPr/>
        </p:nvSpPr>
        <p:spPr>
          <a:xfrm>
            <a:off x="822960" y="2103120"/>
            <a:ext cx="7772400" cy="1828800"/>
          </a:xfrm>
          <a:prstGeom prst="rect">
            <a:avLst/>
          </a:prstGeom>
          <a:noFill/>
          <a:ln/>
        </p:spPr>
        <p:txBody>
          <a:bodyPr wrap="square" lIns="0" tIns="0" rIns="0" bIns="0" rtlCol="0" anchor="t"/>
          <a:lstStyle/>
          <a:p>
            <a:pPr indent="0" marL="0">
              <a:buNone/>
            </a:pPr>
            <a:r>
              <a:rPr lang="en-US" sz="3800" b="1" dirty="0">
                <a:solidFill>
                  <a:srgbClr val="FFFFFF"/>
                </a:solidFill>
                <a:latin typeface="Georgia" pitchFamily="34" charset="0"/>
                <a:ea typeface="Georgia" pitchFamily="34" charset="-122"/>
                <a:cs typeface="Georgia" pitchFamily="34" charset="-120"/>
              </a:rPr>
              <a:t>Ofrendas y</a:t>
            </a:r>
            <a:endParaRPr lang="en-US" sz="3800" dirty="0"/>
          </a:p>
          <a:p>
            <a:pPr indent="0" marL="0">
              <a:buNone/>
            </a:pPr>
            <a:r>
              <a:rPr lang="en-US" sz="3800" b="1" dirty="0">
                <a:solidFill>
                  <a:srgbClr val="FFFFFF"/>
                </a:solidFill>
                <a:latin typeface="Georgia" pitchFamily="34" charset="0"/>
                <a:ea typeface="Georgia" pitchFamily="34" charset="-122"/>
                <a:cs typeface="Georgia" pitchFamily="34" charset="-120"/>
              </a:rPr>
              <a:t>necesidades especiales</a:t>
            </a:r>
            <a:endParaRPr lang="en-US" sz="3800" dirty="0"/>
          </a:p>
        </p:txBody>
      </p:sp>
      <p:sp>
        <p:nvSpPr>
          <p:cNvPr id="5" name="Text 3"/>
          <p:cNvSpPr/>
          <p:nvPr/>
        </p:nvSpPr>
        <p:spPr>
          <a:xfrm>
            <a:off x="822960" y="4160520"/>
            <a:ext cx="7315200" cy="548640"/>
          </a:xfrm>
          <a:prstGeom prst="rect">
            <a:avLst/>
          </a:prstGeom>
          <a:noFill/>
          <a:ln/>
        </p:spPr>
        <p:txBody>
          <a:bodyPr wrap="square" lIns="0" tIns="0" rIns="0" bIns="0" rtlCol="0" anchor="t"/>
          <a:lstStyle/>
          <a:p>
            <a:pPr indent="0" marL="0">
              <a:buNone/>
            </a:pPr>
            <a:r>
              <a:rPr lang="en-US" sz="1400" i="1" dirty="0">
                <a:solidFill>
                  <a:srgbClr val="CBD5E0"/>
                </a:solidFill>
                <a:latin typeface="Calibri" pitchFamily="34" charset="0"/>
                <a:ea typeface="Calibri" pitchFamily="34" charset="-122"/>
                <a:cs typeface="Calibri" pitchFamily="34" charset="-120"/>
              </a:rPr>
              <a:t>Liturgia sobria, conteo correcto, atención al que más necesita.</a:t>
            </a:r>
            <a:endParaRPr lang="en-US" sz="1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7315200" cy="274320"/>
          </a:xfrm>
          <a:prstGeom prst="rect">
            <a:avLst/>
          </a:prstGeom>
          <a:noFill/>
          <a:ln/>
        </p:spPr>
        <p:txBody>
          <a:bodyPr wrap="square" lIns="0" tIns="0" rIns="0" bIns="0" rtlCol="0" anchor="ctr"/>
          <a:lstStyle/>
          <a:p>
            <a:pPr indent="0" marL="0">
              <a:buNone/>
            </a:pPr>
            <a:r>
              <a:rPr lang="en-US" sz="1000" b="1" spc="400" kern="0" dirty="0">
                <a:solidFill>
                  <a:srgbClr val="E87722"/>
                </a:solidFill>
                <a:latin typeface="Calibri" pitchFamily="34" charset="0"/>
                <a:ea typeface="Calibri" pitchFamily="34" charset="-122"/>
                <a:cs typeface="Calibri" pitchFamily="34" charset="-120"/>
              </a:rPr>
              <a:t>PARTE 02 · OFRENDAS Y NECESIDADES ESPECIALES</a:t>
            </a:r>
            <a:endParaRPr lang="en-US" sz="1000" dirty="0"/>
          </a:p>
        </p:txBody>
      </p:sp>
      <p:sp>
        <p:nvSpPr>
          <p:cNvPr id="3" name="Shape 1"/>
          <p:cNvSpPr/>
          <p:nvPr/>
        </p:nvSpPr>
        <p:spPr>
          <a:xfrm>
            <a:off x="548640" y="1005840"/>
            <a:ext cx="1280160" cy="1280160"/>
          </a:xfrm>
          <a:prstGeom prst="ellipse">
            <a:avLst/>
          </a:prstGeom>
          <a:solidFill>
            <a:srgbClr val="1A2B5C"/>
          </a:solidFill>
          <a:ln w="12700">
            <a:solidFill>
              <a:srgbClr val="1A2B5C"/>
            </a:solidFill>
            <a:prstDash val="solid"/>
          </a:ln>
        </p:spPr>
      </p:sp>
      <p:pic>
        <p:nvPicPr>
          <p:cNvPr id="4" name="Image 0" descr="preencoded.png">    </p:cNvPr>
          <p:cNvPicPr>
            <a:picLocks noChangeAspect="1"/>
          </p:cNvPicPr>
          <p:nvPr/>
        </p:nvPicPr>
        <p:blipFill>
          <a:blip r:embed="rId1"/>
          <a:stretch>
            <a:fillRect/>
          </a:stretch>
        </p:blipFill>
        <p:spPr>
          <a:xfrm>
            <a:off x="868680" y="1325880"/>
            <a:ext cx="640080" cy="640080"/>
          </a:xfrm>
          <a:prstGeom prst="rect">
            <a:avLst/>
          </a:prstGeom>
        </p:spPr>
      </p:pic>
      <p:sp>
        <p:nvSpPr>
          <p:cNvPr id="5" name="Text 2"/>
          <p:cNvSpPr/>
          <p:nvPr/>
        </p:nvSpPr>
        <p:spPr>
          <a:xfrm>
            <a:off x="2103120" y="1097280"/>
            <a:ext cx="6400800" cy="640080"/>
          </a:xfrm>
          <a:prstGeom prst="rect">
            <a:avLst/>
          </a:prstGeom>
          <a:noFill/>
          <a:ln/>
        </p:spPr>
        <p:txBody>
          <a:bodyPr wrap="square" lIns="0" tIns="0" rIns="0" bIns="0" rtlCol="0" anchor="t"/>
          <a:lstStyle/>
          <a:p>
            <a:pPr indent="0" marL="0">
              <a:buNone/>
            </a:pPr>
            <a:r>
              <a:rPr lang="en-US" sz="2800" b="1" dirty="0">
                <a:solidFill>
                  <a:srgbClr val="1A2B5C"/>
                </a:solidFill>
                <a:latin typeface="Georgia" pitchFamily="34" charset="0"/>
                <a:ea typeface="Georgia" pitchFamily="34" charset="-122"/>
                <a:cs typeface="Georgia" pitchFamily="34" charset="-120"/>
              </a:rPr>
              <a:t>Las ofrendas</a:t>
            </a:r>
            <a:endParaRPr lang="en-US" sz="2800" dirty="0"/>
          </a:p>
        </p:txBody>
      </p:sp>
      <p:sp>
        <p:nvSpPr>
          <p:cNvPr id="6" name="Text 3"/>
          <p:cNvSpPr/>
          <p:nvPr/>
        </p:nvSpPr>
        <p:spPr>
          <a:xfrm>
            <a:off x="2103120" y="1783080"/>
            <a:ext cx="6400800" cy="365760"/>
          </a:xfrm>
          <a:prstGeom prst="rect">
            <a:avLst/>
          </a:prstGeom>
          <a:noFill/>
          <a:ln/>
        </p:spPr>
        <p:txBody>
          <a:bodyPr wrap="square" lIns="0" tIns="0" rIns="0" bIns="0" rtlCol="0" anchor="t"/>
          <a:lstStyle/>
          <a:p>
            <a:pPr indent="0" marL="0">
              <a:buNone/>
            </a:pPr>
            <a:r>
              <a:rPr lang="en-US" sz="1400" i="1" dirty="0">
                <a:solidFill>
                  <a:srgbClr val="E87722"/>
                </a:solidFill>
                <a:latin typeface="Calibri" pitchFamily="34" charset="0"/>
                <a:ea typeface="Calibri" pitchFamily="34" charset="-122"/>
                <a:cs typeface="Calibri" pitchFamily="34" charset="-120"/>
              </a:rPr>
              <a:t>Una liturgia sobria y reverente</a:t>
            </a:r>
            <a:endParaRPr lang="en-US" sz="1400" dirty="0"/>
          </a:p>
        </p:txBody>
      </p:sp>
      <p:sp>
        <p:nvSpPr>
          <p:cNvPr id="7" name="Text 4"/>
          <p:cNvSpPr/>
          <p:nvPr/>
        </p:nvSpPr>
        <p:spPr>
          <a:xfrm>
            <a:off x="548640" y="2697480"/>
            <a:ext cx="8229600" cy="1828800"/>
          </a:xfrm>
          <a:prstGeom prst="rect">
            <a:avLst/>
          </a:prstGeom>
          <a:noFill/>
          <a:ln/>
        </p:spPr>
        <p:txBody>
          <a:bodyPr wrap="square" lIns="0" tIns="0" rIns="0" bIns="0" rtlCol="0" anchor="t"/>
          <a:lstStyle/>
          <a:p>
            <a:pPr indent="0" marL="0">
              <a:spcAft>
                <a:spcPts val="800"/>
              </a:spcAft>
              <a:buNone/>
            </a:pPr>
            <a:r>
              <a:rPr lang="en-US" sz="1200" dirty="0">
                <a:solidFill>
                  <a:srgbClr val="4A5568"/>
                </a:solidFill>
                <a:latin typeface="Calibri" pitchFamily="34" charset="0"/>
                <a:ea typeface="Calibri" pitchFamily="34" charset="-122"/>
                <a:cs typeface="Calibri" pitchFamily="34" charset="-120"/>
              </a:rPr>
              <a:t>La costumbre general en nuestras iglesias es que los diáconos recojan los diezmos y las ofrendas. Las diaconisas deben mantener limpios los alfolíes y los manteles utilizados. Los detalles del procedimiento quedan a criterio de la orientación de cada iglesia, siempre que se encuadren en el contexto de una liturgia sobria y reverente.</a:t>
            </a:r>
            <a:endParaRPr lang="en-US" sz="1200" dirty="0"/>
          </a:p>
          <a:p>
            <a:pPr indent="0" marL="0">
              <a:spcAft>
                <a:spcPts val="800"/>
              </a:spcAft>
              <a:buNone/>
            </a:pPr>
            <a:endParaRPr lang="en-US" sz="1200" dirty="0"/>
          </a:p>
          <a:p>
            <a:pPr indent="0" marL="0">
              <a:spcAft>
                <a:spcPts val="800"/>
              </a:spcAft>
              <a:buNone/>
            </a:pPr>
            <a:r>
              <a:rPr lang="en-US" sz="1200" dirty="0">
                <a:solidFill>
                  <a:srgbClr val="4A5568"/>
                </a:solidFill>
                <a:latin typeface="Calibri" pitchFamily="34" charset="0"/>
                <a:ea typeface="Calibri" pitchFamily="34" charset="-122"/>
                <a:cs typeface="Calibri" pitchFamily="34" charset="-120"/>
              </a:rPr>
              <a:t>En algunos lugares, los alfolíes se colocan sobre una mesa y las diaconisas los cubren con manteles. En otras iglesias, son llevados inmediatamente a una sala donde se realiza el conteo. Algunas iglesias involucran a las diaconisas en el arqueo. Niños, juveniles o Conquistadores también pueden participar en esta actividad.</a:t>
            </a:r>
            <a:endParaRPr lang="en-US" sz="1200" dirty="0"/>
          </a:p>
        </p:txBody>
      </p:sp>
      <p:sp>
        <p:nvSpPr>
          <p:cNvPr id="8" name="Shape 5"/>
          <p:cNvSpPr/>
          <p:nvPr/>
        </p:nvSpPr>
        <p:spPr>
          <a:xfrm>
            <a:off x="548640" y="4617720"/>
            <a:ext cx="8046720" cy="18288"/>
          </a:xfrm>
          <a:prstGeom prst="rect">
            <a:avLst/>
          </a:prstGeom>
          <a:solidFill>
            <a:srgbClr val="E2E8F0"/>
          </a:solidFill>
          <a:ln w="12700">
            <a:solidFill>
              <a:srgbClr val="E2E8F0"/>
            </a:solidFill>
            <a:prstDash val="solid"/>
          </a:ln>
        </p:spPr>
      </p:sp>
      <p:sp>
        <p:nvSpPr>
          <p:cNvPr id="9" name="Text 6"/>
          <p:cNvSpPr/>
          <p:nvPr/>
        </p:nvSpPr>
        <p:spPr>
          <a:xfrm>
            <a:off x="548640" y="4709160"/>
            <a:ext cx="5486400" cy="274320"/>
          </a:xfrm>
          <a:prstGeom prst="rect">
            <a:avLst/>
          </a:prstGeom>
          <a:noFill/>
          <a:ln/>
        </p:spPr>
        <p:txBody>
          <a:bodyPr wrap="square" lIns="0" tIns="0" rIns="0" bIns="0" rtlCol="0" anchor="ctr"/>
          <a:lstStyle/>
          <a:p>
            <a:pPr indent="0" marL="0">
              <a:buNone/>
            </a:pPr>
            <a:r>
              <a:rPr lang="en-US" sz="900" i="1" dirty="0">
                <a:solidFill>
                  <a:srgbClr val="4A5568"/>
                </a:solidFill>
                <a:latin typeface="Calibri" pitchFamily="34" charset="0"/>
                <a:ea typeface="Calibri" pitchFamily="34" charset="-122"/>
                <a:cs typeface="Calibri" pitchFamily="34" charset="-120"/>
              </a:rPr>
              <a:t>Guía del Diaconado · Capítulo 7</a:t>
            </a:r>
            <a:endParaRPr lang="en-US" sz="900" dirty="0"/>
          </a:p>
        </p:txBody>
      </p:sp>
      <p:sp>
        <p:nvSpPr>
          <p:cNvPr id="10" name="Text 7"/>
          <p:cNvSpPr/>
          <p:nvPr/>
        </p:nvSpPr>
        <p:spPr>
          <a:xfrm>
            <a:off x="8138160" y="4709160"/>
            <a:ext cx="457200" cy="274320"/>
          </a:xfrm>
          <a:prstGeom prst="rect">
            <a:avLst/>
          </a:prstGeom>
          <a:noFill/>
          <a:ln/>
        </p:spPr>
        <p:txBody>
          <a:bodyPr wrap="square" lIns="0" tIns="0" rIns="0" bIns="0" rtlCol="0" anchor="ctr"/>
          <a:lstStyle/>
          <a:p>
            <a:pPr algn="r" indent="0" marL="0">
              <a:buNone/>
            </a:pPr>
            <a:r>
              <a:rPr lang="en-US" sz="900" b="1" dirty="0">
                <a:solidFill>
                  <a:srgbClr val="E87722"/>
                </a:solidFill>
                <a:latin typeface="Calibri" pitchFamily="34" charset="0"/>
                <a:ea typeface="Calibri" pitchFamily="34" charset="-122"/>
                <a:cs typeface="Calibri" pitchFamily="34" charset="-120"/>
              </a:rPr>
              <a:t>11</a:t>
            </a:r>
            <a:endParaRPr lang="en-US" sz="9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7315200" cy="274320"/>
          </a:xfrm>
          <a:prstGeom prst="rect">
            <a:avLst/>
          </a:prstGeom>
          <a:noFill/>
          <a:ln/>
        </p:spPr>
        <p:txBody>
          <a:bodyPr wrap="square" lIns="0" tIns="0" rIns="0" bIns="0" rtlCol="0" anchor="ctr"/>
          <a:lstStyle/>
          <a:p>
            <a:pPr indent="0" marL="0">
              <a:buNone/>
            </a:pPr>
            <a:r>
              <a:rPr lang="en-US" sz="1000" b="1" spc="400" kern="0" dirty="0">
                <a:solidFill>
                  <a:srgbClr val="E87722"/>
                </a:solidFill>
                <a:latin typeface="Calibri" pitchFamily="34" charset="0"/>
                <a:ea typeface="Calibri" pitchFamily="34" charset="-122"/>
                <a:cs typeface="Calibri" pitchFamily="34" charset="-120"/>
              </a:rPr>
              <a:t>PARTE 02 · OFRENDAS Y NECESIDADES ESPECIALES</a:t>
            </a:r>
            <a:endParaRPr lang="en-US" sz="1000" dirty="0"/>
          </a:p>
        </p:txBody>
      </p:sp>
      <p:sp>
        <p:nvSpPr>
          <p:cNvPr id="3" name="Shape 1"/>
          <p:cNvSpPr/>
          <p:nvPr/>
        </p:nvSpPr>
        <p:spPr>
          <a:xfrm>
            <a:off x="548640" y="1005840"/>
            <a:ext cx="1280160" cy="1280160"/>
          </a:xfrm>
          <a:prstGeom prst="ellipse">
            <a:avLst/>
          </a:prstGeom>
          <a:solidFill>
            <a:srgbClr val="1A2B5C"/>
          </a:solidFill>
          <a:ln w="12700">
            <a:solidFill>
              <a:srgbClr val="1A2B5C"/>
            </a:solidFill>
            <a:prstDash val="solid"/>
          </a:ln>
        </p:spPr>
      </p:sp>
      <p:pic>
        <p:nvPicPr>
          <p:cNvPr id="4" name="Image 0" descr="preencoded.png">    </p:cNvPr>
          <p:cNvPicPr>
            <a:picLocks noChangeAspect="1"/>
          </p:cNvPicPr>
          <p:nvPr/>
        </p:nvPicPr>
        <p:blipFill>
          <a:blip r:embed="rId1"/>
          <a:stretch>
            <a:fillRect/>
          </a:stretch>
        </p:blipFill>
        <p:spPr>
          <a:xfrm>
            <a:off x="868680" y="1325880"/>
            <a:ext cx="640080" cy="640080"/>
          </a:xfrm>
          <a:prstGeom prst="rect">
            <a:avLst/>
          </a:prstGeom>
        </p:spPr>
      </p:pic>
      <p:sp>
        <p:nvSpPr>
          <p:cNvPr id="5" name="Text 2"/>
          <p:cNvSpPr/>
          <p:nvPr/>
        </p:nvSpPr>
        <p:spPr>
          <a:xfrm>
            <a:off x="2103120" y="1097280"/>
            <a:ext cx="6400800" cy="640080"/>
          </a:xfrm>
          <a:prstGeom prst="rect">
            <a:avLst/>
          </a:prstGeom>
          <a:noFill/>
          <a:ln/>
        </p:spPr>
        <p:txBody>
          <a:bodyPr wrap="square" lIns="0" tIns="0" rIns="0" bIns="0" rtlCol="0" anchor="t"/>
          <a:lstStyle/>
          <a:p>
            <a:pPr indent="0" marL="0">
              <a:buNone/>
            </a:pPr>
            <a:r>
              <a:rPr lang="en-US" sz="2800" b="1" dirty="0">
                <a:solidFill>
                  <a:srgbClr val="1A2B5C"/>
                </a:solidFill>
                <a:latin typeface="Georgia" pitchFamily="34" charset="0"/>
                <a:ea typeface="Georgia" pitchFamily="34" charset="-122"/>
                <a:cs typeface="Georgia" pitchFamily="34" charset="-120"/>
              </a:rPr>
              <a:t>El procedimiento del conteo</a:t>
            </a:r>
            <a:endParaRPr lang="en-US" sz="2800" dirty="0"/>
          </a:p>
        </p:txBody>
      </p:sp>
      <p:sp>
        <p:nvSpPr>
          <p:cNvPr id="6" name="Text 3"/>
          <p:cNvSpPr/>
          <p:nvPr/>
        </p:nvSpPr>
        <p:spPr>
          <a:xfrm>
            <a:off x="2103120" y="1783080"/>
            <a:ext cx="6400800" cy="365760"/>
          </a:xfrm>
          <a:prstGeom prst="rect">
            <a:avLst/>
          </a:prstGeom>
          <a:noFill/>
          <a:ln/>
        </p:spPr>
        <p:txBody>
          <a:bodyPr wrap="square" lIns="0" tIns="0" rIns="0" bIns="0" rtlCol="0" anchor="t"/>
          <a:lstStyle/>
          <a:p>
            <a:pPr indent="0" marL="0">
              <a:buNone/>
            </a:pPr>
            <a:r>
              <a:rPr lang="en-US" sz="1400" i="1" dirty="0">
                <a:solidFill>
                  <a:srgbClr val="E87722"/>
                </a:solidFill>
                <a:latin typeface="Calibri" pitchFamily="34" charset="0"/>
                <a:ea typeface="Calibri" pitchFamily="34" charset="-122"/>
                <a:cs typeface="Calibri" pitchFamily="34" charset="-120"/>
              </a:rPr>
              <a:t>Tesorero más diácono o diaconisa, con recibo</a:t>
            </a:r>
            <a:endParaRPr lang="en-US" sz="1400" dirty="0"/>
          </a:p>
        </p:txBody>
      </p:sp>
      <p:sp>
        <p:nvSpPr>
          <p:cNvPr id="7" name="Shape 4"/>
          <p:cNvSpPr/>
          <p:nvPr/>
        </p:nvSpPr>
        <p:spPr>
          <a:xfrm>
            <a:off x="548640" y="2697480"/>
            <a:ext cx="8046720" cy="1371600"/>
          </a:xfrm>
          <a:prstGeom prst="rect">
            <a:avLst/>
          </a:prstGeom>
          <a:solidFill>
            <a:srgbClr val="F7FAFC"/>
          </a:solidFill>
          <a:ln w="12700">
            <a:solidFill>
              <a:srgbClr val="E87722"/>
            </a:solidFill>
            <a:prstDash val="solid"/>
          </a:ln>
        </p:spPr>
      </p:sp>
      <p:sp>
        <p:nvSpPr>
          <p:cNvPr id="8" name="Text 5"/>
          <p:cNvSpPr/>
          <p:nvPr/>
        </p:nvSpPr>
        <p:spPr>
          <a:xfrm>
            <a:off x="731520" y="2834640"/>
            <a:ext cx="5486400" cy="228600"/>
          </a:xfrm>
          <a:prstGeom prst="rect">
            <a:avLst/>
          </a:prstGeom>
          <a:noFill/>
          <a:ln/>
        </p:spPr>
        <p:txBody>
          <a:bodyPr wrap="square" lIns="0" tIns="0" rIns="0" bIns="0" rtlCol="0" anchor="ctr"/>
          <a:lstStyle/>
          <a:p>
            <a:pPr indent="0" marL="0">
              <a:buNone/>
            </a:pPr>
            <a:r>
              <a:rPr lang="en-US" sz="900" b="1" spc="400" kern="0" dirty="0">
                <a:solidFill>
                  <a:srgbClr val="E87722"/>
                </a:solidFill>
                <a:latin typeface="Calibri" pitchFamily="34" charset="0"/>
                <a:ea typeface="Calibri" pitchFamily="34" charset="-122"/>
                <a:cs typeface="Calibri" pitchFamily="34" charset="-120"/>
              </a:rPr>
              <a:t>MANUAL DE LA IGLESIA, P. 108</a:t>
            </a:r>
            <a:endParaRPr lang="en-US" sz="900" dirty="0"/>
          </a:p>
        </p:txBody>
      </p:sp>
      <p:sp>
        <p:nvSpPr>
          <p:cNvPr id="9" name="Text 6"/>
          <p:cNvSpPr/>
          <p:nvPr/>
        </p:nvSpPr>
        <p:spPr>
          <a:xfrm>
            <a:off x="731520" y="3108960"/>
            <a:ext cx="7680960" cy="914400"/>
          </a:xfrm>
          <a:prstGeom prst="rect">
            <a:avLst/>
          </a:prstGeom>
          <a:noFill/>
          <a:ln/>
        </p:spPr>
        <p:txBody>
          <a:bodyPr wrap="square" lIns="0" tIns="0" rIns="0" bIns="0" rtlCol="0" anchor="t"/>
          <a:lstStyle/>
          <a:p>
            <a:pPr indent="0" marL="0">
              <a:buNone/>
            </a:pPr>
            <a:r>
              <a:rPr lang="en-US" sz="1200" i="1" dirty="0">
                <a:solidFill>
                  <a:srgbClr val="1A2B5C"/>
                </a:solidFill>
                <a:latin typeface="Georgia" pitchFamily="34" charset="0"/>
                <a:ea typeface="Georgia" pitchFamily="34" charset="-122"/>
                <a:cs typeface="Georgia" pitchFamily="34" charset="-120"/>
              </a:rPr>
              <a:t>"Todas las ofrendas generales que se recogen sueltas deben ser contadas por el tesorero en presencia de otro oficial de la iglesia, preferiblemente un diácono o una diaconisa, extendiendo un recibo a este oficial."</a:t>
            </a:r>
            <a:endParaRPr lang="en-US" sz="1200" dirty="0"/>
          </a:p>
        </p:txBody>
      </p:sp>
      <p:sp>
        <p:nvSpPr>
          <p:cNvPr id="10" name="Text 7"/>
          <p:cNvSpPr/>
          <p:nvPr/>
        </p:nvSpPr>
        <p:spPr>
          <a:xfrm>
            <a:off x="548640" y="4297680"/>
            <a:ext cx="8046720" cy="274320"/>
          </a:xfrm>
          <a:prstGeom prst="rect">
            <a:avLst/>
          </a:prstGeom>
          <a:noFill/>
          <a:ln/>
        </p:spPr>
        <p:txBody>
          <a:bodyPr wrap="square" lIns="0" tIns="0" rIns="0" bIns="0" rtlCol="0" anchor="ctr"/>
          <a:lstStyle/>
          <a:p>
            <a:pPr algn="ctr" indent="0" marL="0">
              <a:buNone/>
            </a:pPr>
            <a:r>
              <a:rPr lang="en-US" sz="1000" i="1" dirty="0">
                <a:solidFill>
                  <a:srgbClr val="94A3B8"/>
                </a:solidFill>
                <a:latin typeface="Calibri" pitchFamily="34" charset="0"/>
                <a:ea typeface="Calibri" pitchFamily="34" charset="-122"/>
                <a:cs typeface="Calibri" pitchFamily="34" charset="-120"/>
              </a:rPr>
              <a:t>Después de recoger los diezmos y las ofrendas, un diácono auxilia al tesorero en el conteo y solicita un recibo con el valor exacto.</a:t>
            </a:r>
            <a:endParaRPr lang="en-US" sz="1000" dirty="0"/>
          </a:p>
        </p:txBody>
      </p:sp>
      <p:sp>
        <p:nvSpPr>
          <p:cNvPr id="11" name="Shape 8"/>
          <p:cNvSpPr/>
          <p:nvPr/>
        </p:nvSpPr>
        <p:spPr>
          <a:xfrm>
            <a:off x="548640" y="4617720"/>
            <a:ext cx="8046720" cy="18288"/>
          </a:xfrm>
          <a:prstGeom prst="rect">
            <a:avLst/>
          </a:prstGeom>
          <a:solidFill>
            <a:srgbClr val="E2E8F0"/>
          </a:solidFill>
          <a:ln w="12700">
            <a:solidFill>
              <a:srgbClr val="E2E8F0"/>
            </a:solidFill>
            <a:prstDash val="solid"/>
          </a:ln>
        </p:spPr>
      </p:sp>
      <p:sp>
        <p:nvSpPr>
          <p:cNvPr id="12" name="Text 9"/>
          <p:cNvSpPr/>
          <p:nvPr/>
        </p:nvSpPr>
        <p:spPr>
          <a:xfrm>
            <a:off x="548640" y="4709160"/>
            <a:ext cx="5486400" cy="274320"/>
          </a:xfrm>
          <a:prstGeom prst="rect">
            <a:avLst/>
          </a:prstGeom>
          <a:noFill/>
          <a:ln/>
        </p:spPr>
        <p:txBody>
          <a:bodyPr wrap="square" lIns="0" tIns="0" rIns="0" bIns="0" rtlCol="0" anchor="ctr"/>
          <a:lstStyle/>
          <a:p>
            <a:pPr indent="0" marL="0">
              <a:buNone/>
            </a:pPr>
            <a:r>
              <a:rPr lang="en-US" sz="900" i="1" dirty="0">
                <a:solidFill>
                  <a:srgbClr val="4A5568"/>
                </a:solidFill>
                <a:latin typeface="Calibri" pitchFamily="34" charset="0"/>
                <a:ea typeface="Calibri" pitchFamily="34" charset="-122"/>
                <a:cs typeface="Calibri" pitchFamily="34" charset="-120"/>
              </a:rPr>
              <a:t>Guía del Diaconado · Capítulo 7</a:t>
            </a:r>
            <a:endParaRPr lang="en-US" sz="900" dirty="0"/>
          </a:p>
        </p:txBody>
      </p:sp>
      <p:sp>
        <p:nvSpPr>
          <p:cNvPr id="13" name="Text 10"/>
          <p:cNvSpPr/>
          <p:nvPr/>
        </p:nvSpPr>
        <p:spPr>
          <a:xfrm>
            <a:off x="8138160" y="4709160"/>
            <a:ext cx="457200" cy="274320"/>
          </a:xfrm>
          <a:prstGeom prst="rect">
            <a:avLst/>
          </a:prstGeom>
          <a:noFill/>
          <a:ln/>
        </p:spPr>
        <p:txBody>
          <a:bodyPr wrap="square" lIns="0" tIns="0" rIns="0" bIns="0" rtlCol="0" anchor="ctr"/>
          <a:lstStyle/>
          <a:p>
            <a:pPr algn="r" indent="0" marL="0">
              <a:buNone/>
            </a:pPr>
            <a:r>
              <a:rPr lang="en-US" sz="900" b="1" dirty="0">
                <a:solidFill>
                  <a:srgbClr val="E87722"/>
                </a:solidFill>
                <a:latin typeface="Calibri" pitchFamily="34" charset="0"/>
                <a:ea typeface="Calibri" pitchFamily="34" charset="-122"/>
                <a:cs typeface="Calibri" pitchFamily="34" charset="-120"/>
              </a:rPr>
              <a:t>12</a:t>
            </a:r>
            <a:endParaRPr lang="en-US" sz="9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7315200" cy="274320"/>
          </a:xfrm>
          <a:prstGeom prst="rect">
            <a:avLst/>
          </a:prstGeom>
          <a:noFill/>
          <a:ln/>
        </p:spPr>
        <p:txBody>
          <a:bodyPr wrap="square" lIns="0" tIns="0" rIns="0" bIns="0" rtlCol="0" anchor="ctr"/>
          <a:lstStyle/>
          <a:p>
            <a:pPr indent="0" marL="0">
              <a:buNone/>
            </a:pPr>
            <a:r>
              <a:rPr lang="en-US" sz="1000" b="1" spc="400" kern="0" dirty="0">
                <a:solidFill>
                  <a:srgbClr val="E87722"/>
                </a:solidFill>
                <a:latin typeface="Calibri" pitchFamily="34" charset="0"/>
                <a:ea typeface="Calibri" pitchFamily="34" charset="-122"/>
                <a:cs typeface="Calibri" pitchFamily="34" charset="-120"/>
              </a:rPr>
              <a:t>PARTE 02 · OFRENDAS Y NECESIDADES ESPECIALES</a:t>
            </a:r>
            <a:endParaRPr lang="en-US" sz="1000" dirty="0"/>
          </a:p>
        </p:txBody>
      </p:sp>
      <p:sp>
        <p:nvSpPr>
          <p:cNvPr id="3" name="Shape 1"/>
          <p:cNvSpPr/>
          <p:nvPr/>
        </p:nvSpPr>
        <p:spPr>
          <a:xfrm>
            <a:off x="548640" y="1005840"/>
            <a:ext cx="1280160" cy="1280160"/>
          </a:xfrm>
          <a:prstGeom prst="ellipse">
            <a:avLst/>
          </a:prstGeom>
          <a:solidFill>
            <a:srgbClr val="1A2B5C"/>
          </a:solidFill>
          <a:ln w="12700">
            <a:solidFill>
              <a:srgbClr val="1A2B5C"/>
            </a:solidFill>
            <a:prstDash val="solid"/>
          </a:ln>
        </p:spPr>
      </p:sp>
      <p:pic>
        <p:nvPicPr>
          <p:cNvPr id="4" name="Image 0" descr="preencoded.png">    </p:cNvPr>
          <p:cNvPicPr>
            <a:picLocks noChangeAspect="1"/>
          </p:cNvPicPr>
          <p:nvPr/>
        </p:nvPicPr>
        <p:blipFill>
          <a:blip r:embed="rId1"/>
          <a:stretch>
            <a:fillRect/>
          </a:stretch>
        </p:blipFill>
        <p:spPr>
          <a:xfrm>
            <a:off x="868680" y="1325880"/>
            <a:ext cx="640080" cy="640080"/>
          </a:xfrm>
          <a:prstGeom prst="rect">
            <a:avLst/>
          </a:prstGeom>
        </p:spPr>
      </p:pic>
      <p:sp>
        <p:nvSpPr>
          <p:cNvPr id="5" name="Text 2"/>
          <p:cNvSpPr/>
          <p:nvPr/>
        </p:nvSpPr>
        <p:spPr>
          <a:xfrm>
            <a:off x="2103120" y="1097280"/>
            <a:ext cx="6400800" cy="777240"/>
          </a:xfrm>
          <a:prstGeom prst="rect">
            <a:avLst/>
          </a:prstGeom>
          <a:noFill/>
          <a:ln/>
        </p:spPr>
        <p:txBody>
          <a:bodyPr wrap="square" lIns="0" tIns="0" rIns="0" bIns="0" rtlCol="0" anchor="t"/>
          <a:lstStyle/>
          <a:p>
            <a:pPr indent="0" marL="0">
              <a:buNone/>
            </a:pPr>
            <a:r>
              <a:rPr lang="en-US" sz="2200" b="1" dirty="0">
                <a:solidFill>
                  <a:srgbClr val="1A2B5C"/>
                </a:solidFill>
                <a:latin typeface="Georgia" pitchFamily="34" charset="0"/>
                <a:ea typeface="Georgia" pitchFamily="34" charset="-122"/>
                <a:cs typeface="Georgia" pitchFamily="34" charset="-120"/>
              </a:rPr>
              <a:t>Atención a las personas con necesidades especiales</a:t>
            </a:r>
            <a:endParaRPr lang="en-US" sz="2200" dirty="0"/>
          </a:p>
        </p:txBody>
      </p:sp>
      <p:sp>
        <p:nvSpPr>
          <p:cNvPr id="6" name="Text 3"/>
          <p:cNvSpPr/>
          <p:nvPr/>
        </p:nvSpPr>
        <p:spPr>
          <a:xfrm>
            <a:off x="2103120" y="1874520"/>
            <a:ext cx="6400800" cy="365760"/>
          </a:xfrm>
          <a:prstGeom prst="rect">
            <a:avLst/>
          </a:prstGeom>
          <a:noFill/>
          <a:ln/>
        </p:spPr>
        <p:txBody>
          <a:bodyPr wrap="square" lIns="0" tIns="0" rIns="0" bIns="0" rtlCol="0" anchor="t"/>
          <a:lstStyle/>
          <a:p>
            <a:pPr indent="0" marL="0">
              <a:buNone/>
            </a:pPr>
            <a:r>
              <a:rPr lang="en-US" sz="1400" i="1" dirty="0">
                <a:solidFill>
                  <a:srgbClr val="E87722"/>
                </a:solidFill>
                <a:latin typeface="Calibri" pitchFamily="34" charset="0"/>
                <a:ea typeface="Calibri" pitchFamily="34" charset="-122"/>
                <a:cs typeface="Calibri" pitchFamily="34" charset="-120"/>
              </a:rPr>
              <a:t>Estructura física y atención humana</a:t>
            </a:r>
            <a:endParaRPr lang="en-US" sz="1400" dirty="0"/>
          </a:p>
        </p:txBody>
      </p:sp>
      <p:sp>
        <p:nvSpPr>
          <p:cNvPr id="7" name="Text 4"/>
          <p:cNvSpPr/>
          <p:nvPr/>
        </p:nvSpPr>
        <p:spPr>
          <a:xfrm>
            <a:off x="548640" y="2606040"/>
            <a:ext cx="8229600" cy="777240"/>
          </a:xfrm>
          <a:prstGeom prst="rect">
            <a:avLst/>
          </a:prstGeom>
          <a:noFill/>
          <a:ln/>
        </p:spPr>
        <p:txBody>
          <a:bodyPr wrap="square" lIns="0" tIns="0" rIns="0" bIns="0" rtlCol="0" anchor="t"/>
          <a:lstStyle/>
          <a:p>
            <a:pPr indent="0" marL="0">
              <a:buNone/>
            </a:pPr>
            <a:r>
              <a:rPr lang="en-US" sz="1100" dirty="0">
                <a:solidFill>
                  <a:srgbClr val="4A5568"/>
                </a:solidFill>
                <a:latin typeface="Calibri" pitchFamily="34" charset="0"/>
                <a:ea typeface="Calibri" pitchFamily="34" charset="-122"/>
                <a:cs typeface="Calibri" pitchFamily="34" charset="-120"/>
              </a:rPr>
              <a:t>Las iglesias deben poseer rampas para sillas de ruedas donde sea necesario, sala para madres con niños pequeños, sala de cuna, lugar adecuado para cambiar pañales. Cuando no es posible, al menos deben existir las medidas de seguridad y acceso exigidas por la ley.</a:t>
            </a:r>
            <a:endParaRPr lang="en-US" sz="1100" dirty="0"/>
          </a:p>
        </p:txBody>
      </p:sp>
      <p:sp>
        <p:nvSpPr>
          <p:cNvPr id="8" name="Text 5"/>
          <p:cNvSpPr/>
          <p:nvPr/>
        </p:nvSpPr>
        <p:spPr>
          <a:xfrm>
            <a:off x="548640" y="3429000"/>
            <a:ext cx="8229600" cy="320040"/>
          </a:xfrm>
          <a:prstGeom prst="rect">
            <a:avLst/>
          </a:prstGeom>
          <a:noFill/>
          <a:ln/>
        </p:spPr>
        <p:txBody>
          <a:bodyPr wrap="square" lIns="0" tIns="0" rIns="0" bIns="0" rtlCol="0" anchor="t"/>
          <a:lstStyle/>
          <a:p>
            <a:pPr indent="0" marL="0">
              <a:buNone/>
            </a:pPr>
            <a:r>
              <a:rPr lang="en-US" sz="1100" i="1" dirty="0">
                <a:solidFill>
                  <a:srgbClr val="4A5568"/>
                </a:solidFill>
                <a:latin typeface="Calibri" pitchFamily="34" charset="0"/>
                <a:ea typeface="Calibri" pitchFamily="34" charset="-122"/>
                <a:cs typeface="Calibri" pitchFamily="34" charset="-120"/>
              </a:rPr>
              <a:t>Pero la estructura no basta. Los diáconos y las diaconisas deben estar atentos para auxiliar:</a:t>
            </a:r>
            <a:endParaRPr lang="en-US" sz="1100" dirty="0"/>
          </a:p>
        </p:txBody>
      </p:sp>
      <p:sp>
        <p:nvSpPr>
          <p:cNvPr id="9" name="Shape 6"/>
          <p:cNvSpPr/>
          <p:nvPr/>
        </p:nvSpPr>
        <p:spPr>
          <a:xfrm>
            <a:off x="548640" y="3913632"/>
            <a:ext cx="137160" cy="137160"/>
          </a:xfrm>
          <a:prstGeom prst="ellipse">
            <a:avLst/>
          </a:prstGeom>
          <a:solidFill>
            <a:srgbClr val="E87722"/>
          </a:solidFill>
          <a:ln w="12700">
            <a:solidFill>
              <a:srgbClr val="E87722"/>
            </a:solidFill>
            <a:prstDash val="solid"/>
          </a:ln>
        </p:spPr>
      </p:sp>
      <p:sp>
        <p:nvSpPr>
          <p:cNvPr id="10" name="Text 7"/>
          <p:cNvSpPr/>
          <p:nvPr/>
        </p:nvSpPr>
        <p:spPr>
          <a:xfrm>
            <a:off x="822960" y="3840480"/>
            <a:ext cx="3749040" cy="274320"/>
          </a:xfrm>
          <a:prstGeom prst="rect">
            <a:avLst/>
          </a:prstGeom>
          <a:noFill/>
          <a:ln/>
        </p:spPr>
        <p:txBody>
          <a:bodyPr wrap="square" lIns="0" tIns="0" rIns="0" bIns="0" rtlCol="0" anchor="t"/>
          <a:lstStyle/>
          <a:p>
            <a:pPr indent="0" marL="0">
              <a:buNone/>
            </a:pPr>
            <a:r>
              <a:rPr lang="en-US" sz="1100" dirty="0">
                <a:solidFill>
                  <a:srgbClr val="4A5568"/>
                </a:solidFill>
                <a:latin typeface="Calibri" pitchFamily="34" charset="0"/>
                <a:ea typeface="Calibri" pitchFamily="34" charset="-122"/>
                <a:cs typeface="Calibri" pitchFamily="34" charset="-120"/>
              </a:rPr>
              <a:t>Impedimentos físicos o visuales</a:t>
            </a:r>
            <a:endParaRPr lang="en-US" sz="1100" dirty="0"/>
          </a:p>
        </p:txBody>
      </p:sp>
      <p:sp>
        <p:nvSpPr>
          <p:cNvPr id="11" name="Shape 8"/>
          <p:cNvSpPr/>
          <p:nvPr/>
        </p:nvSpPr>
        <p:spPr>
          <a:xfrm>
            <a:off x="4663440" y="3913632"/>
            <a:ext cx="137160" cy="137160"/>
          </a:xfrm>
          <a:prstGeom prst="ellipse">
            <a:avLst/>
          </a:prstGeom>
          <a:solidFill>
            <a:srgbClr val="E87722"/>
          </a:solidFill>
          <a:ln w="12700">
            <a:solidFill>
              <a:srgbClr val="E87722"/>
            </a:solidFill>
            <a:prstDash val="solid"/>
          </a:ln>
        </p:spPr>
      </p:sp>
      <p:sp>
        <p:nvSpPr>
          <p:cNvPr id="12" name="Text 9"/>
          <p:cNvSpPr/>
          <p:nvPr/>
        </p:nvSpPr>
        <p:spPr>
          <a:xfrm>
            <a:off x="4937760" y="3840480"/>
            <a:ext cx="3749040" cy="274320"/>
          </a:xfrm>
          <a:prstGeom prst="rect">
            <a:avLst/>
          </a:prstGeom>
          <a:noFill/>
          <a:ln/>
        </p:spPr>
        <p:txBody>
          <a:bodyPr wrap="square" lIns="0" tIns="0" rIns="0" bIns="0" rtlCol="0" anchor="t"/>
          <a:lstStyle/>
          <a:p>
            <a:pPr indent="0" marL="0">
              <a:buNone/>
            </a:pPr>
            <a:r>
              <a:rPr lang="en-US" sz="1100" dirty="0">
                <a:solidFill>
                  <a:srgbClr val="4A5568"/>
                </a:solidFill>
                <a:latin typeface="Calibri" pitchFamily="34" charset="0"/>
                <a:ea typeface="Calibri" pitchFamily="34" charset="-122"/>
                <a:cs typeface="Calibri" pitchFamily="34" charset="-120"/>
              </a:rPr>
              <a:t>Ancianos con dificultad de locomoción</a:t>
            </a:r>
            <a:endParaRPr lang="en-US" sz="1100" dirty="0"/>
          </a:p>
        </p:txBody>
      </p:sp>
      <p:sp>
        <p:nvSpPr>
          <p:cNvPr id="13" name="Shape 10"/>
          <p:cNvSpPr/>
          <p:nvPr/>
        </p:nvSpPr>
        <p:spPr>
          <a:xfrm>
            <a:off x="548640" y="4233672"/>
            <a:ext cx="137160" cy="137160"/>
          </a:xfrm>
          <a:prstGeom prst="ellipse">
            <a:avLst/>
          </a:prstGeom>
          <a:solidFill>
            <a:srgbClr val="E87722"/>
          </a:solidFill>
          <a:ln w="12700">
            <a:solidFill>
              <a:srgbClr val="E87722"/>
            </a:solidFill>
            <a:prstDash val="solid"/>
          </a:ln>
        </p:spPr>
      </p:sp>
      <p:sp>
        <p:nvSpPr>
          <p:cNvPr id="14" name="Text 11"/>
          <p:cNvSpPr/>
          <p:nvPr/>
        </p:nvSpPr>
        <p:spPr>
          <a:xfrm>
            <a:off x="822960" y="4160520"/>
            <a:ext cx="3749040" cy="274320"/>
          </a:xfrm>
          <a:prstGeom prst="rect">
            <a:avLst/>
          </a:prstGeom>
          <a:noFill/>
          <a:ln/>
        </p:spPr>
        <p:txBody>
          <a:bodyPr wrap="square" lIns="0" tIns="0" rIns="0" bIns="0" rtlCol="0" anchor="t"/>
          <a:lstStyle/>
          <a:p>
            <a:pPr indent="0" marL="0">
              <a:buNone/>
            </a:pPr>
            <a:r>
              <a:rPr lang="en-US" sz="1100" dirty="0">
                <a:solidFill>
                  <a:srgbClr val="4A5568"/>
                </a:solidFill>
                <a:latin typeface="Calibri" pitchFamily="34" charset="0"/>
                <a:ea typeface="Calibri" pitchFamily="34" charset="-122"/>
                <a:cs typeface="Calibri" pitchFamily="34" charset="-120"/>
              </a:rPr>
              <a:t>Personas con niños de pecho</a:t>
            </a:r>
            <a:endParaRPr lang="en-US" sz="1100" dirty="0"/>
          </a:p>
        </p:txBody>
      </p:sp>
      <p:sp>
        <p:nvSpPr>
          <p:cNvPr id="15" name="Shape 12"/>
          <p:cNvSpPr/>
          <p:nvPr/>
        </p:nvSpPr>
        <p:spPr>
          <a:xfrm>
            <a:off x="4663440" y="4233672"/>
            <a:ext cx="137160" cy="137160"/>
          </a:xfrm>
          <a:prstGeom prst="ellipse">
            <a:avLst/>
          </a:prstGeom>
          <a:solidFill>
            <a:srgbClr val="E87722"/>
          </a:solidFill>
          <a:ln w="12700">
            <a:solidFill>
              <a:srgbClr val="E87722"/>
            </a:solidFill>
            <a:prstDash val="solid"/>
          </a:ln>
        </p:spPr>
      </p:sp>
      <p:sp>
        <p:nvSpPr>
          <p:cNvPr id="16" name="Text 13"/>
          <p:cNvSpPr/>
          <p:nvPr/>
        </p:nvSpPr>
        <p:spPr>
          <a:xfrm>
            <a:off x="4937760" y="4160520"/>
            <a:ext cx="3749040" cy="274320"/>
          </a:xfrm>
          <a:prstGeom prst="rect">
            <a:avLst/>
          </a:prstGeom>
          <a:noFill/>
          <a:ln/>
        </p:spPr>
        <p:txBody>
          <a:bodyPr wrap="square" lIns="0" tIns="0" rIns="0" bIns="0" rtlCol="0" anchor="t"/>
          <a:lstStyle/>
          <a:p>
            <a:pPr indent="0" marL="0">
              <a:buNone/>
            </a:pPr>
            <a:r>
              <a:rPr lang="en-US" sz="1100" dirty="0">
                <a:solidFill>
                  <a:srgbClr val="4A5568"/>
                </a:solidFill>
                <a:latin typeface="Calibri" pitchFamily="34" charset="0"/>
                <a:ea typeface="Calibri" pitchFamily="34" charset="-122"/>
                <a:cs typeface="Calibri" pitchFamily="34" charset="-120"/>
              </a:rPr>
              <a:t>Mujeres embarazadas</a:t>
            </a:r>
            <a:endParaRPr lang="en-US" sz="1100" dirty="0"/>
          </a:p>
        </p:txBody>
      </p:sp>
      <p:sp>
        <p:nvSpPr>
          <p:cNvPr id="17" name="Shape 14"/>
          <p:cNvSpPr/>
          <p:nvPr/>
        </p:nvSpPr>
        <p:spPr>
          <a:xfrm>
            <a:off x="548640" y="4617720"/>
            <a:ext cx="8046720" cy="18288"/>
          </a:xfrm>
          <a:prstGeom prst="rect">
            <a:avLst/>
          </a:prstGeom>
          <a:solidFill>
            <a:srgbClr val="E2E8F0"/>
          </a:solidFill>
          <a:ln w="12700">
            <a:solidFill>
              <a:srgbClr val="E2E8F0"/>
            </a:solidFill>
            <a:prstDash val="solid"/>
          </a:ln>
        </p:spPr>
      </p:sp>
      <p:sp>
        <p:nvSpPr>
          <p:cNvPr id="18" name="Text 15"/>
          <p:cNvSpPr/>
          <p:nvPr/>
        </p:nvSpPr>
        <p:spPr>
          <a:xfrm>
            <a:off x="548640" y="4709160"/>
            <a:ext cx="5486400" cy="274320"/>
          </a:xfrm>
          <a:prstGeom prst="rect">
            <a:avLst/>
          </a:prstGeom>
          <a:noFill/>
          <a:ln/>
        </p:spPr>
        <p:txBody>
          <a:bodyPr wrap="square" lIns="0" tIns="0" rIns="0" bIns="0" rtlCol="0" anchor="ctr"/>
          <a:lstStyle/>
          <a:p>
            <a:pPr indent="0" marL="0">
              <a:buNone/>
            </a:pPr>
            <a:r>
              <a:rPr lang="en-US" sz="900" i="1" dirty="0">
                <a:solidFill>
                  <a:srgbClr val="4A5568"/>
                </a:solidFill>
                <a:latin typeface="Calibri" pitchFamily="34" charset="0"/>
                <a:ea typeface="Calibri" pitchFamily="34" charset="-122"/>
                <a:cs typeface="Calibri" pitchFamily="34" charset="-120"/>
              </a:rPr>
              <a:t>Guía del Diaconado · Capítulo 7</a:t>
            </a:r>
            <a:endParaRPr lang="en-US" sz="900" dirty="0"/>
          </a:p>
        </p:txBody>
      </p:sp>
      <p:sp>
        <p:nvSpPr>
          <p:cNvPr id="19" name="Text 16"/>
          <p:cNvSpPr/>
          <p:nvPr/>
        </p:nvSpPr>
        <p:spPr>
          <a:xfrm>
            <a:off x="8138160" y="4709160"/>
            <a:ext cx="457200" cy="274320"/>
          </a:xfrm>
          <a:prstGeom prst="rect">
            <a:avLst/>
          </a:prstGeom>
          <a:noFill/>
          <a:ln/>
        </p:spPr>
        <p:txBody>
          <a:bodyPr wrap="square" lIns="0" tIns="0" rIns="0" bIns="0" rtlCol="0" anchor="ctr"/>
          <a:lstStyle/>
          <a:p>
            <a:pPr algn="r" indent="0" marL="0">
              <a:buNone/>
            </a:pPr>
            <a:r>
              <a:rPr lang="en-US" sz="900" b="1" dirty="0">
                <a:solidFill>
                  <a:srgbClr val="E87722"/>
                </a:solidFill>
                <a:latin typeface="Calibri" pitchFamily="34" charset="0"/>
                <a:ea typeface="Calibri" pitchFamily="34" charset="-122"/>
                <a:cs typeface="Calibri" pitchFamily="34" charset="-120"/>
              </a:rPr>
              <a:t>13</a:t>
            </a:r>
            <a:endParaRPr lang="en-US" sz="9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7315200" cy="274320"/>
          </a:xfrm>
          <a:prstGeom prst="rect">
            <a:avLst/>
          </a:prstGeom>
          <a:noFill/>
          <a:ln/>
        </p:spPr>
        <p:txBody>
          <a:bodyPr wrap="square" lIns="0" tIns="0" rIns="0" bIns="0" rtlCol="0" anchor="ctr"/>
          <a:lstStyle/>
          <a:p>
            <a:pPr indent="0" marL="0">
              <a:buNone/>
            </a:pPr>
            <a:r>
              <a:rPr lang="en-US" sz="1000" b="1" spc="400" kern="0" dirty="0">
                <a:solidFill>
                  <a:srgbClr val="E87722"/>
                </a:solidFill>
                <a:latin typeface="Calibri" pitchFamily="34" charset="0"/>
                <a:ea typeface="Calibri" pitchFamily="34" charset="-122"/>
                <a:cs typeface="Calibri" pitchFamily="34" charset="-120"/>
              </a:rPr>
              <a:t>CUIDADO ESPECIAL · UNA REGLA INNEGOCIABLE</a:t>
            </a:r>
            <a:endParaRPr lang="en-US" sz="1000" dirty="0"/>
          </a:p>
        </p:txBody>
      </p:sp>
      <p:sp>
        <p:nvSpPr>
          <p:cNvPr id="3" name="Text 1"/>
          <p:cNvSpPr/>
          <p:nvPr/>
        </p:nvSpPr>
        <p:spPr>
          <a:xfrm>
            <a:off x="548640" y="777240"/>
            <a:ext cx="8229600" cy="640080"/>
          </a:xfrm>
          <a:prstGeom prst="rect">
            <a:avLst/>
          </a:prstGeom>
          <a:noFill/>
          <a:ln/>
        </p:spPr>
        <p:txBody>
          <a:bodyPr wrap="square" lIns="0" tIns="0" rIns="0" bIns="0" rtlCol="0" anchor="t"/>
          <a:lstStyle/>
          <a:p>
            <a:pPr indent="0" marL="0">
              <a:buNone/>
            </a:pPr>
            <a:r>
              <a:rPr lang="en-US" sz="3200" b="1" dirty="0">
                <a:solidFill>
                  <a:srgbClr val="1A2B5C"/>
                </a:solidFill>
                <a:latin typeface="Georgia" pitchFamily="34" charset="0"/>
                <a:ea typeface="Georgia" pitchFamily="34" charset="-122"/>
                <a:cs typeface="Georgia" pitchFamily="34" charset="-120"/>
              </a:rPr>
              <a:t>Las madres con bebés</a:t>
            </a:r>
            <a:endParaRPr lang="en-US" sz="3200" dirty="0"/>
          </a:p>
        </p:txBody>
      </p:sp>
      <p:sp>
        <p:nvSpPr>
          <p:cNvPr id="4" name="Shape 2"/>
          <p:cNvSpPr/>
          <p:nvPr/>
        </p:nvSpPr>
        <p:spPr>
          <a:xfrm>
            <a:off x="548640" y="1508760"/>
            <a:ext cx="548640" cy="45720"/>
          </a:xfrm>
          <a:prstGeom prst="rect">
            <a:avLst/>
          </a:prstGeom>
          <a:solidFill>
            <a:srgbClr val="E87722"/>
          </a:solidFill>
          <a:ln w="12700">
            <a:solidFill>
              <a:srgbClr val="E87722"/>
            </a:solidFill>
            <a:prstDash val="solid"/>
          </a:ln>
        </p:spPr>
      </p:sp>
      <p:sp>
        <p:nvSpPr>
          <p:cNvPr id="5" name="Text 3"/>
          <p:cNvSpPr/>
          <p:nvPr/>
        </p:nvSpPr>
        <p:spPr>
          <a:xfrm>
            <a:off x="548640" y="1783080"/>
            <a:ext cx="8229600" cy="640080"/>
          </a:xfrm>
          <a:prstGeom prst="rect">
            <a:avLst/>
          </a:prstGeom>
          <a:noFill/>
          <a:ln/>
        </p:spPr>
        <p:txBody>
          <a:bodyPr wrap="square" lIns="0" tIns="0" rIns="0" bIns="0" rtlCol="0" anchor="t"/>
          <a:lstStyle/>
          <a:p>
            <a:pPr indent="0" marL="0">
              <a:buNone/>
            </a:pPr>
            <a:r>
              <a:rPr lang="en-US" sz="1200" i="1" dirty="0">
                <a:solidFill>
                  <a:srgbClr val="4A5568"/>
                </a:solidFill>
                <a:latin typeface="Calibri" pitchFamily="34" charset="0"/>
                <a:ea typeface="Calibri" pitchFamily="34" charset="-122"/>
                <a:cs typeface="Calibri" pitchFamily="34" charset="-120"/>
              </a:rPr>
              <a:t>Especialmente las madres con bebés necesitan ayuda. Las diaconisas podrán hacer un excelente trabajo dejándolas tranquilas durante el culto. Con tacto, cariño y mucha simpatía, una diaconisa puede ser de gran ayuda en esas ocasiones.</a:t>
            </a:r>
            <a:endParaRPr lang="en-US" sz="1200" dirty="0"/>
          </a:p>
        </p:txBody>
      </p:sp>
      <p:sp>
        <p:nvSpPr>
          <p:cNvPr id="6" name="Shape 4"/>
          <p:cNvSpPr/>
          <p:nvPr/>
        </p:nvSpPr>
        <p:spPr>
          <a:xfrm>
            <a:off x="548640" y="2606040"/>
            <a:ext cx="8046720" cy="1463040"/>
          </a:xfrm>
          <a:prstGeom prst="rect">
            <a:avLst/>
          </a:prstGeom>
          <a:solidFill>
            <a:srgbClr val="1A2B5C"/>
          </a:solidFill>
          <a:ln w="12700">
            <a:solidFill>
              <a:srgbClr val="1A2B5C"/>
            </a:solidFill>
            <a:prstDash val="solid"/>
          </a:ln>
        </p:spPr>
      </p:sp>
      <p:sp>
        <p:nvSpPr>
          <p:cNvPr id="7" name="Text 5"/>
          <p:cNvSpPr/>
          <p:nvPr/>
        </p:nvSpPr>
        <p:spPr>
          <a:xfrm>
            <a:off x="731520" y="2743200"/>
            <a:ext cx="5486400" cy="274320"/>
          </a:xfrm>
          <a:prstGeom prst="rect">
            <a:avLst/>
          </a:prstGeom>
          <a:noFill/>
          <a:ln/>
        </p:spPr>
        <p:txBody>
          <a:bodyPr wrap="square" lIns="0" tIns="0" rIns="0" bIns="0" rtlCol="0" anchor="ctr"/>
          <a:lstStyle/>
          <a:p>
            <a:pPr indent="0" marL="0">
              <a:buNone/>
            </a:pPr>
            <a:r>
              <a:rPr lang="en-US" sz="1000" b="1" spc="400" kern="0" dirty="0">
                <a:solidFill>
                  <a:srgbClr val="E87722"/>
                </a:solidFill>
                <a:latin typeface="Calibri" pitchFamily="34" charset="0"/>
                <a:ea typeface="Calibri" pitchFamily="34" charset="-122"/>
                <a:cs typeface="Calibri" pitchFamily="34" charset="-120"/>
              </a:rPr>
              <a:t>LO QUE NUNCA DEBE OCURRIR</a:t>
            </a:r>
            <a:endParaRPr lang="en-US" sz="1000" dirty="0"/>
          </a:p>
        </p:txBody>
      </p:sp>
      <p:sp>
        <p:nvSpPr>
          <p:cNvPr id="8" name="Text 6"/>
          <p:cNvSpPr/>
          <p:nvPr/>
        </p:nvSpPr>
        <p:spPr>
          <a:xfrm>
            <a:off x="731520" y="3063240"/>
            <a:ext cx="7680960" cy="914400"/>
          </a:xfrm>
          <a:prstGeom prst="rect">
            <a:avLst/>
          </a:prstGeom>
          <a:noFill/>
          <a:ln/>
        </p:spPr>
        <p:txBody>
          <a:bodyPr wrap="square" lIns="0" tIns="0" rIns="0" bIns="0" rtlCol="0" anchor="t"/>
          <a:lstStyle/>
          <a:p>
            <a:pPr indent="0" marL="0">
              <a:buNone/>
            </a:pPr>
            <a:r>
              <a:rPr lang="en-US" sz="1400" i="1" dirty="0">
                <a:solidFill>
                  <a:srgbClr val="FFFFFF"/>
                </a:solidFill>
                <a:latin typeface="Georgia" pitchFamily="34" charset="0"/>
                <a:ea typeface="Georgia" pitchFamily="34" charset="-122"/>
                <a:cs typeface="Georgia" pitchFamily="34" charset="-120"/>
              </a:rPr>
              <a:t>"Las madres nunca deberían ser reprendidas por causa del llanto de sus bebés. Mucho menos deberían ser obligadas a entregar la criatura a otra persona."</a:t>
            </a:r>
            <a:endParaRPr lang="en-US" sz="1400" dirty="0"/>
          </a:p>
        </p:txBody>
      </p:sp>
      <p:sp>
        <p:nvSpPr>
          <p:cNvPr id="9" name="Text 7"/>
          <p:cNvSpPr/>
          <p:nvPr/>
        </p:nvSpPr>
        <p:spPr>
          <a:xfrm>
            <a:off x="548640" y="4206240"/>
            <a:ext cx="8046720" cy="320040"/>
          </a:xfrm>
          <a:prstGeom prst="rect">
            <a:avLst/>
          </a:prstGeom>
          <a:noFill/>
          <a:ln/>
        </p:spPr>
        <p:txBody>
          <a:bodyPr wrap="square" lIns="0" tIns="0" rIns="0" bIns="0" rtlCol="0" anchor="ctr"/>
          <a:lstStyle/>
          <a:p>
            <a:pPr algn="ctr" indent="0" marL="0">
              <a:buNone/>
            </a:pPr>
            <a:r>
              <a:rPr lang="en-US" sz="1000" i="1" dirty="0">
                <a:solidFill>
                  <a:srgbClr val="94A3B8"/>
                </a:solidFill>
                <a:latin typeface="Calibri" pitchFamily="34" charset="0"/>
                <a:ea typeface="Calibri" pitchFamily="34" charset="-122"/>
                <a:cs typeface="Calibri" pitchFamily="34" charset="-120"/>
              </a:rPr>
              <a:t>Las iglesias que poseen sala para las madres deberían proveer un sistema de amplificación.</a:t>
            </a:r>
            <a:endParaRPr lang="en-US" sz="1000" dirty="0"/>
          </a:p>
        </p:txBody>
      </p:sp>
      <p:sp>
        <p:nvSpPr>
          <p:cNvPr id="10" name="Shape 8"/>
          <p:cNvSpPr/>
          <p:nvPr/>
        </p:nvSpPr>
        <p:spPr>
          <a:xfrm>
            <a:off x="548640" y="4617720"/>
            <a:ext cx="8046720" cy="18288"/>
          </a:xfrm>
          <a:prstGeom prst="rect">
            <a:avLst/>
          </a:prstGeom>
          <a:solidFill>
            <a:srgbClr val="E2E8F0"/>
          </a:solidFill>
          <a:ln w="12700">
            <a:solidFill>
              <a:srgbClr val="E2E8F0"/>
            </a:solidFill>
            <a:prstDash val="solid"/>
          </a:ln>
        </p:spPr>
      </p:sp>
      <p:sp>
        <p:nvSpPr>
          <p:cNvPr id="11" name="Text 9"/>
          <p:cNvSpPr/>
          <p:nvPr/>
        </p:nvSpPr>
        <p:spPr>
          <a:xfrm>
            <a:off x="548640" y="4709160"/>
            <a:ext cx="5486400" cy="274320"/>
          </a:xfrm>
          <a:prstGeom prst="rect">
            <a:avLst/>
          </a:prstGeom>
          <a:noFill/>
          <a:ln/>
        </p:spPr>
        <p:txBody>
          <a:bodyPr wrap="square" lIns="0" tIns="0" rIns="0" bIns="0" rtlCol="0" anchor="ctr"/>
          <a:lstStyle/>
          <a:p>
            <a:pPr indent="0" marL="0">
              <a:buNone/>
            </a:pPr>
            <a:r>
              <a:rPr lang="en-US" sz="900" i="1" dirty="0">
                <a:solidFill>
                  <a:srgbClr val="4A5568"/>
                </a:solidFill>
                <a:latin typeface="Calibri" pitchFamily="34" charset="0"/>
                <a:ea typeface="Calibri" pitchFamily="34" charset="-122"/>
                <a:cs typeface="Calibri" pitchFamily="34" charset="-120"/>
              </a:rPr>
              <a:t>Guía del Diaconado · Capítulo 7</a:t>
            </a:r>
            <a:endParaRPr lang="en-US" sz="900" dirty="0"/>
          </a:p>
        </p:txBody>
      </p:sp>
      <p:sp>
        <p:nvSpPr>
          <p:cNvPr id="12" name="Text 10"/>
          <p:cNvSpPr/>
          <p:nvPr/>
        </p:nvSpPr>
        <p:spPr>
          <a:xfrm>
            <a:off x="8138160" y="4709160"/>
            <a:ext cx="457200" cy="274320"/>
          </a:xfrm>
          <a:prstGeom prst="rect">
            <a:avLst/>
          </a:prstGeom>
          <a:noFill/>
          <a:ln/>
        </p:spPr>
        <p:txBody>
          <a:bodyPr wrap="square" lIns="0" tIns="0" rIns="0" bIns="0" rtlCol="0" anchor="ctr"/>
          <a:lstStyle/>
          <a:p>
            <a:pPr algn="r" indent="0" marL="0">
              <a:buNone/>
            </a:pPr>
            <a:r>
              <a:rPr lang="en-US" sz="900" b="1" dirty="0">
                <a:solidFill>
                  <a:srgbClr val="E87722"/>
                </a:solidFill>
                <a:latin typeface="Calibri" pitchFamily="34" charset="0"/>
                <a:ea typeface="Calibri" pitchFamily="34" charset="-122"/>
                <a:cs typeface="Calibri" pitchFamily="34" charset="-120"/>
              </a:rPr>
              <a:t>14</a:t>
            </a:r>
            <a:endParaRPr lang="en-US" sz="9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0F1B3D"/>
        </a:solidFill>
      </p:bgPr>
    </p:bg>
    <p:spTree>
      <p:nvGrpSpPr>
        <p:cNvPr id="1" name=""/>
        <p:cNvGrpSpPr/>
        <p:nvPr/>
      </p:nvGrpSpPr>
      <p:grpSpPr>
        <a:xfrm>
          <a:off x="0" y="0"/>
          <a:ext cx="0" cy="0"/>
          <a:chOff x="0" y="0"/>
          <a:chExt cx="0" cy="0"/>
        </a:xfrm>
      </p:grpSpPr>
      <p:sp>
        <p:nvSpPr>
          <p:cNvPr id="2" name="Shape 0"/>
          <p:cNvSpPr/>
          <p:nvPr/>
        </p:nvSpPr>
        <p:spPr>
          <a:xfrm>
            <a:off x="0" y="0"/>
            <a:ext cx="228600" cy="5143500"/>
          </a:xfrm>
          <a:prstGeom prst="rect">
            <a:avLst/>
          </a:prstGeom>
          <a:solidFill>
            <a:srgbClr val="E87722"/>
          </a:solidFill>
          <a:ln w="12700">
            <a:solidFill>
              <a:srgbClr val="E87722"/>
            </a:solidFill>
            <a:prstDash val="solid"/>
          </a:ln>
        </p:spPr>
      </p:sp>
      <p:sp>
        <p:nvSpPr>
          <p:cNvPr id="3" name="Text 1"/>
          <p:cNvSpPr/>
          <p:nvPr/>
        </p:nvSpPr>
        <p:spPr>
          <a:xfrm>
            <a:off x="822960" y="1645920"/>
            <a:ext cx="7315200" cy="457200"/>
          </a:xfrm>
          <a:prstGeom prst="rect">
            <a:avLst/>
          </a:prstGeom>
          <a:noFill/>
          <a:ln/>
        </p:spPr>
        <p:txBody>
          <a:bodyPr wrap="square" lIns="0" tIns="0" rIns="0" bIns="0" rtlCol="0" anchor="ctr"/>
          <a:lstStyle/>
          <a:p>
            <a:pPr indent="0" marL="0">
              <a:buNone/>
            </a:pPr>
            <a:r>
              <a:rPr lang="en-US" sz="1400" b="1" spc="600" kern="0" dirty="0">
                <a:solidFill>
                  <a:srgbClr val="E87722"/>
                </a:solidFill>
                <a:latin typeface="Calibri" pitchFamily="34" charset="0"/>
                <a:ea typeface="Calibri" pitchFamily="34" charset="-122"/>
                <a:cs typeface="Calibri" pitchFamily="34" charset="-120"/>
              </a:rPr>
              <a:t>PARTE 03</a:t>
            </a:r>
            <a:endParaRPr lang="en-US" sz="1400" dirty="0"/>
          </a:p>
        </p:txBody>
      </p:sp>
      <p:sp>
        <p:nvSpPr>
          <p:cNvPr id="4" name="Text 2"/>
          <p:cNvSpPr/>
          <p:nvPr/>
        </p:nvSpPr>
        <p:spPr>
          <a:xfrm>
            <a:off x="822960" y="2103120"/>
            <a:ext cx="7772400" cy="1097280"/>
          </a:xfrm>
          <a:prstGeom prst="rect">
            <a:avLst/>
          </a:prstGeom>
          <a:noFill/>
          <a:ln/>
        </p:spPr>
        <p:txBody>
          <a:bodyPr wrap="square" lIns="0" tIns="0" rIns="0" bIns="0" rtlCol="0" anchor="t"/>
          <a:lstStyle/>
          <a:p>
            <a:pPr indent="0" marL="0">
              <a:buNone/>
            </a:pPr>
            <a:r>
              <a:rPr lang="en-US" sz="5000" b="1" dirty="0">
                <a:solidFill>
                  <a:srgbClr val="FFFFFF"/>
                </a:solidFill>
                <a:latin typeface="Georgia" pitchFamily="34" charset="0"/>
                <a:ea typeface="Georgia" pitchFamily="34" charset="-122"/>
                <a:cs typeface="Georgia" pitchFamily="34" charset="-120"/>
              </a:rPr>
              <a:t>Imprevistos y cierre</a:t>
            </a:r>
            <a:endParaRPr lang="en-US" sz="5000" dirty="0"/>
          </a:p>
        </p:txBody>
      </p:sp>
      <p:sp>
        <p:nvSpPr>
          <p:cNvPr id="5" name="Text 3"/>
          <p:cNvSpPr/>
          <p:nvPr/>
        </p:nvSpPr>
        <p:spPr>
          <a:xfrm>
            <a:off x="822960" y="4160520"/>
            <a:ext cx="7315200" cy="548640"/>
          </a:xfrm>
          <a:prstGeom prst="rect">
            <a:avLst/>
          </a:prstGeom>
          <a:noFill/>
          <a:ln/>
        </p:spPr>
        <p:txBody>
          <a:bodyPr wrap="square" lIns="0" tIns="0" rIns="0" bIns="0" rtlCol="0" anchor="t"/>
          <a:lstStyle/>
          <a:p>
            <a:pPr indent="0" marL="0">
              <a:buNone/>
            </a:pPr>
            <a:r>
              <a:rPr lang="en-US" sz="1400" i="1" dirty="0">
                <a:solidFill>
                  <a:srgbClr val="CBD5E0"/>
                </a:solidFill>
                <a:latin typeface="Calibri" pitchFamily="34" charset="0"/>
                <a:ea typeface="Calibri" pitchFamily="34" charset="-122"/>
                <a:cs typeface="Calibri" pitchFamily="34" charset="-120"/>
              </a:rPr>
              <a:t>Alerta durante el culto y responsabilidad después de la salida.</a:t>
            </a:r>
            <a:endParaRPr lang="en-US" sz="14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6400800" cy="274320"/>
          </a:xfrm>
          <a:prstGeom prst="rect">
            <a:avLst/>
          </a:prstGeom>
          <a:noFill/>
          <a:ln/>
        </p:spPr>
        <p:txBody>
          <a:bodyPr wrap="square" lIns="0" tIns="0" rIns="0" bIns="0" rtlCol="0" anchor="ctr"/>
          <a:lstStyle/>
          <a:p>
            <a:pPr indent="0" marL="0">
              <a:buNone/>
            </a:pPr>
            <a:r>
              <a:rPr lang="en-US" sz="1000" b="1" spc="400" kern="0" dirty="0">
                <a:solidFill>
                  <a:srgbClr val="E87722"/>
                </a:solidFill>
                <a:latin typeface="Calibri" pitchFamily="34" charset="0"/>
                <a:ea typeface="Calibri" pitchFamily="34" charset="-122"/>
                <a:cs typeface="Calibri" pitchFamily="34" charset="-120"/>
              </a:rPr>
              <a:t>PARTE 03 · IMPREVISTOS Y CIERRE</a:t>
            </a:r>
            <a:endParaRPr lang="en-US" sz="1000" dirty="0"/>
          </a:p>
        </p:txBody>
      </p:sp>
      <p:sp>
        <p:nvSpPr>
          <p:cNvPr id="3" name="Shape 1"/>
          <p:cNvSpPr/>
          <p:nvPr/>
        </p:nvSpPr>
        <p:spPr>
          <a:xfrm>
            <a:off x="548640" y="1005840"/>
            <a:ext cx="1280160" cy="1280160"/>
          </a:xfrm>
          <a:prstGeom prst="ellipse">
            <a:avLst/>
          </a:prstGeom>
          <a:solidFill>
            <a:srgbClr val="1A2B5C"/>
          </a:solidFill>
          <a:ln w="12700">
            <a:solidFill>
              <a:srgbClr val="1A2B5C"/>
            </a:solidFill>
            <a:prstDash val="solid"/>
          </a:ln>
        </p:spPr>
      </p:sp>
      <p:pic>
        <p:nvPicPr>
          <p:cNvPr id="4" name="Image 0" descr="preencoded.png">    </p:cNvPr>
          <p:cNvPicPr>
            <a:picLocks noChangeAspect="1"/>
          </p:cNvPicPr>
          <p:nvPr/>
        </p:nvPicPr>
        <p:blipFill>
          <a:blip r:embed="rId1"/>
          <a:stretch>
            <a:fillRect/>
          </a:stretch>
        </p:blipFill>
        <p:spPr>
          <a:xfrm>
            <a:off x="868680" y="1325880"/>
            <a:ext cx="640080" cy="640080"/>
          </a:xfrm>
          <a:prstGeom prst="rect">
            <a:avLst/>
          </a:prstGeom>
        </p:spPr>
      </p:pic>
      <p:sp>
        <p:nvSpPr>
          <p:cNvPr id="5" name="Text 2"/>
          <p:cNvSpPr/>
          <p:nvPr/>
        </p:nvSpPr>
        <p:spPr>
          <a:xfrm>
            <a:off x="2103120" y="1097280"/>
            <a:ext cx="6400800" cy="640080"/>
          </a:xfrm>
          <a:prstGeom prst="rect">
            <a:avLst/>
          </a:prstGeom>
          <a:noFill/>
          <a:ln/>
        </p:spPr>
        <p:txBody>
          <a:bodyPr wrap="square" lIns="0" tIns="0" rIns="0" bIns="0" rtlCol="0" anchor="t"/>
          <a:lstStyle/>
          <a:p>
            <a:pPr indent="0" marL="0">
              <a:buNone/>
            </a:pPr>
            <a:r>
              <a:rPr lang="en-US" sz="2400" b="1" dirty="0">
                <a:solidFill>
                  <a:srgbClr val="1A2B5C"/>
                </a:solidFill>
                <a:latin typeface="Georgia" pitchFamily="34" charset="0"/>
                <a:ea typeface="Georgia" pitchFamily="34" charset="-122"/>
                <a:cs typeface="Georgia" pitchFamily="34" charset="-120"/>
              </a:rPr>
              <a:t>Los imprevistos durante el culto</a:t>
            </a:r>
            <a:endParaRPr lang="en-US" sz="2400" dirty="0"/>
          </a:p>
        </p:txBody>
      </p:sp>
      <p:sp>
        <p:nvSpPr>
          <p:cNvPr id="6" name="Text 3"/>
          <p:cNvSpPr/>
          <p:nvPr/>
        </p:nvSpPr>
        <p:spPr>
          <a:xfrm>
            <a:off x="2103120" y="1783080"/>
            <a:ext cx="6400800" cy="365760"/>
          </a:xfrm>
          <a:prstGeom prst="rect">
            <a:avLst/>
          </a:prstGeom>
          <a:noFill/>
          <a:ln/>
        </p:spPr>
        <p:txBody>
          <a:bodyPr wrap="square" lIns="0" tIns="0" rIns="0" bIns="0" rtlCol="0" anchor="t"/>
          <a:lstStyle/>
          <a:p>
            <a:pPr indent="0" marL="0">
              <a:buNone/>
            </a:pPr>
            <a:r>
              <a:rPr lang="en-US" sz="1400" i="1" dirty="0">
                <a:solidFill>
                  <a:srgbClr val="E87722"/>
                </a:solidFill>
                <a:latin typeface="Calibri" pitchFamily="34" charset="0"/>
                <a:ea typeface="Calibri" pitchFamily="34" charset="-122"/>
                <a:cs typeface="Calibri" pitchFamily="34" charset="-120"/>
              </a:rPr>
              <a:t>La actitud del servidor: alerta, dispuesto y capaz</a:t>
            </a:r>
            <a:endParaRPr lang="en-US" sz="1400" dirty="0"/>
          </a:p>
        </p:txBody>
      </p:sp>
      <p:sp>
        <p:nvSpPr>
          <p:cNvPr id="7" name="Text 4"/>
          <p:cNvSpPr/>
          <p:nvPr/>
        </p:nvSpPr>
        <p:spPr>
          <a:xfrm>
            <a:off x="548640" y="2697480"/>
            <a:ext cx="8229600" cy="1828800"/>
          </a:xfrm>
          <a:prstGeom prst="rect">
            <a:avLst/>
          </a:prstGeom>
          <a:noFill/>
          <a:ln/>
        </p:spPr>
        <p:txBody>
          <a:bodyPr wrap="square" lIns="0" tIns="0" rIns="0" bIns="0" rtlCol="0" anchor="t"/>
          <a:lstStyle/>
          <a:p>
            <a:pPr indent="0" marL="0">
              <a:spcAft>
                <a:spcPts val="800"/>
              </a:spcAft>
              <a:buNone/>
            </a:pPr>
            <a:r>
              <a:rPr lang="en-US" sz="1200" dirty="0">
                <a:solidFill>
                  <a:srgbClr val="4A5568"/>
                </a:solidFill>
                <a:latin typeface="Calibri" pitchFamily="34" charset="0"/>
                <a:ea typeface="Calibri" pitchFamily="34" charset="-122"/>
                <a:cs typeface="Calibri" pitchFamily="34" charset="-120"/>
              </a:rPr>
              <a:t>Durante los cultos y los programas, cada diácono y diaconisa, independientemente de si está o no de turno, deberá permanecer alerta para atender cualquier situación imprevista. Esto incluye ayudar a las personas, asistir al predicador con algún equipo, atender emergencias.</a:t>
            </a:r>
            <a:endParaRPr lang="en-US" sz="1200" dirty="0"/>
          </a:p>
          <a:p>
            <a:pPr indent="0" marL="0">
              <a:spcAft>
                <a:spcPts val="800"/>
              </a:spcAft>
              <a:buNone/>
            </a:pPr>
            <a:endParaRPr lang="en-US" sz="1200" dirty="0"/>
          </a:p>
          <a:p>
            <a:pPr indent="0" marL="0">
              <a:spcAft>
                <a:spcPts val="800"/>
              </a:spcAft>
              <a:buNone/>
            </a:pPr>
            <a:r>
              <a:rPr lang="en-US" sz="1200" dirty="0">
                <a:solidFill>
                  <a:srgbClr val="4A5568"/>
                </a:solidFill>
                <a:latin typeface="Calibri" pitchFamily="34" charset="0"/>
                <a:ea typeface="Calibri" pitchFamily="34" charset="-122"/>
                <a:cs typeface="Calibri" pitchFamily="34" charset="-120"/>
              </a:rPr>
              <a:t>El diácono o la diaconisa son servidores. Por eso necesitan estar atentos, dispuestos y ser capaces de tomar la iniciativa. La iniciativa, en este oficio, no es opcional: es parte del llamado.</a:t>
            </a:r>
            <a:endParaRPr lang="en-US" sz="1200" dirty="0"/>
          </a:p>
        </p:txBody>
      </p:sp>
      <p:sp>
        <p:nvSpPr>
          <p:cNvPr id="8" name="Shape 5"/>
          <p:cNvSpPr/>
          <p:nvPr/>
        </p:nvSpPr>
        <p:spPr>
          <a:xfrm>
            <a:off x="548640" y="4617720"/>
            <a:ext cx="8046720" cy="18288"/>
          </a:xfrm>
          <a:prstGeom prst="rect">
            <a:avLst/>
          </a:prstGeom>
          <a:solidFill>
            <a:srgbClr val="E2E8F0"/>
          </a:solidFill>
          <a:ln w="12700">
            <a:solidFill>
              <a:srgbClr val="E2E8F0"/>
            </a:solidFill>
            <a:prstDash val="solid"/>
          </a:ln>
        </p:spPr>
      </p:sp>
      <p:sp>
        <p:nvSpPr>
          <p:cNvPr id="9" name="Text 6"/>
          <p:cNvSpPr/>
          <p:nvPr/>
        </p:nvSpPr>
        <p:spPr>
          <a:xfrm>
            <a:off x="548640" y="4709160"/>
            <a:ext cx="5486400" cy="274320"/>
          </a:xfrm>
          <a:prstGeom prst="rect">
            <a:avLst/>
          </a:prstGeom>
          <a:noFill/>
          <a:ln/>
        </p:spPr>
        <p:txBody>
          <a:bodyPr wrap="square" lIns="0" tIns="0" rIns="0" bIns="0" rtlCol="0" anchor="ctr"/>
          <a:lstStyle/>
          <a:p>
            <a:pPr indent="0" marL="0">
              <a:buNone/>
            </a:pPr>
            <a:r>
              <a:rPr lang="en-US" sz="900" i="1" dirty="0">
                <a:solidFill>
                  <a:srgbClr val="4A5568"/>
                </a:solidFill>
                <a:latin typeface="Calibri" pitchFamily="34" charset="0"/>
                <a:ea typeface="Calibri" pitchFamily="34" charset="-122"/>
                <a:cs typeface="Calibri" pitchFamily="34" charset="-120"/>
              </a:rPr>
              <a:t>Guía del Diaconado · Capítulo 7</a:t>
            </a:r>
            <a:endParaRPr lang="en-US" sz="900" dirty="0"/>
          </a:p>
        </p:txBody>
      </p:sp>
      <p:sp>
        <p:nvSpPr>
          <p:cNvPr id="10" name="Text 7"/>
          <p:cNvSpPr/>
          <p:nvPr/>
        </p:nvSpPr>
        <p:spPr>
          <a:xfrm>
            <a:off x="8138160" y="4709160"/>
            <a:ext cx="457200" cy="274320"/>
          </a:xfrm>
          <a:prstGeom prst="rect">
            <a:avLst/>
          </a:prstGeom>
          <a:noFill/>
          <a:ln/>
        </p:spPr>
        <p:txBody>
          <a:bodyPr wrap="square" lIns="0" tIns="0" rIns="0" bIns="0" rtlCol="0" anchor="ctr"/>
          <a:lstStyle/>
          <a:p>
            <a:pPr algn="r" indent="0" marL="0">
              <a:buNone/>
            </a:pPr>
            <a:r>
              <a:rPr lang="en-US" sz="900" b="1" dirty="0">
                <a:solidFill>
                  <a:srgbClr val="E87722"/>
                </a:solidFill>
                <a:latin typeface="Calibri" pitchFamily="34" charset="0"/>
                <a:ea typeface="Calibri" pitchFamily="34" charset="-122"/>
                <a:cs typeface="Calibri" pitchFamily="34" charset="-120"/>
              </a:rPr>
              <a:t>16</a:t>
            </a:r>
            <a:endParaRPr lang="en-US" sz="9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6400800" cy="274320"/>
          </a:xfrm>
          <a:prstGeom prst="rect">
            <a:avLst/>
          </a:prstGeom>
          <a:noFill/>
          <a:ln/>
        </p:spPr>
        <p:txBody>
          <a:bodyPr wrap="square" lIns="0" tIns="0" rIns="0" bIns="0" rtlCol="0" anchor="ctr"/>
          <a:lstStyle/>
          <a:p>
            <a:pPr indent="0" marL="0">
              <a:buNone/>
            </a:pPr>
            <a:r>
              <a:rPr lang="en-US" sz="1000" b="1" spc="400" kern="0" dirty="0">
                <a:solidFill>
                  <a:srgbClr val="E87722"/>
                </a:solidFill>
                <a:latin typeface="Calibri" pitchFamily="34" charset="0"/>
                <a:ea typeface="Calibri" pitchFamily="34" charset="-122"/>
                <a:cs typeface="Calibri" pitchFamily="34" charset="-120"/>
              </a:rPr>
              <a:t>PARTE 03 · IMPREVISTOS Y CIERRE</a:t>
            </a:r>
            <a:endParaRPr lang="en-US" sz="1000" dirty="0"/>
          </a:p>
        </p:txBody>
      </p:sp>
      <p:sp>
        <p:nvSpPr>
          <p:cNvPr id="3" name="Text 1"/>
          <p:cNvSpPr/>
          <p:nvPr/>
        </p:nvSpPr>
        <p:spPr>
          <a:xfrm>
            <a:off x="548640" y="777240"/>
            <a:ext cx="8229600" cy="640080"/>
          </a:xfrm>
          <a:prstGeom prst="rect">
            <a:avLst/>
          </a:prstGeom>
          <a:noFill/>
          <a:ln/>
        </p:spPr>
        <p:txBody>
          <a:bodyPr wrap="square" lIns="0" tIns="0" rIns="0" bIns="0" rtlCol="0" anchor="t"/>
          <a:lstStyle/>
          <a:p>
            <a:pPr indent="0" marL="0">
              <a:buNone/>
            </a:pPr>
            <a:r>
              <a:rPr lang="en-US" sz="3200" b="1" dirty="0">
                <a:solidFill>
                  <a:srgbClr val="1A2B5C"/>
                </a:solidFill>
                <a:latin typeface="Georgia" pitchFamily="34" charset="0"/>
                <a:ea typeface="Georgia" pitchFamily="34" charset="-122"/>
                <a:cs typeface="Georgia" pitchFamily="34" charset="-120"/>
              </a:rPr>
              <a:t>Después de la salida</a:t>
            </a:r>
            <a:endParaRPr lang="en-US" sz="3200" dirty="0"/>
          </a:p>
        </p:txBody>
      </p:sp>
      <p:sp>
        <p:nvSpPr>
          <p:cNvPr id="4" name="Shape 2"/>
          <p:cNvSpPr/>
          <p:nvPr/>
        </p:nvSpPr>
        <p:spPr>
          <a:xfrm>
            <a:off x="548640" y="1508760"/>
            <a:ext cx="548640" cy="45720"/>
          </a:xfrm>
          <a:prstGeom prst="rect">
            <a:avLst/>
          </a:prstGeom>
          <a:solidFill>
            <a:srgbClr val="E87722"/>
          </a:solidFill>
          <a:ln w="12700">
            <a:solidFill>
              <a:srgbClr val="E87722"/>
            </a:solidFill>
            <a:prstDash val="solid"/>
          </a:ln>
        </p:spPr>
      </p:sp>
      <p:sp>
        <p:nvSpPr>
          <p:cNvPr id="5" name="Text 3"/>
          <p:cNvSpPr/>
          <p:nvPr/>
        </p:nvSpPr>
        <p:spPr>
          <a:xfrm>
            <a:off x="548640" y="1783080"/>
            <a:ext cx="8229600" cy="411480"/>
          </a:xfrm>
          <a:prstGeom prst="rect">
            <a:avLst/>
          </a:prstGeom>
          <a:noFill/>
          <a:ln/>
        </p:spPr>
        <p:txBody>
          <a:bodyPr wrap="square" lIns="0" tIns="0" rIns="0" bIns="0" rtlCol="0" anchor="t"/>
          <a:lstStyle/>
          <a:p>
            <a:pPr indent="0" marL="0">
              <a:buNone/>
            </a:pPr>
            <a:r>
              <a:rPr lang="en-US" sz="1200" i="1" dirty="0">
                <a:solidFill>
                  <a:srgbClr val="4A5568"/>
                </a:solidFill>
                <a:latin typeface="Calibri" pitchFamily="34" charset="0"/>
                <a:ea typeface="Calibri" pitchFamily="34" charset="-122"/>
                <a:cs typeface="Calibri" pitchFamily="34" charset="-120"/>
              </a:rPr>
              <a:t>Al finalizar el servicio, normalmente un diácono queda encargado de cerrar la iglesia y tomar todas las providencias necesarias:</a:t>
            </a:r>
            <a:endParaRPr lang="en-US" sz="1200" dirty="0"/>
          </a:p>
        </p:txBody>
      </p:sp>
      <p:sp>
        <p:nvSpPr>
          <p:cNvPr id="6" name="Shape 4"/>
          <p:cNvSpPr/>
          <p:nvPr/>
        </p:nvSpPr>
        <p:spPr>
          <a:xfrm>
            <a:off x="548640" y="2331720"/>
            <a:ext cx="1874520" cy="1188720"/>
          </a:xfrm>
          <a:prstGeom prst="rect">
            <a:avLst/>
          </a:prstGeom>
          <a:solidFill>
            <a:srgbClr val="F7FAFC"/>
          </a:solidFill>
          <a:ln w="6350">
            <a:solidFill>
              <a:srgbClr val="E2E8F0"/>
            </a:solidFill>
            <a:prstDash val="solid"/>
          </a:ln>
        </p:spPr>
      </p:sp>
      <p:sp>
        <p:nvSpPr>
          <p:cNvPr id="7" name="Shape 5"/>
          <p:cNvSpPr/>
          <p:nvPr/>
        </p:nvSpPr>
        <p:spPr>
          <a:xfrm>
            <a:off x="548640" y="2331720"/>
            <a:ext cx="1874520" cy="54864"/>
          </a:xfrm>
          <a:prstGeom prst="rect">
            <a:avLst/>
          </a:prstGeom>
          <a:solidFill>
            <a:srgbClr val="E87722"/>
          </a:solidFill>
          <a:ln w="12700">
            <a:solidFill>
              <a:srgbClr val="E87722"/>
            </a:solidFill>
            <a:prstDash val="solid"/>
          </a:ln>
        </p:spPr>
      </p:sp>
      <p:sp>
        <p:nvSpPr>
          <p:cNvPr id="8" name="Shape 6"/>
          <p:cNvSpPr/>
          <p:nvPr/>
        </p:nvSpPr>
        <p:spPr>
          <a:xfrm>
            <a:off x="1188720" y="2496312"/>
            <a:ext cx="594360" cy="594360"/>
          </a:xfrm>
          <a:prstGeom prst="ellipse">
            <a:avLst/>
          </a:prstGeom>
          <a:solidFill>
            <a:srgbClr val="FFFFFF"/>
          </a:solidFill>
          <a:ln w="15240">
            <a:solidFill>
              <a:srgbClr val="E87722"/>
            </a:solidFill>
            <a:prstDash val="solid"/>
          </a:ln>
        </p:spPr>
      </p:sp>
      <p:pic>
        <p:nvPicPr>
          <p:cNvPr id="9" name="Image 0" descr="preencoded.png">    </p:cNvPr>
          <p:cNvPicPr>
            <a:picLocks noChangeAspect="1"/>
          </p:cNvPicPr>
          <p:nvPr/>
        </p:nvPicPr>
        <p:blipFill>
          <a:blip r:embed="rId1"/>
          <a:stretch>
            <a:fillRect/>
          </a:stretch>
        </p:blipFill>
        <p:spPr>
          <a:xfrm>
            <a:off x="1307592" y="2606040"/>
            <a:ext cx="365760" cy="365760"/>
          </a:xfrm>
          <a:prstGeom prst="rect">
            <a:avLst/>
          </a:prstGeom>
        </p:spPr>
      </p:pic>
      <p:sp>
        <p:nvSpPr>
          <p:cNvPr id="10" name="Text 7"/>
          <p:cNvSpPr/>
          <p:nvPr/>
        </p:nvSpPr>
        <p:spPr>
          <a:xfrm>
            <a:off x="640080" y="3172968"/>
            <a:ext cx="1691640" cy="292608"/>
          </a:xfrm>
          <a:prstGeom prst="rect">
            <a:avLst/>
          </a:prstGeom>
          <a:noFill/>
          <a:ln/>
        </p:spPr>
        <p:txBody>
          <a:bodyPr wrap="square" lIns="0" tIns="0" rIns="0" bIns="0" rtlCol="0" anchor="t"/>
          <a:lstStyle/>
          <a:p>
            <a:pPr algn="ctr" indent="0" marL="0">
              <a:buNone/>
            </a:pPr>
            <a:r>
              <a:rPr lang="en-US" sz="1100" b="1" dirty="0">
                <a:solidFill>
                  <a:srgbClr val="1A2B5C"/>
                </a:solidFill>
                <a:latin typeface="Calibri" pitchFamily="34" charset="0"/>
                <a:ea typeface="Calibri" pitchFamily="34" charset="-122"/>
                <a:cs typeface="Calibri" pitchFamily="34" charset="-120"/>
              </a:rPr>
              <a:t>Cerrar la iglesia</a:t>
            </a:r>
            <a:endParaRPr lang="en-US" sz="1100" dirty="0"/>
          </a:p>
        </p:txBody>
      </p:sp>
      <p:sp>
        <p:nvSpPr>
          <p:cNvPr id="11" name="Shape 8"/>
          <p:cNvSpPr/>
          <p:nvPr/>
        </p:nvSpPr>
        <p:spPr>
          <a:xfrm>
            <a:off x="2606040" y="2331720"/>
            <a:ext cx="1874520" cy="1188720"/>
          </a:xfrm>
          <a:prstGeom prst="rect">
            <a:avLst/>
          </a:prstGeom>
          <a:solidFill>
            <a:srgbClr val="F7FAFC"/>
          </a:solidFill>
          <a:ln w="6350">
            <a:solidFill>
              <a:srgbClr val="E2E8F0"/>
            </a:solidFill>
            <a:prstDash val="solid"/>
          </a:ln>
        </p:spPr>
      </p:sp>
      <p:sp>
        <p:nvSpPr>
          <p:cNvPr id="12" name="Shape 9"/>
          <p:cNvSpPr/>
          <p:nvPr/>
        </p:nvSpPr>
        <p:spPr>
          <a:xfrm>
            <a:off x="2606040" y="2331720"/>
            <a:ext cx="1874520" cy="54864"/>
          </a:xfrm>
          <a:prstGeom prst="rect">
            <a:avLst/>
          </a:prstGeom>
          <a:solidFill>
            <a:srgbClr val="E87722"/>
          </a:solidFill>
          <a:ln w="12700">
            <a:solidFill>
              <a:srgbClr val="E87722"/>
            </a:solidFill>
            <a:prstDash val="solid"/>
          </a:ln>
        </p:spPr>
      </p:sp>
      <p:sp>
        <p:nvSpPr>
          <p:cNvPr id="13" name="Shape 10"/>
          <p:cNvSpPr/>
          <p:nvPr/>
        </p:nvSpPr>
        <p:spPr>
          <a:xfrm>
            <a:off x="3246120" y="2496312"/>
            <a:ext cx="594360" cy="594360"/>
          </a:xfrm>
          <a:prstGeom prst="ellipse">
            <a:avLst/>
          </a:prstGeom>
          <a:solidFill>
            <a:srgbClr val="FFFFFF"/>
          </a:solidFill>
          <a:ln w="15240">
            <a:solidFill>
              <a:srgbClr val="E87722"/>
            </a:solidFill>
            <a:prstDash val="solid"/>
          </a:ln>
        </p:spPr>
      </p:sp>
      <p:pic>
        <p:nvPicPr>
          <p:cNvPr id="14" name="Image 1" descr="preencoded.png">    </p:cNvPr>
          <p:cNvPicPr>
            <a:picLocks noChangeAspect="1"/>
          </p:cNvPicPr>
          <p:nvPr/>
        </p:nvPicPr>
        <p:blipFill>
          <a:blip r:embed="rId2"/>
          <a:stretch>
            <a:fillRect/>
          </a:stretch>
        </p:blipFill>
        <p:spPr>
          <a:xfrm>
            <a:off x="3364992" y="2606040"/>
            <a:ext cx="365760" cy="365760"/>
          </a:xfrm>
          <a:prstGeom prst="rect">
            <a:avLst/>
          </a:prstGeom>
        </p:spPr>
      </p:pic>
      <p:sp>
        <p:nvSpPr>
          <p:cNvPr id="15" name="Text 11"/>
          <p:cNvSpPr/>
          <p:nvPr/>
        </p:nvSpPr>
        <p:spPr>
          <a:xfrm>
            <a:off x="2697480" y="3172968"/>
            <a:ext cx="1691640" cy="292608"/>
          </a:xfrm>
          <a:prstGeom prst="rect">
            <a:avLst/>
          </a:prstGeom>
          <a:noFill/>
          <a:ln/>
        </p:spPr>
        <p:txBody>
          <a:bodyPr wrap="square" lIns="0" tIns="0" rIns="0" bIns="0" rtlCol="0" anchor="t"/>
          <a:lstStyle/>
          <a:p>
            <a:pPr algn="ctr" indent="0" marL="0">
              <a:buNone/>
            </a:pPr>
            <a:r>
              <a:rPr lang="en-US" sz="1100" b="1" dirty="0">
                <a:solidFill>
                  <a:srgbClr val="1A2B5C"/>
                </a:solidFill>
                <a:latin typeface="Calibri" pitchFamily="34" charset="0"/>
                <a:ea typeface="Calibri" pitchFamily="34" charset="-122"/>
                <a:cs typeface="Calibri" pitchFamily="34" charset="-120"/>
              </a:rPr>
              <a:t>Apagar las luces</a:t>
            </a:r>
            <a:endParaRPr lang="en-US" sz="1100" dirty="0"/>
          </a:p>
        </p:txBody>
      </p:sp>
      <p:sp>
        <p:nvSpPr>
          <p:cNvPr id="16" name="Shape 12"/>
          <p:cNvSpPr/>
          <p:nvPr/>
        </p:nvSpPr>
        <p:spPr>
          <a:xfrm>
            <a:off x="4663440" y="2331720"/>
            <a:ext cx="1874520" cy="1188720"/>
          </a:xfrm>
          <a:prstGeom prst="rect">
            <a:avLst/>
          </a:prstGeom>
          <a:solidFill>
            <a:srgbClr val="F7FAFC"/>
          </a:solidFill>
          <a:ln w="6350">
            <a:solidFill>
              <a:srgbClr val="E2E8F0"/>
            </a:solidFill>
            <a:prstDash val="solid"/>
          </a:ln>
        </p:spPr>
      </p:sp>
      <p:sp>
        <p:nvSpPr>
          <p:cNvPr id="17" name="Shape 13"/>
          <p:cNvSpPr/>
          <p:nvPr/>
        </p:nvSpPr>
        <p:spPr>
          <a:xfrm>
            <a:off x="4663440" y="2331720"/>
            <a:ext cx="1874520" cy="54864"/>
          </a:xfrm>
          <a:prstGeom prst="rect">
            <a:avLst/>
          </a:prstGeom>
          <a:solidFill>
            <a:srgbClr val="E87722"/>
          </a:solidFill>
          <a:ln w="12700">
            <a:solidFill>
              <a:srgbClr val="E87722"/>
            </a:solidFill>
            <a:prstDash val="solid"/>
          </a:ln>
        </p:spPr>
      </p:sp>
      <p:sp>
        <p:nvSpPr>
          <p:cNvPr id="18" name="Shape 14"/>
          <p:cNvSpPr/>
          <p:nvPr/>
        </p:nvSpPr>
        <p:spPr>
          <a:xfrm>
            <a:off x="5303520" y="2496312"/>
            <a:ext cx="594360" cy="594360"/>
          </a:xfrm>
          <a:prstGeom prst="ellipse">
            <a:avLst/>
          </a:prstGeom>
          <a:solidFill>
            <a:srgbClr val="FFFFFF"/>
          </a:solidFill>
          <a:ln w="15240">
            <a:solidFill>
              <a:srgbClr val="E87722"/>
            </a:solidFill>
            <a:prstDash val="solid"/>
          </a:ln>
        </p:spPr>
      </p:sp>
      <p:pic>
        <p:nvPicPr>
          <p:cNvPr id="19" name="Image 2" descr="preencoded.png">    </p:cNvPr>
          <p:cNvPicPr>
            <a:picLocks noChangeAspect="1"/>
          </p:cNvPicPr>
          <p:nvPr/>
        </p:nvPicPr>
        <p:blipFill>
          <a:blip r:embed="rId3"/>
          <a:stretch>
            <a:fillRect/>
          </a:stretch>
        </p:blipFill>
        <p:spPr>
          <a:xfrm>
            <a:off x="5422392" y="2606040"/>
            <a:ext cx="365760" cy="365760"/>
          </a:xfrm>
          <a:prstGeom prst="rect">
            <a:avLst/>
          </a:prstGeom>
        </p:spPr>
      </p:pic>
      <p:sp>
        <p:nvSpPr>
          <p:cNvPr id="20" name="Text 15"/>
          <p:cNvSpPr/>
          <p:nvPr/>
        </p:nvSpPr>
        <p:spPr>
          <a:xfrm>
            <a:off x="4754880" y="3172968"/>
            <a:ext cx="1691640" cy="292608"/>
          </a:xfrm>
          <a:prstGeom prst="rect">
            <a:avLst/>
          </a:prstGeom>
          <a:noFill/>
          <a:ln/>
        </p:spPr>
        <p:txBody>
          <a:bodyPr wrap="square" lIns="0" tIns="0" rIns="0" bIns="0" rtlCol="0" anchor="t"/>
          <a:lstStyle/>
          <a:p>
            <a:pPr algn="ctr" indent="0" marL="0">
              <a:buNone/>
            </a:pPr>
            <a:r>
              <a:rPr lang="en-US" sz="1100" b="1" dirty="0">
                <a:solidFill>
                  <a:srgbClr val="1A2B5C"/>
                </a:solidFill>
                <a:latin typeface="Calibri" pitchFamily="34" charset="0"/>
                <a:ea typeface="Calibri" pitchFamily="34" charset="-122"/>
                <a:cs typeface="Calibri" pitchFamily="34" charset="-120"/>
              </a:rPr>
              <a:t>Verificar equipos</a:t>
            </a:r>
            <a:endParaRPr lang="en-US" sz="1100" dirty="0"/>
          </a:p>
        </p:txBody>
      </p:sp>
      <p:sp>
        <p:nvSpPr>
          <p:cNvPr id="21" name="Shape 16"/>
          <p:cNvSpPr/>
          <p:nvPr/>
        </p:nvSpPr>
        <p:spPr>
          <a:xfrm>
            <a:off x="6720840" y="2331720"/>
            <a:ext cx="1874520" cy="1188720"/>
          </a:xfrm>
          <a:prstGeom prst="rect">
            <a:avLst/>
          </a:prstGeom>
          <a:solidFill>
            <a:srgbClr val="F7FAFC"/>
          </a:solidFill>
          <a:ln w="6350">
            <a:solidFill>
              <a:srgbClr val="E2E8F0"/>
            </a:solidFill>
            <a:prstDash val="solid"/>
          </a:ln>
        </p:spPr>
      </p:sp>
      <p:sp>
        <p:nvSpPr>
          <p:cNvPr id="22" name="Shape 17"/>
          <p:cNvSpPr/>
          <p:nvPr/>
        </p:nvSpPr>
        <p:spPr>
          <a:xfrm>
            <a:off x="6720840" y="2331720"/>
            <a:ext cx="1874520" cy="54864"/>
          </a:xfrm>
          <a:prstGeom prst="rect">
            <a:avLst/>
          </a:prstGeom>
          <a:solidFill>
            <a:srgbClr val="E87722"/>
          </a:solidFill>
          <a:ln w="12700">
            <a:solidFill>
              <a:srgbClr val="E87722"/>
            </a:solidFill>
            <a:prstDash val="solid"/>
          </a:ln>
        </p:spPr>
      </p:sp>
      <p:sp>
        <p:nvSpPr>
          <p:cNvPr id="23" name="Shape 18"/>
          <p:cNvSpPr/>
          <p:nvPr/>
        </p:nvSpPr>
        <p:spPr>
          <a:xfrm>
            <a:off x="7360920" y="2496312"/>
            <a:ext cx="594360" cy="594360"/>
          </a:xfrm>
          <a:prstGeom prst="ellipse">
            <a:avLst/>
          </a:prstGeom>
          <a:solidFill>
            <a:srgbClr val="FFFFFF"/>
          </a:solidFill>
          <a:ln w="15240">
            <a:solidFill>
              <a:srgbClr val="E87722"/>
            </a:solidFill>
            <a:prstDash val="solid"/>
          </a:ln>
        </p:spPr>
      </p:sp>
      <p:pic>
        <p:nvPicPr>
          <p:cNvPr id="24" name="Image 3" descr="preencoded.png">    </p:cNvPr>
          <p:cNvPicPr>
            <a:picLocks noChangeAspect="1"/>
          </p:cNvPicPr>
          <p:nvPr/>
        </p:nvPicPr>
        <p:blipFill>
          <a:blip r:embed="rId4"/>
          <a:stretch>
            <a:fillRect/>
          </a:stretch>
        </p:blipFill>
        <p:spPr>
          <a:xfrm>
            <a:off x="7479792" y="2606040"/>
            <a:ext cx="365760" cy="365760"/>
          </a:xfrm>
          <a:prstGeom prst="rect">
            <a:avLst/>
          </a:prstGeom>
        </p:spPr>
      </p:pic>
      <p:sp>
        <p:nvSpPr>
          <p:cNvPr id="25" name="Text 19"/>
          <p:cNvSpPr/>
          <p:nvPr/>
        </p:nvSpPr>
        <p:spPr>
          <a:xfrm>
            <a:off x="6812280" y="3172968"/>
            <a:ext cx="1691640" cy="292608"/>
          </a:xfrm>
          <a:prstGeom prst="rect">
            <a:avLst/>
          </a:prstGeom>
          <a:noFill/>
          <a:ln/>
        </p:spPr>
        <p:txBody>
          <a:bodyPr wrap="square" lIns="0" tIns="0" rIns="0" bIns="0" rtlCol="0" anchor="t"/>
          <a:lstStyle/>
          <a:p>
            <a:pPr algn="ctr" indent="0" marL="0">
              <a:buNone/>
            </a:pPr>
            <a:r>
              <a:rPr lang="en-US" sz="1100" b="1" dirty="0">
                <a:solidFill>
                  <a:srgbClr val="1A2B5C"/>
                </a:solidFill>
                <a:latin typeface="Calibri" pitchFamily="34" charset="0"/>
                <a:ea typeface="Calibri" pitchFamily="34" charset="-122"/>
                <a:cs typeface="Calibri" pitchFamily="34" charset="-120"/>
              </a:rPr>
              <a:t>Activar la alarma</a:t>
            </a:r>
            <a:endParaRPr lang="en-US" sz="1100" dirty="0"/>
          </a:p>
        </p:txBody>
      </p:sp>
      <p:sp>
        <p:nvSpPr>
          <p:cNvPr id="26" name="Shape 20"/>
          <p:cNvSpPr/>
          <p:nvPr/>
        </p:nvSpPr>
        <p:spPr>
          <a:xfrm>
            <a:off x="548640" y="3703320"/>
            <a:ext cx="8046720" cy="777240"/>
          </a:xfrm>
          <a:prstGeom prst="rect">
            <a:avLst/>
          </a:prstGeom>
          <a:solidFill>
            <a:srgbClr val="F7FAFC"/>
          </a:solidFill>
          <a:ln w="12700">
            <a:solidFill>
              <a:srgbClr val="E87722"/>
            </a:solidFill>
            <a:prstDash val="solid"/>
          </a:ln>
        </p:spPr>
      </p:sp>
      <p:sp>
        <p:nvSpPr>
          <p:cNvPr id="27" name="Text 21"/>
          <p:cNvSpPr/>
          <p:nvPr/>
        </p:nvSpPr>
        <p:spPr>
          <a:xfrm>
            <a:off x="731520" y="3794760"/>
            <a:ext cx="5486400" cy="228600"/>
          </a:xfrm>
          <a:prstGeom prst="rect">
            <a:avLst/>
          </a:prstGeom>
          <a:noFill/>
          <a:ln/>
        </p:spPr>
        <p:txBody>
          <a:bodyPr wrap="square" lIns="0" tIns="0" rIns="0" bIns="0" rtlCol="0" anchor="ctr"/>
          <a:lstStyle/>
          <a:p>
            <a:pPr indent="0" marL="0">
              <a:buNone/>
            </a:pPr>
            <a:r>
              <a:rPr lang="en-US" sz="900" b="1" spc="400" kern="0" dirty="0">
                <a:solidFill>
                  <a:srgbClr val="E87722"/>
                </a:solidFill>
                <a:latin typeface="Calibri" pitchFamily="34" charset="0"/>
                <a:ea typeface="Calibri" pitchFamily="34" charset="-122"/>
                <a:cs typeface="Calibri" pitchFamily="34" charset="-120"/>
              </a:rPr>
              <a:t>LA ATENCIÓN PASTORAL POSCULTO</a:t>
            </a:r>
            <a:endParaRPr lang="en-US" sz="900" dirty="0"/>
          </a:p>
        </p:txBody>
      </p:sp>
      <p:sp>
        <p:nvSpPr>
          <p:cNvPr id="28" name="Text 22"/>
          <p:cNvSpPr/>
          <p:nvPr/>
        </p:nvSpPr>
        <p:spPr>
          <a:xfrm>
            <a:off x="731520" y="4023360"/>
            <a:ext cx="7680960" cy="457200"/>
          </a:xfrm>
          <a:prstGeom prst="rect">
            <a:avLst/>
          </a:prstGeom>
          <a:noFill/>
          <a:ln/>
        </p:spPr>
        <p:txBody>
          <a:bodyPr wrap="square" lIns="0" tIns="0" rIns="0" bIns="0" rtlCol="0" anchor="t"/>
          <a:lstStyle/>
          <a:p>
            <a:pPr indent="0" marL="0">
              <a:buNone/>
            </a:pPr>
            <a:r>
              <a:rPr lang="en-US" sz="1000" i="1" dirty="0">
                <a:solidFill>
                  <a:srgbClr val="4A5568"/>
                </a:solidFill>
                <a:latin typeface="Calibri" pitchFamily="34" charset="0"/>
                <a:ea typeface="Calibri" pitchFamily="34" charset="-122"/>
                <a:cs typeface="Calibri" pitchFamily="34" charset="-120"/>
              </a:rPr>
              <a:t>Algunas personas necesitan hablar con el pastor o un anciano, otras desean orar o recibir orientación espiritual. El diácono debe estar dispuesto a permanecer el tiempo que sea necesario.</a:t>
            </a:r>
            <a:endParaRPr lang="en-US" sz="1000" dirty="0"/>
          </a:p>
        </p:txBody>
      </p:sp>
      <p:sp>
        <p:nvSpPr>
          <p:cNvPr id="29" name="Shape 23"/>
          <p:cNvSpPr/>
          <p:nvPr/>
        </p:nvSpPr>
        <p:spPr>
          <a:xfrm>
            <a:off x="548640" y="4617720"/>
            <a:ext cx="8046720" cy="18288"/>
          </a:xfrm>
          <a:prstGeom prst="rect">
            <a:avLst/>
          </a:prstGeom>
          <a:solidFill>
            <a:srgbClr val="E2E8F0"/>
          </a:solidFill>
          <a:ln w="12700">
            <a:solidFill>
              <a:srgbClr val="E2E8F0"/>
            </a:solidFill>
            <a:prstDash val="solid"/>
          </a:ln>
        </p:spPr>
      </p:sp>
      <p:sp>
        <p:nvSpPr>
          <p:cNvPr id="30" name="Text 24"/>
          <p:cNvSpPr/>
          <p:nvPr/>
        </p:nvSpPr>
        <p:spPr>
          <a:xfrm>
            <a:off x="548640" y="4709160"/>
            <a:ext cx="5486400" cy="274320"/>
          </a:xfrm>
          <a:prstGeom prst="rect">
            <a:avLst/>
          </a:prstGeom>
          <a:noFill/>
          <a:ln/>
        </p:spPr>
        <p:txBody>
          <a:bodyPr wrap="square" lIns="0" tIns="0" rIns="0" bIns="0" rtlCol="0" anchor="ctr"/>
          <a:lstStyle/>
          <a:p>
            <a:pPr indent="0" marL="0">
              <a:buNone/>
            </a:pPr>
            <a:r>
              <a:rPr lang="en-US" sz="900" i="1" dirty="0">
                <a:solidFill>
                  <a:srgbClr val="4A5568"/>
                </a:solidFill>
                <a:latin typeface="Calibri" pitchFamily="34" charset="0"/>
                <a:ea typeface="Calibri" pitchFamily="34" charset="-122"/>
                <a:cs typeface="Calibri" pitchFamily="34" charset="-120"/>
              </a:rPr>
              <a:t>Guía del Diaconado · Capítulo 7</a:t>
            </a:r>
            <a:endParaRPr lang="en-US" sz="900" dirty="0"/>
          </a:p>
        </p:txBody>
      </p:sp>
      <p:sp>
        <p:nvSpPr>
          <p:cNvPr id="31" name="Text 25"/>
          <p:cNvSpPr/>
          <p:nvPr/>
        </p:nvSpPr>
        <p:spPr>
          <a:xfrm>
            <a:off x="8138160" y="4709160"/>
            <a:ext cx="457200" cy="274320"/>
          </a:xfrm>
          <a:prstGeom prst="rect">
            <a:avLst/>
          </a:prstGeom>
          <a:noFill/>
          <a:ln/>
        </p:spPr>
        <p:txBody>
          <a:bodyPr wrap="square" lIns="0" tIns="0" rIns="0" bIns="0" rtlCol="0" anchor="ctr"/>
          <a:lstStyle/>
          <a:p>
            <a:pPr algn="r" indent="0" marL="0">
              <a:buNone/>
            </a:pPr>
            <a:r>
              <a:rPr lang="en-US" sz="900" b="1" dirty="0">
                <a:solidFill>
                  <a:srgbClr val="E87722"/>
                </a:solidFill>
                <a:latin typeface="Calibri" pitchFamily="34" charset="0"/>
                <a:ea typeface="Calibri" pitchFamily="34" charset="-122"/>
                <a:cs typeface="Calibri" pitchFamily="34" charset="-120"/>
              </a:rPr>
              <a:t>17</a:t>
            </a:r>
            <a:endParaRPr lang="en-US" sz="9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3657600" cy="274320"/>
          </a:xfrm>
          <a:prstGeom prst="rect">
            <a:avLst/>
          </a:prstGeom>
          <a:noFill/>
          <a:ln/>
        </p:spPr>
        <p:txBody>
          <a:bodyPr wrap="square" lIns="0" tIns="0" rIns="0" bIns="0" rtlCol="0" anchor="ctr"/>
          <a:lstStyle/>
          <a:p>
            <a:pPr indent="0" marL="0">
              <a:buNone/>
            </a:pPr>
            <a:r>
              <a:rPr lang="en-US" sz="1100" b="1" spc="500" kern="0" dirty="0">
                <a:solidFill>
                  <a:srgbClr val="E87722"/>
                </a:solidFill>
                <a:latin typeface="Calibri" pitchFamily="34" charset="0"/>
                <a:ea typeface="Calibri" pitchFamily="34" charset="-122"/>
                <a:cs typeface="Calibri" pitchFamily="34" charset="-120"/>
              </a:rPr>
              <a:t>LA SÍNTESIS DEL CAPÍTULO</a:t>
            </a:r>
            <a:endParaRPr lang="en-US" sz="1100" dirty="0"/>
          </a:p>
        </p:txBody>
      </p:sp>
      <p:sp>
        <p:nvSpPr>
          <p:cNvPr id="3" name="Text 1"/>
          <p:cNvSpPr/>
          <p:nvPr/>
        </p:nvSpPr>
        <p:spPr>
          <a:xfrm>
            <a:off x="548640" y="777240"/>
            <a:ext cx="8229600" cy="640080"/>
          </a:xfrm>
          <a:prstGeom prst="rect">
            <a:avLst/>
          </a:prstGeom>
          <a:noFill/>
          <a:ln/>
        </p:spPr>
        <p:txBody>
          <a:bodyPr wrap="square" lIns="0" tIns="0" rIns="0" bIns="0" rtlCol="0" anchor="t"/>
          <a:lstStyle/>
          <a:p>
            <a:pPr indent="0" marL="0">
              <a:buNone/>
            </a:pPr>
            <a:r>
              <a:rPr lang="en-US" sz="3200" b="1" dirty="0">
                <a:solidFill>
                  <a:srgbClr val="1A2B5C"/>
                </a:solidFill>
                <a:latin typeface="Georgia" pitchFamily="34" charset="0"/>
                <a:ea typeface="Georgia" pitchFamily="34" charset="-122"/>
                <a:cs typeface="Georgia" pitchFamily="34" charset="-120"/>
              </a:rPr>
              <a:t>Las tres marcas características</a:t>
            </a:r>
            <a:endParaRPr lang="en-US" sz="3200" dirty="0"/>
          </a:p>
        </p:txBody>
      </p:sp>
      <p:sp>
        <p:nvSpPr>
          <p:cNvPr id="4" name="Shape 2"/>
          <p:cNvSpPr/>
          <p:nvPr/>
        </p:nvSpPr>
        <p:spPr>
          <a:xfrm>
            <a:off x="548640" y="1508760"/>
            <a:ext cx="548640" cy="45720"/>
          </a:xfrm>
          <a:prstGeom prst="rect">
            <a:avLst/>
          </a:prstGeom>
          <a:solidFill>
            <a:srgbClr val="E87722"/>
          </a:solidFill>
          <a:ln w="12700">
            <a:solidFill>
              <a:srgbClr val="E87722"/>
            </a:solidFill>
            <a:prstDash val="solid"/>
          </a:ln>
        </p:spPr>
      </p:sp>
      <p:sp>
        <p:nvSpPr>
          <p:cNvPr id="5" name="Text 3"/>
          <p:cNvSpPr/>
          <p:nvPr/>
        </p:nvSpPr>
        <p:spPr>
          <a:xfrm>
            <a:off x="548640" y="1783080"/>
            <a:ext cx="8229600" cy="457200"/>
          </a:xfrm>
          <a:prstGeom prst="rect">
            <a:avLst/>
          </a:prstGeom>
          <a:noFill/>
          <a:ln/>
        </p:spPr>
        <p:txBody>
          <a:bodyPr wrap="square" lIns="0" tIns="0" rIns="0" bIns="0" rtlCol="0" anchor="t"/>
          <a:lstStyle/>
          <a:p>
            <a:pPr indent="0" marL="0">
              <a:buNone/>
            </a:pPr>
            <a:r>
              <a:rPr lang="en-US" sz="1300" i="1" dirty="0">
                <a:solidFill>
                  <a:srgbClr val="4A5568"/>
                </a:solidFill>
                <a:latin typeface="Calibri" pitchFamily="34" charset="0"/>
                <a:ea typeface="Calibri" pitchFamily="34" charset="-122"/>
                <a:cs typeface="Calibri" pitchFamily="34" charset="-120"/>
              </a:rPr>
              <a:t>Si todo este capítulo cabe en una sola frase, está aquí: estas tres marcas deben caracterizar a cada diácono y diaconisa en cada culto.</a:t>
            </a:r>
            <a:endParaRPr lang="en-US" sz="1300" dirty="0"/>
          </a:p>
        </p:txBody>
      </p:sp>
      <p:sp>
        <p:nvSpPr>
          <p:cNvPr id="6" name="Shape 4"/>
          <p:cNvSpPr/>
          <p:nvPr/>
        </p:nvSpPr>
        <p:spPr>
          <a:xfrm>
            <a:off x="594360" y="2423160"/>
            <a:ext cx="2468880" cy="2057400"/>
          </a:xfrm>
          <a:prstGeom prst="rect">
            <a:avLst/>
          </a:prstGeom>
          <a:solidFill>
            <a:srgbClr val="F7FAFC"/>
          </a:solidFill>
          <a:ln w="6350">
            <a:solidFill>
              <a:srgbClr val="E2E8F0"/>
            </a:solidFill>
            <a:prstDash val="solid"/>
          </a:ln>
        </p:spPr>
      </p:sp>
      <p:sp>
        <p:nvSpPr>
          <p:cNvPr id="7" name="Shape 5"/>
          <p:cNvSpPr/>
          <p:nvPr/>
        </p:nvSpPr>
        <p:spPr>
          <a:xfrm>
            <a:off x="594360" y="2423160"/>
            <a:ext cx="2468880" cy="73152"/>
          </a:xfrm>
          <a:prstGeom prst="rect">
            <a:avLst/>
          </a:prstGeom>
          <a:solidFill>
            <a:srgbClr val="E87722"/>
          </a:solidFill>
          <a:ln w="12700">
            <a:solidFill>
              <a:srgbClr val="E87722"/>
            </a:solidFill>
            <a:prstDash val="solid"/>
          </a:ln>
        </p:spPr>
      </p:sp>
      <p:sp>
        <p:nvSpPr>
          <p:cNvPr id="8" name="Shape 6"/>
          <p:cNvSpPr/>
          <p:nvPr/>
        </p:nvSpPr>
        <p:spPr>
          <a:xfrm>
            <a:off x="1463040" y="2606040"/>
            <a:ext cx="731520" cy="731520"/>
          </a:xfrm>
          <a:prstGeom prst="ellipse">
            <a:avLst/>
          </a:prstGeom>
          <a:solidFill>
            <a:srgbClr val="1A2B5C"/>
          </a:solidFill>
          <a:ln w="12700">
            <a:solidFill>
              <a:srgbClr val="1A2B5C"/>
            </a:solidFill>
            <a:prstDash val="solid"/>
          </a:ln>
        </p:spPr>
      </p:sp>
      <p:pic>
        <p:nvPicPr>
          <p:cNvPr id="9" name="Image 0" descr="preencoded.png">    </p:cNvPr>
          <p:cNvPicPr>
            <a:picLocks noChangeAspect="1"/>
          </p:cNvPicPr>
          <p:nvPr/>
        </p:nvPicPr>
        <p:blipFill>
          <a:blip r:embed="rId1"/>
          <a:stretch>
            <a:fillRect/>
          </a:stretch>
        </p:blipFill>
        <p:spPr>
          <a:xfrm>
            <a:off x="1627632" y="2788920"/>
            <a:ext cx="411480" cy="411480"/>
          </a:xfrm>
          <a:prstGeom prst="rect">
            <a:avLst/>
          </a:prstGeom>
        </p:spPr>
      </p:pic>
      <p:sp>
        <p:nvSpPr>
          <p:cNvPr id="10" name="Text 7"/>
          <p:cNvSpPr/>
          <p:nvPr/>
        </p:nvSpPr>
        <p:spPr>
          <a:xfrm>
            <a:off x="685800" y="3520440"/>
            <a:ext cx="2286000" cy="411480"/>
          </a:xfrm>
          <a:prstGeom prst="rect">
            <a:avLst/>
          </a:prstGeom>
          <a:noFill/>
          <a:ln/>
        </p:spPr>
        <p:txBody>
          <a:bodyPr wrap="square" lIns="0" tIns="0" rIns="0" bIns="0" rtlCol="0" anchor="t"/>
          <a:lstStyle/>
          <a:p>
            <a:pPr algn="ctr" indent="0" marL="0">
              <a:buNone/>
            </a:pPr>
            <a:r>
              <a:rPr lang="en-US" sz="2000" b="1" dirty="0">
                <a:solidFill>
                  <a:srgbClr val="1A2B5C"/>
                </a:solidFill>
                <a:latin typeface="Georgia" pitchFamily="34" charset="0"/>
                <a:ea typeface="Georgia" pitchFamily="34" charset="-122"/>
                <a:cs typeface="Georgia" pitchFamily="34" charset="-120"/>
              </a:rPr>
              <a:t>Paciencia</a:t>
            </a:r>
            <a:endParaRPr lang="en-US" sz="2000" dirty="0"/>
          </a:p>
        </p:txBody>
      </p:sp>
      <p:sp>
        <p:nvSpPr>
          <p:cNvPr id="11" name="Text 8"/>
          <p:cNvSpPr/>
          <p:nvPr/>
        </p:nvSpPr>
        <p:spPr>
          <a:xfrm>
            <a:off x="777240" y="3977640"/>
            <a:ext cx="2103120" cy="502920"/>
          </a:xfrm>
          <a:prstGeom prst="rect">
            <a:avLst/>
          </a:prstGeom>
          <a:noFill/>
          <a:ln/>
        </p:spPr>
        <p:txBody>
          <a:bodyPr wrap="square" lIns="0" tIns="0" rIns="0" bIns="0" rtlCol="0" anchor="t"/>
          <a:lstStyle/>
          <a:p>
            <a:pPr algn="ctr" indent="0" marL="0">
              <a:buNone/>
            </a:pPr>
            <a:r>
              <a:rPr lang="en-US" sz="1000" dirty="0">
                <a:solidFill>
                  <a:srgbClr val="4A5568"/>
                </a:solidFill>
                <a:latin typeface="Calibri" pitchFamily="34" charset="0"/>
                <a:ea typeface="Calibri" pitchFamily="34" charset="-122"/>
                <a:cs typeface="Calibri" pitchFamily="34" charset="-120"/>
              </a:rPr>
              <a:t>Tiempo y serenidad para cada persona, sin apresurar ni forzar.</a:t>
            </a:r>
            <a:endParaRPr lang="en-US" sz="1000" dirty="0"/>
          </a:p>
        </p:txBody>
      </p:sp>
      <p:sp>
        <p:nvSpPr>
          <p:cNvPr id="12" name="Shape 9"/>
          <p:cNvSpPr/>
          <p:nvPr/>
        </p:nvSpPr>
        <p:spPr>
          <a:xfrm>
            <a:off x="3337560" y="2423160"/>
            <a:ext cx="2468880" cy="2057400"/>
          </a:xfrm>
          <a:prstGeom prst="rect">
            <a:avLst/>
          </a:prstGeom>
          <a:solidFill>
            <a:srgbClr val="F7FAFC"/>
          </a:solidFill>
          <a:ln w="6350">
            <a:solidFill>
              <a:srgbClr val="E2E8F0"/>
            </a:solidFill>
            <a:prstDash val="solid"/>
          </a:ln>
        </p:spPr>
      </p:sp>
      <p:sp>
        <p:nvSpPr>
          <p:cNvPr id="13" name="Shape 10"/>
          <p:cNvSpPr/>
          <p:nvPr/>
        </p:nvSpPr>
        <p:spPr>
          <a:xfrm>
            <a:off x="3337560" y="2423160"/>
            <a:ext cx="2468880" cy="73152"/>
          </a:xfrm>
          <a:prstGeom prst="rect">
            <a:avLst/>
          </a:prstGeom>
          <a:solidFill>
            <a:srgbClr val="E87722"/>
          </a:solidFill>
          <a:ln w="12700">
            <a:solidFill>
              <a:srgbClr val="E87722"/>
            </a:solidFill>
            <a:prstDash val="solid"/>
          </a:ln>
        </p:spPr>
      </p:sp>
      <p:sp>
        <p:nvSpPr>
          <p:cNvPr id="14" name="Shape 11"/>
          <p:cNvSpPr/>
          <p:nvPr/>
        </p:nvSpPr>
        <p:spPr>
          <a:xfrm>
            <a:off x="4206240" y="2606040"/>
            <a:ext cx="731520" cy="731520"/>
          </a:xfrm>
          <a:prstGeom prst="ellipse">
            <a:avLst/>
          </a:prstGeom>
          <a:solidFill>
            <a:srgbClr val="1A2B5C"/>
          </a:solidFill>
          <a:ln w="12700">
            <a:solidFill>
              <a:srgbClr val="1A2B5C"/>
            </a:solidFill>
            <a:prstDash val="solid"/>
          </a:ln>
        </p:spPr>
      </p:sp>
      <p:pic>
        <p:nvPicPr>
          <p:cNvPr id="15" name="Image 1" descr="preencoded.png">    </p:cNvPr>
          <p:cNvPicPr>
            <a:picLocks noChangeAspect="1"/>
          </p:cNvPicPr>
          <p:nvPr/>
        </p:nvPicPr>
        <p:blipFill>
          <a:blip r:embed="rId2"/>
          <a:stretch>
            <a:fillRect/>
          </a:stretch>
        </p:blipFill>
        <p:spPr>
          <a:xfrm>
            <a:off x="4370832" y="2788920"/>
            <a:ext cx="411480" cy="411480"/>
          </a:xfrm>
          <a:prstGeom prst="rect">
            <a:avLst/>
          </a:prstGeom>
        </p:spPr>
      </p:pic>
      <p:sp>
        <p:nvSpPr>
          <p:cNvPr id="16" name="Text 12"/>
          <p:cNvSpPr/>
          <p:nvPr/>
        </p:nvSpPr>
        <p:spPr>
          <a:xfrm>
            <a:off x="3429000" y="3520440"/>
            <a:ext cx="2286000" cy="411480"/>
          </a:xfrm>
          <a:prstGeom prst="rect">
            <a:avLst/>
          </a:prstGeom>
          <a:noFill/>
          <a:ln/>
        </p:spPr>
        <p:txBody>
          <a:bodyPr wrap="square" lIns="0" tIns="0" rIns="0" bIns="0" rtlCol="0" anchor="t"/>
          <a:lstStyle/>
          <a:p>
            <a:pPr algn="ctr" indent="0" marL="0">
              <a:buNone/>
            </a:pPr>
            <a:r>
              <a:rPr lang="en-US" sz="2000" b="1" dirty="0">
                <a:solidFill>
                  <a:srgbClr val="1A2B5C"/>
                </a:solidFill>
                <a:latin typeface="Georgia" pitchFamily="34" charset="0"/>
                <a:ea typeface="Georgia" pitchFamily="34" charset="-122"/>
                <a:cs typeface="Georgia" pitchFamily="34" charset="-120"/>
              </a:rPr>
              <a:t>Discreción</a:t>
            </a:r>
            <a:endParaRPr lang="en-US" sz="2000" dirty="0"/>
          </a:p>
        </p:txBody>
      </p:sp>
      <p:sp>
        <p:nvSpPr>
          <p:cNvPr id="17" name="Text 13"/>
          <p:cNvSpPr/>
          <p:nvPr/>
        </p:nvSpPr>
        <p:spPr>
          <a:xfrm>
            <a:off x="3520440" y="3977640"/>
            <a:ext cx="2103120" cy="502920"/>
          </a:xfrm>
          <a:prstGeom prst="rect">
            <a:avLst/>
          </a:prstGeom>
          <a:noFill/>
          <a:ln/>
        </p:spPr>
        <p:txBody>
          <a:bodyPr wrap="square" lIns="0" tIns="0" rIns="0" bIns="0" rtlCol="0" anchor="t"/>
          <a:lstStyle/>
          <a:p>
            <a:pPr algn="ctr" indent="0" marL="0">
              <a:buNone/>
            </a:pPr>
            <a:r>
              <a:rPr lang="en-US" sz="1000" dirty="0">
                <a:solidFill>
                  <a:srgbClr val="4A5568"/>
                </a:solidFill>
                <a:latin typeface="Calibri" pitchFamily="34" charset="0"/>
                <a:ea typeface="Calibri" pitchFamily="34" charset="-122"/>
                <a:cs typeface="Calibri" pitchFamily="34" charset="-120"/>
              </a:rPr>
              <a:t>Sensibilidad para no llamar la atención sobre uno mismo ni avergonzar a nadie.</a:t>
            </a:r>
            <a:endParaRPr lang="en-US" sz="1000" dirty="0"/>
          </a:p>
        </p:txBody>
      </p:sp>
      <p:sp>
        <p:nvSpPr>
          <p:cNvPr id="18" name="Shape 14"/>
          <p:cNvSpPr/>
          <p:nvPr/>
        </p:nvSpPr>
        <p:spPr>
          <a:xfrm>
            <a:off x="6080760" y="2423160"/>
            <a:ext cx="2468880" cy="2057400"/>
          </a:xfrm>
          <a:prstGeom prst="rect">
            <a:avLst/>
          </a:prstGeom>
          <a:solidFill>
            <a:srgbClr val="F7FAFC"/>
          </a:solidFill>
          <a:ln w="6350">
            <a:solidFill>
              <a:srgbClr val="E2E8F0"/>
            </a:solidFill>
            <a:prstDash val="solid"/>
          </a:ln>
        </p:spPr>
      </p:sp>
      <p:sp>
        <p:nvSpPr>
          <p:cNvPr id="19" name="Shape 15"/>
          <p:cNvSpPr/>
          <p:nvPr/>
        </p:nvSpPr>
        <p:spPr>
          <a:xfrm>
            <a:off x="6080760" y="2423160"/>
            <a:ext cx="2468880" cy="73152"/>
          </a:xfrm>
          <a:prstGeom prst="rect">
            <a:avLst/>
          </a:prstGeom>
          <a:solidFill>
            <a:srgbClr val="E87722"/>
          </a:solidFill>
          <a:ln w="12700">
            <a:solidFill>
              <a:srgbClr val="E87722"/>
            </a:solidFill>
            <a:prstDash val="solid"/>
          </a:ln>
        </p:spPr>
      </p:sp>
      <p:sp>
        <p:nvSpPr>
          <p:cNvPr id="20" name="Shape 16"/>
          <p:cNvSpPr/>
          <p:nvPr/>
        </p:nvSpPr>
        <p:spPr>
          <a:xfrm>
            <a:off x="6949440" y="2606040"/>
            <a:ext cx="731520" cy="731520"/>
          </a:xfrm>
          <a:prstGeom prst="ellipse">
            <a:avLst/>
          </a:prstGeom>
          <a:solidFill>
            <a:srgbClr val="1A2B5C"/>
          </a:solidFill>
          <a:ln w="12700">
            <a:solidFill>
              <a:srgbClr val="1A2B5C"/>
            </a:solidFill>
            <a:prstDash val="solid"/>
          </a:ln>
        </p:spPr>
      </p:sp>
      <p:pic>
        <p:nvPicPr>
          <p:cNvPr id="21" name="Image 2" descr="preencoded.png">    </p:cNvPr>
          <p:cNvPicPr>
            <a:picLocks noChangeAspect="1"/>
          </p:cNvPicPr>
          <p:nvPr/>
        </p:nvPicPr>
        <p:blipFill>
          <a:blip r:embed="rId3"/>
          <a:stretch>
            <a:fillRect/>
          </a:stretch>
        </p:blipFill>
        <p:spPr>
          <a:xfrm>
            <a:off x="7114032" y="2788920"/>
            <a:ext cx="411480" cy="411480"/>
          </a:xfrm>
          <a:prstGeom prst="rect">
            <a:avLst/>
          </a:prstGeom>
        </p:spPr>
      </p:pic>
      <p:sp>
        <p:nvSpPr>
          <p:cNvPr id="22" name="Text 17"/>
          <p:cNvSpPr/>
          <p:nvPr/>
        </p:nvSpPr>
        <p:spPr>
          <a:xfrm>
            <a:off x="6172200" y="3520440"/>
            <a:ext cx="2286000" cy="411480"/>
          </a:xfrm>
          <a:prstGeom prst="rect">
            <a:avLst/>
          </a:prstGeom>
          <a:noFill/>
          <a:ln/>
        </p:spPr>
        <p:txBody>
          <a:bodyPr wrap="square" lIns="0" tIns="0" rIns="0" bIns="0" rtlCol="0" anchor="t"/>
          <a:lstStyle/>
          <a:p>
            <a:pPr algn="ctr" indent="0" marL="0">
              <a:buNone/>
            </a:pPr>
            <a:r>
              <a:rPr lang="en-US" sz="2000" b="1" dirty="0">
                <a:solidFill>
                  <a:srgbClr val="1A2B5C"/>
                </a:solidFill>
                <a:latin typeface="Georgia" pitchFamily="34" charset="0"/>
                <a:ea typeface="Georgia" pitchFamily="34" charset="-122"/>
                <a:cs typeface="Georgia" pitchFamily="34" charset="-120"/>
              </a:rPr>
              <a:t>Cortesía</a:t>
            </a:r>
            <a:endParaRPr lang="en-US" sz="2000" dirty="0"/>
          </a:p>
        </p:txBody>
      </p:sp>
      <p:sp>
        <p:nvSpPr>
          <p:cNvPr id="23" name="Text 18"/>
          <p:cNvSpPr/>
          <p:nvPr/>
        </p:nvSpPr>
        <p:spPr>
          <a:xfrm>
            <a:off x="6263640" y="3977640"/>
            <a:ext cx="2103120" cy="502920"/>
          </a:xfrm>
          <a:prstGeom prst="rect">
            <a:avLst/>
          </a:prstGeom>
          <a:noFill/>
          <a:ln/>
        </p:spPr>
        <p:txBody>
          <a:bodyPr wrap="square" lIns="0" tIns="0" rIns="0" bIns="0" rtlCol="0" anchor="t"/>
          <a:lstStyle/>
          <a:p>
            <a:pPr algn="ctr" indent="0" marL="0">
              <a:buNone/>
            </a:pPr>
            <a:r>
              <a:rPr lang="en-US" sz="1000" dirty="0">
                <a:solidFill>
                  <a:srgbClr val="4A5568"/>
                </a:solidFill>
                <a:latin typeface="Calibri" pitchFamily="34" charset="0"/>
                <a:ea typeface="Calibri" pitchFamily="34" charset="-122"/>
                <a:cs typeface="Calibri" pitchFamily="34" charset="-120"/>
              </a:rPr>
              <a:t>Trato amable y respetuoso, en cualquier circunstancia y con cualquier persona.</a:t>
            </a:r>
            <a:endParaRPr lang="en-US" sz="1000" dirty="0"/>
          </a:p>
        </p:txBody>
      </p:sp>
      <p:sp>
        <p:nvSpPr>
          <p:cNvPr id="24" name="Shape 19"/>
          <p:cNvSpPr/>
          <p:nvPr/>
        </p:nvSpPr>
        <p:spPr>
          <a:xfrm>
            <a:off x="548640" y="4617720"/>
            <a:ext cx="8046720" cy="18288"/>
          </a:xfrm>
          <a:prstGeom prst="rect">
            <a:avLst/>
          </a:prstGeom>
          <a:solidFill>
            <a:srgbClr val="E2E8F0"/>
          </a:solidFill>
          <a:ln w="12700">
            <a:solidFill>
              <a:srgbClr val="E2E8F0"/>
            </a:solidFill>
            <a:prstDash val="solid"/>
          </a:ln>
        </p:spPr>
      </p:sp>
      <p:sp>
        <p:nvSpPr>
          <p:cNvPr id="25" name="Text 20"/>
          <p:cNvSpPr/>
          <p:nvPr/>
        </p:nvSpPr>
        <p:spPr>
          <a:xfrm>
            <a:off x="548640" y="4709160"/>
            <a:ext cx="5486400" cy="274320"/>
          </a:xfrm>
          <a:prstGeom prst="rect">
            <a:avLst/>
          </a:prstGeom>
          <a:noFill/>
          <a:ln/>
        </p:spPr>
        <p:txBody>
          <a:bodyPr wrap="square" lIns="0" tIns="0" rIns="0" bIns="0" rtlCol="0" anchor="ctr"/>
          <a:lstStyle/>
          <a:p>
            <a:pPr indent="0" marL="0">
              <a:buNone/>
            </a:pPr>
            <a:r>
              <a:rPr lang="en-US" sz="900" i="1" dirty="0">
                <a:solidFill>
                  <a:srgbClr val="4A5568"/>
                </a:solidFill>
                <a:latin typeface="Calibri" pitchFamily="34" charset="0"/>
                <a:ea typeface="Calibri" pitchFamily="34" charset="-122"/>
                <a:cs typeface="Calibri" pitchFamily="34" charset="-120"/>
              </a:rPr>
              <a:t>Guía del Diaconado · Capítulo 7</a:t>
            </a:r>
            <a:endParaRPr lang="en-US" sz="900" dirty="0"/>
          </a:p>
        </p:txBody>
      </p:sp>
      <p:sp>
        <p:nvSpPr>
          <p:cNvPr id="26" name="Text 21"/>
          <p:cNvSpPr/>
          <p:nvPr/>
        </p:nvSpPr>
        <p:spPr>
          <a:xfrm>
            <a:off x="8138160" y="4709160"/>
            <a:ext cx="457200" cy="274320"/>
          </a:xfrm>
          <a:prstGeom prst="rect">
            <a:avLst/>
          </a:prstGeom>
          <a:noFill/>
          <a:ln/>
        </p:spPr>
        <p:txBody>
          <a:bodyPr wrap="square" lIns="0" tIns="0" rIns="0" bIns="0" rtlCol="0" anchor="ctr"/>
          <a:lstStyle/>
          <a:p>
            <a:pPr algn="r" indent="0" marL="0">
              <a:buNone/>
            </a:pPr>
            <a:r>
              <a:rPr lang="en-US" sz="900" b="1" dirty="0">
                <a:solidFill>
                  <a:srgbClr val="E87722"/>
                </a:solidFill>
                <a:latin typeface="Calibri" pitchFamily="34" charset="0"/>
                <a:ea typeface="Calibri" pitchFamily="34" charset="-122"/>
                <a:cs typeface="Calibri" pitchFamily="34" charset="-120"/>
              </a:rPr>
              <a:t>18</a:t>
            </a:r>
            <a:endParaRPr lang="en-US" sz="9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0F1B3D"/>
        </a:solidFill>
      </p:bgPr>
    </p:bg>
    <p:spTree>
      <p:nvGrpSpPr>
        <p:cNvPr id="1" name=""/>
        <p:cNvGrpSpPr/>
        <p:nvPr/>
      </p:nvGrpSpPr>
      <p:grpSpPr>
        <a:xfrm>
          <a:off x="0" y="0"/>
          <a:ext cx="0" cy="0"/>
          <a:chOff x="0" y="0"/>
          <a:chExt cx="0" cy="0"/>
        </a:xfrm>
      </p:grpSpPr>
      <p:sp>
        <p:nvSpPr>
          <p:cNvPr id="2" name="Shape 0"/>
          <p:cNvSpPr/>
          <p:nvPr/>
        </p:nvSpPr>
        <p:spPr>
          <a:xfrm>
            <a:off x="4023360" y="822960"/>
            <a:ext cx="1097280" cy="1097280"/>
          </a:xfrm>
          <a:prstGeom prst="ellipse">
            <a:avLst/>
          </a:prstGeom>
          <a:solidFill>
            <a:srgbClr val="E87722"/>
          </a:solidFill>
          <a:ln w="12700">
            <a:solidFill>
              <a:srgbClr val="E87722"/>
            </a:solidFill>
            <a:prstDash val="solid"/>
          </a:ln>
        </p:spPr>
      </p:sp>
      <p:pic>
        <p:nvPicPr>
          <p:cNvPr id="3" name="Image 0" descr="preencoded.png">    </p:cNvPr>
          <p:cNvPicPr>
            <a:picLocks noChangeAspect="1"/>
          </p:cNvPicPr>
          <p:nvPr/>
        </p:nvPicPr>
        <p:blipFill>
          <a:blip r:embed="rId1"/>
          <a:stretch>
            <a:fillRect/>
          </a:stretch>
        </p:blipFill>
        <p:spPr>
          <a:xfrm>
            <a:off x="4297680" y="1097280"/>
            <a:ext cx="548640" cy="548640"/>
          </a:xfrm>
          <a:prstGeom prst="rect">
            <a:avLst/>
          </a:prstGeom>
        </p:spPr>
      </p:pic>
      <p:sp>
        <p:nvSpPr>
          <p:cNvPr id="4" name="Text 1"/>
          <p:cNvSpPr/>
          <p:nvPr/>
        </p:nvSpPr>
        <p:spPr>
          <a:xfrm>
            <a:off x="457200" y="2194560"/>
            <a:ext cx="8229600" cy="822960"/>
          </a:xfrm>
          <a:prstGeom prst="rect">
            <a:avLst/>
          </a:prstGeom>
          <a:noFill/>
          <a:ln/>
        </p:spPr>
        <p:txBody>
          <a:bodyPr wrap="square" lIns="0" tIns="0" rIns="0" bIns="0" rtlCol="0" anchor="t"/>
          <a:lstStyle/>
          <a:p>
            <a:pPr algn="ctr" indent="0" marL="0">
              <a:buNone/>
            </a:pPr>
            <a:r>
              <a:rPr lang="en-US" sz="5000" b="1" dirty="0">
                <a:solidFill>
                  <a:srgbClr val="FFFFFF"/>
                </a:solidFill>
                <a:latin typeface="Georgia" pitchFamily="34" charset="0"/>
                <a:ea typeface="Georgia" pitchFamily="34" charset="-122"/>
                <a:cs typeface="Georgia" pitchFamily="34" charset="-120"/>
              </a:rPr>
              <a:t>Gracias</a:t>
            </a:r>
            <a:endParaRPr lang="en-US" sz="5000" dirty="0"/>
          </a:p>
        </p:txBody>
      </p:sp>
      <p:sp>
        <p:nvSpPr>
          <p:cNvPr id="5" name="Shape 2"/>
          <p:cNvSpPr/>
          <p:nvPr/>
        </p:nvSpPr>
        <p:spPr>
          <a:xfrm>
            <a:off x="4206240" y="3063240"/>
            <a:ext cx="731520" cy="45720"/>
          </a:xfrm>
          <a:prstGeom prst="rect">
            <a:avLst/>
          </a:prstGeom>
          <a:solidFill>
            <a:srgbClr val="E87722"/>
          </a:solidFill>
          <a:ln w="12700">
            <a:solidFill>
              <a:srgbClr val="E87722"/>
            </a:solidFill>
            <a:prstDash val="solid"/>
          </a:ln>
        </p:spPr>
      </p:sp>
      <p:sp>
        <p:nvSpPr>
          <p:cNvPr id="6" name="Text 3"/>
          <p:cNvSpPr/>
          <p:nvPr/>
        </p:nvSpPr>
        <p:spPr>
          <a:xfrm>
            <a:off x="457200" y="3246120"/>
            <a:ext cx="8229600" cy="457200"/>
          </a:xfrm>
          <a:prstGeom prst="rect">
            <a:avLst/>
          </a:prstGeom>
          <a:noFill/>
          <a:ln/>
        </p:spPr>
        <p:txBody>
          <a:bodyPr wrap="square" lIns="0" tIns="0" rIns="0" bIns="0" rtlCol="0" anchor="t"/>
          <a:lstStyle/>
          <a:p>
            <a:pPr algn="ctr" indent="0" marL="0">
              <a:buNone/>
            </a:pPr>
            <a:r>
              <a:rPr lang="en-US" sz="2000" b="1" spc="600" kern="0" dirty="0">
                <a:solidFill>
                  <a:srgbClr val="E87722"/>
                </a:solidFill>
                <a:latin typeface="Calibri" pitchFamily="34" charset="0"/>
                <a:ea typeface="Calibri" pitchFamily="34" charset="-122"/>
                <a:cs typeface="Calibri" pitchFamily="34" charset="-120"/>
              </a:rPr>
              <a:t>INTEGRADOS EN LA MISIÓN</a:t>
            </a:r>
            <a:endParaRPr lang="en-US" sz="2000" dirty="0"/>
          </a:p>
        </p:txBody>
      </p:sp>
      <p:sp>
        <p:nvSpPr>
          <p:cNvPr id="7" name="Text 4"/>
          <p:cNvSpPr/>
          <p:nvPr/>
        </p:nvSpPr>
        <p:spPr>
          <a:xfrm>
            <a:off x="457200" y="3703320"/>
            <a:ext cx="8229600" cy="365760"/>
          </a:xfrm>
          <a:prstGeom prst="rect">
            <a:avLst/>
          </a:prstGeom>
          <a:noFill/>
          <a:ln/>
        </p:spPr>
        <p:txBody>
          <a:bodyPr wrap="square" lIns="0" tIns="0" rIns="0" bIns="0" rtlCol="0" anchor="t"/>
          <a:lstStyle/>
          <a:p>
            <a:pPr algn="ctr" indent="0" marL="0">
              <a:buNone/>
            </a:pPr>
            <a:r>
              <a:rPr lang="en-US" sz="1400" i="1" dirty="0">
                <a:solidFill>
                  <a:srgbClr val="CBD5E0"/>
                </a:solidFill>
                <a:latin typeface="Calibri" pitchFamily="34" charset="0"/>
                <a:ea typeface="Calibri" pitchFamily="34" charset="-122"/>
                <a:cs typeface="Calibri" pitchFamily="34" charset="-120"/>
              </a:rPr>
              <a:t>Un ministerio centrado en Cristo</a:t>
            </a:r>
            <a:endParaRPr lang="en-US" sz="1400" dirty="0"/>
          </a:p>
        </p:txBody>
      </p:sp>
      <p:sp>
        <p:nvSpPr>
          <p:cNvPr id="8" name="Text 5"/>
          <p:cNvSpPr/>
          <p:nvPr/>
        </p:nvSpPr>
        <p:spPr>
          <a:xfrm>
            <a:off x="457200" y="4526280"/>
            <a:ext cx="8229600" cy="320040"/>
          </a:xfrm>
          <a:prstGeom prst="rect">
            <a:avLst/>
          </a:prstGeom>
          <a:noFill/>
          <a:ln/>
        </p:spPr>
        <p:txBody>
          <a:bodyPr wrap="square" lIns="0" tIns="0" rIns="0" bIns="0" rtlCol="0" anchor="ctr"/>
          <a:lstStyle/>
          <a:p>
            <a:pPr algn="ctr" indent="0" marL="0">
              <a:buNone/>
            </a:pPr>
            <a:r>
              <a:rPr lang="en-US" sz="1100" b="1" spc="300" kern="0" dirty="0">
                <a:solidFill>
                  <a:srgbClr val="E87722"/>
                </a:solidFill>
                <a:latin typeface="Calibri" pitchFamily="34" charset="0"/>
                <a:ea typeface="Calibri" pitchFamily="34" charset="-122"/>
                <a:cs typeface="Calibri" pitchFamily="34" charset="-120"/>
              </a:rPr>
              <a:t>ASOCIACIÓN MINISTERIAL</a:t>
            </a:r>
            <a:endParaRPr lang="en-US" sz="1100" dirty="0"/>
          </a:p>
        </p:txBody>
      </p:sp>
      <p:sp>
        <p:nvSpPr>
          <p:cNvPr id="9" name="Text 6"/>
          <p:cNvSpPr/>
          <p:nvPr/>
        </p:nvSpPr>
        <p:spPr>
          <a:xfrm>
            <a:off x="457200" y="4800600"/>
            <a:ext cx="8229600" cy="274320"/>
          </a:xfrm>
          <a:prstGeom prst="rect">
            <a:avLst/>
          </a:prstGeom>
          <a:noFill/>
          <a:ln/>
        </p:spPr>
        <p:txBody>
          <a:bodyPr wrap="square" lIns="0" tIns="0" rIns="0" bIns="0" rtlCol="0" anchor="ctr"/>
          <a:lstStyle/>
          <a:p>
            <a:pPr algn="ctr" indent="0" marL="0">
              <a:buNone/>
            </a:pPr>
            <a:r>
              <a:rPr lang="en-US" sz="1000" i="1" dirty="0">
                <a:solidFill>
                  <a:srgbClr val="94A3B8"/>
                </a:solidFill>
                <a:latin typeface="Calibri" pitchFamily="34" charset="0"/>
                <a:ea typeface="Calibri" pitchFamily="34" charset="-122"/>
                <a:cs typeface="Calibri" pitchFamily="34" charset="-120"/>
              </a:rPr>
              <a:t>División Sudamericana</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3657600" cy="320040"/>
          </a:xfrm>
          <a:prstGeom prst="rect">
            <a:avLst/>
          </a:prstGeom>
          <a:noFill/>
          <a:ln/>
        </p:spPr>
        <p:txBody>
          <a:bodyPr wrap="square" lIns="0" tIns="0" rIns="0" bIns="0" rtlCol="0" anchor="ctr"/>
          <a:lstStyle/>
          <a:p>
            <a:pPr indent="0" marL="0">
              <a:buNone/>
            </a:pPr>
            <a:r>
              <a:rPr lang="en-US" sz="1100" b="1" spc="500" kern="0" dirty="0">
                <a:solidFill>
                  <a:srgbClr val="E87722"/>
                </a:solidFill>
                <a:latin typeface="Calibri" pitchFamily="34" charset="0"/>
                <a:ea typeface="Calibri" pitchFamily="34" charset="-122"/>
                <a:cs typeface="Calibri" pitchFamily="34" charset="-120"/>
              </a:rPr>
              <a:t>ÍNDICE</a:t>
            </a:r>
            <a:endParaRPr lang="en-US" sz="1100" dirty="0"/>
          </a:p>
        </p:txBody>
      </p:sp>
      <p:sp>
        <p:nvSpPr>
          <p:cNvPr id="3" name="Text 1"/>
          <p:cNvSpPr/>
          <p:nvPr/>
        </p:nvSpPr>
        <p:spPr>
          <a:xfrm>
            <a:off x="548640" y="777240"/>
            <a:ext cx="8229600" cy="731520"/>
          </a:xfrm>
          <a:prstGeom prst="rect">
            <a:avLst/>
          </a:prstGeom>
          <a:noFill/>
          <a:ln/>
        </p:spPr>
        <p:txBody>
          <a:bodyPr wrap="square" lIns="0" tIns="0" rIns="0" bIns="0" rtlCol="0" anchor="t"/>
          <a:lstStyle/>
          <a:p>
            <a:pPr indent="0" marL="0">
              <a:buNone/>
            </a:pPr>
            <a:r>
              <a:rPr lang="en-US" sz="3600" b="1" dirty="0">
                <a:solidFill>
                  <a:srgbClr val="1A2B5C"/>
                </a:solidFill>
                <a:latin typeface="Georgia" pitchFamily="34" charset="0"/>
                <a:ea typeface="Georgia" pitchFamily="34" charset="-122"/>
                <a:cs typeface="Georgia" pitchFamily="34" charset="-120"/>
              </a:rPr>
              <a:t>En este capítulo</a:t>
            </a:r>
            <a:endParaRPr lang="en-US" sz="3600" dirty="0"/>
          </a:p>
        </p:txBody>
      </p:sp>
      <p:sp>
        <p:nvSpPr>
          <p:cNvPr id="4" name="Shape 2"/>
          <p:cNvSpPr/>
          <p:nvPr/>
        </p:nvSpPr>
        <p:spPr>
          <a:xfrm>
            <a:off x="548640" y="1627632"/>
            <a:ext cx="548640" cy="45720"/>
          </a:xfrm>
          <a:prstGeom prst="rect">
            <a:avLst/>
          </a:prstGeom>
          <a:solidFill>
            <a:srgbClr val="E87722"/>
          </a:solidFill>
          <a:ln w="12700">
            <a:solidFill>
              <a:srgbClr val="E87722"/>
            </a:solidFill>
            <a:prstDash val="solid"/>
          </a:ln>
        </p:spPr>
      </p:sp>
      <p:sp>
        <p:nvSpPr>
          <p:cNvPr id="5" name="Text 3"/>
          <p:cNvSpPr/>
          <p:nvPr/>
        </p:nvSpPr>
        <p:spPr>
          <a:xfrm>
            <a:off x="548640" y="2103120"/>
            <a:ext cx="2286000" cy="822960"/>
          </a:xfrm>
          <a:prstGeom prst="rect">
            <a:avLst/>
          </a:prstGeom>
          <a:noFill/>
          <a:ln/>
        </p:spPr>
        <p:txBody>
          <a:bodyPr wrap="square" lIns="0" tIns="0" rIns="0" bIns="0" rtlCol="0" anchor="t"/>
          <a:lstStyle/>
          <a:p>
            <a:pPr indent="0" marL="0">
              <a:buNone/>
            </a:pPr>
            <a:r>
              <a:rPr lang="en-US" sz="6400" b="1" dirty="0">
                <a:solidFill>
                  <a:srgbClr val="E87722"/>
                </a:solidFill>
                <a:latin typeface="Georgia" pitchFamily="34" charset="0"/>
                <a:ea typeface="Georgia" pitchFamily="34" charset="-122"/>
                <a:cs typeface="Georgia" pitchFamily="34" charset="-120"/>
              </a:rPr>
              <a:t>01</a:t>
            </a:r>
            <a:endParaRPr lang="en-US" sz="6400" dirty="0"/>
          </a:p>
        </p:txBody>
      </p:sp>
      <p:sp>
        <p:nvSpPr>
          <p:cNvPr id="6" name="Text 4"/>
          <p:cNvSpPr/>
          <p:nvPr/>
        </p:nvSpPr>
        <p:spPr>
          <a:xfrm>
            <a:off x="548640" y="3108960"/>
            <a:ext cx="2468880" cy="822960"/>
          </a:xfrm>
          <a:prstGeom prst="rect">
            <a:avLst/>
          </a:prstGeom>
          <a:noFill/>
          <a:ln/>
        </p:spPr>
        <p:txBody>
          <a:bodyPr wrap="square" lIns="0" tIns="0" rIns="0" bIns="0" rtlCol="0" anchor="t"/>
          <a:lstStyle/>
          <a:p>
            <a:pPr indent="0" marL="0">
              <a:buNone/>
            </a:pPr>
            <a:r>
              <a:rPr lang="en-US" sz="1800" b="1" dirty="0">
                <a:solidFill>
                  <a:srgbClr val="1A2B5C"/>
                </a:solidFill>
                <a:latin typeface="Calibri" pitchFamily="34" charset="0"/>
                <a:ea typeface="Calibri" pitchFamily="34" charset="-122"/>
                <a:cs typeface="Calibri" pitchFamily="34" charset="-120"/>
              </a:rPr>
              <a:t>Preparativos</a:t>
            </a:r>
            <a:endParaRPr lang="en-US" sz="1800" dirty="0"/>
          </a:p>
          <a:p>
            <a:pPr indent="0" marL="0">
              <a:buNone/>
            </a:pPr>
            <a:r>
              <a:rPr lang="en-US" sz="1800" b="1" dirty="0">
                <a:solidFill>
                  <a:srgbClr val="1A2B5C"/>
                </a:solidFill>
                <a:latin typeface="Calibri" pitchFamily="34" charset="0"/>
                <a:ea typeface="Calibri" pitchFamily="34" charset="-122"/>
                <a:cs typeface="Calibri" pitchFamily="34" charset="-120"/>
              </a:rPr>
              <a:t>y reverencia</a:t>
            </a:r>
            <a:endParaRPr lang="en-US" sz="1800" dirty="0"/>
          </a:p>
        </p:txBody>
      </p:sp>
      <p:sp>
        <p:nvSpPr>
          <p:cNvPr id="7" name="Text 5"/>
          <p:cNvSpPr/>
          <p:nvPr/>
        </p:nvSpPr>
        <p:spPr>
          <a:xfrm>
            <a:off x="548640" y="3977640"/>
            <a:ext cx="2468880" cy="914400"/>
          </a:xfrm>
          <a:prstGeom prst="rect">
            <a:avLst/>
          </a:prstGeom>
          <a:noFill/>
          <a:ln/>
        </p:spPr>
        <p:txBody>
          <a:bodyPr wrap="square" lIns="0" tIns="0" rIns="0" bIns="0" rtlCol="0" anchor="t"/>
          <a:lstStyle/>
          <a:p>
            <a:pPr indent="0" marL="0">
              <a:buNone/>
            </a:pPr>
            <a:r>
              <a:rPr lang="en-US" sz="1200" dirty="0">
                <a:solidFill>
                  <a:srgbClr val="4A5568"/>
                </a:solidFill>
                <a:latin typeface="Calibri" pitchFamily="34" charset="0"/>
                <a:ea typeface="Calibri" pitchFamily="34" charset="-122"/>
                <a:cs typeface="Calibri" pitchFamily="34" charset="-120"/>
              </a:rPr>
              <a:t>Lo que se hace antes del culto y las precauciones para cuidar el orden durante la reunión.</a:t>
            </a:r>
            <a:endParaRPr lang="en-US" sz="1200" dirty="0"/>
          </a:p>
        </p:txBody>
      </p:sp>
      <p:sp>
        <p:nvSpPr>
          <p:cNvPr id="8" name="Text 6"/>
          <p:cNvSpPr/>
          <p:nvPr/>
        </p:nvSpPr>
        <p:spPr>
          <a:xfrm>
            <a:off x="3291840" y="2103120"/>
            <a:ext cx="2286000" cy="822960"/>
          </a:xfrm>
          <a:prstGeom prst="rect">
            <a:avLst/>
          </a:prstGeom>
          <a:noFill/>
          <a:ln/>
        </p:spPr>
        <p:txBody>
          <a:bodyPr wrap="square" lIns="0" tIns="0" rIns="0" bIns="0" rtlCol="0" anchor="t"/>
          <a:lstStyle/>
          <a:p>
            <a:pPr indent="0" marL="0">
              <a:buNone/>
            </a:pPr>
            <a:r>
              <a:rPr lang="en-US" sz="6400" b="1" dirty="0">
                <a:solidFill>
                  <a:srgbClr val="E87722"/>
                </a:solidFill>
                <a:latin typeface="Georgia" pitchFamily="34" charset="0"/>
                <a:ea typeface="Georgia" pitchFamily="34" charset="-122"/>
                <a:cs typeface="Georgia" pitchFamily="34" charset="-120"/>
              </a:rPr>
              <a:t>02</a:t>
            </a:r>
            <a:endParaRPr lang="en-US" sz="6400" dirty="0"/>
          </a:p>
        </p:txBody>
      </p:sp>
      <p:sp>
        <p:nvSpPr>
          <p:cNvPr id="9" name="Text 7"/>
          <p:cNvSpPr/>
          <p:nvPr/>
        </p:nvSpPr>
        <p:spPr>
          <a:xfrm>
            <a:off x="3291840" y="3108960"/>
            <a:ext cx="2468880" cy="822960"/>
          </a:xfrm>
          <a:prstGeom prst="rect">
            <a:avLst/>
          </a:prstGeom>
          <a:noFill/>
          <a:ln/>
        </p:spPr>
        <p:txBody>
          <a:bodyPr wrap="square" lIns="0" tIns="0" rIns="0" bIns="0" rtlCol="0" anchor="t"/>
          <a:lstStyle/>
          <a:p>
            <a:pPr indent="0" marL="0">
              <a:buNone/>
            </a:pPr>
            <a:r>
              <a:rPr lang="en-US" sz="1800" b="1" dirty="0">
                <a:solidFill>
                  <a:srgbClr val="1A2B5C"/>
                </a:solidFill>
                <a:latin typeface="Calibri" pitchFamily="34" charset="0"/>
                <a:ea typeface="Calibri" pitchFamily="34" charset="-122"/>
                <a:cs typeface="Calibri" pitchFamily="34" charset="-120"/>
              </a:rPr>
              <a:t>Ofrendas y</a:t>
            </a:r>
            <a:endParaRPr lang="en-US" sz="1800" dirty="0"/>
          </a:p>
          <a:p>
            <a:pPr indent="0" marL="0">
              <a:buNone/>
            </a:pPr>
            <a:r>
              <a:rPr lang="en-US" sz="1800" b="1" dirty="0">
                <a:solidFill>
                  <a:srgbClr val="1A2B5C"/>
                </a:solidFill>
                <a:latin typeface="Calibri" pitchFamily="34" charset="0"/>
                <a:ea typeface="Calibri" pitchFamily="34" charset="-122"/>
                <a:cs typeface="Calibri" pitchFamily="34" charset="-120"/>
              </a:rPr>
              <a:t>necesidades especiales</a:t>
            </a:r>
            <a:endParaRPr lang="en-US" sz="1800" dirty="0"/>
          </a:p>
        </p:txBody>
      </p:sp>
      <p:sp>
        <p:nvSpPr>
          <p:cNvPr id="10" name="Text 8"/>
          <p:cNvSpPr/>
          <p:nvPr/>
        </p:nvSpPr>
        <p:spPr>
          <a:xfrm>
            <a:off x="3291840" y="3977640"/>
            <a:ext cx="2468880" cy="914400"/>
          </a:xfrm>
          <a:prstGeom prst="rect">
            <a:avLst/>
          </a:prstGeom>
          <a:noFill/>
          <a:ln/>
        </p:spPr>
        <p:txBody>
          <a:bodyPr wrap="square" lIns="0" tIns="0" rIns="0" bIns="0" rtlCol="0" anchor="t"/>
          <a:lstStyle/>
          <a:p>
            <a:pPr indent="0" marL="0">
              <a:buNone/>
            </a:pPr>
            <a:r>
              <a:rPr lang="en-US" sz="1200" dirty="0">
                <a:solidFill>
                  <a:srgbClr val="4A5568"/>
                </a:solidFill>
                <a:latin typeface="Calibri" pitchFamily="34" charset="0"/>
                <a:ea typeface="Calibri" pitchFamily="34" charset="-122"/>
                <a:cs typeface="Calibri" pitchFamily="34" charset="-120"/>
              </a:rPr>
              <a:t>El procedimiento con las ofrendas y la atención a las personas que necesitan cuidado especial.</a:t>
            </a:r>
            <a:endParaRPr lang="en-US" sz="1200" dirty="0"/>
          </a:p>
        </p:txBody>
      </p:sp>
      <p:sp>
        <p:nvSpPr>
          <p:cNvPr id="11" name="Text 9"/>
          <p:cNvSpPr/>
          <p:nvPr/>
        </p:nvSpPr>
        <p:spPr>
          <a:xfrm>
            <a:off x="6035040" y="2103120"/>
            <a:ext cx="2286000" cy="822960"/>
          </a:xfrm>
          <a:prstGeom prst="rect">
            <a:avLst/>
          </a:prstGeom>
          <a:noFill/>
          <a:ln/>
        </p:spPr>
        <p:txBody>
          <a:bodyPr wrap="square" lIns="0" tIns="0" rIns="0" bIns="0" rtlCol="0" anchor="t"/>
          <a:lstStyle/>
          <a:p>
            <a:pPr indent="0" marL="0">
              <a:buNone/>
            </a:pPr>
            <a:r>
              <a:rPr lang="en-US" sz="6400" b="1" dirty="0">
                <a:solidFill>
                  <a:srgbClr val="E87722"/>
                </a:solidFill>
                <a:latin typeface="Georgia" pitchFamily="34" charset="0"/>
                <a:ea typeface="Georgia" pitchFamily="34" charset="-122"/>
                <a:cs typeface="Georgia" pitchFamily="34" charset="-120"/>
              </a:rPr>
              <a:t>03</a:t>
            </a:r>
            <a:endParaRPr lang="en-US" sz="6400" dirty="0"/>
          </a:p>
        </p:txBody>
      </p:sp>
      <p:sp>
        <p:nvSpPr>
          <p:cNvPr id="12" name="Text 10"/>
          <p:cNvSpPr/>
          <p:nvPr/>
        </p:nvSpPr>
        <p:spPr>
          <a:xfrm>
            <a:off x="6035040" y="3108960"/>
            <a:ext cx="2468880" cy="822960"/>
          </a:xfrm>
          <a:prstGeom prst="rect">
            <a:avLst/>
          </a:prstGeom>
          <a:noFill/>
          <a:ln/>
        </p:spPr>
        <p:txBody>
          <a:bodyPr wrap="square" lIns="0" tIns="0" rIns="0" bIns="0" rtlCol="0" anchor="t"/>
          <a:lstStyle/>
          <a:p>
            <a:pPr indent="0" marL="0">
              <a:buNone/>
            </a:pPr>
            <a:r>
              <a:rPr lang="en-US" sz="1800" b="1" dirty="0">
                <a:solidFill>
                  <a:srgbClr val="1A2B5C"/>
                </a:solidFill>
                <a:latin typeface="Calibri" pitchFamily="34" charset="0"/>
                <a:ea typeface="Calibri" pitchFamily="34" charset="-122"/>
                <a:cs typeface="Calibri" pitchFamily="34" charset="-120"/>
              </a:rPr>
              <a:t>Imprevistos</a:t>
            </a:r>
            <a:endParaRPr lang="en-US" sz="1800" dirty="0"/>
          </a:p>
          <a:p>
            <a:pPr indent="0" marL="0">
              <a:buNone/>
            </a:pPr>
            <a:r>
              <a:rPr lang="en-US" sz="1800" b="1" dirty="0">
                <a:solidFill>
                  <a:srgbClr val="1A2B5C"/>
                </a:solidFill>
                <a:latin typeface="Calibri" pitchFamily="34" charset="0"/>
                <a:ea typeface="Calibri" pitchFamily="34" charset="-122"/>
                <a:cs typeface="Calibri" pitchFamily="34" charset="-120"/>
              </a:rPr>
              <a:t>y cierre</a:t>
            </a:r>
            <a:endParaRPr lang="en-US" sz="1800" dirty="0"/>
          </a:p>
        </p:txBody>
      </p:sp>
      <p:sp>
        <p:nvSpPr>
          <p:cNvPr id="13" name="Text 11"/>
          <p:cNvSpPr/>
          <p:nvPr/>
        </p:nvSpPr>
        <p:spPr>
          <a:xfrm>
            <a:off x="6035040" y="3977640"/>
            <a:ext cx="2468880" cy="914400"/>
          </a:xfrm>
          <a:prstGeom prst="rect">
            <a:avLst/>
          </a:prstGeom>
          <a:noFill/>
          <a:ln/>
        </p:spPr>
        <p:txBody>
          <a:bodyPr wrap="square" lIns="0" tIns="0" rIns="0" bIns="0" rtlCol="0" anchor="t"/>
          <a:lstStyle/>
          <a:p>
            <a:pPr indent="0" marL="0">
              <a:buNone/>
            </a:pPr>
            <a:r>
              <a:rPr lang="en-US" sz="1200" dirty="0">
                <a:solidFill>
                  <a:srgbClr val="4A5568"/>
                </a:solidFill>
                <a:latin typeface="Calibri" pitchFamily="34" charset="0"/>
                <a:ea typeface="Calibri" pitchFamily="34" charset="-122"/>
                <a:cs typeface="Calibri" pitchFamily="34" charset="-120"/>
              </a:rPr>
              <a:t>La actitud de servidor frente a lo inesperado y la responsabilidad después del culto.</a:t>
            </a:r>
            <a:endParaRPr lang="en-US" sz="1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3657600" cy="274320"/>
          </a:xfrm>
          <a:prstGeom prst="rect">
            <a:avLst/>
          </a:prstGeom>
          <a:noFill/>
          <a:ln/>
        </p:spPr>
        <p:txBody>
          <a:bodyPr wrap="square" lIns="0" tIns="0" rIns="0" bIns="0" rtlCol="0" anchor="ctr"/>
          <a:lstStyle/>
          <a:p>
            <a:pPr indent="0" marL="0">
              <a:buNone/>
            </a:pPr>
            <a:r>
              <a:rPr lang="en-US" sz="1100" b="1" spc="500" kern="0" dirty="0">
                <a:solidFill>
                  <a:srgbClr val="E87722"/>
                </a:solidFill>
                <a:latin typeface="Calibri" pitchFamily="34" charset="0"/>
                <a:ea typeface="Calibri" pitchFamily="34" charset="-122"/>
                <a:cs typeface="Calibri" pitchFamily="34" charset="-120"/>
              </a:rPr>
              <a:t>INTRODUCCIÓN</a:t>
            </a:r>
            <a:endParaRPr lang="en-US" sz="1100" dirty="0"/>
          </a:p>
        </p:txBody>
      </p:sp>
      <p:sp>
        <p:nvSpPr>
          <p:cNvPr id="3" name="Shape 1"/>
          <p:cNvSpPr/>
          <p:nvPr/>
        </p:nvSpPr>
        <p:spPr>
          <a:xfrm>
            <a:off x="548640" y="1005840"/>
            <a:ext cx="1280160" cy="1280160"/>
          </a:xfrm>
          <a:prstGeom prst="ellipse">
            <a:avLst/>
          </a:prstGeom>
          <a:solidFill>
            <a:srgbClr val="1A2B5C"/>
          </a:solidFill>
          <a:ln w="12700">
            <a:solidFill>
              <a:srgbClr val="1A2B5C"/>
            </a:solidFill>
            <a:prstDash val="solid"/>
          </a:ln>
        </p:spPr>
      </p:sp>
      <p:pic>
        <p:nvPicPr>
          <p:cNvPr id="4" name="Image 0" descr="preencoded.png">    </p:cNvPr>
          <p:cNvPicPr>
            <a:picLocks noChangeAspect="1"/>
          </p:cNvPicPr>
          <p:nvPr/>
        </p:nvPicPr>
        <p:blipFill>
          <a:blip r:embed="rId1"/>
          <a:stretch>
            <a:fillRect/>
          </a:stretch>
        </p:blipFill>
        <p:spPr>
          <a:xfrm>
            <a:off x="868680" y="1325880"/>
            <a:ext cx="640080" cy="640080"/>
          </a:xfrm>
          <a:prstGeom prst="rect">
            <a:avLst/>
          </a:prstGeom>
        </p:spPr>
      </p:pic>
      <p:sp>
        <p:nvSpPr>
          <p:cNvPr id="5" name="Text 2"/>
          <p:cNvSpPr/>
          <p:nvPr/>
        </p:nvSpPr>
        <p:spPr>
          <a:xfrm>
            <a:off x="2103120" y="1097280"/>
            <a:ext cx="6400800" cy="640080"/>
          </a:xfrm>
          <a:prstGeom prst="rect">
            <a:avLst/>
          </a:prstGeom>
          <a:noFill/>
          <a:ln/>
        </p:spPr>
        <p:txBody>
          <a:bodyPr wrap="square" lIns="0" tIns="0" rIns="0" bIns="0" rtlCol="0" anchor="t"/>
          <a:lstStyle/>
          <a:p>
            <a:pPr indent="0" marL="0">
              <a:buNone/>
            </a:pPr>
            <a:r>
              <a:rPr lang="en-US" sz="2800" b="1" dirty="0">
                <a:solidFill>
                  <a:srgbClr val="1A2B5C"/>
                </a:solidFill>
                <a:latin typeface="Georgia" pitchFamily="34" charset="0"/>
                <a:ea typeface="Georgia" pitchFamily="34" charset="-122"/>
                <a:cs typeface="Georgia" pitchFamily="34" charset="-120"/>
              </a:rPr>
              <a:t>Un papel fundamental</a:t>
            </a:r>
            <a:endParaRPr lang="en-US" sz="2800" dirty="0"/>
          </a:p>
        </p:txBody>
      </p:sp>
      <p:sp>
        <p:nvSpPr>
          <p:cNvPr id="6" name="Text 3"/>
          <p:cNvSpPr/>
          <p:nvPr/>
        </p:nvSpPr>
        <p:spPr>
          <a:xfrm>
            <a:off x="2103120" y="1783080"/>
            <a:ext cx="6400800" cy="365760"/>
          </a:xfrm>
          <a:prstGeom prst="rect">
            <a:avLst/>
          </a:prstGeom>
          <a:noFill/>
          <a:ln/>
        </p:spPr>
        <p:txBody>
          <a:bodyPr wrap="square" lIns="0" tIns="0" rIns="0" bIns="0" rtlCol="0" anchor="t"/>
          <a:lstStyle/>
          <a:p>
            <a:pPr indent="0" marL="0">
              <a:buNone/>
            </a:pPr>
            <a:r>
              <a:rPr lang="en-US" sz="1400" i="1" dirty="0">
                <a:solidFill>
                  <a:srgbClr val="E87722"/>
                </a:solidFill>
                <a:latin typeface="Calibri" pitchFamily="34" charset="0"/>
                <a:ea typeface="Calibri" pitchFamily="34" charset="-122"/>
                <a:cs typeface="Calibri" pitchFamily="34" charset="-120"/>
              </a:rPr>
              <a:t>La buena marcha del culto depende de quienes sirven</a:t>
            </a:r>
            <a:endParaRPr lang="en-US" sz="1400" dirty="0"/>
          </a:p>
        </p:txBody>
      </p:sp>
      <p:sp>
        <p:nvSpPr>
          <p:cNvPr id="7" name="Text 4"/>
          <p:cNvSpPr/>
          <p:nvPr/>
        </p:nvSpPr>
        <p:spPr>
          <a:xfrm>
            <a:off x="548640" y="2697480"/>
            <a:ext cx="8229600" cy="1828800"/>
          </a:xfrm>
          <a:prstGeom prst="rect">
            <a:avLst/>
          </a:prstGeom>
          <a:noFill/>
          <a:ln/>
        </p:spPr>
        <p:txBody>
          <a:bodyPr wrap="square" lIns="0" tIns="0" rIns="0" bIns="0" rtlCol="0" anchor="t"/>
          <a:lstStyle/>
          <a:p>
            <a:pPr indent="0" marL="0">
              <a:spcAft>
                <a:spcPts val="800"/>
              </a:spcAft>
              <a:buNone/>
            </a:pPr>
            <a:r>
              <a:rPr lang="en-US" sz="1200" dirty="0">
                <a:solidFill>
                  <a:srgbClr val="4A5568"/>
                </a:solidFill>
                <a:latin typeface="Calibri" pitchFamily="34" charset="0"/>
                <a:ea typeface="Calibri" pitchFamily="34" charset="-122"/>
                <a:cs typeface="Calibri" pitchFamily="34" charset="-120"/>
              </a:rPr>
              <a:t>Los diáconos y las diaconisas desempeñan un papel fundamental en lo que se refiere a la buena marcha de las reuniones de la iglesia. Esa participación tiene que estar bien organizada: cada uno debe tener una copia de los turnos correspondientes, con las fechas de su participación y la especificación de las tareas que debe desempeñar.</a:t>
            </a:r>
            <a:endParaRPr lang="en-US" sz="1200" dirty="0"/>
          </a:p>
          <a:p>
            <a:pPr indent="0" marL="0">
              <a:spcAft>
                <a:spcPts val="800"/>
              </a:spcAft>
              <a:buNone/>
            </a:pPr>
            <a:endParaRPr lang="en-US" sz="1200" dirty="0"/>
          </a:p>
          <a:p>
            <a:pPr indent="0" marL="0">
              <a:spcAft>
                <a:spcPts val="800"/>
              </a:spcAft>
              <a:buNone/>
            </a:pPr>
            <a:r>
              <a:rPr lang="en-US" sz="1200" dirty="0">
                <a:solidFill>
                  <a:srgbClr val="4A5568"/>
                </a:solidFill>
                <a:latin typeface="Calibri" pitchFamily="34" charset="0"/>
                <a:ea typeface="Calibri" pitchFamily="34" charset="-122"/>
                <a:cs typeface="Calibri" pitchFamily="34" charset="-120"/>
              </a:rPr>
              <a:t>En líneas generales, su actuación en los cultos y las reuniones incluye siete frentes: los preparativos antes del programa, la reverencia y el orden durante la reunión, la reverencia de los niños, las ofrendas, la atención a personas con necesidades especiales, los imprevistos y todo lo que ocurre después de la salida.</a:t>
            </a:r>
            <a:endParaRPr lang="en-US" sz="1200" dirty="0"/>
          </a:p>
        </p:txBody>
      </p:sp>
      <p:sp>
        <p:nvSpPr>
          <p:cNvPr id="8" name="Shape 5"/>
          <p:cNvSpPr/>
          <p:nvPr/>
        </p:nvSpPr>
        <p:spPr>
          <a:xfrm>
            <a:off x="548640" y="4617720"/>
            <a:ext cx="8046720" cy="18288"/>
          </a:xfrm>
          <a:prstGeom prst="rect">
            <a:avLst/>
          </a:prstGeom>
          <a:solidFill>
            <a:srgbClr val="E2E8F0"/>
          </a:solidFill>
          <a:ln w="12700">
            <a:solidFill>
              <a:srgbClr val="E2E8F0"/>
            </a:solidFill>
            <a:prstDash val="solid"/>
          </a:ln>
        </p:spPr>
      </p:sp>
      <p:sp>
        <p:nvSpPr>
          <p:cNvPr id="9" name="Text 6"/>
          <p:cNvSpPr/>
          <p:nvPr/>
        </p:nvSpPr>
        <p:spPr>
          <a:xfrm>
            <a:off x="548640" y="4709160"/>
            <a:ext cx="5486400" cy="274320"/>
          </a:xfrm>
          <a:prstGeom prst="rect">
            <a:avLst/>
          </a:prstGeom>
          <a:noFill/>
          <a:ln/>
        </p:spPr>
        <p:txBody>
          <a:bodyPr wrap="square" lIns="0" tIns="0" rIns="0" bIns="0" rtlCol="0" anchor="ctr"/>
          <a:lstStyle/>
          <a:p>
            <a:pPr indent="0" marL="0">
              <a:buNone/>
            </a:pPr>
            <a:r>
              <a:rPr lang="en-US" sz="900" i="1" dirty="0">
                <a:solidFill>
                  <a:srgbClr val="4A5568"/>
                </a:solidFill>
                <a:latin typeface="Calibri" pitchFamily="34" charset="0"/>
                <a:ea typeface="Calibri" pitchFamily="34" charset="-122"/>
                <a:cs typeface="Calibri" pitchFamily="34" charset="-120"/>
              </a:rPr>
              <a:t>Guía del Diaconado · Capítulo 7</a:t>
            </a:r>
            <a:endParaRPr lang="en-US" sz="900" dirty="0"/>
          </a:p>
        </p:txBody>
      </p:sp>
      <p:sp>
        <p:nvSpPr>
          <p:cNvPr id="10" name="Text 7"/>
          <p:cNvSpPr/>
          <p:nvPr/>
        </p:nvSpPr>
        <p:spPr>
          <a:xfrm>
            <a:off x="8138160" y="4709160"/>
            <a:ext cx="457200" cy="274320"/>
          </a:xfrm>
          <a:prstGeom prst="rect">
            <a:avLst/>
          </a:prstGeom>
          <a:noFill/>
          <a:ln/>
        </p:spPr>
        <p:txBody>
          <a:bodyPr wrap="square" lIns="0" tIns="0" rIns="0" bIns="0" rtlCol="0" anchor="ctr"/>
          <a:lstStyle/>
          <a:p>
            <a:pPr algn="r" indent="0" marL="0">
              <a:buNone/>
            </a:pPr>
            <a:r>
              <a:rPr lang="en-US" sz="900" b="1" dirty="0">
                <a:solidFill>
                  <a:srgbClr val="E87722"/>
                </a:solidFill>
                <a:latin typeface="Calibri" pitchFamily="34" charset="0"/>
                <a:ea typeface="Calibri" pitchFamily="34" charset="-122"/>
                <a:cs typeface="Calibri" pitchFamily="34" charset="-120"/>
              </a:rPr>
              <a:t>03</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0F1B3D"/>
        </a:solidFill>
      </p:bgPr>
    </p:bg>
    <p:spTree>
      <p:nvGrpSpPr>
        <p:cNvPr id="1" name=""/>
        <p:cNvGrpSpPr/>
        <p:nvPr/>
      </p:nvGrpSpPr>
      <p:grpSpPr>
        <a:xfrm>
          <a:off x="0" y="0"/>
          <a:ext cx="0" cy="0"/>
          <a:chOff x="0" y="0"/>
          <a:chExt cx="0" cy="0"/>
        </a:xfrm>
      </p:grpSpPr>
      <p:sp>
        <p:nvSpPr>
          <p:cNvPr id="2" name="Shape 0"/>
          <p:cNvSpPr/>
          <p:nvPr/>
        </p:nvSpPr>
        <p:spPr>
          <a:xfrm>
            <a:off x="0" y="0"/>
            <a:ext cx="228600" cy="5143500"/>
          </a:xfrm>
          <a:prstGeom prst="rect">
            <a:avLst/>
          </a:prstGeom>
          <a:solidFill>
            <a:srgbClr val="E87722"/>
          </a:solidFill>
          <a:ln w="12700">
            <a:solidFill>
              <a:srgbClr val="E87722"/>
            </a:solidFill>
            <a:prstDash val="solid"/>
          </a:ln>
        </p:spPr>
      </p:sp>
      <p:sp>
        <p:nvSpPr>
          <p:cNvPr id="3" name="Text 1"/>
          <p:cNvSpPr/>
          <p:nvPr/>
        </p:nvSpPr>
        <p:spPr>
          <a:xfrm>
            <a:off x="822960" y="1645920"/>
            <a:ext cx="7315200" cy="457200"/>
          </a:xfrm>
          <a:prstGeom prst="rect">
            <a:avLst/>
          </a:prstGeom>
          <a:noFill/>
          <a:ln/>
        </p:spPr>
        <p:txBody>
          <a:bodyPr wrap="square" lIns="0" tIns="0" rIns="0" bIns="0" rtlCol="0" anchor="ctr"/>
          <a:lstStyle/>
          <a:p>
            <a:pPr indent="0" marL="0">
              <a:buNone/>
            </a:pPr>
            <a:r>
              <a:rPr lang="en-US" sz="1400" b="1" spc="600" kern="0" dirty="0">
                <a:solidFill>
                  <a:srgbClr val="E87722"/>
                </a:solidFill>
                <a:latin typeface="Calibri" pitchFamily="34" charset="0"/>
                <a:ea typeface="Calibri" pitchFamily="34" charset="-122"/>
                <a:cs typeface="Calibri" pitchFamily="34" charset="-120"/>
              </a:rPr>
              <a:t>PARTE 01</a:t>
            </a:r>
            <a:endParaRPr lang="en-US" sz="1400" dirty="0"/>
          </a:p>
        </p:txBody>
      </p:sp>
      <p:sp>
        <p:nvSpPr>
          <p:cNvPr id="4" name="Text 2"/>
          <p:cNvSpPr/>
          <p:nvPr/>
        </p:nvSpPr>
        <p:spPr>
          <a:xfrm>
            <a:off x="822960" y="2103120"/>
            <a:ext cx="7772400" cy="1828800"/>
          </a:xfrm>
          <a:prstGeom prst="rect">
            <a:avLst/>
          </a:prstGeom>
          <a:noFill/>
          <a:ln/>
        </p:spPr>
        <p:txBody>
          <a:bodyPr wrap="square" lIns="0" tIns="0" rIns="0" bIns="0" rtlCol="0" anchor="t"/>
          <a:lstStyle/>
          <a:p>
            <a:pPr indent="0" marL="0">
              <a:buNone/>
            </a:pPr>
            <a:r>
              <a:rPr lang="en-US" sz="5000" b="1" dirty="0">
                <a:solidFill>
                  <a:srgbClr val="FFFFFF"/>
                </a:solidFill>
                <a:latin typeface="Georgia" pitchFamily="34" charset="0"/>
                <a:ea typeface="Georgia" pitchFamily="34" charset="-122"/>
                <a:cs typeface="Georgia" pitchFamily="34" charset="-120"/>
              </a:rPr>
              <a:t>Preparativos</a:t>
            </a:r>
            <a:endParaRPr lang="en-US" sz="5000" dirty="0"/>
          </a:p>
          <a:p>
            <a:pPr indent="0" marL="0">
              <a:buNone/>
            </a:pPr>
            <a:r>
              <a:rPr lang="en-US" sz="5000" b="1" dirty="0">
                <a:solidFill>
                  <a:srgbClr val="FFFFFF"/>
                </a:solidFill>
                <a:latin typeface="Georgia" pitchFamily="34" charset="0"/>
                <a:ea typeface="Georgia" pitchFamily="34" charset="-122"/>
                <a:cs typeface="Georgia" pitchFamily="34" charset="-120"/>
              </a:rPr>
              <a:t>y reverencia</a:t>
            </a:r>
            <a:endParaRPr lang="en-US" sz="5000" dirty="0"/>
          </a:p>
        </p:txBody>
      </p:sp>
      <p:sp>
        <p:nvSpPr>
          <p:cNvPr id="5" name="Text 3"/>
          <p:cNvSpPr/>
          <p:nvPr/>
        </p:nvSpPr>
        <p:spPr>
          <a:xfrm>
            <a:off x="822960" y="4160520"/>
            <a:ext cx="7315200" cy="548640"/>
          </a:xfrm>
          <a:prstGeom prst="rect">
            <a:avLst/>
          </a:prstGeom>
          <a:noFill/>
          <a:ln/>
        </p:spPr>
        <p:txBody>
          <a:bodyPr wrap="square" lIns="0" tIns="0" rIns="0" bIns="0" rtlCol="0" anchor="t"/>
          <a:lstStyle/>
          <a:p>
            <a:pPr indent="0" marL="0">
              <a:buNone/>
            </a:pPr>
            <a:r>
              <a:rPr lang="en-US" sz="1400" i="1" dirty="0">
                <a:solidFill>
                  <a:srgbClr val="CBD5E0"/>
                </a:solidFill>
                <a:latin typeface="Calibri" pitchFamily="34" charset="0"/>
                <a:ea typeface="Calibri" pitchFamily="34" charset="-122"/>
                <a:cs typeface="Calibri" pitchFamily="34" charset="-120"/>
              </a:rPr>
              <a:t>Lo que ocurre antes del culto y durante la reunión.</a:t>
            </a:r>
            <a:endParaRPr lang="en-US" sz="1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6400800" cy="274320"/>
          </a:xfrm>
          <a:prstGeom prst="rect">
            <a:avLst/>
          </a:prstGeom>
          <a:noFill/>
          <a:ln/>
        </p:spPr>
        <p:txBody>
          <a:bodyPr wrap="square" lIns="0" tIns="0" rIns="0" bIns="0" rtlCol="0" anchor="ctr"/>
          <a:lstStyle/>
          <a:p>
            <a:pPr indent="0" marL="0">
              <a:buNone/>
            </a:pPr>
            <a:r>
              <a:rPr lang="en-US" sz="1000" b="1" spc="400" kern="0" dirty="0">
                <a:solidFill>
                  <a:srgbClr val="E87722"/>
                </a:solidFill>
                <a:latin typeface="Calibri" pitchFamily="34" charset="0"/>
                <a:ea typeface="Calibri" pitchFamily="34" charset="-122"/>
                <a:cs typeface="Calibri" pitchFamily="34" charset="-120"/>
              </a:rPr>
              <a:t>PARTE 01 · PREPARATIVOS Y REVERENCIA</a:t>
            </a:r>
            <a:endParaRPr lang="en-US" sz="1000" dirty="0"/>
          </a:p>
        </p:txBody>
      </p:sp>
      <p:sp>
        <p:nvSpPr>
          <p:cNvPr id="3" name="Text 1"/>
          <p:cNvSpPr/>
          <p:nvPr/>
        </p:nvSpPr>
        <p:spPr>
          <a:xfrm>
            <a:off x="548640" y="777240"/>
            <a:ext cx="8229600" cy="640080"/>
          </a:xfrm>
          <a:prstGeom prst="rect">
            <a:avLst/>
          </a:prstGeom>
          <a:noFill/>
          <a:ln/>
        </p:spPr>
        <p:txBody>
          <a:bodyPr wrap="square" lIns="0" tIns="0" rIns="0" bIns="0" rtlCol="0" anchor="t"/>
          <a:lstStyle/>
          <a:p>
            <a:pPr indent="0" marL="0">
              <a:buNone/>
            </a:pPr>
            <a:r>
              <a:rPr lang="en-US" sz="3000" b="1" dirty="0">
                <a:solidFill>
                  <a:srgbClr val="1A2B5C"/>
                </a:solidFill>
                <a:latin typeface="Georgia" pitchFamily="34" charset="0"/>
                <a:ea typeface="Georgia" pitchFamily="34" charset="-122"/>
                <a:cs typeface="Georgia" pitchFamily="34" charset="-120"/>
              </a:rPr>
              <a:t>Preparativos antes del culto</a:t>
            </a:r>
            <a:endParaRPr lang="en-US" sz="3000" dirty="0"/>
          </a:p>
        </p:txBody>
      </p:sp>
      <p:sp>
        <p:nvSpPr>
          <p:cNvPr id="4" name="Shape 2"/>
          <p:cNvSpPr/>
          <p:nvPr/>
        </p:nvSpPr>
        <p:spPr>
          <a:xfrm>
            <a:off x="548640" y="1508760"/>
            <a:ext cx="548640" cy="45720"/>
          </a:xfrm>
          <a:prstGeom prst="rect">
            <a:avLst/>
          </a:prstGeom>
          <a:solidFill>
            <a:srgbClr val="E87722"/>
          </a:solidFill>
          <a:ln w="12700">
            <a:solidFill>
              <a:srgbClr val="E87722"/>
            </a:solidFill>
            <a:prstDash val="solid"/>
          </a:ln>
        </p:spPr>
      </p:sp>
      <p:sp>
        <p:nvSpPr>
          <p:cNvPr id="5" name="Text 3"/>
          <p:cNvSpPr/>
          <p:nvPr/>
        </p:nvSpPr>
        <p:spPr>
          <a:xfrm>
            <a:off x="548640" y="1783080"/>
            <a:ext cx="8229600" cy="457200"/>
          </a:xfrm>
          <a:prstGeom prst="rect">
            <a:avLst/>
          </a:prstGeom>
          <a:noFill/>
          <a:ln/>
        </p:spPr>
        <p:txBody>
          <a:bodyPr wrap="square" lIns="0" tIns="0" rIns="0" bIns="0" rtlCol="0" anchor="t"/>
          <a:lstStyle/>
          <a:p>
            <a:pPr indent="0" marL="0">
              <a:buNone/>
            </a:pPr>
            <a:r>
              <a:rPr lang="en-US" sz="1200" i="1" dirty="0">
                <a:solidFill>
                  <a:srgbClr val="4A5568"/>
                </a:solidFill>
                <a:latin typeface="Calibri" pitchFamily="34" charset="0"/>
                <a:ea typeface="Calibri" pitchFamily="34" charset="-122"/>
                <a:cs typeface="Calibri" pitchFamily="34" charset="-120"/>
              </a:rPr>
              <a:t>Antes del comienzo de cada programa, un diácono o una diaconisa debe verificar si todo está en orden y si los responsables hicieron su parte. Esto incluye:</a:t>
            </a:r>
            <a:endParaRPr lang="en-US" sz="1200" dirty="0"/>
          </a:p>
        </p:txBody>
      </p:sp>
      <p:sp>
        <p:nvSpPr>
          <p:cNvPr id="6" name="Shape 4"/>
          <p:cNvSpPr/>
          <p:nvPr/>
        </p:nvSpPr>
        <p:spPr>
          <a:xfrm>
            <a:off x="548640" y="2377440"/>
            <a:ext cx="1874520" cy="1051560"/>
          </a:xfrm>
          <a:prstGeom prst="rect">
            <a:avLst/>
          </a:prstGeom>
          <a:solidFill>
            <a:srgbClr val="F7FAFC"/>
          </a:solidFill>
          <a:ln w="6350">
            <a:solidFill>
              <a:srgbClr val="E2E8F0"/>
            </a:solidFill>
            <a:prstDash val="solid"/>
          </a:ln>
        </p:spPr>
      </p:sp>
      <p:sp>
        <p:nvSpPr>
          <p:cNvPr id="7" name="Shape 5"/>
          <p:cNvSpPr/>
          <p:nvPr/>
        </p:nvSpPr>
        <p:spPr>
          <a:xfrm>
            <a:off x="548640" y="2377440"/>
            <a:ext cx="1874520" cy="54864"/>
          </a:xfrm>
          <a:prstGeom prst="rect">
            <a:avLst/>
          </a:prstGeom>
          <a:solidFill>
            <a:srgbClr val="E87722"/>
          </a:solidFill>
          <a:ln w="12700">
            <a:solidFill>
              <a:srgbClr val="E87722"/>
            </a:solidFill>
            <a:prstDash val="solid"/>
          </a:ln>
        </p:spPr>
      </p:sp>
      <p:sp>
        <p:nvSpPr>
          <p:cNvPr id="8" name="Shape 6"/>
          <p:cNvSpPr/>
          <p:nvPr/>
        </p:nvSpPr>
        <p:spPr>
          <a:xfrm>
            <a:off x="1239012" y="2560320"/>
            <a:ext cx="502920" cy="502920"/>
          </a:xfrm>
          <a:prstGeom prst="ellipse">
            <a:avLst/>
          </a:prstGeom>
          <a:solidFill>
            <a:srgbClr val="FFFFFF"/>
          </a:solidFill>
          <a:ln w="15240">
            <a:solidFill>
              <a:srgbClr val="E87722"/>
            </a:solidFill>
            <a:prstDash val="solid"/>
          </a:ln>
        </p:spPr>
      </p:sp>
      <p:pic>
        <p:nvPicPr>
          <p:cNvPr id="9" name="Image 0" descr="preencoded.png">    </p:cNvPr>
          <p:cNvPicPr>
            <a:picLocks noChangeAspect="1"/>
          </p:cNvPicPr>
          <p:nvPr/>
        </p:nvPicPr>
        <p:blipFill>
          <a:blip r:embed="rId1"/>
          <a:stretch>
            <a:fillRect/>
          </a:stretch>
        </p:blipFill>
        <p:spPr>
          <a:xfrm>
            <a:off x="1339596" y="2651760"/>
            <a:ext cx="292608" cy="292608"/>
          </a:xfrm>
          <a:prstGeom prst="rect">
            <a:avLst/>
          </a:prstGeom>
        </p:spPr>
      </p:pic>
      <p:sp>
        <p:nvSpPr>
          <p:cNvPr id="10" name="Text 7"/>
          <p:cNvSpPr/>
          <p:nvPr/>
        </p:nvSpPr>
        <p:spPr>
          <a:xfrm>
            <a:off x="594360" y="3090672"/>
            <a:ext cx="1783080" cy="292608"/>
          </a:xfrm>
          <a:prstGeom prst="rect">
            <a:avLst/>
          </a:prstGeom>
          <a:noFill/>
          <a:ln/>
        </p:spPr>
        <p:txBody>
          <a:bodyPr wrap="square" lIns="0" tIns="0" rIns="0" bIns="0" rtlCol="0" anchor="t"/>
          <a:lstStyle/>
          <a:p>
            <a:pPr algn="ctr" indent="0" marL="0">
              <a:buNone/>
            </a:pPr>
            <a:r>
              <a:rPr lang="en-US" sz="1100" b="1" dirty="0">
                <a:solidFill>
                  <a:srgbClr val="1A2B5C"/>
                </a:solidFill>
                <a:latin typeface="Calibri" pitchFamily="34" charset="0"/>
                <a:ea typeface="Calibri" pitchFamily="34" charset="-122"/>
                <a:cs typeface="Calibri" pitchFamily="34" charset="-120"/>
              </a:rPr>
              <a:t>Recepción</a:t>
            </a:r>
            <a:endParaRPr lang="en-US" sz="1100" dirty="0"/>
          </a:p>
        </p:txBody>
      </p:sp>
      <p:sp>
        <p:nvSpPr>
          <p:cNvPr id="11" name="Shape 8"/>
          <p:cNvSpPr/>
          <p:nvPr/>
        </p:nvSpPr>
        <p:spPr>
          <a:xfrm>
            <a:off x="2542032" y="2377440"/>
            <a:ext cx="1874520" cy="1051560"/>
          </a:xfrm>
          <a:prstGeom prst="rect">
            <a:avLst/>
          </a:prstGeom>
          <a:solidFill>
            <a:srgbClr val="F7FAFC"/>
          </a:solidFill>
          <a:ln w="6350">
            <a:solidFill>
              <a:srgbClr val="E2E8F0"/>
            </a:solidFill>
            <a:prstDash val="solid"/>
          </a:ln>
        </p:spPr>
      </p:sp>
      <p:sp>
        <p:nvSpPr>
          <p:cNvPr id="12" name="Shape 9"/>
          <p:cNvSpPr/>
          <p:nvPr/>
        </p:nvSpPr>
        <p:spPr>
          <a:xfrm>
            <a:off x="2542032" y="2377440"/>
            <a:ext cx="1874520" cy="54864"/>
          </a:xfrm>
          <a:prstGeom prst="rect">
            <a:avLst/>
          </a:prstGeom>
          <a:solidFill>
            <a:srgbClr val="E87722"/>
          </a:solidFill>
          <a:ln w="12700">
            <a:solidFill>
              <a:srgbClr val="E87722"/>
            </a:solidFill>
            <a:prstDash val="solid"/>
          </a:ln>
        </p:spPr>
      </p:sp>
      <p:sp>
        <p:nvSpPr>
          <p:cNvPr id="13" name="Shape 10"/>
          <p:cNvSpPr/>
          <p:nvPr/>
        </p:nvSpPr>
        <p:spPr>
          <a:xfrm>
            <a:off x="3232404" y="2560320"/>
            <a:ext cx="502920" cy="502920"/>
          </a:xfrm>
          <a:prstGeom prst="ellipse">
            <a:avLst/>
          </a:prstGeom>
          <a:solidFill>
            <a:srgbClr val="FFFFFF"/>
          </a:solidFill>
          <a:ln w="15240">
            <a:solidFill>
              <a:srgbClr val="E87722"/>
            </a:solidFill>
            <a:prstDash val="solid"/>
          </a:ln>
        </p:spPr>
      </p:sp>
      <p:pic>
        <p:nvPicPr>
          <p:cNvPr id="14" name="Image 1" descr="preencoded.png">    </p:cNvPr>
          <p:cNvPicPr>
            <a:picLocks noChangeAspect="1"/>
          </p:cNvPicPr>
          <p:nvPr/>
        </p:nvPicPr>
        <p:blipFill>
          <a:blip r:embed="rId2"/>
          <a:stretch>
            <a:fillRect/>
          </a:stretch>
        </p:blipFill>
        <p:spPr>
          <a:xfrm>
            <a:off x="3332988" y="2651760"/>
            <a:ext cx="292608" cy="292608"/>
          </a:xfrm>
          <a:prstGeom prst="rect">
            <a:avLst/>
          </a:prstGeom>
        </p:spPr>
      </p:pic>
      <p:sp>
        <p:nvSpPr>
          <p:cNvPr id="15" name="Text 11"/>
          <p:cNvSpPr/>
          <p:nvPr/>
        </p:nvSpPr>
        <p:spPr>
          <a:xfrm>
            <a:off x="2587752" y="3090672"/>
            <a:ext cx="1783080" cy="292608"/>
          </a:xfrm>
          <a:prstGeom prst="rect">
            <a:avLst/>
          </a:prstGeom>
          <a:noFill/>
          <a:ln/>
        </p:spPr>
        <p:txBody>
          <a:bodyPr wrap="square" lIns="0" tIns="0" rIns="0" bIns="0" rtlCol="0" anchor="t"/>
          <a:lstStyle/>
          <a:p>
            <a:pPr algn="ctr" indent="0" marL="0">
              <a:buNone/>
            </a:pPr>
            <a:r>
              <a:rPr lang="en-US" sz="1100" b="1" dirty="0">
                <a:solidFill>
                  <a:srgbClr val="1A2B5C"/>
                </a:solidFill>
                <a:latin typeface="Calibri" pitchFamily="34" charset="0"/>
                <a:ea typeface="Calibri" pitchFamily="34" charset="-122"/>
                <a:cs typeface="Calibri" pitchFamily="34" charset="-120"/>
              </a:rPr>
              <a:t>Iluminación</a:t>
            </a:r>
            <a:endParaRPr lang="en-US" sz="1100" dirty="0"/>
          </a:p>
        </p:txBody>
      </p:sp>
      <p:sp>
        <p:nvSpPr>
          <p:cNvPr id="16" name="Shape 12"/>
          <p:cNvSpPr/>
          <p:nvPr/>
        </p:nvSpPr>
        <p:spPr>
          <a:xfrm>
            <a:off x="4535424" y="2377440"/>
            <a:ext cx="1874520" cy="1051560"/>
          </a:xfrm>
          <a:prstGeom prst="rect">
            <a:avLst/>
          </a:prstGeom>
          <a:solidFill>
            <a:srgbClr val="F7FAFC"/>
          </a:solidFill>
          <a:ln w="6350">
            <a:solidFill>
              <a:srgbClr val="E2E8F0"/>
            </a:solidFill>
            <a:prstDash val="solid"/>
          </a:ln>
        </p:spPr>
      </p:sp>
      <p:sp>
        <p:nvSpPr>
          <p:cNvPr id="17" name="Shape 13"/>
          <p:cNvSpPr/>
          <p:nvPr/>
        </p:nvSpPr>
        <p:spPr>
          <a:xfrm>
            <a:off x="4535424" y="2377440"/>
            <a:ext cx="1874520" cy="54864"/>
          </a:xfrm>
          <a:prstGeom prst="rect">
            <a:avLst/>
          </a:prstGeom>
          <a:solidFill>
            <a:srgbClr val="E87722"/>
          </a:solidFill>
          <a:ln w="12700">
            <a:solidFill>
              <a:srgbClr val="E87722"/>
            </a:solidFill>
            <a:prstDash val="solid"/>
          </a:ln>
        </p:spPr>
      </p:sp>
      <p:sp>
        <p:nvSpPr>
          <p:cNvPr id="18" name="Shape 14"/>
          <p:cNvSpPr/>
          <p:nvPr/>
        </p:nvSpPr>
        <p:spPr>
          <a:xfrm>
            <a:off x="5225796" y="2560320"/>
            <a:ext cx="502920" cy="502920"/>
          </a:xfrm>
          <a:prstGeom prst="ellipse">
            <a:avLst/>
          </a:prstGeom>
          <a:solidFill>
            <a:srgbClr val="FFFFFF"/>
          </a:solidFill>
          <a:ln w="15240">
            <a:solidFill>
              <a:srgbClr val="E87722"/>
            </a:solidFill>
            <a:prstDash val="solid"/>
          </a:ln>
        </p:spPr>
      </p:sp>
      <p:pic>
        <p:nvPicPr>
          <p:cNvPr id="19" name="Image 2" descr="preencoded.png">    </p:cNvPr>
          <p:cNvPicPr>
            <a:picLocks noChangeAspect="1"/>
          </p:cNvPicPr>
          <p:nvPr/>
        </p:nvPicPr>
        <p:blipFill>
          <a:blip r:embed="rId3"/>
          <a:stretch>
            <a:fillRect/>
          </a:stretch>
        </p:blipFill>
        <p:spPr>
          <a:xfrm>
            <a:off x="5326380" y="2651760"/>
            <a:ext cx="292608" cy="292608"/>
          </a:xfrm>
          <a:prstGeom prst="rect">
            <a:avLst/>
          </a:prstGeom>
        </p:spPr>
      </p:pic>
      <p:sp>
        <p:nvSpPr>
          <p:cNvPr id="20" name="Text 15"/>
          <p:cNvSpPr/>
          <p:nvPr/>
        </p:nvSpPr>
        <p:spPr>
          <a:xfrm>
            <a:off x="4581144" y="3090672"/>
            <a:ext cx="1783080" cy="292608"/>
          </a:xfrm>
          <a:prstGeom prst="rect">
            <a:avLst/>
          </a:prstGeom>
          <a:noFill/>
          <a:ln/>
        </p:spPr>
        <p:txBody>
          <a:bodyPr wrap="square" lIns="0" tIns="0" rIns="0" bIns="0" rtlCol="0" anchor="t"/>
          <a:lstStyle/>
          <a:p>
            <a:pPr algn="ctr" indent="0" marL="0">
              <a:buNone/>
            </a:pPr>
            <a:r>
              <a:rPr lang="en-US" sz="1100" b="1" dirty="0">
                <a:solidFill>
                  <a:srgbClr val="1A2B5C"/>
                </a:solidFill>
                <a:latin typeface="Calibri" pitchFamily="34" charset="0"/>
                <a:ea typeface="Calibri" pitchFamily="34" charset="-122"/>
                <a:cs typeface="Calibri" pitchFamily="34" charset="-120"/>
              </a:rPr>
              <a:t>Sonido</a:t>
            </a:r>
            <a:endParaRPr lang="en-US" sz="1100" dirty="0"/>
          </a:p>
        </p:txBody>
      </p:sp>
      <p:sp>
        <p:nvSpPr>
          <p:cNvPr id="21" name="Shape 16"/>
          <p:cNvSpPr/>
          <p:nvPr/>
        </p:nvSpPr>
        <p:spPr>
          <a:xfrm>
            <a:off x="6528816" y="2377440"/>
            <a:ext cx="1874520" cy="1051560"/>
          </a:xfrm>
          <a:prstGeom prst="rect">
            <a:avLst/>
          </a:prstGeom>
          <a:solidFill>
            <a:srgbClr val="F7FAFC"/>
          </a:solidFill>
          <a:ln w="6350">
            <a:solidFill>
              <a:srgbClr val="E2E8F0"/>
            </a:solidFill>
            <a:prstDash val="solid"/>
          </a:ln>
        </p:spPr>
      </p:sp>
      <p:sp>
        <p:nvSpPr>
          <p:cNvPr id="22" name="Shape 17"/>
          <p:cNvSpPr/>
          <p:nvPr/>
        </p:nvSpPr>
        <p:spPr>
          <a:xfrm>
            <a:off x="6528816" y="2377440"/>
            <a:ext cx="1874520" cy="54864"/>
          </a:xfrm>
          <a:prstGeom prst="rect">
            <a:avLst/>
          </a:prstGeom>
          <a:solidFill>
            <a:srgbClr val="E87722"/>
          </a:solidFill>
          <a:ln w="12700">
            <a:solidFill>
              <a:srgbClr val="E87722"/>
            </a:solidFill>
            <a:prstDash val="solid"/>
          </a:ln>
        </p:spPr>
      </p:sp>
      <p:sp>
        <p:nvSpPr>
          <p:cNvPr id="23" name="Shape 18"/>
          <p:cNvSpPr/>
          <p:nvPr/>
        </p:nvSpPr>
        <p:spPr>
          <a:xfrm>
            <a:off x="7219188" y="2560320"/>
            <a:ext cx="502920" cy="502920"/>
          </a:xfrm>
          <a:prstGeom prst="ellipse">
            <a:avLst/>
          </a:prstGeom>
          <a:solidFill>
            <a:srgbClr val="FFFFFF"/>
          </a:solidFill>
          <a:ln w="15240">
            <a:solidFill>
              <a:srgbClr val="E87722"/>
            </a:solidFill>
            <a:prstDash val="solid"/>
          </a:ln>
        </p:spPr>
      </p:sp>
      <p:pic>
        <p:nvPicPr>
          <p:cNvPr id="24" name="Image 3" descr="preencoded.png">    </p:cNvPr>
          <p:cNvPicPr>
            <a:picLocks noChangeAspect="1"/>
          </p:cNvPicPr>
          <p:nvPr/>
        </p:nvPicPr>
        <p:blipFill>
          <a:blip r:embed="rId4"/>
          <a:stretch>
            <a:fillRect/>
          </a:stretch>
        </p:blipFill>
        <p:spPr>
          <a:xfrm>
            <a:off x="7319772" y="2651760"/>
            <a:ext cx="292608" cy="292608"/>
          </a:xfrm>
          <a:prstGeom prst="rect">
            <a:avLst/>
          </a:prstGeom>
        </p:spPr>
      </p:pic>
      <p:sp>
        <p:nvSpPr>
          <p:cNvPr id="25" name="Text 19"/>
          <p:cNvSpPr/>
          <p:nvPr/>
        </p:nvSpPr>
        <p:spPr>
          <a:xfrm>
            <a:off x="6574536" y="3090672"/>
            <a:ext cx="1783080" cy="292608"/>
          </a:xfrm>
          <a:prstGeom prst="rect">
            <a:avLst/>
          </a:prstGeom>
          <a:noFill/>
          <a:ln/>
        </p:spPr>
        <p:txBody>
          <a:bodyPr wrap="square" lIns="0" tIns="0" rIns="0" bIns="0" rtlCol="0" anchor="t"/>
          <a:lstStyle/>
          <a:p>
            <a:pPr algn="ctr" indent="0" marL="0">
              <a:buNone/>
            </a:pPr>
            <a:r>
              <a:rPr lang="en-US" sz="1100" b="1" dirty="0">
                <a:solidFill>
                  <a:srgbClr val="1A2B5C"/>
                </a:solidFill>
                <a:latin typeface="Calibri" pitchFamily="34" charset="0"/>
                <a:ea typeface="Calibri" pitchFamily="34" charset="-122"/>
                <a:cs typeface="Calibri" pitchFamily="34" charset="-120"/>
              </a:rPr>
              <a:t>Equipos electrónicos</a:t>
            </a:r>
            <a:endParaRPr lang="en-US" sz="1100" dirty="0"/>
          </a:p>
        </p:txBody>
      </p:sp>
      <p:sp>
        <p:nvSpPr>
          <p:cNvPr id="26" name="Shape 20"/>
          <p:cNvSpPr/>
          <p:nvPr/>
        </p:nvSpPr>
        <p:spPr>
          <a:xfrm>
            <a:off x="548640" y="3566160"/>
            <a:ext cx="1874520" cy="1051560"/>
          </a:xfrm>
          <a:prstGeom prst="rect">
            <a:avLst/>
          </a:prstGeom>
          <a:solidFill>
            <a:srgbClr val="F7FAFC"/>
          </a:solidFill>
          <a:ln w="6350">
            <a:solidFill>
              <a:srgbClr val="E2E8F0"/>
            </a:solidFill>
            <a:prstDash val="solid"/>
          </a:ln>
        </p:spPr>
      </p:sp>
      <p:sp>
        <p:nvSpPr>
          <p:cNvPr id="27" name="Shape 21"/>
          <p:cNvSpPr/>
          <p:nvPr/>
        </p:nvSpPr>
        <p:spPr>
          <a:xfrm>
            <a:off x="548640" y="3566160"/>
            <a:ext cx="1874520" cy="54864"/>
          </a:xfrm>
          <a:prstGeom prst="rect">
            <a:avLst/>
          </a:prstGeom>
          <a:solidFill>
            <a:srgbClr val="E87722"/>
          </a:solidFill>
          <a:ln w="12700">
            <a:solidFill>
              <a:srgbClr val="E87722"/>
            </a:solidFill>
            <a:prstDash val="solid"/>
          </a:ln>
        </p:spPr>
      </p:sp>
      <p:sp>
        <p:nvSpPr>
          <p:cNvPr id="28" name="Shape 22"/>
          <p:cNvSpPr/>
          <p:nvPr/>
        </p:nvSpPr>
        <p:spPr>
          <a:xfrm>
            <a:off x="1239012" y="3749040"/>
            <a:ext cx="502920" cy="502920"/>
          </a:xfrm>
          <a:prstGeom prst="ellipse">
            <a:avLst/>
          </a:prstGeom>
          <a:solidFill>
            <a:srgbClr val="FFFFFF"/>
          </a:solidFill>
          <a:ln w="15240">
            <a:solidFill>
              <a:srgbClr val="E87722"/>
            </a:solidFill>
            <a:prstDash val="solid"/>
          </a:ln>
        </p:spPr>
      </p:sp>
      <p:pic>
        <p:nvPicPr>
          <p:cNvPr id="29" name="Image 4" descr="preencoded.png">    </p:cNvPr>
          <p:cNvPicPr>
            <a:picLocks noChangeAspect="1"/>
          </p:cNvPicPr>
          <p:nvPr/>
        </p:nvPicPr>
        <p:blipFill>
          <a:blip r:embed="rId5"/>
          <a:stretch>
            <a:fillRect/>
          </a:stretch>
        </p:blipFill>
        <p:spPr>
          <a:xfrm>
            <a:off x="1339596" y="3840480"/>
            <a:ext cx="292608" cy="292608"/>
          </a:xfrm>
          <a:prstGeom prst="rect">
            <a:avLst/>
          </a:prstGeom>
        </p:spPr>
      </p:pic>
      <p:sp>
        <p:nvSpPr>
          <p:cNvPr id="30" name="Text 23"/>
          <p:cNvSpPr/>
          <p:nvPr/>
        </p:nvSpPr>
        <p:spPr>
          <a:xfrm>
            <a:off x="594360" y="4279392"/>
            <a:ext cx="1783080" cy="292608"/>
          </a:xfrm>
          <a:prstGeom prst="rect">
            <a:avLst/>
          </a:prstGeom>
          <a:noFill/>
          <a:ln/>
        </p:spPr>
        <p:txBody>
          <a:bodyPr wrap="square" lIns="0" tIns="0" rIns="0" bIns="0" rtlCol="0" anchor="t"/>
          <a:lstStyle/>
          <a:p>
            <a:pPr algn="ctr" indent="0" marL="0">
              <a:buNone/>
            </a:pPr>
            <a:r>
              <a:rPr lang="en-US" sz="1100" b="1" dirty="0">
                <a:solidFill>
                  <a:srgbClr val="1A2B5C"/>
                </a:solidFill>
                <a:latin typeface="Calibri" pitchFamily="34" charset="0"/>
                <a:ea typeface="Calibri" pitchFamily="34" charset="-122"/>
                <a:cs typeface="Calibri" pitchFamily="34" charset="-120"/>
              </a:rPr>
              <a:t>Sillas y plataforma</a:t>
            </a:r>
            <a:endParaRPr lang="en-US" sz="1100" dirty="0"/>
          </a:p>
        </p:txBody>
      </p:sp>
      <p:sp>
        <p:nvSpPr>
          <p:cNvPr id="31" name="Shape 24"/>
          <p:cNvSpPr/>
          <p:nvPr/>
        </p:nvSpPr>
        <p:spPr>
          <a:xfrm>
            <a:off x="2542032" y="3566160"/>
            <a:ext cx="1874520" cy="1051560"/>
          </a:xfrm>
          <a:prstGeom prst="rect">
            <a:avLst/>
          </a:prstGeom>
          <a:solidFill>
            <a:srgbClr val="F7FAFC"/>
          </a:solidFill>
          <a:ln w="6350">
            <a:solidFill>
              <a:srgbClr val="E2E8F0"/>
            </a:solidFill>
            <a:prstDash val="solid"/>
          </a:ln>
        </p:spPr>
      </p:sp>
      <p:sp>
        <p:nvSpPr>
          <p:cNvPr id="32" name="Shape 25"/>
          <p:cNvSpPr/>
          <p:nvPr/>
        </p:nvSpPr>
        <p:spPr>
          <a:xfrm>
            <a:off x="2542032" y="3566160"/>
            <a:ext cx="1874520" cy="54864"/>
          </a:xfrm>
          <a:prstGeom prst="rect">
            <a:avLst/>
          </a:prstGeom>
          <a:solidFill>
            <a:srgbClr val="E87722"/>
          </a:solidFill>
          <a:ln w="12700">
            <a:solidFill>
              <a:srgbClr val="E87722"/>
            </a:solidFill>
            <a:prstDash val="solid"/>
          </a:ln>
        </p:spPr>
      </p:sp>
      <p:sp>
        <p:nvSpPr>
          <p:cNvPr id="33" name="Shape 26"/>
          <p:cNvSpPr/>
          <p:nvPr/>
        </p:nvSpPr>
        <p:spPr>
          <a:xfrm>
            <a:off x="3232404" y="3749040"/>
            <a:ext cx="502920" cy="502920"/>
          </a:xfrm>
          <a:prstGeom prst="ellipse">
            <a:avLst/>
          </a:prstGeom>
          <a:solidFill>
            <a:srgbClr val="FFFFFF"/>
          </a:solidFill>
          <a:ln w="15240">
            <a:solidFill>
              <a:srgbClr val="E87722"/>
            </a:solidFill>
            <a:prstDash val="solid"/>
          </a:ln>
        </p:spPr>
      </p:sp>
      <p:pic>
        <p:nvPicPr>
          <p:cNvPr id="34" name="Image 5" descr="preencoded.png">    </p:cNvPr>
          <p:cNvPicPr>
            <a:picLocks noChangeAspect="1"/>
          </p:cNvPicPr>
          <p:nvPr/>
        </p:nvPicPr>
        <p:blipFill>
          <a:blip r:embed="rId6"/>
          <a:stretch>
            <a:fillRect/>
          </a:stretch>
        </p:blipFill>
        <p:spPr>
          <a:xfrm>
            <a:off x="3332988" y="3840480"/>
            <a:ext cx="292608" cy="292608"/>
          </a:xfrm>
          <a:prstGeom prst="rect">
            <a:avLst/>
          </a:prstGeom>
        </p:spPr>
      </p:pic>
      <p:sp>
        <p:nvSpPr>
          <p:cNvPr id="35" name="Text 27"/>
          <p:cNvSpPr/>
          <p:nvPr/>
        </p:nvSpPr>
        <p:spPr>
          <a:xfrm>
            <a:off x="2587752" y="4279392"/>
            <a:ext cx="1783080" cy="292608"/>
          </a:xfrm>
          <a:prstGeom prst="rect">
            <a:avLst/>
          </a:prstGeom>
          <a:noFill/>
          <a:ln/>
        </p:spPr>
        <p:txBody>
          <a:bodyPr wrap="square" lIns="0" tIns="0" rIns="0" bIns="0" rtlCol="0" anchor="t"/>
          <a:lstStyle/>
          <a:p>
            <a:pPr algn="ctr" indent="0" marL="0">
              <a:buNone/>
            </a:pPr>
            <a:r>
              <a:rPr lang="en-US" sz="1100" b="1" dirty="0">
                <a:solidFill>
                  <a:srgbClr val="1A2B5C"/>
                </a:solidFill>
                <a:latin typeface="Calibri" pitchFamily="34" charset="0"/>
                <a:ea typeface="Calibri" pitchFamily="34" charset="-122"/>
                <a:cs typeface="Calibri" pitchFamily="34" charset="-120"/>
              </a:rPr>
              <a:t>Ventilación y clima</a:t>
            </a:r>
            <a:endParaRPr lang="en-US" sz="1100" dirty="0"/>
          </a:p>
        </p:txBody>
      </p:sp>
      <p:sp>
        <p:nvSpPr>
          <p:cNvPr id="36" name="Shape 28"/>
          <p:cNvSpPr/>
          <p:nvPr/>
        </p:nvSpPr>
        <p:spPr>
          <a:xfrm>
            <a:off x="4535424" y="3566160"/>
            <a:ext cx="1874520" cy="1051560"/>
          </a:xfrm>
          <a:prstGeom prst="rect">
            <a:avLst/>
          </a:prstGeom>
          <a:solidFill>
            <a:srgbClr val="F7FAFC"/>
          </a:solidFill>
          <a:ln w="6350">
            <a:solidFill>
              <a:srgbClr val="E2E8F0"/>
            </a:solidFill>
            <a:prstDash val="solid"/>
          </a:ln>
        </p:spPr>
      </p:sp>
      <p:sp>
        <p:nvSpPr>
          <p:cNvPr id="37" name="Shape 29"/>
          <p:cNvSpPr/>
          <p:nvPr/>
        </p:nvSpPr>
        <p:spPr>
          <a:xfrm>
            <a:off x="4535424" y="3566160"/>
            <a:ext cx="1874520" cy="54864"/>
          </a:xfrm>
          <a:prstGeom prst="rect">
            <a:avLst/>
          </a:prstGeom>
          <a:solidFill>
            <a:srgbClr val="E87722"/>
          </a:solidFill>
          <a:ln w="12700">
            <a:solidFill>
              <a:srgbClr val="E87722"/>
            </a:solidFill>
            <a:prstDash val="solid"/>
          </a:ln>
        </p:spPr>
      </p:sp>
      <p:sp>
        <p:nvSpPr>
          <p:cNvPr id="38" name="Shape 30"/>
          <p:cNvSpPr/>
          <p:nvPr/>
        </p:nvSpPr>
        <p:spPr>
          <a:xfrm>
            <a:off x="5225796" y="3749040"/>
            <a:ext cx="502920" cy="502920"/>
          </a:xfrm>
          <a:prstGeom prst="ellipse">
            <a:avLst/>
          </a:prstGeom>
          <a:solidFill>
            <a:srgbClr val="FFFFFF"/>
          </a:solidFill>
          <a:ln w="15240">
            <a:solidFill>
              <a:srgbClr val="E87722"/>
            </a:solidFill>
            <a:prstDash val="solid"/>
          </a:ln>
        </p:spPr>
      </p:sp>
      <p:pic>
        <p:nvPicPr>
          <p:cNvPr id="39" name="Image 6" descr="preencoded.png">    </p:cNvPr>
          <p:cNvPicPr>
            <a:picLocks noChangeAspect="1"/>
          </p:cNvPicPr>
          <p:nvPr/>
        </p:nvPicPr>
        <p:blipFill>
          <a:blip r:embed="rId7"/>
          <a:stretch>
            <a:fillRect/>
          </a:stretch>
        </p:blipFill>
        <p:spPr>
          <a:xfrm>
            <a:off x="5326380" y="3840480"/>
            <a:ext cx="292608" cy="292608"/>
          </a:xfrm>
          <a:prstGeom prst="rect">
            <a:avLst/>
          </a:prstGeom>
        </p:spPr>
      </p:pic>
      <p:sp>
        <p:nvSpPr>
          <p:cNvPr id="40" name="Text 31"/>
          <p:cNvSpPr/>
          <p:nvPr/>
        </p:nvSpPr>
        <p:spPr>
          <a:xfrm>
            <a:off x="4581144" y="4279392"/>
            <a:ext cx="1783080" cy="292608"/>
          </a:xfrm>
          <a:prstGeom prst="rect">
            <a:avLst/>
          </a:prstGeom>
          <a:noFill/>
          <a:ln/>
        </p:spPr>
        <p:txBody>
          <a:bodyPr wrap="square" lIns="0" tIns="0" rIns="0" bIns="0" rtlCol="0" anchor="t"/>
          <a:lstStyle/>
          <a:p>
            <a:pPr algn="ctr" indent="0" marL="0">
              <a:buNone/>
            </a:pPr>
            <a:r>
              <a:rPr lang="en-US" sz="1100" b="1" dirty="0">
                <a:solidFill>
                  <a:srgbClr val="1A2B5C"/>
                </a:solidFill>
                <a:latin typeface="Calibri" pitchFamily="34" charset="0"/>
                <a:ea typeface="Calibri" pitchFamily="34" charset="-122"/>
                <a:cs typeface="Calibri" pitchFamily="34" charset="-120"/>
              </a:rPr>
              <a:t>Arreglo del templo</a:t>
            </a:r>
            <a:endParaRPr lang="en-US" sz="1100" dirty="0"/>
          </a:p>
        </p:txBody>
      </p:sp>
      <p:sp>
        <p:nvSpPr>
          <p:cNvPr id="41" name="Shape 32"/>
          <p:cNvSpPr/>
          <p:nvPr/>
        </p:nvSpPr>
        <p:spPr>
          <a:xfrm>
            <a:off x="6528816" y="3566160"/>
            <a:ext cx="1874520" cy="1051560"/>
          </a:xfrm>
          <a:prstGeom prst="rect">
            <a:avLst/>
          </a:prstGeom>
          <a:solidFill>
            <a:srgbClr val="F7FAFC"/>
          </a:solidFill>
          <a:ln w="6350">
            <a:solidFill>
              <a:srgbClr val="E2E8F0"/>
            </a:solidFill>
            <a:prstDash val="solid"/>
          </a:ln>
        </p:spPr>
      </p:sp>
      <p:sp>
        <p:nvSpPr>
          <p:cNvPr id="42" name="Shape 33"/>
          <p:cNvSpPr/>
          <p:nvPr/>
        </p:nvSpPr>
        <p:spPr>
          <a:xfrm>
            <a:off x="6528816" y="3566160"/>
            <a:ext cx="1874520" cy="54864"/>
          </a:xfrm>
          <a:prstGeom prst="rect">
            <a:avLst/>
          </a:prstGeom>
          <a:solidFill>
            <a:srgbClr val="E87722"/>
          </a:solidFill>
          <a:ln w="12700">
            <a:solidFill>
              <a:srgbClr val="E87722"/>
            </a:solidFill>
            <a:prstDash val="solid"/>
          </a:ln>
        </p:spPr>
      </p:sp>
      <p:sp>
        <p:nvSpPr>
          <p:cNvPr id="43" name="Shape 34"/>
          <p:cNvSpPr/>
          <p:nvPr/>
        </p:nvSpPr>
        <p:spPr>
          <a:xfrm>
            <a:off x="7219188" y="3749040"/>
            <a:ext cx="502920" cy="502920"/>
          </a:xfrm>
          <a:prstGeom prst="ellipse">
            <a:avLst/>
          </a:prstGeom>
          <a:solidFill>
            <a:srgbClr val="FFFFFF"/>
          </a:solidFill>
          <a:ln w="15240">
            <a:solidFill>
              <a:srgbClr val="E87722"/>
            </a:solidFill>
            <a:prstDash val="solid"/>
          </a:ln>
        </p:spPr>
      </p:sp>
      <p:pic>
        <p:nvPicPr>
          <p:cNvPr id="44" name="Image 7" descr="preencoded.png">    </p:cNvPr>
          <p:cNvPicPr>
            <a:picLocks noChangeAspect="1"/>
          </p:cNvPicPr>
          <p:nvPr/>
        </p:nvPicPr>
        <p:blipFill>
          <a:blip r:embed="rId8"/>
          <a:stretch>
            <a:fillRect/>
          </a:stretch>
        </p:blipFill>
        <p:spPr>
          <a:xfrm>
            <a:off x="7319772" y="3840480"/>
            <a:ext cx="292608" cy="292608"/>
          </a:xfrm>
          <a:prstGeom prst="rect">
            <a:avLst/>
          </a:prstGeom>
        </p:spPr>
      </p:pic>
      <p:sp>
        <p:nvSpPr>
          <p:cNvPr id="45" name="Text 35"/>
          <p:cNvSpPr/>
          <p:nvPr/>
        </p:nvSpPr>
        <p:spPr>
          <a:xfrm>
            <a:off x="6574536" y="4279392"/>
            <a:ext cx="1783080" cy="292608"/>
          </a:xfrm>
          <a:prstGeom prst="rect">
            <a:avLst/>
          </a:prstGeom>
          <a:noFill/>
          <a:ln/>
        </p:spPr>
        <p:txBody>
          <a:bodyPr wrap="square" lIns="0" tIns="0" rIns="0" bIns="0" rtlCol="0" anchor="t"/>
          <a:lstStyle/>
          <a:p>
            <a:pPr algn="ctr" indent="0" marL="0">
              <a:buNone/>
            </a:pPr>
            <a:r>
              <a:rPr lang="en-US" sz="1100" b="1" dirty="0">
                <a:solidFill>
                  <a:srgbClr val="1A2B5C"/>
                </a:solidFill>
                <a:latin typeface="Calibri" pitchFamily="34" charset="0"/>
                <a:ea typeface="Calibri" pitchFamily="34" charset="-122"/>
                <a:cs typeface="Calibri" pitchFamily="34" charset="-120"/>
              </a:rPr>
              <a:t>Cortinas y ornato</a:t>
            </a:r>
            <a:endParaRPr lang="en-US" sz="1100" dirty="0"/>
          </a:p>
        </p:txBody>
      </p:sp>
      <p:sp>
        <p:nvSpPr>
          <p:cNvPr id="46" name="Shape 36"/>
          <p:cNvSpPr/>
          <p:nvPr/>
        </p:nvSpPr>
        <p:spPr>
          <a:xfrm>
            <a:off x="548640" y="4617720"/>
            <a:ext cx="8046720" cy="18288"/>
          </a:xfrm>
          <a:prstGeom prst="rect">
            <a:avLst/>
          </a:prstGeom>
          <a:solidFill>
            <a:srgbClr val="E2E8F0"/>
          </a:solidFill>
          <a:ln w="12700">
            <a:solidFill>
              <a:srgbClr val="E2E8F0"/>
            </a:solidFill>
            <a:prstDash val="solid"/>
          </a:ln>
        </p:spPr>
      </p:sp>
      <p:sp>
        <p:nvSpPr>
          <p:cNvPr id="47" name="Text 37"/>
          <p:cNvSpPr/>
          <p:nvPr/>
        </p:nvSpPr>
        <p:spPr>
          <a:xfrm>
            <a:off x="548640" y="4709160"/>
            <a:ext cx="5486400" cy="274320"/>
          </a:xfrm>
          <a:prstGeom prst="rect">
            <a:avLst/>
          </a:prstGeom>
          <a:noFill/>
          <a:ln/>
        </p:spPr>
        <p:txBody>
          <a:bodyPr wrap="square" lIns="0" tIns="0" rIns="0" bIns="0" rtlCol="0" anchor="ctr"/>
          <a:lstStyle/>
          <a:p>
            <a:pPr indent="0" marL="0">
              <a:buNone/>
            </a:pPr>
            <a:r>
              <a:rPr lang="en-US" sz="900" i="1" dirty="0">
                <a:solidFill>
                  <a:srgbClr val="4A5568"/>
                </a:solidFill>
                <a:latin typeface="Calibri" pitchFamily="34" charset="0"/>
                <a:ea typeface="Calibri" pitchFamily="34" charset="-122"/>
                <a:cs typeface="Calibri" pitchFamily="34" charset="-120"/>
              </a:rPr>
              <a:t>Guía del Diaconado · Capítulo 7</a:t>
            </a:r>
            <a:endParaRPr lang="en-US" sz="900" dirty="0"/>
          </a:p>
        </p:txBody>
      </p:sp>
      <p:sp>
        <p:nvSpPr>
          <p:cNvPr id="48" name="Text 38"/>
          <p:cNvSpPr/>
          <p:nvPr/>
        </p:nvSpPr>
        <p:spPr>
          <a:xfrm>
            <a:off x="8138160" y="4709160"/>
            <a:ext cx="457200" cy="274320"/>
          </a:xfrm>
          <a:prstGeom prst="rect">
            <a:avLst/>
          </a:prstGeom>
          <a:noFill/>
          <a:ln/>
        </p:spPr>
        <p:txBody>
          <a:bodyPr wrap="square" lIns="0" tIns="0" rIns="0" bIns="0" rtlCol="0" anchor="ctr"/>
          <a:lstStyle/>
          <a:p>
            <a:pPr algn="r" indent="0" marL="0">
              <a:buNone/>
            </a:pPr>
            <a:r>
              <a:rPr lang="en-US" sz="900" b="1" dirty="0">
                <a:solidFill>
                  <a:srgbClr val="E87722"/>
                </a:solidFill>
                <a:latin typeface="Calibri" pitchFamily="34" charset="0"/>
                <a:ea typeface="Calibri" pitchFamily="34" charset="-122"/>
                <a:cs typeface="Calibri" pitchFamily="34" charset="-120"/>
              </a:rPr>
              <a:t>05</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6400800" cy="274320"/>
          </a:xfrm>
          <a:prstGeom prst="rect">
            <a:avLst/>
          </a:prstGeom>
          <a:noFill/>
          <a:ln/>
        </p:spPr>
        <p:txBody>
          <a:bodyPr wrap="square" lIns="0" tIns="0" rIns="0" bIns="0" rtlCol="0" anchor="ctr"/>
          <a:lstStyle/>
          <a:p>
            <a:pPr indent="0" marL="0">
              <a:buNone/>
            </a:pPr>
            <a:r>
              <a:rPr lang="en-US" sz="1000" b="1" spc="400" kern="0" dirty="0">
                <a:solidFill>
                  <a:srgbClr val="E87722"/>
                </a:solidFill>
                <a:latin typeface="Calibri" pitchFamily="34" charset="0"/>
                <a:ea typeface="Calibri" pitchFamily="34" charset="-122"/>
                <a:cs typeface="Calibri" pitchFamily="34" charset="-120"/>
              </a:rPr>
              <a:t>PARTE 01 · PREPARATIVOS Y REVERENCIA</a:t>
            </a:r>
            <a:endParaRPr lang="en-US" sz="1000" dirty="0"/>
          </a:p>
        </p:txBody>
      </p:sp>
      <p:sp>
        <p:nvSpPr>
          <p:cNvPr id="3" name="Text 1"/>
          <p:cNvSpPr/>
          <p:nvPr/>
        </p:nvSpPr>
        <p:spPr>
          <a:xfrm>
            <a:off x="548640" y="777240"/>
            <a:ext cx="8229600" cy="640080"/>
          </a:xfrm>
          <a:prstGeom prst="rect">
            <a:avLst/>
          </a:prstGeom>
          <a:noFill/>
          <a:ln/>
        </p:spPr>
        <p:txBody>
          <a:bodyPr wrap="square" lIns="0" tIns="0" rIns="0" bIns="0" rtlCol="0" anchor="t"/>
          <a:lstStyle/>
          <a:p>
            <a:pPr indent="0" marL="0">
              <a:buNone/>
            </a:pPr>
            <a:r>
              <a:rPr lang="en-US" sz="3000" b="1" dirty="0">
                <a:solidFill>
                  <a:srgbClr val="1A2B5C"/>
                </a:solidFill>
                <a:latin typeface="Georgia" pitchFamily="34" charset="0"/>
                <a:ea typeface="Georgia" pitchFamily="34" charset="-122"/>
                <a:cs typeface="Georgia" pitchFamily="34" charset="-120"/>
              </a:rPr>
              <a:t>La reverencia y el orden</a:t>
            </a:r>
            <a:endParaRPr lang="en-US" sz="3000" dirty="0"/>
          </a:p>
        </p:txBody>
      </p:sp>
      <p:sp>
        <p:nvSpPr>
          <p:cNvPr id="4" name="Shape 2"/>
          <p:cNvSpPr/>
          <p:nvPr/>
        </p:nvSpPr>
        <p:spPr>
          <a:xfrm>
            <a:off x="548640" y="1508760"/>
            <a:ext cx="548640" cy="45720"/>
          </a:xfrm>
          <a:prstGeom prst="rect">
            <a:avLst/>
          </a:prstGeom>
          <a:solidFill>
            <a:srgbClr val="E87722"/>
          </a:solidFill>
          <a:ln w="12700">
            <a:solidFill>
              <a:srgbClr val="E87722"/>
            </a:solidFill>
            <a:prstDash val="solid"/>
          </a:ln>
        </p:spPr>
      </p:sp>
      <p:sp>
        <p:nvSpPr>
          <p:cNvPr id="5" name="Text 3"/>
          <p:cNvSpPr/>
          <p:nvPr/>
        </p:nvSpPr>
        <p:spPr>
          <a:xfrm>
            <a:off x="548640" y="1783080"/>
            <a:ext cx="8229600" cy="411480"/>
          </a:xfrm>
          <a:prstGeom prst="rect">
            <a:avLst/>
          </a:prstGeom>
          <a:noFill/>
          <a:ln/>
        </p:spPr>
        <p:txBody>
          <a:bodyPr wrap="square" lIns="0" tIns="0" rIns="0" bIns="0" rtlCol="0" anchor="t"/>
          <a:lstStyle/>
          <a:p>
            <a:pPr indent="0" marL="0">
              <a:buNone/>
            </a:pPr>
            <a:r>
              <a:rPr lang="en-US" sz="1200" i="1" dirty="0">
                <a:solidFill>
                  <a:srgbClr val="4A5568"/>
                </a:solidFill>
                <a:latin typeface="Calibri" pitchFamily="34" charset="0"/>
                <a:ea typeface="Calibri" pitchFamily="34" charset="-122"/>
                <a:cs typeface="Calibri" pitchFamily="34" charset="-120"/>
              </a:rPr>
              <a:t>Algunos diáconos y diaconisas cuidan que las personas encuentren lugar y eviten los excesos de movimiento. Al hacerlo, deben tomarse cinco precauciones:</a:t>
            </a:r>
            <a:endParaRPr lang="en-US" sz="1200" dirty="0"/>
          </a:p>
        </p:txBody>
      </p:sp>
      <p:sp>
        <p:nvSpPr>
          <p:cNvPr id="6" name="Text 4"/>
          <p:cNvSpPr/>
          <p:nvPr/>
        </p:nvSpPr>
        <p:spPr>
          <a:xfrm>
            <a:off x="548640" y="2331720"/>
            <a:ext cx="457200" cy="365760"/>
          </a:xfrm>
          <a:prstGeom prst="rect">
            <a:avLst/>
          </a:prstGeom>
          <a:noFill/>
          <a:ln/>
        </p:spPr>
        <p:txBody>
          <a:bodyPr wrap="square" lIns="0" tIns="0" rIns="0" bIns="0" rtlCol="0" anchor="t"/>
          <a:lstStyle/>
          <a:p>
            <a:pPr indent="0" marL="0">
              <a:buNone/>
            </a:pPr>
            <a:r>
              <a:rPr lang="en-US" sz="1600" b="1" dirty="0">
                <a:solidFill>
                  <a:srgbClr val="E87722"/>
                </a:solidFill>
                <a:latin typeface="Georgia" pitchFamily="34" charset="0"/>
                <a:ea typeface="Georgia" pitchFamily="34" charset="-122"/>
                <a:cs typeface="Georgia" pitchFamily="34" charset="-120"/>
              </a:rPr>
              <a:t>01</a:t>
            </a:r>
            <a:endParaRPr lang="en-US" sz="1600" dirty="0"/>
          </a:p>
        </p:txBody>
      </p:sp>
      <p:sp>
        <p:nvSpPr>
          <p:cNvPr id="7" name="Text 5"/>
          <p:cNvSpPr/>
          <p:nvPr/>
        </p:nvSpPr>
        <p:spPr>
          <a:xfrm>
            <a:off x="1051560" y="2350008"/>
            <a:ext cx="7498080" cy="457200"/>
          </a:xfrm>
          <a:prstGeom prst="rect">
            <a:avLst/>
          </a:prstGeom>
          <a:noFill/>
          <a:ln/>
        </p:spPr>
        <p:txBody>
          <a:bodyPr wrap="square" lIns="0" tIns="0" rIns="0" bIns="0" rtlCol="0" anchor="t"/>
          <a:lstStyle/>
          <a:p>
            <a:pPr indent="0" marL="0">
              <a:buNone/>
            </a:pPr>
            <a:r>
              <a:rPr lang="en-US" sz="1100" dirty="0">
                <a:solidFill>
                  <a:srgbClr val="4A5568"/>
                </a:solidFill>
                <a:latin typeface="Calibri" pitchFamily="34" charset="0"/>
                <a:ea typeface="Calibri" pitchFamily="34" charset="-122"/>
                <a:cs typeface="Calibri" pitchFamily="34" charset="-120"/>
              </a:rPr>
              <a:t>Dirigirse a las personas siempre con cortesía y tacto.</a:t>
            </a:r>
            <a:endParaRPr lang="en-US" sz="1100" dirty="0"/>
          </a:p>
        </p:txBody>
      </p:sp>
      <p:sp>
        <p:nvSpPr>
          <p:cNvPr id="8" name="Text 6"/>
          <p:cNvSpPr/>
          <p:nvPr/>
        </p:nvSpPr>
        <p:spPr>
          <a:xfrm>
            <a:off x="548640" y="2770632"/>
            <a:ext cx="457200" cy="365760"/>
          </a:xfrm>
          <a:prstGeom prst="rect">
            <a:avLst/>
          </a:prstGeom>
          <a:noFill/>
          <a:ln/>
        </p:spPr>
        <p:txBody>
          <a:bodyPr wrap="square" lIns="0" tIns="0" rIns="0" bIns="0" rtlCol="0" anchor="t"/>
          <a:lstStyle/>
          <a:p>
            <a:pPr indent="0" marL="0">
              <a:buNone/>
            </a:pPr>
            <a:r>
              <a:rPr lang="en-US" sz="1600" b="1" dirty="0">
                <a:solidFill>
                  <a:srgbClr val="E87722"/>
                </a:solidFill>
                <a:latin typeface="Georgia" pitchFamily="34" charset="0"/>
                <a:ea typeface="Georgia" pitchFamily="34" charset="-122"/>
                <a:cs typeface="Georgia" pitchFamily="34" charset="-120"/>
              </a:rPr>
              <a:t>02</a:t>
            </a:r>
            <a:endParaRPr lang="en-US" sz="1600" dirty="0"/>
          </a:p>
        </p:txBody>
      </p:sp>
      <p:sp>
        <p:nvSpPr>
          <p:cNvPr id="9" name="Text 7"/>
          <p:cNvSpPr/>
          <p:nvPr/>
        </p:nvSpPr>
        <p:spPr>
          <a:xfrm>
            <a:off x="1051560" y="2788920"/>
            <a:ext cx="7498080" cy="457200"/>
          </a:xfrm>
          <a:prstGeom prst="rect">
            <a:avLst/>
          </a:prstGeom>
          <a:noFill/>
          <a:ln/>
        </p:spPr>
        <p:txBody>
          <a:bodyPr wrap="square" lIns="0" tIns="0" rIns="0" bIns="0" rtlCol="0" anchor="t"/>
          <a:lstStyle/>
          <a:p>
            <a:pPr indent="0" marL="0">
              <a:buNone/>
            </a:pPr>
            <a:r>
              <a:rPr lang="en-US" sz="1100" dirty="0">
                <a:solidFill>
                  <a:srgbClr val="4A5568"/>
                </a:solidFill>
                <a:latin typeface="Calibri" pitchFamily="34" charset="0"/>
                <a:ea typeface="Calibri" pitchFamily="34" charset="-122"/>
                <a:cs typeface="Calibri" pitchFamily="34" charset="-120"/>
              </a:rPr>
              <a:t>Respetar la preferencia de cada uno en relación con el lugar que desea ocupar.</a:t>
            </a:r>
            <a:endParaRPr lang="en-US" sz="1100" dirty="0"/>
          </a:p>
        </p:txBody>
      </p:sp>
      <p:sp>
        <p:nvSpPr>
          <p:cNvPr id="10" name="Text 8"/>
          <p:cNvSpPr/>
          <p:nvPr/>
        </p:nvSpPr>
        <p:spPr>
          <a:xfrm>
            <a:off x="548640" y="3209544"/>
            <a:ext cx="457200" cy="365760"/>
          </a:xfrm>
          <a:prstGeom prst="rect">
            <a:avLst/>
          </a:prstGeom>
          <a:noFill/>
          <a:ln/>
        </p:spPr>
        <p:txBody>
          <a:bodyPr wrap="square" lIns="0" tIns="0" rIns="0" bIns="0" rtlCol="0" anchor="t"/>
          <a:lstStyle/>
          <a:p>
            <a:pPr indent="0" marL="0">
              <a:buNone/>
            </a:pPr>
            <a:r>
              <a:rPr lang="en-US" sz="1600" b="1" dirty="0">
                <a:solidFill>
                  <a:srgbClr val="E87722"/>
                </a:solidFill>
                <a:latin typeface="Georgia" pitchFamily="34" charset="0"/>
                <a:ea typeface="Georgia" pitchFamily="34" charset="-122"/>
                <a:cs typeface="Georgia" pitchFamily="34" charset="-120"/>
              </a:rPr>
              <a:t>03</a:t>
            </a:r>
            <a:endParaRPr lang="en-US" sz="1600" dirty="0"/>
          </a:p>
        </p:txBody>
      </p:sp>
      <p:sp>
        <p:nvSpPr>
          <p:cNvPr id="11" name="Text 9"/>
          <p:cNvSpPr/>
          <p:nvPr/>
        </p:nvSpPr>
        <p:spPr>
          <a:xfrm>
            <a:off x="1051560" y="3227832"/>
            <a:ext cx="7498080" cy="457200"/>
          </a:xfrm>
          <a:prstGeom prst="rect">
            <a:avLst/>
          </a:prstGeom>
          <a:noFill/>
          <a:ln/>
        </p:spPr>
        <p:txBody>
          <a:bodyPr wrap="square" lIns="0" tIns="0" rIns="0" bIns="0" rtlCol="0" anchor="t"/>
          <a:lstStyle/>
          <a:p>
            <a:pPr indent="0" marL="0">
              <a:buNone/>
            </a:pPr>
            <a:r>
              <a:rPr lang="en-US" sz="1100" dirty="0">
                <a:solidFill>
                  <a:srgbClr val="4A5568"/>
                </a:solidFill>
                <a:latin typeface="Calibri" pitchFamily="34" charset="0"/>
                <a:ea typeface="Calibri" pitchFamily="34" charset="-122"/>
                <a:cs typeface="Calibri" pitchFamily="34" charset="-120"/>
              </a:rPr>
              <a:t>Ofrecer un lugar para sentarse cordialmente, pero sin insistir. Quien visita por primera vez puede no sentirse cómodo: esfuérzate con amabilidad para que se sienta a gusto.</a:t>
            </a:r>
            <a:endParaRPr lang="en-US" sz="1100" dirty="0"/>
          </a:p>
        </p:txBody>
      </p:sp>
      <p:sp>
        <p:nvSpPr>
          <p:cNvPr id="12" name="Text 10"/>
          <p:cNvSpPr/>
          <p:nvPr/>
        </p:nvSpPr>
        <p:spPr>
          <a:xfrm>
            <a:off x="548640" y="3648456"/>
            <a:ext cx="457200" cy="365760"/>
          </a:xfrm>
          <a:prstGeom prst="rect">
            <a:avLst/>
          </a:prstGeom>
          <a:noFill/>
          <a:ln/>
        </p:spPr>
        <p:txBody>
          <a:bodyPr wrap="square" lIns="0" tIns="0" rIns="0" bIns="0" rtlCol="0" anchor="t"/>
          <a:lstStyle/>
          <a:p>
            <a:pPr indent="0" marL="0">
              <a:buNone/>
            </a:pPr>
            <a:r>
              <a:rPr lang="en-US" sz="1600" b="1" dirty="0">
                <a:solidFill>
                  <a:srgbClr val="E87722"/>
                </a:solidFill>
                <a:latin typeface="Georgia" pitchFamily="34" charset="0"/>
                <a:ea typeface="Georgia" pitchFamily="34" charset="-122"/>
                <a:cs typeface="Georgia" pitchFamily="34" charset="-120"/>
              </a:rPr>
              <a:t>04</a:t>
            </a:r>
            <a:endParaRPr lang="en-US" sz="1600" dirty="0"/>
          </a:p>
        </p:txBody>
      </p:sp>
      <p:sp>
        <p:nvSpPr>
          <p:cNvPr id="13" name="Text 11"/>
          <p:cNvSpPr/>
          <p:nvPr/>
        </p:nvSpPr>
        <p:spPr>
          <a:xfrm>
            <a:off x="1051560" y="3666744"/>
            <a:ext cx="7498080" cy="457200"/>
          </a:xfrm>
          <a:prstGeom prst="rect">
            <a:avLst/>
          </a:prstGeom>
          <a:noFill/>
          <a:ln/>
        </p:spPr>
        <p:txBody>
          <a:bodyPr wrap="square" lIns="0" tIns="0" rIns="0" bIns="0" rtlCol="0" anchor="t"/>
          <a:lstStyle/>
          <a:p>
            <a:pPr indent="0" marL="0">
              <a:buNone/>
            </a:pPr>
            <a:r>
              <a:rPr lang="en-US" sz="1100" dirty="0">
                <a:solidFill>
                  <a:srgbClr val="4A5568"/>
                </a:solidFill>
                <a:latin typeface="Calibri" pitchFamily="34" charset="0"/>
                <a:ea typeface="Calibri" pitchFamily="34" charset="-122"/>
                <a:cs typeface="Calibri" pitchFamily="34" charset="-120"/>
              </a:rPr>
              <a:t>La entrada y la salida durante el programa requieren tacto. (Detalles en el siguiente slide.)</a:t>
            </a:r>
            <a:endParaRPr lang="en-US" sz="1100" dirty="0"/>
          </a:p>
        </p:txBody>
      </p:sp>
      <p:sp>
        <p:nvSpPr>
          <p:cNvPr id="14" name="Text 12"/>
          <p:cNvSpPr/>
          <p:nvPr/>
        </p:nvSpPr>
        <p:spPr>
          <a:xfrm>
            <a:off x="548640" y="4087368"/>
            <a:ext cx="457200" cy="365760"/>
          </a:xfrm>
          <a:prstGeom prst="rect">
            <a:avLst/>
          </a:prstGeom>
          <a:noFill/>
          <a:ln/>
        </p:spPr>
        <p:txBody>
          <a:bodyPr wrap="square" lIns="0" tIns="0" rIns="0" bIns="0" rtlCol="0" anchor="t"/>
          <a:lstStyle/>
          <a:p>
            <a:pPr indent="0" marL="0">
              <a:buNone/>
            </a:pPr>
            <a:r>
              <a:rPr lang="en-US" sz="1600" b="1" dirty="0">
                <a:solidFill>
                  <a:srgbClr val="E87722"/>
                </a:solidFill>
                <a:latin typeface="Georgia" pitchFamily="34" charset="0"/>
                <a:ea typeface="Georgia" pitchFamily="34" charset="-122"/>
                <a:cs typeface="Georgia" pitchFamily="34" charset="-120"/>
              </a:rPr>
              <a:t>05</a:t>
            </a:r>
            <a:endParaRPr lang="en-US" sz="1600" dirty="0"/>
          </a:p>
        </p:txBody>
      </p:sp>
      <p:sp>
        <p:nvSpPr>
          <p:cNvPr id="15" name="Text 13"/>
          <p:cNvSpPr/>
          <p:nvPr/>
        </p:nvSpPr>
        <p:spPr>
          <a:xfrm>
            <a:off x="1051560" y="4105656"/>
            <a:ext cx="7498080" cy="457200"/>
          </a:xfrm>
          <a:prstGeom prst="rect">
            <a:avLst/>
          </a:prstGeom>
          <a:noFill/>
          <a:ln/>
        </p:spPr>
        <p:txBody>
          <a:bodyPr wrap="square" lIns="0" tIns="0" rIns="0" bIns="0" rtlCol="0" anchor="t"/>
          <a:lstStyle/>
          <a:p>
            <a:pPr indent="0" marL="0">
              <a:buNone/>
            </a:pPr>
            <a:r>
              <a:rPr lang="en-US" sz="1100" dirty="0">
                <a:solidFill>
                  <a:srgbClr val="4A5568"/>
                </a:solidFill>
                <a:latin typeface="Calibri" pitchFamily="34" charset="0"/>
                <a:ea typeface="Calibri" pitchFamily="34" charset="-122"/>
                <a:cs typeface="Calibri" pitchFamily="34" charset="-120"/>
              </a:rPr>
              <a:t>Cuidado con los propios excesos: existe el peligro de que el diácono mismo incurra en excesos de movimiento y conversación.</a:t>
            </a:r>
            <a:endParaRPr lang="en-US" sz="1100" dirty="0"/>
          </a:p>
        </p:txBody>
      </p:sp>
      <p:sp>
        <p:nvSpPr>
          <p:cNvPr id="16" name="Shape 14"/>
          <p:cNvSpPr/>
          <p:nvPr/>
        </p:nvSpPr>
        <p:spPr>
          <a:xfrm>
            <a:off x="548640" y="4617720"/>
            <a:ext cx="8046720" cy="18288"/>
          </a:xfrm>
          <a:prstGeom prst="rect">
            <a:avLst/>
          </a:prstGeom>
          <a:solidFill>
            <a:srgbClr val="E2E8F0"/>
          </a:solidFill>
          <a:ln w="12700">
            <a:solidFill>
              <a:srgbClr val="E2E8F0"/>
            </a:solidFill>
            <a:prstDash val="solid"/>
          </a:ln>
        </p:spPr>
      </p:sp>
      <p:sp>
        <p:nvSpPr>
          <p:cNvPr id="17" name="Text 15"/>
          <p:cNvSpPr/>
          <p:nvPr/>
        </p:nvSpPr>
        <p:spPr>
          <a:xfrm>
            <a:off x="548640" y="4709160"/>
            <a:ext cx="5486400" cy="274320"/>
          </a:xfrm>
          <a:prstGeom prst="rect">
            <a:avLst/>
          </a:prstGeom>
          <a:noFill/>
          <a:ln/>
        </p:spPr>
        <p:txBody>
          <a:bodyPr wrap="square" lIns="0" tIns="0" rIns="0" bIns="0" rtlCol="0" anchor="ctr"/>
          <a:lstStyle/>
          <a:p>
            <a:pPr indent="0" marL="0">
              <a:buNone/>
            </a:pPr>
            <a:r>
              <a:rPr lang="en-US" sz="900" i="1" dirty="0">
                <a:solidFill>
                  <a:srgbClr val="4A5568"/>
                </a:solidFill>
                <a:latin typeface="Calibri" pitchFamily="34" charset="0"/>
                <a:ea typeface="Calibri" pitchFamily="34" charset="-122"/>
                <a:cs typeface="Calibri" pitchFamily="34" charset="-120"/>
              </a:rPr>
              <a:t>Guía del Diaconado · Capítulo 7</a:t>
            </a:r>
            <a:endParaRPr lang="en-US" sz="900" dirty="0"/>
          </a:p>
        </p:txBody>
      </p:sp>
      <p:sp>
        <p:nvSpPr>
          <p:cNvPr id="18" name="Text 16"/>
          <p:cNvSpPr/>
          <p:nvPr/>
        </p:nvSpPr>
        <p:spPr>
          <a:xfrm>
            <a:off x="8138160" y="4709160"/>
            <a:ext cx="457200" cy="274320"/>
          </a:xfrm>
          <a:prstGeom prst="rect">
            <a:avLst/>
          </a:prstGeom>
          <a:noFill/>
          <a:ln/>
        </p:spPr>
        <p:txBody>
          <a:bodyPr wrap="square" lIns="0" tIns="0" rIns="0" bIns="0" rtlCol="0" anchor="ctr"/>
          <a:lstStyle/>
          <a:p>
            <a:pPr algn="r" indent="0" marL="0">
              <a:buNone/>
            </a:pPr>
            <a:r>
              <a:rPr lang="en-US" sz="900" b="1" dirty="0">
                <a:solidFill>
                  <a:srgbClr val="E87722"/>
                </a:solidFill>
                <a:latin typeface="Calibri" pitchFamily="34" charset="0"/>
                <a:ea typeface="Calibri" pitchFamily="34" charset="-122"/>
                <a:cs typeface="Calibri" pitchFamily="34" charset="-120"/>
              </a:rPr>
              <a:t>06</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6400800" cy="274320"/>
          </a:xfrm>
          <a:prstGeom prst="rect">
            <a:avLst/>
          </a:prstGeom>
          <a:noFill/>
          <a:ln/>
        </p:spPr>
        <p:txBody>
          <a:bodyPr wrap="square" lIns="0" tIns="0" rIns="0" bIns="0" rtlCol="0" anchor="ctr"/>
          <a:lstStyle/>
          <a:p>
            <a:pPr indent="0" marL="0">
              <a:buNone/>
            </a:pPr>
            <a:r>
              <a:rPr lang="en-US" sz="1000" b="1" spc="400" kern="0" dirty="0">
                <a:solidFill>
                  <a:srgbClr val="E87722"/>
                </a:solidFill>
                <a:latin typeface="Calibri" pitchFamily="34" charset="0"/>
                <a:ea typeface="Calibri" pitchFamily="34" charset="-122"/>
                <a:cs typeface="Calibri" pitchFamily="34" charset="-120"/>
              </a:rPr>
              <a:t>PRECAUCIÓN 04 · LA ENTRADA Y LA SALIDA</a:t>
            </a:r>
            <a:endParaRPr lang="en-US" sz="1000" dirty="0"/>
          </a:p>
        </p:txBody>
      </p:sp>
      <p:sp>
        <p:nvSpPr>
          <p:cNvPr id="3" name="Shape 1"/>
          <p:cNvSpPr/>
          <p:nvPr/>
        </p:nvSpPr>
        <p:spPr>
          <a:xfrm>
            <a:off x="548640" y="1005840"/>
            <a:ext cx="1280160" cy="1280160"/>
          </a:xfrm>
          <a:prstGeom prst="ellipse">
            <a:avLst/>
          </a:prstGeom>
          <a:solidFill>
            <a:srgbClr val="1A2B5C"/>
          </a:solidFill>
          <a:ln w="12700">
            <a:solidFill>
              <a:srgbClr val="1A2B5C"/>
            </a:solidFill>
            <a:prstDash val="solid"/>
          </a:ln>
        </p:spPr>
      </p:sp>
      <p:pic>
        <p:nvPicPr>
          <p:cNvPr id="4" name="Image 0" descr="preencoded.png">    </p:cNvPr>
          <p:cNvPicPr>
            <a:picLocks noChangeAspect="1"/>
          </p:cNvPicPr>
          <p:nvPr/>
        </p:nvPicPr>
        <p:blipFill>
          <a:blip r:embed="rId1"/>
          <a:stretch>
            <a:fillRect/>
          </a:stretch>
        </p:blipFill>
        <p:spPr>
          <a:xfrm>
            <a:off x="868680" y="1325880"/>
            <a:ext cx="640080" cy="640080"/>
          </a:xfrm>
          <a:prstGeom prst="rect">
            <a:avLst/>
          </a:prstGeom>
        </p:spPr>
      </p:pic>
      <p:sp>
        <p:nvSpPr>
          <p:cNvPr id="5" name="Text 2"/>
          <p:cNvSpPr/>
          <p:nvPr/>
        </p:nvSpPr>
        <p:spPr>
          <a:xfrm>
            <a:off x="2103120" y="1097280"/>
            <a:ext cx="6400800" cy="640080"/>
          </a:xfrm>
          <a:prstGeom prst="rect">
            <a:avLst/>
          </a:prstGeom>
          <a:noFill/>
          <a:ln/>
        </p:spPr>
        <p:txBody>
          <a:bodyPr wrap="square" lIns="0" tIns="0" rIns="0" bIns="0" rtlCol="0" anchor="t"/>
          <a:lstStyle/>
          <a:p>
            <a:pPr indent="0" marL="0">
              <a:buNone/>
            </a:pPr>
            <a:r>
              <a:rPr lang="en-US" sz="2800" b="1" dirty="0">
                <a:solidFill>
                  <a:srgbClr val="1A2B5C"/>
                </a:solidFill>
                <a:latin typeface="Georgia" pitchFamily="34" charset="0"/>
                <a:ea typeface="Georgia" pitchFamily="34" charset="-122"/>
                <a:cs typeface="Georgia" pitchFamily="34" charset="-120"/>
              </a:rPr>
              <a:t>La entrada y la salida</a:t>
            </a:r>
            <a:endParaRPr lang="en-US" sz="2800" dirty="0"/>
          </a:p>
        </p:txBody>
      </p:sp>
      <p:sp>
        <p:nvSpPr>
          <p:cNvPr id="6" name="Text 3"/>
          <p:cNvSpPr/>
          <p:nvPr/>
        </p:nvSpPr>
        <p:spPr>
          <a:xfrm>
            <a:off x="2103120" y="1783080"/>
            <a:ext cx="6400800" cy="365760"/>
          </a:xfrm>
          <a:prstGeom prst="rect">
            <a:avLst/>
          </a:prstGeom>
          <a:noFill/>
          <a:ln/>
        </p:spPr>
        <p:txBody>
          <a:bodyPr wrap="square" lIns="0" tIns="0" rIns="0" bIns="0" rtlCol="0" anchor="t"/>
          <a:lstStyle/>
          <a:p>
            <a:pPr indent="0" marL="0">
              <a:buNone/>
            </a:pPr>
            <a:r>
              <a:rPr lang="en-US" sz="1400" i="1" dirty="0">
                <a:solidFill>
                  <a:srgbClr val="E87722"/>
                </a:solidFill>
                <a:latin typeface="Calibri" pitchFamily="34" charset="0"/>
                <a:ea typeface="Calibri" pitchFamily="34" charset="-122"/>
                <a:cs typeface="Calibri" pitchFamily="34" charset="-120"/>
              </a:rPr>
              <a:t>El equilibrio entre el orden y la acogida</a:t>
            </a:r>
            <a:endParaRPr lang="en-US" sz="1400" dirty="0"/>
          </a:p>
        </p:txBody>
      </p:sp>
      <p:sp>
        <p:nvSpPr>
          <p:cNvPr id="7" name="Text 4"/>
          <p:cNvSpPr/>
          <p:nvPr/>
        </p:nvSpPr>
        <p:spPr>
          <a:xfrm>
            <a:off x="548640" y="2697480"/>
            <a:ext cx="8229600" cy="640080"/>
          </a:xfrm>
          <a:prstGeom prst="rect">
            <a:avLst/>
          </a:prstGeom>
          <a:noFill/>
          <a:ln/>
        </p:spPr>
        <p:txBody>
          <a:bodyPr wrap="square" lIns="0" tIns="0" rIns="0" bIns="0" rtlCol="0" anchor="t"/>
          <a:lstStyle/>
          <a:p>
            <a:pPr indent="0" marL="0">
              <a:buNone/>
            </a:pPr>
            <a:r>
              <a:rPr lang="en-US" sz="1200" dirty="0">
                <a:solidFill>
                  <a:srgbClr val="4A5568"/>
                </a:solidFill>
                <a:latin typeface="Calibri" pitchFamily="34" charset="0"/>
                <a:ea typeface="Calibri" pitchFamily="34" charset="-122"/>
                <a:cs typeface="Calibri" pitchFamily="34" charset="-120"/>
              </a:rPr>
              <a:t>Algunas iglesias grandes acostumbran esperar al final de cada parte del programa para acomodar a quienes llegan tarde: después del himno, después de la oración, después de los anuncios. Pero hay límites claros que nunca deben ser ignorados:</a:t>
            </a:r>
            <a:endParaRPr lang="en-US" sz="1200" dirty="0"/>
          </a:p>
        </p:txBody>
      </p:sp>
      <p:sp>
        <p:nvSpPr>
          <p:cNvPr id="8" name="Shape 5"/>
          <p:cNvSpPr/>
          <p:nvPr/>
        </p:nvSpPr>
        <p:spPr>
          <a:xfrm>
            <a:off x="548640" y="3429000"/>
            <a:ext cx="3931920" cy="868680"/>
          </a:xfrm>
          <a:prstGeom prst="rect">
            <a:avLst/>
          </a:prstGeom>
          <a:solidFill>
            <a:srgbClr val="F7FAFC"/>
          </a:solidFill>
          <a:ln w="6350">
            <a:solidFill>
              <a:srgbClr val="E2E8F0"/>
            </a:solidFill>
            <a:prstDash val="solid"/>
          </a:ln>
        </p:spPr>
      </p:sp>
      <p:sp>
        <p:nvSpPr>
          <p:cNvPr id="9" name="Shape 6"/>
          <p:cNvSpPr/>
          <p:nvPr/>
        </p:nvSpPr>
        <p:spPr>
          <a:xfrm>
            <a:off x="548640" y="3429000"/>
            <a:ext cx="73152" cy="868680"/>
          </a:xfrm>
          <a:prstGeom prst="rect">
            <a:avLst/>
          </a:prstGeom>
          <a:solidFill>
            <a:srgbClr val="E87722"/>
          </a:solidFill>
          <a:ln w="12700">
            <a:solidFill>
              <a:srgbClr val="E87722"/>
            </a:solidFill>
            <a:prstDash val="solid"/>
          </a:ln>
        </p:spPr>
      </p:sp>
      <p:sp>
        <p:nvSpPr>
          <p:cNvPr id="10" name="Text 7"/>
          <p:cNvSpPr/>
          <p:nvPr/>
        </p:nvSpPr>
        <p:spPr>
          <a:xfrm>
            <a:off x="777240" y="3520440"/>
            <a:ext cx="3657600" cy="274320"/>
          </a:xfrm>
          <a:prstGeom prst="rect">
            <a:avLst/>
          </a:prstGeom>
          <a:noFill/>
          <a:ln/>
        </p:spPr>
        <p:txBody>
          <a:bodyPr wrap="square" lIns="0" tIns="0" rIns="0" bIns="0" rtlCol="0" anchor="t"/>
          <a:lstStyle/>
          <a:p>
            <a:pPr indent="0" marL="0">
              <a:buNone/>
            </a:pPr>
            <a:r>
              <a:rPr lang="en-US" sz="1200" b="1" dirty="0">
                <a:solidFill>
                  <a:srgbClr val="1A2B5C"/>
                </a:solidFill>
                <a:latin typeface="Calibri" pitchFamily="34" charset="0"/>
                <a:ea typeface="Calibri" pitchFamily="34" charset="-122"/>
                <a:cs typeface="Calibri" pitchFamily="34" charset="-120"/>
              </a:rPr>
              <a:t>Quien llega durante el sermón</a:t>
            </a:r>
            <a:endParaRPr lang="en-US" sz="1200" dirty="0"/>
          </a:p>
        </p:txBody>
      </p:sp>
      <p:sp>
        <p:nvSpPr>
          <p:cNvPr id="11" name="Text 8"/>
          <p:cNvSpPr/>
          <p:nvPr/>
        </p:nvSpPr>
        <p:spPr>
          <a:xfrm>
            <a:off x="777240" y="3794760"/>
            <a:ext cx="3657600" cy="457200"/>
          </a:xfrm>
          <a:prstGeom prst="rect">
            <a:avLst/>
          </a:prstGeom>
          <a:noFill/>
          <a:ln/>
        </p:spPr>
        <p:txBody>
          <a:bodyPr wrap="square" lIns="0" tIns="0" rIns="0" bIns="0" rtlCol="0" anchor="t"/>
          <a:lstStyle/>
          <a:p>
            <a:pPr indent="0" marL="0">
              <a:buNone/>
            </a:pPr>
            <a:r>
              <a:rPr lang="en-US" sz="1100" i="1" dirty="0">
                <a:solidFill>
                  <a:srgbClr val="4A5568"/>
                </a:solidFill>
                <a:latin typeface="Calibri" pitchFamily="34" charset="0"/>
                <a:ea typeface="Calibri" pitchFamily="34" charset="-122"/>
                <a:cs typeface="Calibri" pitchFamily="34" charset="-120"/>
              </a:rPr>
              <a:t>No debe impedírsele que entre.</a:t>
            </a:r>
            <a:endParaRPr lang="en-US" sz="1100" dirty="0"/>
          </a:p>
        </p:txBody>
      </p:sp>
      <p:sp>
        <p:nvSpPr>
          <p:cNvPr id="12" name="Shape 9"/>
          <p:cNvSpPr/>
          <p:nvPr/>
        </p:nvSpPr>
        <p:spPr>
          <a:xfrm>
            <a:off x="4663440" y="3429000"/>
            <a:ext cx="3931920" cy="868680"/>
          </a:xfrm>
          <a:prstGeom prst="rect">
            <a:avLst/>
          </a:prstGeom>
          <a:solidFill>
            <a:srgbClr val="F7FAFC"/>
          </a:solidFill>
          <a:ln w="6350">
            <a:solidFill>
              <a:srgbClr val="E2E8F0"/>
            </a:solidFill>
            <a:prstDash val="solid"/>
          </a:ln>
        </p:spPr>
      </p:sp>
      <p:sp>
        <p:nvSpPr>
          <p:cNvPr id="13" name="Shape 10"/>
          <p:cNvSpPr/>
          <p:nvPr/>
        </p:nvSpPr>
        <p:spPr>
          <a:xfrm>
            <a:off x="4663440" y="3429000"/>
            <a:ext cx="73152" cy="868680"/>
          </a:xfrm>
          <a:prstGeom prst="rect">
            <a:avLst/>
          </a:prstGeom>
          <a:solidFill>
            <a:srgbClr val="E87722"/>
          </a:solidFill>
          <a:ln w="12700">
            <a:solidFill>
              <a:srgbClr val="E87722"/>
            </a:solidFill>
            <a:prstDash val="solid"/>
          </a:ln>
        </p:spPr>
      </p:sp>
      <p:sp>
        <p:nvSpPr>
          <p:cNvPr id="14" name="Text 11"/>
          <p:cNvSpPr/>
          <p:nvPr/>
        </p:nvSpPr>
        <p:spPr>
          <a:xfrm>
            <a:off x="4892040" y="3520440"/>
            <a:ext cx="3657600" cy="274320"/>
          </a:xfrm>
          <a:prstGeom prst="rect">
            <a:avLst/>
          </a:prstGeom>
          <a:noFill/>
          <a:ln/>
        </p:spPr>
        <p:txBody>
          <a:bodyPr wrap="square" lIns="0" tIns="0" rIns="0" bIns="0" rtlCol="0" anchor="t"/>
          <a:lstStyle/>
          <a:p>
            <a:pPr indent="0" marL="0">
              <a:buNone/>
            </a:pPr>
            <a:r>
              <a:rPr lang="en-US" sz="1200" b="1" dirty="0">
                <a:solidFill>
                  <a:srgbClr val="1A2B5C"/>
                </a:solidFill>
                <a:latin typeface="Calibri" pitchFamily="34" charset="0"/>
                <a:ea typeface="Calibri" pitchFamily="34" charset="-122"/>
                <a:cs typeface="Calibri" pitchFamily="34" charset="-120"/>
              </a:rPr>
              <a:t>Quien desea salir</a:t>
            </a:r>
            <a:endParaRPr lang="en-US" sz="1200" dirty="0"/>
          </a:p>
        </p:txBody>
      </p:sp>
      <p:sp>
        <p:nvSpPr>
          <p:cNvPr id="15" name="Text 12"/>
          <p:cNvSpPr/>
          <p:nvPr/>
        </p:nvSpPr>
        <p:spPr>
          <a:xfrm>
            <a:off x="4892040" y="3794760"/>
            <a:ext cx="3657600" cy="457200"/>
          </a:xfrm>
          <a:prstGeom prst="rect">
            <a:avLst/>
          </a:prstGeom>
          <a:noFill/>
          <a:ln/>
        </p:spPr>
        <p:txBody>
          <a:bodyPr wrap="square" lIns="0" tIns="0" rIns="0" bIns="0" rtlCol="0" anchor="t"/>
          <a:lstStyle/>
          <a:p>
            <a:pPr indent="0" marL="0">
              <a:buNone/>
            </a:pPr>
            <a:r>
              <a:rPr lang="en-US" sz="1100" i="1" dirty="0">
                <a:solidFill>
                  <a:srgbClr val="4A5568"/>
                </a:solidFill>
                <a:latin typeface="Calibri" pitchFamily="34" charset="0"/>
                <a:ea typeface="Calibri" pitchFamily="34" charset="-122"/>
                <a:cs typeface="Calibri" pitchFamily="34" charset="-120"/>
              </a:rPr>
              <a:t>No debe sentirse impedido de hacerlo.</a:t>
            </a:r>
            <a:endParaRPr lang="en-US" sz="1100" dirty="0"/>
          </a:p>
        </p:txBody>
      </p:sp>
      <p:sp>
        <p:nvSpPr>
          <p:cNvPr id="16" name="Text 13"/>
          <p:cNvSpPr/>
          <p:nvPr/>
        </p:nvSpPr>
        <p:spPr>
          <a:xfrm>
            <a:off x="548640" y="4370832"/>
            <a:ext cx="8046720" cy="228600"/>
          </a:xfrm>
          <a:prstGeom prst="rect">
            <a:avLst/>
          </a:prstGeom>
          <a:noFill/>
          <a:ln/>
        </p:spPr>
        <p:txBody>
          <a:bodyPr wrap="square" lIns="0" tIns="0" rIns="0" bIns="0" rtlCol="0" anchor="ctr"/>
          <a:lstStyle/>
          <a:p>
            <a:pPr algn="ctr" indent="0" marL="0">
              <a:buNone/>
            </a:pPr>
            <a:r>
              <a:rPr lang="en-US" sz="1000" i="1" dirty="0">
                <a:solidFill>
                  <a:srgbClr val="94A3B8"/>
                </a:solidFill>
                <a:latin typeface="Calibri" pitchFamily="34" charset="0"/>
                <a:ea typeface="Calibri" pitchFamily="34" charset="-122"/>
                <a:cs typeface="Calibri" pitchFamily="34" charset="-120"/>
              </a:rPr>
              <a:t>Siempre será más prudente generar una excepción que tratar de obligar a alguien a obrar de determinada manera.</a:t>
            </a:r>
            <a:endParaRPr lang="en-US" sz="1000" dirty="0"/>
          </a:p>
        </p:txBody>
      </p:sp>
      <p:sp>
        <p:nvSpPr>
          <p:cNvPr id="17" name="Shape 14"/>
          <p:cNvSpPr/>
          <p:nvPr/>
        </p:nvSpPr>
        <p:spPr>
          <a:xfrm>
            <a:off x="548640" y="4617720"/>
            <a:ext cx="8046720" cy="18288"/>
          </a:xfrm>
          <a:prstGeom prst="rect">
            <a:avLst/>
          </a:prstGeom>
          <a:solidFill>
            <a:srgbClr val="E2E8F0"/>
          </a:solidFill>
          <a:ln w="12700">
            <a:solidFill>
              <a:srgbClr val="E2E8F0"/>
            </a:solidFill>
            <a:prstDash val="solid"/>
          </a:ln>
        </p:spPr>
      </p:sp>
      <p:sp>
        <p:nvSpPr>
          <p:cNvPr id="18" name="Text 15"/>
          <p:cNvSpPr/>
          <p:nvPr/>
        </p:nvSpPr>
        <p:spPr>
          <a:xfrm>
            <a:off x="548640" y="4709160"/>
            <a:ext cx="5486400" cy="274320"/>
          </a:xfrm>
          <a:prstGeom prst="rect">
            <a:avLst/>
          </a:prstGeom>
          <a:noFill/>
          <a:ln/>
        </p:spPr>
        <p:txBody>
          <a:bodyPr wrap="square" lIns="0" tIns="0" rIns="0" bIns="0" rtlCol="0" anchor="ctr"/>
          <a:lstStyle/>
          <a:p>
            <a:pPr indent="0" marL="0">
              <a:buNone/>
            </a:pPr>
            <a:r>
              <a:rPr lang="en-US" sz="900" i="1" dirty="0">
                <a:solidFill>
                  <a:srgbClr val="4A5568"/>
                </a:solidFill>
                <a:latin typeface="Calibri" pitchFamily="34" charset="0"/>
                <a:ea typeface="Calibri" pitchFamily="34" charset="-122"/>
                <a:cs typeface="Calibri" pitchFamily="34" charset="-120"/>
              </a:rPr>
              <a:t>Guía del Diaconado · Capítulo 7</a:t>
            </a:r>
            <a:endParaRPr lang="en-US" sz="900" dirty="0"/>
          </a:p>
        </p:txBody>
      </p:sp>
      <p:sp>
        <p:nvSpPr>
          <p:cNvPr id="19" name="Text 16"/>
          <p:cNvSpPr/>
          <p:nvPr/>
        </p:nvSpPr>
        <p:spPr>
          <a:xfrm>
            <a:off x="8138160" y="4709160"/>
            <a:ext cx="457200" cy="274320"/>
          </a:xfrm>
          <a:prstGeom prst="rect">
            <a:avLst/>
          </a:prstGeom>
          <a:noFill/>
          <a:ln/>
        </p:spPr>
        <p:txBody>
          <a:bodyPr wrap="square" lIns="0" tIns="0" rIns="0" bIns="0" rtlCol="0" anchor="ctr"/>
          <a:lstStyle/>
          <a:p>
            <a:pPr algn="r" indent="0" marL="0">
              <a:buNone/>
            </a:pPr>
            <a:r>
              <a:rPr lang="en-US" sz="900" b="1" dirty="0">
                <a:solidFill>
                  <a:srgbClr val="E87722"/>
                </a:solidFill>
                <a:latin typeface="Calibri" pitchFamily="34" charset="0"/>
                <a:ea typeface="Calibri" pitchFamily="34" charset="-122"/>
                <a:cs typeface="Calibri" pitchFamily="34" charset="-120"/>
              </a:rPr>
              <a:t>07</a:t>
            </a:r>
            <a:endParaRPr lang="en-US" sz="9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1A2B5C"/>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731520" y="1188720"/>
            <a:ext cx="822960" cy="822960"/>
          </a:xfrm>
          <a:prstGeom prst="rect">
            <a:avLst/>
          </a:prstGeom>
        </p:spPr>
      </p:pic>
      <p:sp>
        <p:nvSpPr>
          <p:cNvPr id="3" name="Text 0"/>
          <p:cNvSpPr/>
          <p:nvPr/>
        </p:nvSpPr>
        <p:spPr>
          <a:xfrm>
            <a:off x="914400" y="2103120"/>
            <a:ext cx="7498080" cy="1097280"/>
          </a:xfrm>
          <a:prstGeom prst="rect">
            <a:avLst/>
          </a:prstGeom>
          <a:noFill/>
          <a:ln/>
        </p:spPr>
        <p:txBody>
          <a:bodyPr wrap="square" lIns="0" tIns="0" rIns="0" bIns="0" rtlCol="0" anchor="t"/>
          <a:lstStyle/>
          <a:p>
            <a:pPr algn="ctr" indent="0" marL="0">
              <a:buNone/>
            </a:pPr>
            <a:r>
              <a:rPr lang="en-US" sz="3600" b="1" i="1" dirty="0">
                <a:solidFill>
                  <a:srgbClr val="FFFFFF"/>
                </a:solidFill>
                <a:latin typeface="Georgia" pitchFamily="34" charset="0"/>
                <a:ea typeface="Georgia" pitchFamily="34" charset="-122"/>
                <a:cs typeface="Georgia" pitchFamily="34" charset="-120"/>
              </a:rPr>
              <a:t>"Hágase todo decentemente y con orden."</a:t>
            </a:r>
            <a:endParaRPr lang="en-US" sz="3600" dirty="0"/>
          </a:p>
        </p:txBody>
      </p:sp>
      <p:sp>
        <p:nvSpPr>
          <p:cNvPr id="4" name="Text 1"/>
          <p:cNvSpPr/>
          <p:nvPr/>
        </p:nvSpPr>
        <p:spPr>
          <a:xfrm>
            <a:off x="914400" y="3383280"/>
            <a:ext cx="7315200" cy="640080"/>
          </a:xfrm>
          <a:prstGeom prst="rect">
            <a:avLst/>
          </a:prstGeom>
          <a:noFill/>
          <a:ln/>
        </p:spPr>
        <p:txBody>
          <a:bodyPr wrap="square" lIns="0" tIns="0" rIns="0" bIns="0" rtlCol="0" anchor="t"/>
          <a:lstStyle/>
          <a:p>
            <a:pPr algn="ctr" indent="0" marL="0">
              <a:buNone/>
            </a:pPr>
            <a:r>
              <a:rPr lang="en-US" sz="1200" i="1" dirty="0">
                <a:solidFill>
                  <a:srgbClr val="CBD5E0"/>
                </a:solidFill>
                <a:latin typeface="Calibri" pitchFamily="34" charset="0"/>
                <a:ea typeface="Calibri" pitchFamily="34" charset="-122"/>
                <a:cs typeface="Calibri" pitchFamily="34" charset="-120"/>
              </a:rPr>
              <a:t>El principio que guía toda la liturgia: ni rigidez fría, ni desorden descuidado, sino una reverencia que sirve.</a:t>
            </a:r>
            <a:endParaRPr lang="en-US" sz="1200" dirty="0"/>
          </a:p>
        </p:txBody>
      </p:sp>
      <p:sp>
        <p:nvSpPr>
          <p:cNvPr id="5" name="Shape 2"/>
          <p:cNvSpPr/>
          <p:nvPr/>
        </p:nvSpPr>
        <p:spPr>
          <a:xfrm>
            <a:off x="914400" y="4370832"/>
            <a:ext cx="365760" cy="36576"/>
          </a:xfrm>
          <a:prstGeom prst="rect">
            <a:avLst/>
          </a:prstGeom>
          <a:solidFill>
            <a:srgbClr val="E87722"/>
          </a:solidFill>
          <a:ln w="12700">
            <a:solidFill>
              <a:srgbClr val="E87722"/>
            </a:solidFill>
            <a:prstDash val="solid"/>
          </a:ln>
        </p:spPr>
      </p:sp>
      <p:sp>
        <p:nvSpPr>
          <p:cNvPr id="6" name="Text 3"/>
          <p:cNvSpPr/>
          <p:nvPr/>
        </p:nvSpPr>
        <p:spPr>
          <a:xfrm>
            <a:off x="1417320" y="4233672"/>
            <a:ext cx="4572000" cy="320040"/>
          </a:xfrm>
          <a:prstGeom prst="rect">
            <a:avLst/>
          </a:prstGeom>
          <a:noFill/>
          <a:ln/>
        </p:spPr>
        <p:txBody>
          <a:bodyPr wrap="square" lIns="0" tIns="0" rIns="0" bIns="0" rtlCol="0" anchor="ctr"/>
          <a:lstStyle/>
          <a:p>
            <a:pPr indent="0" marL="0">
              <a:buNone/>
            </a:pPr>
            <a:r>
              <a:rPr lang="en-US" sz="1200" b="1" spc="400" kern="0" dirty="0">
                <a:solidFill>
                  <a:srgbClr val="E87722"/>
                </a:solidFill>
                <a:latin typeface="Calibri" pitchFamily="34" charset="0"/>
                <a:ea typeface="Calibri" pitchFamily="34" charset="-122"/>
                <a:cs typeface="Calibri" pitchFamily="34" charset="-120"/>
              </a:rPr>
              <a:t>1 CORINTIOS 14:40</a:t>
            </a:r>
            <a:endParaRPr lang="en-US" sz="1200" dirty="0"/>
          </a:p>
        </p:txBody>
      </p:sp>
      <p:sp>
        <p:nvSpPr>
          <p:cNvPr id="7" name="Text 4"/>
          <p:cNvSpPr/>
          <p:nvPr/>
        </p:nvSpPr>
        <p:spPr>
          <a:xfrm>
            <a:off x="914400" y="4572000"/>
            <a:ext cx="5486400" cy="274320"/>
          </a:xfrm>
          <a:prstGeom prst="rect">
            <a:avLst/>
          </a:prstGeom>
          <a:noFill/>
          <a:ln/>
        </p:spPr>
        <p:txBody>
          <a:bodyPr wrap="square" lIns="0" tIns="0" rIns="0" bIns="0" rtlCol="0" anchor="ctr"/>
          <a:lstStyle/>
          <a:p>
            <a:pPr indent="0" marL="0">
              <a:buNone/>
            </a:pPr>
            <a:r>
              <a:rPr lang="en-US" sz="1000" i="1" dirty="0">
                <a:solidFill>
                  <a:srgbClr val="94A3B8"/>
                </a:solidFill>
                <a:latin typeface="Calibri" pitchFamily="34" charset="0"/>
                <a:ea typeface="Calibri" pitchFamily="34" charset="-122"/>
                <a:cs typeface="Calibri" pitchFamily="34" charset="-120"/>
              </a:rPr>
              <a:t>Nueva Reina Valera 2000 Actualizada</a:t>
            </a:r>
            <a:endParaRPr lang="en-US" sz="1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6400800" cy="274320"/>
          </a:xfrm>
          <a:prstGeom prst="rect">
            <a:avLst/>
          </a:prstGeom>
          <a:noFill/>
          <a:ln/>
        </p:spPr>
        <p:txBody>
          <a:bodyPr wrap="square" lIns="0" tIns="0" rIns="0" bIns="0" rtlCol="0" anchor="ctr"/>
          <a:lstStyle/>
          <a:p>
            <a:pPr indent="0" marL="0">
              <a:buNone/>
            </a:pPr>
            <a:r>
              <a:rPr lang="en-US" sz="1000" b="1" spc="400" kern="0" dirty="0">
                <a:solidFill>
                  <a:srgbClr val="E87722"/>
                </a:solidFill>
                <a:latin typeface="Calibri" pitchFamily="34" charset="0"/>
                <a:ea typeface="Calibri" pitchFamily="34" charset="-122"/>
                <a:cs typeface="Calibri" pitchFamily="34" charset="-120"/>
              </a:rPr>
              <a:t>PARTE 01 · PREPARATIVOS Y REVERENCIA</a:t>
            </a:r>
            <a:endParaRPr lang="en-US" sz="1000" dirty="0"/>
          </a:p>
        </p:txBody>
      </p:sp>
      <p:sp>
        <p:nvSpPr>
          <p:cNvPr id="3" name="Shape 1"/>
          <p:cNvSpPr/>
          <p:nvPr/>
        </p:nvSpPr>
        <p:spPr>
          <a:xfrm>
            <a:off x="548640" y="1005840"/>
            <a:ext cx="1280160" cy="1280160"/>
          </a:xfrm>
          <a:prstGeom prst="ellipse">
            <a:avLst/>
          </a:prstGeom>
          <a:solidFill>
            <a:srgbClr val="1A2B5C"/>
          </a:solidFill>
          <a:ln w="12700">
            <a:solidFill>
              <a:srgbClr val="1A2B5C"/>
            </a:solidFill>
            <a:prstDash val="solid"/>
          </a:ln>
        </p:spPr>
      </p:sp>
      <p:pic>
        <p:nvPicPr>
          <p:cNvPr id="4" name="Image 0" descr="preencoded.png">    </p:cNvPr>
          <p:cNvPicPr>
            <a:picLocks noChangeAspect="1"/>
          </p:cNvPicPr>
          <p:nvPr/>
        </p:nvPicPr>
        <p:blipFill>
          <a:blip r:embed="rId1"/>
          <a:stretch>
            <a:fillRect/>
          </a:stretch>
        </p:blipFill>
        <p:spPr>
          <a:xfrm>
            <a:off x="868680" y="1325880"/>
            <a:ext cx="640080" cy="640080"/>
          </a:xfrm>
          <a:prstGeom prst="rect">
            <a:avLst/>
          </a:prstGeom>
        </p:spPr>
      </p:pic>
      <p:sp>
        <p:nvSpPr>
          <p:cNvPr id="5" name="Text 2"/>
          <p:cNvSpPr/>
          <p:nvPr/>
        </p:nvSpPr>
        <p:spPr>
          <a:xfrm>
            <a:off x="2103120" y="1097280"/>
            <a:ext cx="6400800" cy="640080"/>
          </a:xfrm>
          <a:prstGeom prst="rect">
            <a:avLst/>
          </a:prstGeom>
          <a:noFill/>
          <a:ln/>
        </p:spPr>
        <p:txBody>
          <a:bodyPr wrap="square" lIns="0" tIns="0" rIns="0" bIns="0" rtlCol="0" anchor="t"/>
          <a:lstStyle/>
          <a:p>
            <a:pPr indent="0" marL="0">
              <a:buNone/>
            </a:pPr>
            <a:r>
              <a:rPr lang="en-US" sz="2800" b="1" dirty="0">
                <a:solidFill>
                  <a:srgbClr val="1A2B5C"/>
                </a:solidFill>
                <a:latin typeface="Georgia" pitchFamily="34" charset="0"/>
                <a:ea typeface="Georgia" pitchFamily="34" charset="-122"/>
                <a:cs typeface="Georgia" pitchFamily="34" charset="-120"/>
              </a:rPr>
              <a:t>La reverencia de los niños</a:t>
            </a:r>
            <a:endParaRPr lang="en-US" sz="2800" dirty="0"/>
          </a:p>
        </p:txBody>
      </p:sp>
      <p:sp>
        <p:nvSpPr>
          <p:cNvPr id="6" name="Text 3"/>
          <p:cNvSpPr/>
          <p:nvPr/>
        </p:nvSpPr>
        <p:spPr>
          <a:xfrm>
            <a:off x="2103120" y="1783080"/>
            <a:ext cx="6400800" cy="365760"/>
          </a:xfrm>
          <a:prstGeom prst="rect">
            <a:avLst/>
          </a:prstGeom>
          <a:noFill/>
          <a:ln/>
        </p:spPr>
        <p:txBody>
          <a:bodyPr wrap="square" lIns="0" tIns="0" rIns="0" bIns="0" rtlCol="0" anchor="t"/>
          <a:lstStyle/>
          <a:p>
            <a:pPr indent="0" marL="0">
              <a:buNone/>
            </a:pPr>
            <a:r>
              <a:rPr lang="en-US" sz="1400" i="1" dirty="0">
                <a:solidFill>
                  <a:srgbClr val="E87722"/>
                </a:solidFill>
                <a:latin typeface="Calibri" pitchFamily="34" charset="0"/>
                <a:ea typeface="Calibri" pitchFamily="34" charset="-122"/>
                <a:cs typeface="Calibri" pitchFamily="34" charset="-120"/>
              </a:rPr>
              <a:t>Acompañar sin reprimir, orientar sin imponer</a:t>
            </a:r>
            <a:endParaRPr lang="en-US" sz="1400" dirty="0"/>
          </a:p>
        </p:txBody>
      </p:sp>
      <p:sp>
        <p:nvSpPr>
          <p:cNvPr id="7" name="Text 4"/>
          <p:cNvSpPr/>
          <p:nvPr/>
        </p:nvSpPr>
        <p:spPr>
          <a:xfrm>
            <a:off x="548640" y="2606040"/>
            <a:ext cx="8229600" cy="411480"/>
          </a:xfrm>
          <a:prstGeom prst="rect">
            <a:avLst/>
          </a:prstGeom>
          <a:noFill/>
          <a:ln/>
        </p:spPr>
        <p:txBody>
          <a:bodyPr wrap="square" lIns="0" tIns="0" rIns="0" bIns="0" rtlCol="0" anchor="t"/>
          <a:lstStyle/>
          <a:p>
            <a:pPr indent="0" marL="0">
              <a:buNone/>
            </a:pPr>
            <a:r>
              <a:rPr lang="en-US" sz="1200" i="1" dirty="0">
                <a:solidFill>
                  <a:srgbClr val="4A5568"/>
                </a:solidFill>
                <a:latin typeface="Calibri" pitchFamily="34" charset="0"/>
                <a:ea typeface="Calibri" pitchFamily="34" charset="-122"/>
                <a:cs typeface="Calibri" pitchFamily="34" charset="-120"/>
              </a:rPr>
              <a:t>El comportamiento de una criatura nunca será igual al de un adulto. Pero algunos esfuerzos ayudan a cuidar el ambiente:</a:t>
            </a:r>
            <a:endParaRPr lang="en-US" sz="1200" dirty="0"/>
          </a:p>
        </p:txBody>
      </p:sp>
      <p:sp>
        <p:nvSpPr>
          <p:cNvPr id="8" name="Shape 5"/>
          <p:cNvSpPr/>
          <p:nvPr/>
        </p:nvSpPr>
        <p:spPr>
          <a:xfrm>
            <a:off x="548640" y="3227832"/>
            <a:ext cx="182880" cy="182880"/>
          </a:xfrm>
          <a:prstGeom prst="ellipse">
            <a:avLst/>
          </a:prstGeom>
          <a:solidFill>
            <a:srgbClr val="E87722"/>
          </a:solidFill>
          <a:ln w="12700">
            <a:solidFill>
              <a:srgbClr val="E87722"/>
            </a:solidFill>
            <a:prstDash val="solid"/>
          </a:ln>
        </p:spPr>
      </p:sp>
      <p:sp>
        <p:nvSpPr>
          <p:cNvPr id="9" name="Text 6"/>
          <p:cNvSpPr/>
          <p:nvPr/>
        </p:nvSpPr>
        <p:spPr>
          <a:xfrm>
            <a:off x="868680" y="3154680"/>
            <a:ext cx="3200400" cy="274320"/>
          </a:xfrm>
          <a:prstGeom prst="rect">
            <a:avLst/>
          </a:prstGeom>
          <a:noFill/>
          <a:ln/>
        </p:spPr>
        <p:txBody>
          <a:bodyPr wrap="square" lIns="0" tIns="0" rIns="0" bIns="0" rtlCol="0" anchor="t"/>
          <a:lstStyle/>
          <a:p>
            <a:pPr indent="0" marL="0">
              <a:buNone/>
            </a:pPr>
            <a:r>
              <a:rPr lang="en-US" sz="1200" b="1" dirty="0">
                <a:solidFill>
                  <a:srgbClr val="1A2B5C"/>
                </a:solidFill>
                <a:latin typeface="Calibri" pitchFamily="34" charset="0"/>
                <a:ea typeface="Calibri" pitchFamily="34" charset="-122"/>
                <a:cs typeface="Calibri" pitchFamily="34" charset="-120"/>
              </a:rPr>
              <a:t>Orientar a los adultos</a:t>
            </a:r>
            <a:endParaRPr lang="en-US" sz="1200" dirty="0"/>
          </a:p>
        </p:txBody>
      </p:sp>
      <p:sp>
        <p:nvSpPr>
          <p:cNvPr id="10" name="Text 7"/>
          <p:cNvSpPr/>
          <p:nvPr/>
        </p:nvSpPr>
        <p:spPr>
          <a:xfrm>
            <a:off x="4160520" y="3154680"/>
            <a:ext cx="4480560" cy="411480"/>
          </a:xfrm>
          <a:prstGeom prst="rect">
            <a:avLst/>
          </a:prstGeom>
          <a:noFill/>
          <a:ln/>
        </p:spPr>
        <p:txBody>
          <a:bodyPr wrap="square" lIns="0" tIns="0" rIns="0" bIns="0" rtlCol="0" anchor="t"/>
          <a:lstStyle/>
          <a:p>
            <a:pPr indent="0" marL="0">
              <a:buNone/>
            </a:pPr>
            <a:r>
              <a:rPr lang="en-US" sz="1000" dirty="0">
                <a:solidFill>
                  <a:srgbClr val="4A5568"/>
                </a:solidFill>
                <a:latin typeface="Calibri" pitchFamily="34" charset="0"/>
                <a:ea typeface="Calibri" pitchFamily="34" charset="-122"/>
                <a:cs typeface="Calibri" pitchFamily="34" charset="-120"/>
              </a:rPr>
              <a:t>Sobre la importancia de que los hijos permanezcan al lado de los padres durante el culto.</a:t>
            </a:r>
            <a:endParaRPr lang="en-US" sz="1000" dirty="0"/>
          </a:p>
        </p:txBody>
      </p:sp>
      <p:sp>
        <p:nvSpPr>
          <p:cNvPr id="11" name="Shape 8"/>
          <p:cNvSpPr/>
          <p:nvPr/>
        </p:nvSpPr>
        <p:spPr>
          <a:xfrm>
            <a:off x="548640" y="3685032"/>
            <a:ext cx="182880" cy="182880"/>
          </a:xfrm>
          <a:prstGeom prst="ellipse">
            <a:avLst/>
          </a:prstGeom>
          <a:solidFill>
            <a:srgbClr val="E87722"/>
          </a:solidFill>
          <a:ln w="12700">
            <a:solidFill>
              <a:srgbClr val="E87722"/>
            </a:solidFill>
            <a:prstDash val="solid"/>
          </a:ln>
        </p:spPr>
      </p:sp>
      <p:sp>
        <p:nvSpPr>
          <p:cNvPr id="12" name="Text 9"/>
          <p:cNvSpPr/>
          <p:nvPr/>
        </p:nvSpPr>
        <p:spPr>
          <a:xfrm>
            <a:off x="868680" y="3611880"/>
            <a:ext cx="3200400" cy="274320"/>
          </a:xfrm>
          <a:prstGeom prst="rect">
            <a:avLst/>
          </a:prstGeom>
          <a:noFill/>
          <a:ln/>
        </p:spPr>
        <p:txBody>
          <a:bodyPr wrap="square" lIns="0" tIns="0" rIns="0" bIns="0" rtlCol="0" anchor="t"/>
          <a:lstStyle/>
          <a:p>
            <a:pPr indent="0" marL="0">
              <a:buNone/>
            </a:pPr>
            <a:r>
              <a:rPr lang="en-US" sz="1200" b="1" dirty="0">
                <a:solidFill>
                  <a:srgbClr val="1A2B5C"/>
                </a:solidFill>
                <a:latin typeface="Calibri" pitchFamily="34" charset="0"/>
                <a:ea typeface="Calibri" pitchFamily="34" charset="-122"/>
                <a:cs typeface="Calibri" pitchFamily="34" charset="-120"/>
              </a:rPr>
              <a:t>Preparar materiales apropiados</a:t>
            </a:r>
            <a:endParaRPr lang="en-US" sz="1200" dirty="0"/>
          </a:p>
        </p:txBody>
      </p:sp>
      <p:sp>
        <p:nvSpPr>
          <p:cNvPr id="13" name="Text 10"/>
          <p:cNvSpPr/>
          <p:nvPr/>
        </p:nvSpPr>
        <p:spPr>
          <a:xfrm>
            <a:off x="4160520" y="3611880"/>
            <a:ext cx="4480560" cy="411480"/>
          </a:xfrm>
          <a:prstGeom prst="rect">
            <a:avLst/>
          </a:prstGeom>
          <a:noFill/>
          <a:ln/>
        </p:spPr>
        <p:txBody>
          <a:bodyPr wrap="square" lIns="0" tIns="0" rIns="0" bIns="0" rtlCol="0" anchor="t"/>
          <a:lstStyle/>
          <a:p>
            <a:pPr indent="0" marL="0">
              <a:buNone/>
            </a:pPr>
            <a:r>
              <a:rPr lang="en-US" sz="1000" dirty="0">
                <a:solidFill>
                  <a:srgbClr val="4A5568"/>
                </a:solidFill>
                <a:latin typeface="Calibri" pitchFamily="34" charset="0"/>
                <a:ea typeface="Calibri" pitchFamily="34" charset="-122"/>
                <a:cs typeface="Calibri" pitchFamily="34" charset="-120"/>
              </a:rPr>
              <a:t>Figuras para pintar, historias ilustradas, recursos que ayuden al niño a participar.</a:t>
            </a:r>
            <a:endParaRPr lang="en-US" sz="1000" dirty="0"/>
          </a:p>
        </p:txBody>
      </p:sp>
      <p:sp>
        <p:nvSpPr>
          <p:cNvPr id="14" name="Shape 11"/>
          <p:cNvSpPr/>
          <p:nvPr/>
        </p:nvSpPr>
        <p:spPr>
          <a:xfrm>
            <a:off x="548640" y="4142232"/>
            <a:ext cx="182880" cy="182880"/>
          </a:xfrm>
          <a:prstGeom prst="ellipse">
            <a:avLst/>
          </a:prstGeom>
          <a:solidFill>
            <a:srgbClr val="E87722"/>
          </a:solidFill>
          <a:ln w="12700">
            <a:solidFill>
              <a:srgbClr val="E87722"/>
            </a:solidFill>
            <a:prstDash val="solid"/>
          </a:ln>
        </p:spPr>
      </p:sp>
      <p:sp>
        <p:nvSpPr>
          <p:cNvPr id="15" name="Text 12"/>
          <p:cNvSpPr/>
          <p:nvPr/>
        </p:nvSpPr>
        <p:spPr>
          <a:xfrm>
            <a:off x="868680" y="4069080"/>
            <a:ext cx="3200400" cy="274320"/>
          </a:xfrm>
          <a:prstGeom prst="rect">
            <a:avLst/>
          </a:prstGeom>
          <a:noFill/>
          <a:ln/>
        </p:spPr>
        <p:txBody>
          <a:bodyPr wrap="square" lIns="0" tIns="0" rIns="0" bIns="0" rtlCol="0" anchor="t"/>
          <a:lstStyle/>
          <a:p>
            <a:pPr indent="0" marL="0">
              <a:buNone/>
            </a:pPr>
            <a:r>
              <a:rPr lang="en-US" sz="1200" b="1" dirty="0">
                <a:solidFill>
                  <a:srgbClr val="1A2B5C"/>
                </a:solidFill>
                <a:latin typeface="Calibri" pitchFamily="34" charset="0"/>
                <a:ea typeface="Calibri" pitchFamily="34" charset="-122"/>
                <a:cs typeface="Calibri" pitchFamily="34" charset="-120"/>
              </a:rPr>
              <a:t>Acompañar el rincón de los niños</a:t>
            </a:r>
            <a:endParaRPr lang="en-US" sz="1200" dirty="0"/>
          </a:p>
        </p:txBody>
      </p:sp>
      <p:sp>
        <p:nvSpPr>
          <p:cNvPr id="16" name="Text 13"/>
          <p:cNvSpPr/>
          <p:nvPr/>
        </p:nvSpPr>
        <p:spPr>
          <a:xfrm>
            <a:off x="4160520" y="4069080"/>
            <a:ext cx="4480560" cy="411480"/>
          </a:xfrm>
          <a:prstGeom prst="rect">
            <a:avLst/>
          </a:prstGeom>
          <a:noFill/>
          <a:ln/>
        </p:spPr>
        <p:txBody>
          <a:bodyPr wrap="square" lIns="0" tIns="0" rIns="0" bIns="0" rtlCol="0" anchor="t"/>
          <a:lstStyle/>
          <a:p>
            <a:pPr indent="0" marL="0">
              <a:buNone/>
            </a:pPr>
            <a:r>
              <a:rPr lang="en-US" sz="1000" dirty="0">
                <a:solidFill>
                  <a:srgbClr val="4A5568"/>
                </a:solidFill>
                <a:latin typeface="Calibri" pitchFamily="34" charset="0"/>
                <a:ea typeface="Calibri" pitchFamily="34" charset="-122"/>
                <a:cs typeface="Calibri" pitchFamily="34" charset="-120"/>
              </a:rPr>
              <a:t>Algunas diaconisas acompañan el movimiento hacia el frente, se posicionan entre ellos para ayudar en el orden y, al final del momento de adoración infantil, los guían de regreso a sus padres.</a:t>
            </a:r>
            <a:endParaRPr lang="en-US" sz="1000" dirty="0"/>
          </a:p>
        </p:txBody>
      </p:sp>
      <p:sp>
        <p:nvSpPr>
          <p:cNvPr id="17" name="Shape 14"/>
          <p:cNvSpPr/>
          <p:nvPr/>
        </p:nvSpPr>
        <p:spPr>
          <a:xfrm>
            <a:off x="548640" y="4617720"/>
            <a:ext cx="8046720" cy="18288"/>
          </a:xfrm>
          <a:prstGeom prst="rect">
            <a:avLst/>
          </a:prstGeom>
          <a:solidFill>
            <a:srgbClr val="E2E8F0"/>
          </a:solidFill>
          <a:ln w="12700">
            <a:solidFill>
              <a:srgbClr val="E2E8F0"/>
            </a:solidFill>
            <a:prstDash val="solid"/>
          </a:ln>
        </p:spPr>
      </p:sp>
      <p:sp>
        <p:nvSpPr>
          <p:cNvPr id="18" name="Text 15"/>
          <p:cNvSpPr/>
          <p:nvPr/>
        </p:nvSpPr>
        <p:spPr>
          <a:xfrm>
            <a:off x="548640" y="4709160"/>
            <a:ext cx="5486400" cy="274320"/>
          </a:xfrm>
          <a:prstGeom prst="rect">
            <a:avLst/>
          </a:prstGeom>
          <a:noFill/>
          <a:ln/>
        </p:spPr>
        <p:txBody>
          <a:bodyPr wrap="square" lIns="0" tIns="0" rIns="0" bIns="0" rtlCol="0" anchor="ctr"/>
          <a:lstStyle/>
          <a:p>
            <a:pPr indent="0" marL="0">
              <a:buNone/>
            </a:pPr>
            <a:r>
              <a:rPr lang="en-US" sz="900" i="1" dirty="0">
                <a:solidFill>
                  <a:srgbClr val="4A5568"/>
                </a:solidFill>
                <a:latin typeface="Calibri" pitchFamily="34" charset="0"/>
                <a:ea typeface="Calibri" pitchFamily="34" charset="-122"/>
                <a:cs typeface="Calibri" pitchFamily="34" charset="-120"/>
              </a:rPr>
              <a:t>Guía del Diaconado · Capítulo 7</a:t>
            </a:r>
            <a:endParaRPr lang="en-US" sz="900" dirty="0"/>
          </a:p>
        </p:txBody>
      </p:sp>
      <p:sp>
        <p:nvSpPr>
          <p:cNvPr id="19" name="Text 16"/>
          <p:cNvSpPr/>
          <p:nvPr/>
        </p:nvSpPr>
        <p:spPr>
          <a:xfrm>
            <a:off x="8138160" y="4709160"/>
            <a:ext cx="457200" cy="274320"/>
          </a:xfrm>
          <a:prstGeom prst="rect">
            <a:avLst/>
          </a:prstGeom>
          <a:noFill/>
          <a:ln/>
        </p:spPr>
        <p:txBody>
          <a:bodyPr wrap="square" lIns="0" tIns="0" rIns="0" bIns="0" rtlCol="0" anchor="ctr"/>
          <a:lstStyle/>
          <a:p>
            <a:pPr algn="r" indent="0" marL="0">
              <a:buNone/>
            </a:pPr>
            <a:r>
              <a:rPr lang="en-US" sz="900" b="1" dirty="0">
                <a:solidFill>
                  <a:srgbClr val="E87722"/>
                </a:solidFill>
                <a:latin typeface="Calibri" pitchFamily="34" charset="0"/>
                <a:ea typeface="Calibri" pitchFamily="34" charset="-122"/>
                <a:cs typeface="Calibri" pitchFamily="34" charset="-120"/>
              </a:rPr>
              <a:t>09</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19</Slides>
  <Notes>19</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19</vt:i4>
      </vt:variant>
    </vt:vector>
  </HeadingPairs>
  <TitlesOfParts>
    <vt:vector size="22"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Guía del Diaconado · Capítulo 7</dc:title>
  <dc:subject>PptxGenJS Presentation</dc:subject>
  <dc:creator>Asociación Ministerial · DSA</dc:creator>
  <cp:lastModifiedBy>Asociación Ministerial · DSA</cp:lastModifiedBy>
  <cp:revision>1</cp:revision>
  <dcterms:created xsi:type="dcterms:W3CDTF">2026-05-12T21:42:37Z</dcterms:created>
  <dcterms:modified xsi:type="dcterms:W3CDTF">2026-05-12T21:42:37Z</dcterms:modified>
</cp:coreProperties>
</file>