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70" d="100"/>
          <a:sy n="170" d="100"/>
        </p:scale>
        <p:origin x="50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0080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B5C"/>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457200" y="411480"/>
            <a:ext cx="411480" cy="411480"/>
          </a:xfrm>
          <a:prstGeom prst="rect">
            <a:avLst/>
          </a:prstGeom>
        </p:spPr>
      </p:pic>
      <p:sp>
        <p:nvSpPr>
          <p:cNvPr id="3" name="Text 0"/>
          <p:cNvSpPr/>
          <p:nvPr/>
        </p:nvSpPr>
        <p:spPr>
          <a:xfrm>
            <a:off x="960120" y="411480"/>
            <a:ext cx="5486400" cy="411480"/>
          </a:xfrm>
          <a:prstGeom prst="rect">
            <a:avLst/>
          </a:prstGeom>
          <a:noFill/>
          <a:ln/>
        </p:spPr>
        <p:txBody>
          <a:bodyPr wrap="square" lIns="0" tIns="0" rIns="0" bIns="0" rtlCol="0" anchor="ctr"/>
          <a:lstStyle/>
          <a:p>
            <a:pPr marL="0" indent="0">
              <a:buNone/>
            </a:pPr>
            <a:r>
              <a:rPr lang="en-US" sz="1100" b="1" kern="0" spc="400" dirty="0">
                <a:solidFill>
                  <a:srgbClr val="FFFFFF"/>
                </a:solidFill>
                <a:latin typeface="Calibri" pitchFamily="34" charset="0"/>
                <a:ea typeface="Calibri" pitchFamily="34" charset="-122"/>
                <a:cs typeface="Calibri" pitchFamily="34" charset="-120"/>
              </a:rPr>
              <a:t>MINISTERIO ADVENTISTA</a:t>
            </a:r>
            <a:endParaRPr lang="en-US" sz="1100" dirty="0"/>
          </a:p>
        </p:txBody>
      </p:sp>
      <p:sp>
        <p:nvSpPr>
          <p:cNvPr id="4" name="Text 1"/>
          <p:cNvSpPr/>
          <p:nvPr/>
        </p:nvSpPr>
        <p:spPr>
          <a:xfrm>
            <a:off x="457200" y="1371600"/>
            <a:ext cx="8229600" cy="320040"/>
          </a:xfrm>
          <a:prstGeom prst="rect">
            <a:avLst/>
          </a:prstGeom>
          <a:noFill/>
          <a:ln/>
        </p:spPr>
        <p:txBody>
          <a:bodyPr wrap="square" lIns="0" tIns="0" rIns="0" bIns="0" rtlCol="0" anchor="ctr"/>
          <a:lstStyle/>
          <a:p>
            <a:pPr marL="0" indent="0">
              <a:buNone/>
            </a:pPr>
            <a:r>
              <a:rPr lang="en-US" sz="1100" b="1" kern="0" spc="500" dirty="0">
                <a:solidFill>
                  <a:srgbClr val="E87722"/>
                </a:solidFill>
                <a:latin typeface="Calibri" pitchFamily="34" charset="0"/>
                <a:ea typeface="Calibri" pitchFamily="34" charset="-122"/>
                <a:cs typeface="Calibri" pitchFamily="34" charset="-120"/>
              </a:rPr>
              <a:t>TERCERA SECCIÓN · EL DIACONADO EN ACCIÓN</a:t>
            </a:r>
            <a:endParaRPr lang="en-US" sz="1100" dirty="0"/>
          </a:p>
        </p:txBody>
      </p:sp>
      <p:sp>
        <p:nvSpPr>
          <p:cNvPr id="5" name="Text 2"/>
          <p:cNvSpPr/>
          <p:nvPr/>
        </p:nvSpPr>
        <p:spPr>
          <a:xfrm>
            <a:off x="457200" y="1783080"/>
            <a:ext cx="8229600" cy="1920240"/>
          </a:xfrm>
          <a:prstGeom prst="rect">
            <a:avLst/>
          </a:prstGeom>
          <a:noFill/>
          <a:ln/>
        </p:spPr>
        <p:txBody>
          <a:bodyPr wrap="square" lIns="0" tIns="0" rIns="0" bIns="0" rtlCol="0" anchor="t"/>
          <a:lstStyle/>
          <a:p>
            <a:pPr marL="0" indent="0">
              <a:buNone/>
            </a:pPr>
            <a:r>
              <a:rPr lang="en-US" sz="5400" b="1" dirty="0">
                <a:solidFill>
                  <a:srgbClr val="FFFFFF"/>
                </a:solidFill>
                <a:latin typeface="Georgia" pitchFamily="34" charset="0"/>
                <a:ea typeface="Georgia" pitchFamily="34" charset="-122"/>
                <a:cs typeface="Georgia" pitchFamily="34" charset="-120"/>
              </a:rPr>
              <a:t>Organización</a:t>
            </a:r>
            <a:endParaRPr lang="en-US" sz="5400" dirty="0"/>
          </a:p>
          <a:p>
            <a:pPr marL="0" indent="0">
              <a:buNone/>
            </a:pPr>
            <a:r>
              <a:rPr lang="en-US" sz="5400" b="1" dirty="0">
                <a:solidFill>
                  <a:srgbClr val="FFFFFF"/>
                </a:solidFill>
                <a:latin typeface="Georgia" pitchFamily="34" charset="0"/>
                <a:ea typeface="Georgia" pitchFamily="34" charset="-122"/>
                <a:cs typeface="Georgia" pitchFamily="34" charset="-120"/>
              </a:rPr>
              <a:t>del trabajo</a:t>
            </a:r>
            <a:endParaRPr lang="en-US" sz="5400" dirty="0"/>
          </a:p>
        </p:txBody>
      </p:sp>
      <p:sp>
        <p:nvSpPr>
          <p:cNvPr id="6" name="Shape 3"/>
          <p:cNvSpPr/>
          <p:nvPr/>
        </p:nvSpPr>
        <p:spPr>
          <a:xfrm>
            <a:off x="457200" y="3749040"/>
            <a:ext cx="640080" cy="54864"/>
          </a:xfrm>
          <a:prstGeom prst="rect">
            <a:avLst/>
          </a:prstGeom>
          <a:solidFill>
            <a:srgbClr val="E87722"/>
          </a:solidFill>
          <a:ln w="12700">
            <a:solidFill>
              <a:srgbClr val="E87722"/>
            </a:solidFill>
            <a:prstDash val="solid"/>
          </a:ln>
        </p:spPr>
        <p:txBody>
          <a:bodyPr/>
          <a:lstStyle/>
          <a:p>
            <a:endParaRPr lang="pt-BR"/>
          </a:p>
        </p:txBody>
      </p:sp>
      <p:sp>
        <p:nvSpPr>
          <p:cNvPr id="7" name="Text 4"/>
          <p:cNvSpPr/>
          <p:nvPr/>
        </p:nvSpPr>
        <p:spPr>
          <a:xfrm>
            <a:off x="457200" y="3931920"/>
            <a:ext cx="8229600" cy="365760"/>
          </a:xfrm>
          <a:prstGeom prst="rect">
            <a:avLst/>
          </a:prstGeom>
          <a:noFill/>
          <a:ln/>
        </p:spPr>
        <p:txBody>
          <a:bodyPr wrap="square" lIns="0" tIns="0" rIns="0" bIns="0" rtlCol="0" anchor="t"/>
          <a:lstStyle/>
          <a:p>
            <a:pPr marL="0" indent="0">
              <a:buNone/>
            </a:pPr>
            <a:r>
              <a:rPr lang="en-US" sz="1600" i="1" dirty="0">
                <a:solidFill>
                  <a:srgbClr val="CBD5E0"/>
                </a:solidFill>
                <a:latin typeface="Calibri" pitchFamily="34" charset="0"/>
                <a:ea typeface="Calibri" pitchFamily="34" charset="-122"/>
                <a:cs typeface="Calibri" pitchFamily="34" charset="-120"/>
              </a:rPr>
              <a:t>Capítulo 6 · Guía del Diaconado</a:t>
            </a:r>
            <a:endParaRPr lang="en-US" sz="1600" dirty="0"/>
          </a:p>
        </p:txBody>
      </p:sp>
      <p:sp>
        <p:nvSpPr>
          <p:cNvPr id="8" name="Text 5"/>
          <p:cNvSpPr/>
          <p:nvPr/>
        </p:nvSpPr>
        <p:spPr>
          <a:xfrm>
            <a:off x="457200" y="4480560"/>
            <a:ext cx="5486400" cy="320040"/>
          </a:xfrm>
          <a:prstGeom prst="rect">
            <a:avLst/>
          </a:prstGeom>
          <a:noFill/>
          <a:ln/>
        </p:spPr>
        <p:txBody>
          <a:bodyPr wrap="square" lIns="0" tIns="0" rIns="0" bIns="0" rtlCol="0" anchor="ctr"/>
          <a:lstStyle/>
          <a:p>
            <a:pPr marL="0" indent="0">
              <a:buNone/>
            </a:pPr>
            <a:r>
              <a:rPr lang="en-US" sz="1100" b="1" kern="0" spc="300" dirty="0">
                <a:solidFill>
                  <a:srgbClr val="FFFFFF"/>
                </a:solidFill>
                <a:latin typeface="Calibri" pitchFamily="34" charset="0"/>
                <a:ea typeface="Calibri" pitchFamily="34" charset="-122"/>
                <a:cs typeface="Calibri" pitchFamily="34" charset="-120"/>
              </a:rPr>
              <a:t>ASOCIACIÓN MINISTERIAL</a:t>
            </a:r>
            <a:endParaRPr lang="en-US" sz="1100" dirty="0"/>
          </a:p>
        </p:txBody>
      </p:sp>
      <p:sp>
        <p:nvSpPr>
          <p:cNvPr id="9" name="Text 6"/>
          <p:cNvSpPr/>
          <p:nvPr/>
        </p:nvSpPr>
        <p:spPr>
          <a:xfrm>
            <a:off x="457200" y="4754880"/>
            <a:ext cx="5486400" cy="27432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
        <p:nvSpPr>
          <p:cNvPr id="10" name="Text 7"/>
          <p:cNvSpPr/>
          <p:nvPr/>
        </p:nvSpPr>
        <p:spPr>
          <a:xfrm>
            <a:off x="4572000" y="4572000"/>
            <a:ext cx="4114800" cy="320040"/>
          </a:xfrm>
          <a:prstGeom prst="rect">
            <a:avLst/>
          </a:prstGeom>
          <a:noFill/>
          <a:ln/>
        </p:spPr>
        <p:txBody>
          <a:bodyPr wrap="square" lIns="0" tIns="0" rIns="0" bIns="0" rtlCol="0" anchor="ctr"/>
          <a:lstStyle/>
          <a:p>
            <a:pPr marL="0" indent="0" algn="r">
              <a:buNone/>
            </a:pPr>
            <a:r>
              <a:rPr lang="en-US" sz="1100" b="1" kern="0" spc="300" dirty="0">
                <a:solidFill>
                  <a:srgbClr val="E87722"/>
                </a:solidFill>
                <a:latin typeface="Calibri" pitchFamily="34" charset="0"/>
                <a:ea typeface="Calibri" pitchFamily="34" charset="-122"/>
                <a:cs typeface="Calibri" pitchFamily="34" charset="-120"/>
              </a:rPr>
              <a:t>Capítulo 06</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01 · EL EQUIPO</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600" b="1" dirty="0">
                <a:solidFill>
                  <a:srgbClr val="1A2B5C"/>
                </a:solidFill>
                <a:latin typeface="Georgia" pitchFamily="34" charset="0"/>
                <a:ea typeface="Georgia" pitchFamily="34" charset="-122"/>
                <a:cs typeface="Georgia" pitchFamily="34" charset="-120"/>
              </a:rPr>
              <a:t>La complementariedad del equipo</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Pastor, ancianos, diáconos y diaconisas se complementan</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El pastor, los ancianos, los diáconos y las diaconisas se complementan mutuamente en la atención de las necesidades de la congregación. El pastor, como la principal autoridad, se encuentra auxiliado por los ancianos y por los diáconos y las diaconisas.</a:t>
            </a:r>
            <a:endParaRPr lang="en-US" sz="1200" dirty="0"/>
          </a:p>
          <a:p>
            <a:pPr marL="0" indent="0">
              <a:spcAft>
                <a:spcPts val="800"/>
              </a:spcAft>
              <a:buNone/>
            </a:pPr>
            <a:endParaRPr lang="en-US" sz="1200" dirty="0"/>
          </a:p>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Juntos podrán desempeñar un ministerio de sustento espiritual, evangelización y cuidado para con las personas y familias de la iglesia que nunca podrá ser realizado por otros medios. Por lo tanto, resulta imprescindible que trabajen en estrecha colaboración. Cuando esta cooperación es una realidad, la iglesia se encuentra ricamente beneficiada.</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6</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F1B3D"/>
        </a:solidFill>
        <a:effectLst/>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txBody>
          <a:bodyPr/>
          <a:lstStyle/>
          <a:p>
            <a:endParaRPr lang="pt-BR"/>
          </a:p>
        </p:txBody>
      </p:sp>
      <p:sp>
        <p:nvSpPr>
          <p:cNvPr id="3" name="Text 1"/>
          <p:cNvSpPr/>
          <p:nvPr/>
        </p:nvSpPr>
        <p:spPr>
          <a:xfrm>
            <a:off x="822960" y="1645920"/>
            <a:ext cx="7315200" cy="457200"/>
          </a:xfrm>
          <a:prstGeom prst="rect">
            <a:avLst/>
          </a:prstGeom>
          <a:noFill/>
          <a:ln/>
        </p:spPr>
        <p:txBody>
          <a:bodyPr wrap="square" lIns="0" tIns="0" rIns="0" bIns="0" rtlCol="0" anchor="ctr"/>
          <a:lstStyle/>
          <a:p>
            <a:pPr marL="0" indent="0">
              <a:buNone/>
            </a:pPr>
            <a:r>
              <a:rPr lang="en-US" sz="1400" b="1" kern="0" spc="600" dirty="0">
                <a:solidFill>
                  <a:srgbClr val="E87722"/>
                </a:solidFill>
                <a:latin typeface="Calibri" pitchFamily="34" charset="0"/>
                <a:ea typeface="Calibri" pitchFamily="34" charset="-122"/>
                <a:cs typeface="Calibri" pitchFamily="34" charset="-120"/>
              </a:rPr>
              <a:t>PARTE 02</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marL="0" indent="0">
              <a:buNone/>
            </a:pPr>
            <a:r>
              <a:rPr lang="en-US" sz="3800" b="1" dirty="0">
                <a:solidFill>
                  <a:srgbClr val="FFFFFF"/>
                </a:solidFill>
                <a:latin typeface="Georgia" pitchFamily="34" charset="0"/>
                <a:ea typeface="Georgia" pitchFamily="34" charset="-122"/>
                <a:cs typeface="Georgia" pitchFamily="34" charset="-120"/>
              </a:rPr>
              <a:t>Las comisiones de diáconos</a:t>
            </a:r>
            <a:endParaRPr lang="en-US" sz="3800" dirty="0"/>
          </a:p>
          <a:p>
            <a:pPr marL="0" indent="0">
              <a:buNone/>
            </a:pPr>
            <a:r>
              <a:rPr lang="en-US" sz="3800" b="1" dirty="0">
                <a:solidFill>
                  <a:srgbClr val="FFFFFF"/>
                </a:solidFill>
                <a:latin typeface="Georgia" pitchFamily="34" charset="0"/>
                <a:ea typeface="Georgia" pitchFamily="34" charset="-122"/>
                <a:cs typeface="Georgia" pitchFamily="34" charset="-120"/>
              </a:rPr>
              <a:t>y diaconisas</a:t>
            </a:r>
            <a:endParaRPr lang="en-US" sz="38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marL="0" indent="0">
              <a:buNone/>
            </a:pPr>
            <a:r>
              <a:rPr lang="en-US" sz="1400" i="1" dirty="0">
                <a:solidFill>
                  <a:srgbClr val="CBD5E0"/>
                </a:solidFill>
                <a:latin typeface="Calibri" pitchFamily="34" charset="0"/>
                <a:ea typeface="Calibri" pitchFamily="34" charset="-122"/>
                <a:cs typeface="Calibri" pitchFamily="34" charset="-120"/>
              </a:rPr>
              <a:t>Estructura interna que distribuye y capacita.</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02 · LAS COMISIONES</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La comisión de diáconos</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Distribución y escuela de capacitación</a:t>
            </a:r>
            <a:endParaRPr lang="en-US" sz="1400" dirty="0"/>
          </a:p>
        </p:txBody>
      </p:sp>
      <p:sp>
        <p:nvSpPr>
          <p:cNvPr id="7" name="Text 4"/>
          <p:cNvSpPr/>
          <p:nvPr/>
        </p:nvSpPr>
        <p:spPr>
          <a:xfrm>
            <a:off x="548640" y="2697480"/>
            <a:ext cx="8229600" cy="1600200"/>
          </a:xfrm>
          <a:prstGeom prst="rect">
            <a:avLst/>
          </a:prstGeom>
          <a:noFill/>
          <a:ln/>
        </p:spPr>
        <p:txBody>
          <a:bodyPr wrap="square" lIns="0" tIns="0" rIns="0" bIns="0" rtlCol="0" anchor="t"/>
          <a:lstStyle/>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Cuando en una iglesia hay un número suficiente de diáconos que justifique la constitución de una comisión de diáconos, se formará una con el jefe de diáconos como presidente y con otro diácono como secretario.</a:t>
            </a:r>
            <a:endParaRPr lang="en-US" sz="1200" dirty="0"/>
          </a:p>
          <a:p>
            <a:pPr marL="0" indent="0">
              <a:spcAft>
                <a:spcPts val="800"/>
              </a:spcAft>
              <a:buNone/>
            </a:pPr>
            <a:endParaRPr lang="en-US" sz="1200" dirty="0"/>
          </a:p>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Esta comisión es un medio eficaz para distribuir las responsabilidades y coordinar la contribución de los diáconos al bienestar de la iglesia. Funciona también como una escuela de capacitación, donde los nuevos diáconos pueden ser instruidos en sus deberes.</a:t>
            </a:r>
            <a:endParaRPr lang="en-US" sz="1200" dirty="0"/>
          </a:p>
        </p:txBody>
      </p:sp>
      <p:sp>
        <p:nvSpPr>
          <p:cNvPr id="8" name="Text 5"/>
          <p:cNvSpPr/>
          <p:nvPr/>
        </p:nvSpPr>
        <p:spPr>
          <a:xfrm>
            <a:off x="548640" y="4343400"/>
            <a:ext cx="8229600" cy="22860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Basado en el Manual de la iglesia, p. 98</a:t>
            </a:r>
            <a:endParaRPr lang="en-US" sz="1000" dirty="0"/>
          </a:p>
        </p:txBody>
      </p:sp>
      <p:sp>
        <p:nvSpPr>
          <p:cNvPr id="9" name="Shape 6"/>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10" name="Text 7"/>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6</a:t>
            </a:r>
            <a:endParaRPr lang="en-US" sz="900" dirty="0"/>
          </a:p>
        </p:txBody>
      </p:sp>
      <p:sp>
        <p:nvSpPr>
          <p:cNvPr id="11" name="Text 8"/>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02 · LAS COMISIONES</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La comisión de diaconisas</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Autoridad para asignar y colaboración estrecha</a:t>
            </a:r>
            <a:endParaRPr lang="en-US" sz="1400" dirty="0"/>
          </a:p>
        </p:txBody>
      </p:sp>
      <p:sp>
        <p:nvSpPr>
          <p:cNvPr id="7" name="Text 4"/>
          <p:cNvSpPr/>
          <p:nvPr/>
        </p:nvSpPr>
        <p:spPr>
          <a:xfrm>
            <a:off x="548640" y="2697480"/>
            <a:ext cx="8229600" cy="1600200"/>
          </a:xfrm>
          <a:prstGeom prst="rect">
            <a:avLst/>
          </a:prstGeom>
          <a:noFill/>
          <a:ln/>
        </p:spPr>
        <p:txBody>
          <a:bodyPr wrap="square" lIns="0" tIns="0" rIns="0" bIns="0" rtlCol="0" anchor="t"/>
          <a:lstStyle/>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Cuando una iglesia elige varias diaconisas, debe constituirse una comisión de diaconisas, con la jefa de diaconisas como presidenta y otra diaconisa como secretaria. Esta comisión tiene autoridad para asignar deberes a cada una de las diaconisas.</a:t>
            </a:r>
            <a:endParaRPr lang="en-US" sz="1200" dirty="0"/>
          </a:p>
          <a:p>
            <a:pPr marL="0" indent="0">
              <a:spcAft>
                <a:spcPts val="800"/>
              </a:spcAft>
              <a:buNone/>
            </a:pPr>
            <a:endParaRPr lang="en-US" sz="1200" dirty="0"/>
          </a:p>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Debe colaborar estrechamente con la comisión de diáconos, especialmente en la tarea de dar la bienvenida a los miembros y a las visitas, y en la visitación de los hogares. Funciona también como una escuela de capacitación, donde las nuevas diaconisas pueden ser instruidas en sus deberes.</a:t>
            </a:r>
            <a:endParaRPr lang="en-US" sz="1200" dirty="0"/>
          </a:p>
        </p:txBody>
      </p:sp>
      <p:sp>
        <p:nvSpPr>
          <p:cNvPr id="8" name="Text 5"/>
          <p:cNvSpPr/>
          <p:nvPr/>
        </p:nvSpPr>
        <p:spPr>
          <a:xfrm>
            <a:off x="548640" y="4343400"/>
            <a:ext cx="8229600" cy="22860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Basado en el Manual de la iglesia, p. 101</a:t>
            </a:r>
            <a:endParaRPr lang="en-US" sz="1000" dirty="0"/>
          </a:p>
        </p:txBody>
      </p:sp>
      <p:sp>
        <p:nvSpPr>
          <p:cNvPr id="9" name="Shape 6"/>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10" name="Text 7"/>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6</a:t>
            </a:r>
            <a:endParaRPr lang="en-US" sz="900" dirty="0"/>
          </a:p>
        </p:txBody>
      </p:sp>
      <p:sp>
        <p:nvSpPr>
          <p:cNvPr id="11" name="Text 8"/>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F1B3D"/>
        </a:solidFill>
        <a:effectLst/>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txBody>
          <a:bodyPr/>
          <a:lstStyle/>
          <a:p>
            <a:endParaRPr lang="pt-BR"/>
          </a:p>
        </p:txBody>
      </p:sp>
      <p:sp>
        <p:nvSpPr>
          <p:cNvPr id="3" name="Text 1"/>
          <p:cNvSpPr/>
          <p:nvPr/>
        </p:nvSpPr>
        <p:spPr>
          <a:xfrm>
            <a:off x="822960" y="1645920"/>
            <a:ext cx="7315200" cy="457200"/>
          </a:xfrm>
          <a:prstGeom prst="rect">
            <a:avLst/>
          </a:prstGeom>
          <a:noFill/>
          <a:ln/>
        </p:spPr>
        <p:txBody>
          <a:bodyPr wrap="square" lIns="0" tIns="0" rIns="0" bIns="0" rtlCol="0" anchor="ctr"/>
          <a:lstStyle/>
          <a:p>
            <a:pPr marL="0" indent="0">
              <a:buNone/>
            </a:pPr>
            <a:r>
              <a:rPr lang="en-US" sz="1400" b="1" kern="0" spc="600" dirty="0">
                <a:solidFill>
                  <a:srgbClr val="E87722"/>
                </a:solidFill>
                <a:latin typeface="Calibri" pitchFamily="34" charset="0"/>
                <a:ea typeface="Calibri" pitchFamily="34" charset="-122"/>
                <a:cs typeface="Calibri" pitchFamily="34" charset="-120"/>
              </a:rPr>
              <a:t>PARTE 03</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marL="0" indent="0">
              <a:buNone/>
            </a:pPr>
            <a:r>
              <a:rPr lang="en-US" sz="5000" b="1" dirty="0">
                <a:solidFill>
                  <a:srgbClr val="FFFFFF"/>
                </a:solidFill>
                <a:latin typeface="Georgia" pitchFamily="34" charset="0"/>
                <a:ea typeface="Georgia" pitchFamily="34" charset="-122"/>
                <a:cs typeface="Georgia" pitchFamily="34" charset="-120"/>
              </a:rPr>
              <a:t>Las reuniones</a:t>
            </a:r>
            <a:endParaRPr lang="en-US" sz="5000" dirty="0"/>
          </a:p>
          <a:p>
            <a:pPr marL="0" indent="0">
              <a:buNone/>
            </a:pPr>
            <a:r>
              <a:rPr lang="en-US" sz="5000" b="1" dirty="0">
                <a:solidFill>
                  <a:srgbClr val="FFFFFF"/>
                </a:solidFill>
                <a:latin typeface="Georgia" pitchFamily="34" charset="0"/>
                <a:ea typeface="Georgia" pitchFamily="34" charset="-122"/>
                <a:cs typeface="Georgia" pitchFamily="34" charset="-120"/>
              </a:rPr>
              <a:t>y el informe</a:t>
            </a:r>
            <a:endParaRPr lang="en-US" sz="50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marL="0" indent="0">
              <a:buNone/>
            </a:pPr>
            <a:r>
              <a:rPr lang="en-US" sz="1400" i="1" dirty="0">
                <a:solidFill>
                  <a:srgbClr val="CBD5E0"/>
                </a:solidFill>
                <a:latin typeface="Calibri" pitchFamily="34" charset="0"/>
                <a:ea typeface="Calibri" pitchFamily="34" charset="-122"/>
                <a:cs typeface="Calibri" pitchFamily="34" charset="-120"/>
              </a:rPr>
              <a:t>Frecuencia, agenda, planificación, limpieza, autoría e informe.</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03 · LAS REUNIONES Y EL INFORME</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El sentido y la frecuencia</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Más que reunirse, evaluar, orar y preparar</a:t>
            </a:r>
            <a:endParaRPr lang="en-US" sz="1400" dirty="0"/>
          </a:p>
        </p:txBody>
      </p:sp>
      <p:sp>
        <p:nvSpPr>
          <p:cNvPr id="7" name="Text 4"/>
          <p:cNvSpPr/>
          <p:nvPr/>
        </p:nvSpPr>
        <p:spPr>
          <a:xfrm>
            <a:off x="548640" y="2697480"/>
            <a:ext cx="8229600" cy="86868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Las reuniones de la comisión de diáconos y de la comisión de diaconisas son una excelente oportunidad para evaluar e identificar las necesidades de los miembros y de las familias de la iglesia, a fin de que puedan ser atendidas. También son un momento adecuado para la oración y la preparación para el trabajo.</a:t>
            </a:r>
            <a:endParaRPr lang="en-US" sz="1200" dirty="0"/>
          </a:p>
        </p:txBody>
      </p:sp>
      <p:sp>
        <p:nvSpPr>
          <p:cNvPr id="8" name="Shape 5"/>
          <p:cNvSpPr/>
          <p:nvPr/>
        </p:nvSpPr>
        <p:spPr>
          <a:xfrm>
            <a:off x="548640" y="3657600"/>
            <a:ext cx="3931920" cy="640080"/>
          </a:xfrm>
          <a:prstGeom prst="rect">
            <a:avLst/>
          </a:prstGeom>
          <a:solidFill>
            <a:srgbClr val="F7FAFC"/>
          </a:solidFill>
          <a:ln w="6350">
            <a:solidFill>
              <a:srgbClr val="E2E8F0"/>
            </a:solidFill>
            <a:prstDash val="solid"/>
          </a:ln>
        </p:spPr>
        <p:txBody>
          <a:bodyPr/>
          <a:lstStyle/>
          <a:p>
            <a:endParaRPr lang="pt-BR"/>
          </a:p>
        </p:txBody>
      </p:sp>
      <p:sp>
        <p:nvSpPr>
          <p:cNvPr id="9" name="Shape 6"/>
          <p:cNvSpPr/>
          <p:nvPr/>
        </p:nvSpPr>
        <p:spPr>
          <a:xfrm>
            <a:off x="548640" y="3657600"/>
            <a:ext cx="73152" cy="640080"/>
          </a:xfrm>
          <a:prstGeom prst="rect">
            <a:avLst/>
          </a:prstGeom>
          <a:solidFill>
            <a:srgbClr val="E87722"/>
          </a:solidFill>
          <a:ln w="12700">
            <a:solidFill>
              <a:srgbClr val="E87722"/>
            </a:solidFill>
            <a:prstDash val="solid"/>
          </a:ln>
        </p:spPr>
        <p:txBody>
          <a:bodyPr/>
          <a:lstStyle/>
          <a:p>
            <a:endParaRPr lang="pt-BR"/>
          </a:p>
        </p:txBody>
      </p:sp>
      <p:sp>
        <p:nvSpPr>
          <p:cNvPr id="10" name="Text 7"/>
          <p:cNvSpPr/>
          <p:nvPr/>
        </p:nvSpPr>
        <p:spPr>
          <a:xfrm>
            <a:off x="777240" y="3721608"/>
            <a:ext cx="3657600" cy="274320"/>
          </a:xfrm>
          <a:prstGeom prst="rect">
            <a:avLst/>
          </a:prstGeom>
          <a:noFill/>
          <a:ln/>
        </p:spPr>
        <p:txBody>
          <a:bodyPr wrap="square" lIns="0" tIns="0" rIns="0" bIns="0" rtlCol="0" anchor="t"/>
          <a:lstStyle/>
          <a:p>
            <a:pPr marL="0" indent="0">
              <a:buNone/>
            </a:pPr>
            <a:r>
              <a:rPr lang="en-US" sz="1200" b="1" dirty="0">
                <a:solidFill>
                  <a:srgbClr val="1A2B5C"/>
                </a:solidFill>
                <a:latin typeface="Calibri" pitchFamily="34" charset="0"/>
                <a:ea typeface="Calibri" pitchFamily="34" charset="-122"/>
                <a:cs typeface="Calibri" pitchFamily="34" charset="-120"/>
              </a:rPr>
              <a:t>Iglesias grandes</a:t>
            </a:r>
            <a:endParaRPr lang="en-US" sz="1200" dirty="0"/>
          </a:p>
        </p:txBody>
      </p:sp>
      <p:sp>
        <p:nvSpPr>
          <p:cNvPr id="11" name="Text 8"/>
          <p:cNvSpPr/>
          <p:nvPr/>
        </p:nvSpPr>
        <p:spPr>
          <a:xfrm>
            <a:off x="777240" y="3977640"/>
            <a:ext cx="3657600" cy="274320"/>
          </a:xfrm>
          <a:prstGeom prst="rect">
            <a:avLst/>
          </a:prstGeom>
          <a:noFill/>
          <a:ln/>
        </p:spPr>
        <p:txBody>
          <a:bodyPr wrap="square" lIns="0" tIns="0" rIns="0" bIns="0" rtlCol="0" anchor="t"/>
          <a:lstStyle/>
          <a:p>
            <a:pPr marL="0" indent="0">
              <a:buNone/>
            </a:pPr>
            <a:r>
              <a:rPr lang="en-US" sz="1100" dirty="0">
                <a:solidFill>
                  <a:srgbClr val="4A5568"/>
                </a:solidFill>
                <a:latin typeface="Calibri" pitchFamily="34" charset="0"/>
                <a:ea typeface="Calibri" pitchFamily="34" charset="-122"/>
                <a:cs typeface="Calibri" pitchFamily="34" charset="-120"/>
              </a:rPr>
              <a:t>Reuniones mensuales</a:t>
            </a:r>
            <a:endParaRPr lang="en-US" sz="1100" dirty="0"/>
          </a:p>
        </p:txBody>
      </p:sp>
      <p:sp>
        <p:nvSpPr>
          <p:cNvPr id="12" name="Shape 9"/>
          <p:cNvSpPr/>
          <p:nvPr/>
        </p:nvSpPr>
        <p:spPr>
          <a:xfrm>
            <a:off x="4663440" y="3657600"/>
            <a:ext cx="3931920" cy="640080"/>
          </a:xfrm>
          <a:prstGeom prst="rect">
            <a:avLst/>
          </a:prstGeom>
          <a:solidFill>
            <a:srgbClr val="F7FAFC"/>
          </a:solidFill>
          <a:ln w="6350">
            <a:solidFill>
              <a:srgbClr val="E2E8F0"/>
            </a:solidFill>
            <a:prstDash val="solid"/>
          </a:ln>
        </p:spPr>
        <p:txBody>
          <a:bodyPr/>
          <a:lstStyle/>
          <a:p>
            <a:endParaRPr lang="pt-BR"/>
          </a:p>
        </p:txBody>
      </p:sp>
      <p:sp>
        <p:nvSpPr>
          <p:cNvPr id="13" name="Shape 10"/>
          <p:cNvSpPr/>
          <p:nvPr/>
        </p:nvSpPr>
        <p:spPr>
          <a:xfrm>
            <a:off x="4663440" y="3657600"/>
            <a:ext cx="73152" cy="640080"/>
          </a:xfrm>
          <a:prstGeom prst="rect">
            <a:avLst/>
          </a:prstGeom>
          <a:solidFill>
            <a:srgbClr val="E87722"/>
          </a:solidFill>
          <a:ln w="12700">
            <a:solidFill>
              <a:srgbClr val="E87722"/>
            </a:solidFill>
            <a:prstDash val="solid"/>
          </a:ln>
        </p:spPr>
        <p:txBody>
          <a:bodyPr/>
          <a:lstStyle/>
          <a:p>
            <a:endParaRPr lang="pt-BR"/>
          </a:p>
        </p:txBody>
      </p:sp>
      <p:sp>
        <p:nvSpPr>
          <p:cNvPr id="14" name="Text 11"/>
          <p:cNvSpPr/>
          <p:nvPr/>
        </p:nvSpPr>
        <p:spPr>
          <a:xfrm>
            <a:off x="4892040" y="3721608"/>
            <a:ext cx="3657600" cy="274320"/>
          </a:xfrm>
          <a:prstGeom prst="rect">
            <a:avLst/>
          </a:prstGeom>
          <a:noFill/>
          <a:ln/>
        </p:spPr>
        <p:txBody>
          <a:bodyPr wrap="square" lIns="0" tIns="0" rIns="0" bIns="0" rtlCol="0" anchor="t"/>
          <a:lstStyle/>
          <a:p>
            <a:pPr marL="0" indent="0">
              <a:buNone/>
            </a:pPr>
            <a:r>
              <a:rPr lang="en-US" sz="1200" b="1" dirty="0">
                <a:solidFill>
                  <a:srgbClr val="1A2B5C"/>
                </a:solidFill>
                <a:latin typeface="Calibri" pitchFamily="34" charset="0"/>
                <a:ea typeface="Calibri" pitchFamily="34" charset="-122"/>
                <a:cs typeface="Calibri" pitchFamily="34" charset="-120"/>
              </a:rPr>
              <a:t>Iglesias pequeñas</a:t>
            </a:r>
            <a:endParaRPr lang="en-US" sz="1200" dirty="0"/>
          </a:p>
        </p:txBody>
      </p:sp>
      <p:sp>
        <p:nvSpPr>
          <p:cNvPr id="15" name="Text 12"/>
          <p:cNvSpPr/>
          <p:nvPr/>
        </p:nvSpPr>
        <p:spPr>
          <a:xfrm>
            <a:off x="4892040" y="3977640"/>
            <a:ext cx="3657600" cy="274320"/>
          </a:xfrm>
          <a:prstGeom prst="rect">
            <a:avLst/>
          </a:prstGeom>
          <a:noFill/>
          <a:ln/>
        </p:spPr>
        <p:txBody>
          <a:bodyPr wrap="square" lIns="0" tIns="0" rIns="0" bIns="0" rtlCol="0" anchor="t"/>
          <a:lstStyle/>
          <a:p>
            <a:pPr marL="0" indent="0">
              <a:buNone/>
            </a:pPr>
            <a:r>
              <a:rPr lang="en-US" sz="1100" dirty="0">
                <a:solidFill>
                  <a:srgbClr val="4A5568"/>
                </a:solidFill>
                <a:latin typeface="Calibri" pitchFamily="34" charset="0"/>
                <a:ea typeface="Calibri" pitchFamily="34" charset="-122"/>
                <a:cs typeface="Calibri" pitchFamily="34" charset="-120"/>
              </a:rPr>
              <a:t>Cada dos o tres meses</a:t>
            </a:r>
            <a:endParaRPr lang="en-US" sz="1100" dirty="0"/>
          </a:p>
        </p:txBody>
      </p:sp>
      <p:sp>
        <p:nvSpPr>
          <p:cNvPr id="16" name="Shape 13"/>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17" name="Text 14"/>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6</a:t>
            </a:r>
            <a:endParaRPr lang="en-US" sz="900" dirty="0"/>
          </a:p>
        </p:txBody>
      </p:sp>
      <p:sp>
        <p:nvSpPr>
          <p:cNvPr id="18" name="Text 15"/>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15</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100" b="1" kern="0" spc="500" dirty="0">
                <a:solidFill>
                  <a:srgbClr val="E87722"/>
                </a:solidFill>
                <a:latin typeface="Calibri" pitchFamily="34" charset="0"/>
                <a:ea typeface="Calibri" pitchFamily="34" charset="-122"/>
                <a:cs typeface="Calibri" pitchFamily="34" charset="-120"/>
              </a:rPr>
              <a:t>AGENDA DE LA REUNIÓN</a:t>
            </a:r>
            <a:endParaRPr lang="en-US" sz="11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marL="0" indent="0">
              <a:buNone/>
            </a:pPr>
            <a:r>
              <a:rPr lang="en-US" sz="3200" b="1" dirty="0">
                <a:solidFill>
                  <a:srgbClr val="1A2B5C"/>
                </a:solidFill>
                <a:latin typeface="Georgia" pitchFamily="34" charset="0"/>
                <a:ea typeface="Georgia" pitchFamily="34" charset="-122"/>
                <a:cs typeface="Georgia" pitchFamily="34" charset="-120"/>
              </a:rPr>
              <a:t>Los siete puntos básicos</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txBody>
          <a:bodyPr/>
          <a:lstStyle/>
          <a:p>
            <a:endParaRPr lang="pt-BR"/>
          </a:p>
        </p:txBody>
      </p:sp>
      <p:sp>
        <p:nvSpPr>
          <p:cNvPr id="5" name="Text 3"/>
          <p:cNvSpPr/>
          <p:nvPr/>
        </p:nvSpPr>
        <p:spPr>
          <a:xfrm>
            <a:off x="548640" y="1828800"/>
            <a:ext cx="457200" cy="320040"/>
          </a:xfrm>
          <a:prstGeom prst="rect">
            <a:avLst/>
          </a:prstGeom>
          <a:noFill/>
          <a:ln/>
        </p:spPr>
        <p:txBody>
          <a:bodyPr wrap="square" lIns="0" tIns="0" rIns="0" bIns="0" rtlCol="0" anchor="t"/>
          <a:lstStyle/>
          <a:p>
            <a:pPr marL="0" indent="0">
              <a:buNone/>
            </a:pPr>
            <a:r>
              <a:rPr lang="en-US" sz="1600" b="1" dirty="0">
                <a:solidFill>
                  <a:srgbClr val="E87722"/>
                </a:solidFill>
                <a:latin typeface="Georgia" pitchFamily="34" charset="0"/>
                <a:ea typeface="Georgia" pitchFamily="34" charset="-122"/>
                <a:cs typeface="Georgia" pitchFamily="34" charset="-120"/>
              </a:rPr>
              <a:t>01</a:t>
            </a:r>
            <a:endParaRPr lang="en-US" sz="1600" dirty="0"/>
          </a:p>
        </p:txBody>
      </p:sp>
      <p:sp>
        <p:nvSpPr>
          <p:cNvPr id="6" name="Text 4"/>
          <p:cNvSpPr/>
          <p:nvPr/>
        </p:nvSpPr>
        <p:spPr>
          <a:xfrm>
            <a:off x="1051560" y="1847088"/>
            <a:ext cx="7498080" cy="36576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Apertura con un devocional o lectura de un pasaje bíblico.</a:t>
            </a:r>
            <a:endParaRPr lang="en-US" sz="1200" dirty="0"/>
          </a:p>
        </p:txBody>
      </p:sp>
      <p:sp>
        <p:nvSpPr>
          <p:cNvPr id="7" name="Text 5"/>
          <p:cNvSpPr/>
          <p:nvPr/>
        </p:nvSpPr>
        <p:spPr>
          <a:xfrm>
            <a:off x="548640" y="2212848"/>
            <a:ext cx="457200" cy="320040"/>
          </a:xfrm>
          <a:prstGeom prst="rect">
            <a:avLst/>
          </a:prstGeom>
          <a:noFill/>
          <a:ln/>
        </p:spPr>
        <p:txBody>
          <a:bodyPr wrap="square" lIns="0" tIns="0" rIns="0" bIns="0" rtlCol="0" anchor="t"/>
          <a:lstStyle/>
          <a:p>
            <a:pPr marL="0" indent="0">
              <a:buNone/>
            </a:pPr>
            <a:r>
              <a:rPr lang="en-US" sz="1600" b="1" dirty="0">
                <a:solidFill>
                  <a:srgbClr val="E87722"/>
                </a:solidFill>
                <a:latin typeface="Georgia" pitchFamily="34" charset="0"/>
                <a:ea typeface="Georgia" pitchFamily="34" charset="-122"/>
                <a:cs typeface="Georgia" pitchFamily="34" charset="-120"/>
              </a:rPr>
              <a:t>02</a:t>
            </a:r>
            <a:endParaRPr lang="en-US" sz="1600" dirty="0"/>
          </a:p>
        </p:txBody>
      </p:sp>
      <p:sp>
        <p:nvSpPr>
          <p:cNvPr id="8" name="Text 6"/>
          <p:cNvSpPr/>
          <p:nvPr/>
        </p:nvSpPr>
        <p:spPr>
          <a:xfrm>
            <a:off x="1051560" y="2231136"/>
            <a:ext cx="7498080" cy="36576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Momentos de oración.</a:t>
            </a:r>
            <a:endParaRPr lang="en-US" sz="1200" dirty="0"/>
          </a:p>
        </p:txBody>
      </p:sp>
      <p:sp>
        <p:nvSpPr>
          <p:cNvPr id="9" name="Text 7"/>
          <p:cNvSpPr/>
          <p:nvPr/>
        </p:nvSpPr>
        <p:spPr>
          <a:xfrm>
            <a:off x="548640" y="2596896"/>
            <a:ext cx="457200" cy="320040"/>
          </a:xfrm>
          <a:prstGeom prst="rect">
            <a:avLst/>
          </a:prstGeom>
          <a:noFill/>
          <a:ln/>
        </p:spPr>
        <p:txBody>
          <a:bodyPr wrap="square" lIns="0" tIns="0" rIns="0" bIns="0" rtlCol="0" anchor="t"/>
          <a:lstStyle/>
          <a:p>
            <a:pPr marL="0" indent="0">
              <a:buNone/>
            </a:pPr>
            <a:r>
              <a:rPr lang="en-US" sz="1600" b="1" dirty="0">
                <a:solidFill>
                  <a:srgbClr val="E87722"/>
                </a:solidFill>
                <a:latin typeface="Georgia" pitchFamily="34" charset="0"/>
                <a:ea typeface="Georgia" pitchFamily="34" charset="-122"/>
                <a:cs typeface="Georgia" pitchFamily="34" charset="-120"/>
              </a:rPr>
              <a:t>03</a:t>
            </a:r>
            <a:endParaRPr lang="en-US" sz="1600" dirty="0"/>
          </a:p>
        </p:txBody>
      </p:sp>
      <p:sp>
        <p:nvSpPr>
          <p:cNvPr id="10" name="Text 8"/>
          <p:cNvSpPr/>
          <p:nvPr/>
        </p:nvSpPr>
        <p:spPr>
          <a:xfrm>
            <a:off x="1051560" y="2615184"/>
            <a:ext cx="7498080" cy="36576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Breve informe del estado de las actividades.</a:t>
            </a:r>
            <a:endParaRPr lang="en-US" sz="1200" dirty="0"/>
          </a:p>
        </p:txBody>
      </p:sp>
      <p:sp>
        <p:nvSpPr>
          <p:cNvPr id="11" name="Text 9"/>
          <p:cNvSpPr/>
          <p:nvPr/>
        </p:nvSpPr>
        <p:spPr>
          <a:xfrm>
            <a:off x="548640" y="2980944"/>
            <a:ext cx="457200" cy="320040"/>
          </a:xfrm>
          <a:prstGeom prst="rect">
            <a:avLst/>
          </a:prstGeom>
          <a:noFill/>
          <a:ln/>
        </p:spPr>
        <p:txBody>
          <a:bodyPr wrap="square" lIns="0" tIns="0" rIns="0" bIns="0" rtlCol="0" anchor="t"/>
          <a:lstStyle/>
          <a:p>
            <a:pPr marL="0" indent="0">
              <a:buNone/>
            </a:pPr>
            <a:r>
              <a:rPr lang="en-US" sz="1600" b="1" dirty="0">
                <a:solidFill>
                  <a:srgbClr val="E87722"/>
                </a:solidFill>
                <a:latin typeface="Georgia" pitchFamily="34" charset="0"/>
                <a:ea typeface="Georgia" pitchFamily="34" charset="-122"/>
                <a:cs typeface="Georgia" pitchFamily="34" charset="-120"/>
              </a:rPr>
              <a:t>04</a:t>
            </a:r>
            <a:endParaRPr lang="en-US" sz="1600" dirty="0"/>
          </a:p>
        </p:txBody>
      </p:sp>
      <p:sp>
        <p:nvSpPr>
          <p:cNvPr id="12" name="Text 10"/>
          <p:cNvSpPr/>
          <p:nvPr/>
        </p:nvSpPr>
        <p:spPr>
          <a:xfrm>
            <a:off x="1051560" y="2999232"/>
            <a:ext cx="7498080" cy="36576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Planificación de las actividades para el próximo período.</a:t>
            </a:r>
            <a:endParaRPr lang="en-US" sz="1200" dirty="0"/>
          </a:p>
        </p:txBody>
      </p:sp>
      <p:sp>
        <p:nvSpPr>
          <p:cNvPr id="13" name="Text 11"/>
          <p:cNvSpPr/>
          <p:nvPr/>
        </p:nvSpPr>
        <p:spPr>
          <a:xfrm>
            <a:off x="548640" y="3364992"/>
            <a:ext cx="457200" cy="320040"/>
          </a:xfrm>
          <a:prstGeom prst="rect">
            <a:avLst/>
          </a:prstGeom>
          <a:noFill/>
          <a:ln/>
        </p:spPr>
        <p:txBody>
          <a:bodyPr wrap="square" lIns="0" tIns="0" rIns="0" bIns="0" rtlCol="0" anchor="t"/>
          <a:lstStyle/>
          <a:p>
            <a:pPr marL="0" indent="0">
              <a:buNone/>
            </a:pPr>
            <a:r>
              <a:rPr lang="en-US" sz="1600" b="1" dirty="0">
                <a:solidFill>
                  <a:srgbClr val="E87722"/>
                </a:solidFill>
                <a:latin typeface="Georgia" pitchFamily="34" charset="0"/>
                <a:ea typeface="Georgia" pitchFamily="34" charset="-122"/>
                <a:cs typeface="Georgia" pitchFamily="34" charset="-120"/>
              </a:rPr>
              <a:t>05</a:t>
            </a:r>
            <a:endParaRPr lang="en-US" sz="1600" dirty="0"/>
          </a:p>
        </p:txBody>
      </p:sp>
      <p:sp>
        <p:nvSpPr>
          <p:cNvPr id="14" name="Text 12"/>
          <p:cNvSpPr/>
          <p:nvPr/>
        </p:nvSpPr>
        <p:spPr>
          <a:xfrm>
            <a:off x="1051560" y="3383280"/>
            <a:ext cx="7498080" cy="36576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Limpieza y cuidados generales de las dependencias del templo.</a:t>
            </a:r>
            <a:endParaRPr lang="en-US" sz="1200" dirty="0"/>
          </a:p>
        </p:txBody>
      </p:sp>
      <p:sp>
        <p:nvSpPr>
          <p:cNvPr id="15" name="Text 13"/>
          <p:cNvSpPr/>
          <p:nvPr/>
        </p:nvSpPr>
        <p:spPr>
          <a:xfrm>
            <a:off x="548640" y="3749040"/>
            <a:ext cx="457200" cy="320040"/>
          </a:xfrm>
          <a:prstGeom prst="rect">
            <a:avLst/>
          </a:prstGeom>
          <a:noFill/>
          <a:ln/>
        </p:spPr>
        <p:txBody>
          <a:bodyPr wrap="square" lIns="0" tIns="0" rIns="0" bIns="0" rtlCol="0" anchor="t"/>
          <a:lstStyle/>
          <a:p>
            <a:pPr marL="0" indent="0">
              <a:buNone/>
            </a:pPr>
            <a:r>
              <a:rPr lang="en-US" sz="1600" b="1" dirty="0">
                <a:solidFill>
                  <a:srgbClr val="E87722"/>
                </a:solidFill>
                <a:latin typeface="Georgia" pitchFamily="34" charset="0"/>
                <a:ea typeface="Georgia" pitchFamily="34" charset="-122"/>
                <a:cs typeface="Georgia" pitchFamily="34" charset="-120"/>
              </a:rPr>
              <a:t>06</a:t>
            </a:r>
            <a:endParaRPr lang="en-US" sz="1600" dirty="0"/>
          </a:p>
        </p:txBody>
      </p:sp>
      <p:sp>
        <p:nvSpPr>
          <p:cNvPr id="16" name="Text 14"/>
          <p:cNvSpPr/>
          <p:nvPr/>
        </p:nvSpPr>
        <p:spPr>
          <a:xfrm>
            <a:off x="1051560" y="3767328"/>
            <a:ext cx="7498080" cy="36576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Otros puntos importantes.</a:t>
            </a:r>
            <a:endParaRPr lang="en-US" sz="1200" dirty="0"/>
          </a:p>
        </p:txBody>
      </p:sp>
      <p:sp>
        <p:nvSpPr>
          <p:cNvPr id="17" name="Text 15"/>
          <p:cNvSpPr/>
          <p:nvPr/>
        </p:nvSpPr>
        <p:spPr>
          <a:xfrm>
            <a:off x="548640" y="4133088"/>
            <a:ext cx="457200" cy="320040"/>
          </a:xfrm>
          <a:prstGeom prst="rect">
            <a:avLst/>
          </a:prstGeom>
          <a:noFill/>
          <a:ln/>
        </p:spPr>
        <p:txBody>
          <a:bodyPr wrap="square" lIns="0" tIns="0" rIns="0" bIns="0" rtlCol="0" anchor="t"/>
          <a:lstStyle/>
          <a:p>
            <a:pPr marL="0" indent="0">
              <a:buNone/>
            </a:pPr>
            <a:r>
              <a:rPr lang="en-US" sz="1600" b="1" dirty="0">
                <a:solidFill>
                  <a:srgbClr val="E87722"/>
                </a:solidFill>
                <a:latin typeface="Georgia" pitchFamily="34" charset="0"/>
                <a:ea typeface="Georgia" pitchFamily="34" charset="-122"/>
                <a:cs typeface="Georgia" pitchFamily="34" charset="-120"/>
              </a:rPr>
              <a:t>07</a:t>
            </a:r>
            <a:endParaRPr lang="en-US" sz="1600" dirty="0"/>
          </a:p>
        </p:txBody>
      </p:sp>
      <p:sp>
        <p:nvSpPr>
          <p:cNvPr id="18" name="Text 16"/>
          <p:cNvSpPr/>
          <p:nvPr/>
        </p:nvSpPr>
        <p:spPr>
          <a:xfrm>
            <a:off x="1051560" y="4151376"/>
            <a:ext cx="7498080" cy="36576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Conclusión de la reunión con una oración final.</a:t>
            </a:r>
            <a:endParaRPr lang="en-US" sz="1200" dirty="0"/>
          </a:p>
        </p:txBody>
      </p:sp>
      <p:sp>
        <p:nvSpPr>
          <p:cNvPr id="19" name="Shape 17"/>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20" name="Text 18"/>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6</a:t>
            </a:r>
            <a:endParaRPr lang="en-US" sz="900" dirty="0"/>
          </a:p>
        </p:txBody>
      </p:sp>
      <p:sp>
        <p:nvSpPr>
          <p:cNvPr id="21" name="Text 19"/>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16</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PUNTO 04 · PLANIFICACIÓN DE ACTIVIDADES</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marL="0" indent="0">
              <a:buNone/>
            </a:pPr>
            <a:r>
              <a:rPr lang="en-US" sz="3000" b="1" dirty="0">
                <a:solidFill>
                  <a:srgbClr val="1A2B5C"/>
                </a:solidFill>
                <a:latin typeface="Georgia" pitchFamily="34" charset="0"/>
                <a:ea typeface="Georgia" pitchFamily="34" charset="-122"/>
                <a:cs typeface="Georgia" pitchFamily="34" charset="-120"/>
              </a:rPr>
              <a:t>Dos frentes que organizar</a:t>
            </a:r>
            <a:endParaRPr lang="en-US" sz="30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txBody>
          <a:bodyPr/>
          <a:lstStyle/>
          <a:p>
            <a:endParaRPr lang="pt-BR"/>
          </a:p>
        </p:txBody>
      </p:sp>
      <p:sp>
        <p:nvSpPr>
          <p:cNvPr id="5" name="Shape 3"/>
          <p:cNvSpPr/>
          <p:nvPr/>
        </p:nvSpPr>
        <p:spPr>
          <a:xfrm>
            <a:off x="548640" y="1874520"/>
            <a:ext cx="3931920" cy="2468880"/>
          </a:xfrm>
          <a:prstGeom prst="rect">
            <a:avLst/>
          </a:prstGeom>
          <a:solidFill>
            <a:srgbClr val="F7FAFC"/>
          </a:solidFill>
          <a:ln w="6350">
            <a:solidFill>
              <a:srgbClr val="E2E8F0"/>
            </a:solidFill>
            <a:prstDash val="solid"/>
          </a:ln>
        </p:spPr>
        <p:txBody>
          <a:bodyPr/>
          <a:lstStyle/>
          <a:p>
            <a:endParaRPr lang="pt-BR"/>
          </a:p>
        </p:txBody>
      </p:sp>
      <p:sp>
        <p:nvSpPr>
          <p:cNvPr id="6" name="Shape 4"/>
          <p:cNvSpPr/>
          <p:nvPr/>
        </p:nvSpPr>
        <p:spPr>
          <a:xfrm>
            <a:off x="548640" y="1874520"/>
            <a:ext cx="3931920" cy="73152"/>
          </a:xfrm>
          <a:prstGeom prst="rect">
            <a:avLst/>
          </a:prstGeom>
          <a:solidFill>
            <a:srgbClr val="E87722"/>
          </a:solidFill>
          <a:ln w="12700">
            <a:solidFill>
              <a:srgbClr val="E87722"/>
            </a:solidFill>
            <a:prstDash val="solid"/>
          </a:ln>
        </p:spPr>
        <p:txBody>
          <a:bodyPr/>
          <a:lstStyle/>
          <a:p>
            <a:endParaRPr lang="pt-BR"/>
          </a:p>
        </p:txBody>
      </p:sp>
      <p:sp>
        <p:nvSpPr>
          <p:cNvPr id="7" name="Shape 5"/>
          <p:cNvSpPr/>
          <p:nvPr/>
        </p:nvSpPr>
        <p:spPr>
          <a:xfrm>
            <a:off x="2194560" y="2148840"/>
            <a:ext cx="640080" cy="640080"/>
          </a:xfrm>
          <a:prstGeom prst="ellipse">
            <a:avLst/>
          </a:prstGeom>
          <a:solidFill>
            <a:srgbClr val="FFFFFF"/>
          </a:solidFill>
          <a:ln w="19050">
            <a:solidFill>
              <a:srgbClr val="E87722"/>
            </a:solidFill>
            <a:prstDash val="solid"/>
          </a:ln>
        </p:spPr>
        <p:txBody>
          <a:bodyPr/>
          <a:lstStyle/>
          <a:p>
            <a:endParaRPr lang="pt-BR"/>
          </a:p>
        </p:txBody>
      </p:sp>
      <p:pic>
        <p:nvPicPr>
          <p:cNvPr id="8" name="Image 0" descr="preencoded.png"/>
          <p:cNvPicPr>
            <a:picLocks noChangeAspect="1"/>
          </p:cNvPicPr>
          <p:nvPr/>
        </p:nvPicPr>
        <p:blipFill>
          <a:blip r:embed="rId3"/>
          <a:stretch>
            <a:fillRect/>
          </a:stretch>
        </p:blipFill>
        <p:spPr>
          <a:xfrm>
            <a:off x="2331720" y="2286000"/>
            <a:ext cx="365760" cy="365760"/>
          </a:xfrm>
          <a:prstGeom prst="rect">
            <a:avLst/>
          </a:prstGeom>
        </p:spPr>
      </p:pic>
      <p:sp>
        <p:nvSpPr>
          <p:cNvPr id="9" name="Text 6"/>
          <p:cNvSpPr/>
          <p:nvPr/>
        </p:nvSpPr>
        <p:spPr>
          <a:xfrm>
            <a:off x="548640" y="2834640"/>
            <a:ext cx="3931920" cy="274320"/>
          </a:xfrm>
          <a:prstGeom prst="rect">
            <a:avLst/>
          </a:prstGeom>
          <a:noFill/>
          <a:ln/>
        </p:spPr>
        <p:txBody>
          <a:bodyPr wrap="square" lIns="0" tIns="0" rIns="0" bIns="0" rtlCol="0" anchor="t"/>
          <a:lstStyle/>
          <a:p>
            <a:pPr marL="0" indent="0" algn="ctr">
              <a:buNone/>
            </a:pPr>
            <a:r>
              <a:rPr lang="en-US" sz="1000" b="1" kern="0" spc="400" dirty="0">
                <a:solidFill>
                  <a:srgbClr val="E87722"/>
                </a:solidFill>
                <a:latin typeface="Calibri" pitchFamily="34" charset="0"/>
                <a:ea typeface="Calibri" pitchFamily="34" charset="-122"/>
                <a:cs typeface="Calibri" pitchFamily="34" charset="-120"/>
              </a:rPr>
              <a:t>4A</a:t>
            </a:r>
            <a:endParaRPr lang="en-US" sz="1000" dirty="0"/>
          </a:p>
        </p:txBody>
      </p:sp>
      <p:sp>
        <p:nvSpPr>
          <p:cNvPr id="10" name="Text 7"/>
          <p:cNvSpPr/>
          <p:nvPr/>
        </p:nvSpPr>
        <p:spPr>
          <a:xfrm>
            <a:off x="640080" y="3108960"/>
            <a:ext cx="3749040" cy="411480"/>
          </a:xfrm>
          <a:prstGeom prst="rect">
            <a:avLst/>
          </a:prstGeom>
          <a:noFill/>
          <a:ln/>
        </p:spPr>
        <p:txBody>
          <a:bodyPr wrap="square" lIns="0" tIns="0" rIns="0" bIns="0" rtlCol="0" anchor="t"/>
          <a:lstStyle/>
          <a:p>
            <a:pPr marL="0" indent="0" algn="ctr">
              <a:buNone/>
            </a:pPr>
            <a:r>
              <a:rPr lang="en-US" sz="1600" b="1" dirty="0">
                <a:solidFill>
                  <a:srgbClr val="1A2B5C"/>
                </a:solidFill>
                <a:latin typeface="Calibri" pitchFamily="34" charset="0"/>
                <a:ea typeface="Calibri" pitchFamily="34" charset="-122"/>
                <a:cs typeface="Calibri" pitchFamily="34" charset="-120"/>
              </a:rPr>
              <a:t>Turnos en los cultos</a:t>
            </a:r>
            <a:endParaRPr lang="en-US" sz="1600" dirty="0"/>
          </a:p>
        </p:txBody>
      </p:sp>
      <p:sp>
        <p:nvSpPr>
          <p:cNvPr id="11" name="Text 8"/>
          <p:cNvSpPr/>
          <p:nvPr/>
        </p:nvSpPr>
        <p:spPr>
          <a:xfrm>
            <a:off x="731520" y="3566160"/>
            <a:ext cx="3566160" cy="731520"/>
          </a:xfrm>
          <a:prstGeom prst="rect">
            <a:avLst/>
          </a:prstGeom>
          <a:noFill/>
          <a:ln/>
        </p:spPr>
        <p:txBody>
          <a:bodyPr wrap="square" lIns="0" tIns="0" rIns="0" bIns="0" rtlCol="0" anchor="t"/>
          <a:lstStyle/>
          <a:p>
            <a:pPr marL="0" indent="0" algn="ctr">
              <a:buNone/>
            </a:pPr>
            <a:r>
              <a:rPr lang="en-US" sz="1100" dirty="0">
                <a:solidFill>
                  <a:srgbClr val="4A5568"/>
                </a:solidFill>
                <a:latin typeface="Calibri" pitchFamily="34" charset="0"/>
                <a:ea typeface="Calibri" pitchFamily="34" charset="-122"/>
                <a:cs typeface="Calibri" pitchFamily="34" charset="-120"/>
              </a:rPr>
              <a:t>Recepción, preparativos, orden, recolección de los diezmos y ofrendas, ceremonias de comunión, bautismos.</a:t>
            </a:r>
            <a:endParaRPr lang="en-US" sz="1100" dirty="0"/>
          </a:p>
        </p:txBody>
      </p:sp>
      <p:sp>
        <p:nvSpPr>
          <p:cNvPr id="12" name="Shape 9"/>
          <p:cNvSpPr/>
          <p:nvPr/>
        </p:nvSpPr>
        <p:spPr>
          <a:xfrm>
            <a:off x="4663440" y="1874520"/>
            <a:ext cx="3931920" cy="2468880"/>
          </a:xfrm>
          <a:prstGeom prst="rect">
            <a:avLst/>
          </a:prstGeom>
          <a:solidFill>
            <a:srgbClr val="F7FAFC"/>
          </a:solidFill>
          <a:ln w="6350">
            <a:solidFill>
              <a:srgbClr val="E2E8F0"/>
            </a:solidFill>
            <a:prstDash val="solid"/>
          </a:ln>
        </p:spPr>
        <p:txBody>
          <a:bodyPr/>
          <a:lstStyle/>
          <a:p>
            <a:endParaRPr lang="pt-BR"/>
          </a:p>
        </p:txBody>
      </p:sp>
      <p:sp>
        <p:nvSpPr>
          <p:cNvPr id="13" name="Shape 10"/>
          <p:cNvSpPr/>
          <p:nvPr/>
        </p:nvSpPr>
        <p:spPr>
          <a:xfrm>
            <a:off x="4663440" y="1874520"/>
            <a:ext cx="3931920" cy="73152"/>
          </a:xfrm>
          <a:prstGeom prst="rect">
            <a:avLst/>
          </a:prstGeom>
          <a:solidFill>
            <a:srgbClr val="E87722"/>
          </a:solidFill>
          <a:ln w="12700">
            <a:solidFill>
              <a:srgbClr val="E87722"/>
            </a:solidFill>
            <a:prstDash val="solid"/>
          </a:ln>
        </p:spPr>
        <p:txBody>
          <a:bodyPr/>
          <a:lstStyle/>
          <a:p>
            <a:endParaRPr lang="pt-BR"/>
          </a:p>
        </p:txBody>
      </p:sp>
      <p:sp>
        <p:nvSpPr>
          <p:cNvPr id="14" name="Shape 11"/>
          <p:cNvSpPr/>
          <p:nvPr/>
        </p:nvSpPr>
        <p:spPr>
          <a:xfrm>
            <a:off x="6309360" y="2148840"/>
            <a:ext cx="640080" cy="640080"/>
          </a:xfrm>
          <a:prstGeom prst="ellipse">
            <a:avLst/>
          </a:prstGeom>
          <a:solidFill>
            <a:srgbClr val="FFFFFF"/>
          </a:solidFill>
          <a:ln w="19050">
            <a:solidFill>
              <a:srgbClr val="E87722"/>
            </a:solidFill>
            <a:prstDash val="solid"/>
          </a:ln>
        </p:spPr>
        <p:txBody>
          <a:bodyPr/>
          <a:lstStyle/>
          <a:p>
            <a:endParaRPr lang="pt-BR"/>
          </a:p>
        </p:txBody>
      </p:sp>
      <p:pic>
        <p:nvPicPr>
          <p:cNvPr id="15" name="Image 1" descr="preencoded.png"/>
          <p:cNvPicPr>
            <a:picLocks noChangeAspect="1"/>
          </p:cNvPicPr>
          <p:nvPr/>
        </p:nvPicPr>
        <p:blipFill>
          <a:blip r:embed="rId4"/>
          <a:stretch>
            <a:fillRect/>
          </a:stretch>
        </p:blipFill>
        <p:spPr>
          <a:xfrm>
            <a:off x="6446520" y="2286000"/>
            <a:ext cx="365760" cy="365760"/>
          </a:xfrm>
          <a:prstGeom prst="rect">
            <a:avLst/>
          </a:prstGeom>
        </p:spPr>
      </p:pic>
      <p:sp>
        <p:nvSpPr>
          <p:cNvPr id="16" name="Text 12"/>
          <p:cNvSpPr/>
          <p:nvPr/>
        </p:nvSpPr>
        <p:spPr>
          <a:xfrm>
            <a:off x="4663440" y="2834640"/>
            <a:ext cx="3931920" cy="274320"/>
          </a:xfrm>
          <a:prstGeom prst="rect">
            <a:avLst/>
          </a:prstGeom>
          <a:noFill/>
          <a:ln/>
        </p:spPr>
        <p:txBody>
          <a:bodyPr wrap="square" lIns="0" tIns="0" rIns="0" bIns="0" rtlCol="0" anchor="t"/>
          <a:lstStyle/>
          <a:p>
            <a:pPr marL="0" indent="0" algn="ctr">
              <a:buNone/>
            </a:pPr>
            <a:r>
              <a:rPr lang="en-US" sz="1000" b="1" kern="0" spc="400" dirty="0">
                <a:solidFill>
                  <a:srgbClr val="E87722"/>
                </a:solidFill>
                <a:latin typeface="Calibri" pitchFamily="34" charset="0"/>
                <a:ea typeface="Calibri" pitchFamily="34" charset="-122"/>
                <a:cs typeface="Calibri" pitchFamily="34" charset="-120"/>
              </a:rPr>
              <a:t>4B</a:t>
            </a:r>
            <a:endParaRPr lang="en-US" sz="1000" dirty="0"/>
          </a:p>
        </p:txBody>
      </p:sp>
      <p:sp>
        <p:nvSpPr>
          <p:cNvPr id="17" name="Text 13"/>
          <p:cNvSpPr/>
          <p:nvPr/>
        </p:nvSpPr>
        <p:spPr>
          <a:xfrm>
            <a:off x="4754880" y="3108960"/>
            <a:ext cx="3749040" cy="411480"/>
          </a:xfrm>
          <a:prstGeom prst="rect">
            <a:avLst/>
          </a:prstGeom>
          <a:noFill/>
          <a:ln/>
        </p:spPr>
        <p:txBody>
          <a:bodyPr wrap="square" lIns="0" tIns="0" rIns="0" bIns="0" rtlCol="0" anchor="t"/>
          <a:lstStyle/>
          <a:p>
            <a:pPr marL="0" indent="0" algn="ctr">
              <a:buNone/>
            </a:pPr>
            <a:r>
              <a:rPr lang="en-US" sz="1600" b="1" dirty="0">
                <a:solidFill>
                  <a:srgbClr val="1A2B5C"/>
                </a:solidFill>
                <a:latin typeface="Calibri" pitchFamily="34" charset="0"/>
                <a:ea typeface="Calibri" pitchFamily="34" charset="-122"/>
                <a:cs typeface="Calibri" pitchFamily="34" charset="-120"/>
              </a:rPr>
              <a:t>Planificación de la visitación</a:t>
            </a:r>
            <a:endParaRPr lang="en-US" sz="1600" dirty="0"/>
          </a:p>
        </p:txBody>
      </p:sp>
      <p:sp>
        <p:nvSpPr>
          <p:cNvPr id="18" name="Text 14"/>
          <p:cNvSpPr/>
          <p:nvPr/>
        </p:nvSpPr>
        <p:spPr>
          <a:xfrm>
            <a:off x="4846320" y="3566160"/>
            <a:ext cx="3566160" cy="731520"/>
          </a:xfrm>
          <a:prstGeom prst="rect">
            <a:avLst/>
          </a:prstGeom>
          <a:noFill/>
          <a:ln/>
        </p:spPr>
        <p:txBody>
          <a:bodyPr wrap="square" lIns="0" tIns="0" rIns="0" bIns="0" rtlCol="0" anchor="t"/>
          <a:lstStyle/>
          <a:p>
            <a:pPr marL="0" indent="0" algn="ctr">
              <a:buNone/>
            </a:pPr>
            <a:r>
              <a:rPr lang="en-US" sz="1100" dirty="0">
                <a:solidFill>
                  <a:srgbClr val="4A5568"/>
                </a:solidFill>
                <a:latin typeface="Calibri" pitchFamily="34" charset="0"/>
                <a:ea typeface="Calibri" pitchFamily="34" charset="-122"/>
                <a:cs typeface="Calibri" pitchFamily="34" charset="-120"/>
              </a:rPr>
              <a:t>Lista de familias y distribución de las direcciones entre los diáconos y las diaconisas. Podrá ser individual o en parejas.</a:t>
            </a:r>
            <a:endParaRPr lang="en-US" sz="1100" dirty="0"/>
          </a:p>
        </p:txBody>
      </p:sp>
      <p:sp>
        <p:nvSpPr>
          <p:cNvPr id="19" name="Shape 1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20" name="Text 1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6</a:t>
            </a:r>
            <a:endParaRPr lang="en-US" sz="900" dirty="0"/>
          </a:p>
        </p:txBody>
      </p:sp>
      <p:sp>
        <p:nvSpPr>
          <p:cNvPr id="21" name="Text 1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PUNTO 05 · LIMPIEZA Y MANTENIMIENTO</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600" b="1" dirty="0">
                <a:solidFill>
                  <a:srgbClr val="1A2B5C"/>
                </a:solidFill>
                <a:latin typeface="Georgia" pitchFamily="34" charset="0"/>
                <a:ea typeface="Georgia" pitchFamily="34" charset="-122"/>
                <a:cs typeface="Georgia" pitchFamily="34" charset="-120"/>
              </a:rPr>
              <a:t>Limpieza y cuidados del templo</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Acción directa o supervisión de empleados</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El cuidado de las dependencias del templo es uno de los puntos fijos de la agenda. La forma de organizar este servicio depende de cada iglesia.</a:t>
            </a:r>
            <a:endParaRPr lang="en-US" sz="1200" dirty="0"/>
          </a:p>
          <a:p>
            <a:pPr marL="0" indent="0">
              <a:spcAft>
                <a:spcPts val="800"/>
              </a:spcAft>
              <a:buNone/>
            </a:pPr>
            <a:endParaRPr lang="en-US" sz="1200" dirty="0"/>
          </a:p>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Algunas iglesias prefieren contratar empleados para cuidar de la limpieza y el mantenimiento del predio. En ese caso, deberán ser registrados conforme a la ley laboral, y los diáconos y las diaconisas pueden ser útiles en la supervisión de esas actividades.</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6</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18</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100" b="1" kern="0" spc="500" dirty="0">
                <a:solidFill>
                  <a:srgbClr val="E87722"/>
                </a:solidFill>
                <a:latin typeface="Calibri" pitchFamily="34" charset="0"/>
                <a:ea typeface="Calibri" pitchFamily="34" charset="-122"/>
                <a:cs typeface="Calibri" pitchFamily="34" charset="-120"/>
              </a:rPr>
              <a:t>RESPONSABILIDAD COMPARTIDA</a:t>
            </a:r>
            <a:endParaRPr lang="en-US" sz="11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marL="0" indent="0">
              <a:buNone/>
            </a:pPr>
            <a:r>
              <a:rPr lang="en-US" sz="3200" b="1" dirty="0">
                <a:solidFill>
                  <a:srgbClr val="1A2B5C"/>
                </a:solidFill>
                <a:latin typeface="Georgia" pitchFamily="34" charset="0"/>
                <a:ea typeface="Georgia" pitchFamily="34" charset="-122"/>
                <a:cs typeface="Georgia" pitchFamily="34" charset="-120"/>
              </a:rPr>
              <a:t>¿Quién prepara la agenda?</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txBody>
          <a:bodyPr/>
          <a:lstStyle/>
          <a:p>
            <a:endParaRPr lang="pt-BR"/>
          </a:p>
        </p:txBody>
      </p:sp>
      <p:sp>
        <p:nvSpPr>
          <p:cNvPr id="5" name="Text 3"/>
          <p:cNvSpPr/>
          <p:nvPr/>
        </p:nvSpPr>
        <p:spPr>
          <a:xfrm>
            <a:off x="548640" y="1828800"/>
            <a:ext cx="8229600" cy="548640"/>
          </a:xfrm>
          <a:prstGeom prst="rect">
            <a:avLst/>
          </a:prstGeom>
          <a:noFill/>
          <a:ln/>
        </p:spPr>
        <p:txBody>
          <a:bodyPr wrap="square" lIns="0" tIns="0" rIns="0" bIns="0" rtlCol="0" anchor="t"/>
          <a:lstStyle/>
          <a:p>
            <a:pPr marL="0" indent="0">
              <a:buNone/>
            </a:pPr>
            <a:r>
              <a:rPr lang="en-US" sz="1300" i="1" dirty="0">
                <a:solidFill>
                  <a:srgbClr val="4A5568"/>
                </a:solidFill>
                <a:latin typeface="Calibri" pitchFamily="34" charset="0"/>
                <a:ea typeface="Calibri" pitchFamily="34" charset="-122"/>
                <a:cs typeface="Calibri" pitchFamily="34" charset="-120"/>
              </a:rPr>
              <a:t>Estas reuniones, si son bien conducidas y realizadas con un espíritu de cooperación, serán un elemento fundamental para el éxito del ministerio.</a:t>
            </a:r>
            <a:endParaRPr lang="en-US" sz="1300" dirty="0"/>
          </a:p>
        </p:txBody>
      </p:sp>
      <p:sp>
        <p:nvSpPr>
          <p:cNvPr id="6" name="Shape 4"/>
          <p:cNvSpPr/>
          <p:nvPr/>
        </p:nvSpPr>
        <p:spPr>
          <a:xfrm>
            <a:off x="548640" y="2606040"/>
            <a:ext cx="1874520" cy="1691640"/>
          </a:xfrm>
          <a:prstGeom prst="rect">
            <a:avLst/>
          </a:prstGeom>
          <a:solidFill>
            <a:srgbClr val="F7FAFC"/>
          </a:solidFill>
          <a:ln w="6350">
            <a:solidFill>
              <a:srgbClr val="E2E8F0"/>
            </a:solidFill>
            <a:prstDash val="solid"/>
          </a:ln>
        </p:spPr>
        <p:txBody>
          <a:bodyPr/>
          <a:lstStyle/>
          <a:p>
            <a:endParaRPr lang="pt-BR"/>
          </a:p>
        </p:txBody>
      </p:sp>
      <p:sp>
        <p:nvSpPr>
          <p:cNvPr id="7" name="Shape 5"/>
          <p:cNvSpPr/>
          <p:nvPr/>
        </p:nvSpPr>
        <p:spPr>
          <a:xfrm>
            <a:off x="548640" y="2606040"/>
            <a:ext cx="1874520" cy="73152"/>
          </a:xfrm>
          <a:prstGeom prst="rect">
            <a:avLst/>
          </a:prstGeom>
          <a:solidFill>
            <a:srgbClr val="E87722"/>
          </a:solidFill>
          <a:ln w="12700">
            <a:solidFill>
              <a:srgbClr val="E87722"/>
            </a:solidFill>
            <a:prstDash val="solid"/>
          </a:ln>
        </p:spPr>
        <p:txBody>
          <a:bodyPr/>
          <a:lstStyle/>
          <a:p>
            <a:endParaRPr lang="pt-BR"/>
          </a:p>
        </p:txBody>
      </p:sp>
      <p:sp>
        <p:nvSpPr>
          <p:cNvPr id="8" name="Shape 6"/>
          <p:cNvSpPr/>
          <p:nvPr/>
        </p:nvSpPr>
        <p:spPr>
          <a:xfrm>
            <a:off x="1211580" y="2834640"/>
            <a:ext cx="548640" cy="548640"/>
          </a:xfrm>
          <a:prstGeom prst="ellipse">
            <a:avLst/>
          </a:prstGeom>
          <a:solidFill>
            <a:srgbClr val="FFFFFF"/>
          </a:solidFill>
          <a:ln w="19050">
            <a:solidFill>
              <a:srgbClr val="E87722"/>
            </a:solidFill>
            <a:prstDash val="solid"/>
          </a:ln>
        </p:spPr>
        <p:txBody>
          <a:bodyPr/>
          <a:lstStyle/>
          <a:p>
            <a:endParaRPr lang="pt-BR"/>
          </a:p>
        </p:txBody>
      </p:sp>
      <p:pic>
        <p:nvPicPr>
          <p:cNvPr id="9" name="Image 0" descr="preencoded.png"/>
          <p:cNvPicPr>
            <a:picLocks noChangeAspect="1"/>
          </p:cNvPicPr>
          <p:nvPr/>
        </p:nvPicPr>
        <p:blipFill>
          <a:blip r:embed="rId3"/>
          <a:stretch>
            <a:fillRect/>
          </a:stretch>
        </p:blipFill>
        <p:spPr>
          <a:xfrm>
            <a:off x="1321308" y="2944368"/>
            <a:ext cx="329184" cy="329184"/>
          </a:xfrm>
          <a:prstGeom prst="rect">
            <a:avLst/>
          </a:prstGeom>
        </p:spPr>
      </p:pic>
      <p:sp>
        <p:nvSpPr>
          <p:cNvPr id="10" name="Text 7"/>
          <p:cNvSpPr/>
          <p:nvPr/>
        </p:nvSpPr>
        <p:spPr>
          <a:xfrm>
            <a:off x="548640" y="3474720"/>
            <a:ext cx="1874520" cy="731520"/>
          </a:xfrm>
          <a:prstGeom prst="rect">
            <a:avLst/>
          </a:prstGeom>
          <a:noFill/>
          <a:ln/>
        </p:spPr>
        <p:txBody>
          <a:bodyPr wrap="square" lIns="0" tIns="0" rIns="0" bIns="0" rtlCol="0" anchor="t"/>
          <a:lstStyle/>
          <a:p>
            <a:pPr marL="0" indent="0" algn="ctr">
              <a:buNone/>
            </a:pPr>
            <a:r>
              <a:rPr lang="en-US" sz="1300" b="1" dirty="0">
                <a:solidFill>
                  <a:srgbClr val="1A2B5C"/>
                </a:solidFill>
                <a:latin typeface="Calibri" pitchFamily="34" charset="0"/>
                <a:ea typeface="Calibri" pitchFamily="34" charset="-122"/>
                <a:cs typeface="Calibri" pitchFamily="34" charset="-120"/>
              </a:rPr>
              <a:t>Jefe de</a:t>
            </a:r>
            <a:endParaRPr lang="en-US" sz="1300" dirty="0"/>
          </a:p>
          <a:p>
            <a:pPr marL="0" indent="0" algn="ctr">
              <a:buNone/>
            </a:pPr>
            <a:r>
              <a:rPr lang="en-US" sz="1300" b="1" dirty="0">
                <a:solidFill>
                  <a:srgbClr val="1A2B5C"/>
                </a:solidFill>
                <a:latin typeface="Calibri" pitchFamily="34" charset="0"/>
                <a:ea typeface="Calibri" pitchFamily="34" charset="-122"/>
                <a:cs typeface="Calibri" pitchFamily="34" charset="-120"/>
              </a:rPr>
              <a:t>diáconos</a:t>
            </a:r>
            <a:endParaRPr lang="en-US" sz="1300" dirty="0"/>
          </a:p>
        </p:txBody>
      </p:sp>
      <p:sp>
        <p:nvSpPr>
          <p:cNvPr id="11" name="Shape 8"/>
          <p:cNvSpPr/>
          <p:nvPr/>
        </p:nvSpPr>
        <p:spPr>
          <a:xfrm>
            <a:off x="2542032" y="2606040"/>
            <a:ext cx="1874520" cy="1691640"/>
          </a:xfrm>
          <a:prstGeom prst="rect">
            <a:avLst/>
          </a:prstGeom>
          <a:solidFill>
            <a:srgbClr val="F7FAFC"/>
          </a:solidFill>
          <a:ln w="6350">
            <a:solidFill>
              <a:srgbClr val="E2E8F0"/>
            </a:solidFill>
            <a:prstDash val="solid"/>
          </a:ln>
        </p:spPr>
        <p:txBody>
          <a:bodyPr/>
          <a:lstStyle/>
          <a:p>
            <a:endParaRPr lang="pt-BR"/>
          </a:p>
        </p:txBody>
      </p:sp>
      <p:sp>
        <p:nvSpPr>
          <p:cNvPr id="12" name="Shape 9"/>
          <p:cNvSpPr/>
          <p:nvPr/>
        </p:nvSpPr>
        <p:spPr>
          <a:xfrm>
            <a:off x="2542032" y="2606040"/>
            <a:ext cx="1874520" cy="73152"/>
          </a:xfrm>
          <a:prstGeom prst="rect">
            <a:avLst/>
          </a:prstGeom>
          <a:solidFill>
            <a:srgbClr val="E87722"/>
          </a:solidFill>
          <a:ln w="12700">
            <a:solidFill>
              <a:srgbClr val="E87722"/>
            </a:solidFill>
            <a:prstDash val="solid"/>
          </a:ln>
        </p:spPr>
        <p:txBody>
          <a:bodyPr/>
          <a:lstStyle/>
          <a:p>
            <a:endParaRPr lang="pt-BR"/>
          </a:p>
        </p:txBody>
      </p:sp>
      <p:sp>
        <p:nvSpPr>
          <p:cNvPr id="13" name="Shape 10"/>
          <p:cNvSpPr/>
          <p:nvPr/>
        </p:nvSpPr>
        <p:spPr>
          <a:xfrm>
            <a:off x="3204972" y="2834640"/>
            <a:ext cx="548640" cy="548640"/>
          </a:xfrm>
          <a:prstGeom prst="ellipse">
            <a:avLst/>
          </a:prstGeom>
          <a:solidFill>
            <a:srgbClr val="FFFFFF"/>
          </a:solidFill>
          <a:ln w="19050">
            <a:solidFill>
              <a:srgbClr val="E87722"/>
            </a:solidFill>
            <a:prstDash val="solid"/>
          </a:ln>
        </p:spPr>
        <p:txBody>
          <a:bodyPr/>
          <a:lstStyle/>
          <a:p>
            <a:endParaRPr lang="pt-BR"/>
          </a:p>
        </p:txBody>
      </p:sp>
      <p:pic>
        <p:nvPicPr>
          <p:cNvPr id="14" name="Image 1" descr="preencoded.png"/>
          <p:cNvPicPr>
            <a:picLocks noChangeAspect="1"/>
          </p:cNvPicPr>
          <p:nvPr/>
        </p:nvPicPr>
        <p:blipFill>
          <a:blip r:embed="rId4"/>
          <a:stretch>
            <a:fillRect/>
          </a:stretch>
        </p:blipFill>
        <p:spPr>
          <a:xfrm>
            <a:off x="3314700" y="2944368"/>
            <a:ext cx="329184" cy="329184"/>
          </a:xfrm>
          <a:prstGeom prst="rect">
            <a:avLst/>
          </a:prstGeom>
        </p:spPr>
      </p:pic>
      <p:sp>
        <p:nvSpPr>
          <p:cNvPr id="15" name="Text 11"/>
          <p:cNvSpPr/>
          <p:nvPr/>
        </p:nvSpPr>
        <p:spPr>
          <a:xfrm>
            <a:off x="2542032" y="3474720"/>
            <a:ext cx="1874520" cy="731520"/>
          </a:xfrm>
          <a:prstGeom prst="rect">
            <a:avLst/>
          </a:prstGeom>
          <a:noFill/>
          <a:ln/>
        </p:spPr>
        <p:txBody>
          <a:bodyPr wrap="square" lIns="0" tIns="0" rIns="0" bIns="0" rtlCol="0" anchor="t"/>
          <a:lstStyle/>
          <a:p>
            <a:pPr marL="0" indent="0" algn="ctr">
              <a:buNone/>
            </a:pPr>
            <a:r>
              <a:rPr lang="en-US" sz="1300" b="1" dirty="0">
                <a:solidFill>
                  <a:srgbClr val="1A2B5C"/>
                </a:solidFill>
                <a:latin typeface="Calibri" pitchFamily="34" charset="0"/>
                <a:ea typeface="Calibri" pitchFamily="34" charset="-122"/>
                <a:cs typeface="Calibri" pitchFamily="34" charset="-120"/>
              </a:rPr>
              <a:t>Jefa de</a:t>
            </a:r>
            <a:endParaRPr lang="en-US" sz="1300" dirty="0"/>
          </a:p>
          <a:p>
            <a:pPr marL="0" indent="0" algn="ctr">
              <a:buNone/>
            </a:pPr>
            <a:r>
              <a:rPr lang="en-US" sz="1300" b="1" dirty="0">
                <a:solidFill>
                  <a:srgbClr val="1A2B5C"/>
                </a:solidFill>
                <a:latin typeface="Calibri" pitchFamily="34" charset="0"/>
                <a:ea typeface="Calibri" pitchFamily="34" charset="-122"/>
                <a:cs typeface="Calibri" pitchFamily="34" charset="-120"/>
              </a:rPr>
              <a:t>diaconisas</a:t>
            </a:r>
            <a:endParaRPr lang="en-US" sz="1300" dirty="0"/>
          </a:p>
        </p:txBody>
      </p:sp>
      <p:sp>
        <p:nvSpPr>
          <p:cNvPr id="16" name="Shape 12"/>
          <p:cNvSpPr/>
          <p:nvPr/>
        </p:nvSpPr>
        <p:spPr>
          <a:xfrm>
            <a:off x="4535424" y="2606040"/>
            <a:ext cx="1874520" cy="1691640"/>
          </a:xfrm>
          <a:prstGeom prst="rect">
            <a:avLst/>
          </a:prstGeom>
          <a:solidFill>
            <a:srgbClr val="F7FAFC"/>
          </a:solidFill>
          <a:ln w="6350">
            <a:solidFill>
              <a:srgbClr val="E2E8F0"/>
            </a:solidFill>
            <a:prstDash val="solid"/>
          </a:ln>
        </p:spPr>
        <p:txBody>
          <a:bodyPr/>
          <a:lstStyle/>
          <a:p>
            <a:endParaRPr lang="pt-BR"/>
          </a:p>
        </p:txBody>
      </p:sp>
      <p:sp>
        <p:nvSpPr>
          <p:cNvPr id="17" name="Shape 13"/>
          <p:cNvSpPr/>
          <p:nvPr/>
        </p:nvSpPr>
        <p:spPr>
          <a:xfrm>
            <a:off x="4535424" y="2606040"/>
            <a:ext cx="1874520" cy="73152"/>
          </a:xfrm>
          <a:prstGeom prst="rect">
            <a:avLst/>
          </a:prstGeom>
          <a:solidFill>
            <a:srgbClr val="E87722"/>
          </a:solidFill>
          <a:ln w="12700">
            <a:solidFill>
              <a:srgbClr val="E87722"/>
            </a:solidFill>
            <a:prstDash val="solid"/>
          </a:ln>
        </p:spPr>
        <p:txBody>
          <a:bodyPr/>
          <a:lstStyle/>
          <a:p>
            <a:endParaRPr lang="pt-BR"/>
          </a:p>
        </p:txBody>
      </p:sp>
      <p:sp>
        <p:nvSpPr>
          <p:cNvPr id="18" name="Shape 14"/>
          <p:cNvSpPr/>
          <p:nvPr/>
        </p:nvSpPr>
        <p:spPr>
          <a:xfrm>
            <a:off x="5198364" y="2834640"/>
            <a:ext cx="548640" cy="548640"/>
          </a:xfrm>
          <a:prstGeom prst="ellipse">
            <a:avLst/>
          </a:prstGeom>
          <a:solidFill>
            <a:srgbClr val="FFFFFF"/>
          </a:solidFill>
          <a:ln w="19050">
            <a:solidFill>
              <a:srgbClr val="E87722"/>
            </a:solidFill>
            <a:prstDash val="solid"/>
          </a:ln>
        </p:spPr>
        <p:txBody>
          <a:bodyPr/>
          <a:lstStyle/>
          <a:p>
            <a:endParaRPr lang="pt-BR"/>
          </a:p>
        </p:txBody>
      </p:sp>
      <p:pic>
        <p:nvPicPr>
          <p:cNvPr id="19" name="Image 2" descr="preencoded.png"/>
          <p:cNvPicPr>
            <a:picLocks noChangeAspect="1"/>
          </p:cNvPicPr>
          <p:nvPr/>
        </p:nvPicPr>
        <p:blipFill>
          <a:blip r:embed="rId5"/>
          <a:stretch>
            <a:fillRect/>
          </a:stretch>
        </p:blipFill>
        <p:spPr>
          <a:xfrm>
            <a:off x="5308092" y="2944368"/>
            <a:ext cx="329184" cy="329184"/>
          </a:xfrm>
          <a:prstGeom prst="rect">
            <a:avLst/>
          </a:prstGeom>
        </p:spPr>
      </p:pic>
      <p:sp>
        <p:nvSpPr>
          <p:cNvPr id="20" name="Text 15"/>
          <p:cNvSpPr/>
          <p:nvPr/>
        </p:nvSpPr>
        <p:spPr>
          <a:xfrm>
            <a:off x="4535424" y="3474720"/>
            <a:ext cx="1874520" cy="731520"/>
          </a:xfrm>
          <a:prstGeom prst="rect">
            <a:avLst/>
          </a:prstGeom>
          <a:noFill/>
          <a:ln/>
        </p:spPr>
        <p:txBody>
          <a:bodyPr wrap="square" lIns="0" tIns="0" rIns="0" bIns="0" rtlCol="0" anchor="t"/>
          <a:lstStyle/>
          <a:p>
            <a:pPr marL="0" indent="0" algn="ctr">
              <a:buNone/>
            </a:pPr>
            <a:r>
              <a:rPr lang="en-US" sz="1300" b="1" dirty="0">
                <a:solidFill>
                  <a:srgbClr val="1A2B5C"/>
                </a:solidFill>
                <a:latin typeface="Calibri" pitchFamily="34" charset="0"/>
                <a:ea typeface="Calibri" pitchFamily="34" charset="-122"/>
                <a:cs typeface="Calibri" pitchFamily="34" charset="-120"/>
              </a:rPr>
              <a:t>Primer</a:t>
            </a:r>
            <a:endParaRPr lang="en-US" sz="1300" dirty="0"/>
          </a:p>
          <a:p>
            <a:pPr marL="0" indent="0" algn="ctr">
              <a:buNone/>
            </a:pPr>
            <a:r>
              <a:rPr lang="en-US" sz="1300" b="1" dirty="0">
                <a:solidFill>
                  <a:srgbClr val="1A2B5C"/>
                </a:solidFill>
                <a:latin typeface="Calibri" pitchFamily="34" charset="0"/>
                <a:ea typeface="Calibri" pitchFamily="34" charset="-122"/>
                <a:cs typeface="Calibri" pitchFamily="34" charset="-120"/>
              </a:rPr>
              <a:t>anciano</a:t>
            </a:r>
            <a:endParaRPr lang="en-US" sz="1300" dirty="0"/>
          </a:p>
        </p:txBody>
      </p:sp>
      <p:sp>
        <p:nvSpPr>
          <p:cNvPr id="21" name="Shape 16"/>
          <p:cNvSpPr/>
          <p:nvPr/>
        </p:nvSpPr>
        <p:spPr>
          <a:xfrm>
            <a:off x="6528816" y="2606040"/>
            <a:ext cx="1874520" cy="1691640"/>
          </a:xfrm>
          <a:prstGeom prst="rect">
            <a:avLst/>
          </a:prstGeom>
          <a:solidFill>
            <a:srgbClr val="F7FAFC"/>
          </a:solidFill>
          <a:ln w="6350">
            <a:solidFill>
              <a:srgbClr val="E2E8F0"/>
            </a:solidFill>
            <a:prstDash val="solid"/>
          </a:ln>
        </p:spPr>
        <p:txBody>
          <a:bodyPr/>
          <a:lstStyle/>
          <a:p>
            <a:endParaRPr lang="pt-BR"/>
          </a:p>
        </p:txBody>
      </p:sp>
      <p:sp>
        <p:nvSpPr>
          <p:cNvPr id="22" name="Shape 17"/>
          <p:cNvSpPr/>
          <p:nvPr/>
        </p:nvSpPr>
        <p:spPr>
          <a:xfrm>
            <a:off x="6528816" y="2606040"/>
            <a:ext cx="1874520" cy="73152"/>
          </a:xfrm>
          <a:prstGeom prst="rect">
            <a:avLst/>
          </a:prstGeom>
          <a:solidFill>
            <a:srgbClr val="E87722"/>
          </a:solidFill>
          <a:ln w="12700">
            <a:solidFill>
              <a:srgbClr val="E87722"/>
            </a:solidFill>
            <a:prstDash val="solid"/>
          </a:ln>
        </p:spPr>
        <p:txBody>
          <a:bodyPr/>
          <a:lstStyle/>
          <a:p>
            <a:endParaRPr lang="pt-BR"/>
          </a:p>
        </p:txBody>
      </p:sp>
      <p:sp>
        <p:nvSpPr>
          <p:cNvPr id="23" name="Shape 18"/>
          <p:cNvSpPr/>
          <p:nvPr/>
        </p:nvSpPr>
        <p:spPr>
          <a:xfrm>
            <a:off x="7191756" y="2834640"/>
            <a:ext cx="548640" cy="548640"/>
          </a:xfrm>
          <a:prstGeom prst="ellipse">
            <a:avLst/>
          </a:prstGeom>
          <a:solidFill>
            <a:srgbClr val="FFFFFF"/>
          </a:solidFill>
          <a:ln w="19050">
            <a:solidFill>
              <a:srgbClr val="E87722"/>
            </a:solidFill>
            <a:prstDash val="solid"/>
          </a:ln>
        </p:spPr>
        <p:txBody>
          <a:bodyPr/>
          <a:lstStyle/>
          <a:p>
            <a:endParaRPr lang="pt-BR"/>
          </a:p>
        </p:txBody>
      </p:sp>
      <p:pic>
        <p:nvPicPr>
          <p:cNvPr id="24" name="Image 3" descr="preencoded.png"/>
          <p:cNvPicPr>
            <a:picLocks noChangeAspect="1"/>
          </p:cNvPicPr>
          <p:nvPr/>
        </p:nvPicPr>
        <p:blipFill>
          <a:blip r:embed="rId6"/>
          <a:stretch>
            <a:fillRect/>
          </a:stretch>
        </p:blipFill>
        <p:spPr>
          <a:xfrm>
            <a:off x="7301484" y="2944368"/>
            <a:ext cx="329184" cy="329184"/>
          </a:xfrm>
          <a:prstGeom prst="rect">
            <a:avLst/>
          </a:prstGeom>
        </p:spPr>
      </p:pic>
      <p:sp>
        <p:nvSpPr>
          <p:cNvPr id="25" name="Text 19"/>
          <p:cNvSpPr/>
          <p:nvPr/>
        </p:nvSpPr>
        <p:spPr>
          <a:xfrm>
            <a:off x="6528816" y="3474720"/>
            <a:ext cx="1874520" cy="731520"/>
          </a:xfrm>
          <a:prstGeom prst="rect">
            <a:avLst/>
          </a:prstGeom>
          <a:noFill/>
          <a:ln/>
        </p:spPr>
        <p:txBody>
          <a:bodyPr wrap="square" lIns="0" tIns="0" rIns="0" bIns="0" rtlCol="0" anchor="t"/>
          <a:lstStyle/>
          <a:p>
            <a:pPr marL="0" indent="0" algn="ctr">
              <a:buNone/>
            </a:pPr>
            <a:r>
              <a:rPr lang="en-US" sz="1300" b="1" dirty="0">
                <a:solidFill>
                  <a:srgbClr val="1A2B5C"/>
                </a:solidFill>
                <a:latin typeface="Calibri" pitchFamily="34" charset="0"/>
                <a:ea typeface="Calibri" pitchFamily="34" charset="-122"/>
                <a:cs typeface="Calibri" pitchFamily="34" charset="-120"/>
              </a:rPr>
              <a:t>Pastor del</a:t>
            </a:r>
            <a:endParaRPr lang="en-US" sz="1300" dirty="0"/>
          </a:p>
          <a:p>
            <a:pPr marL="0" indent="0" algn="ctr">
              <a:buNone/>
            </a:pPr>
            <a:r>
              <a:rPr lang="en-US" sz="1300" b="1" dirty="0">
                <a:solidFill>
                  <a:srgbClr val="1A2B5C"/>
                </a:solidFill>
                <a:latin typeface="Calibri" pitchFamily="34" charset="0"/>
                <a:ea typeface="Calibri" pitchFamily="34" charset="-122"/>
                <a:cs typeface="Calibri" pitchFamily="34" charset="-120"/>
              </a:rPr>
              <a:t>distrito</a:t>
            </a:r>
            <a:endParaRPr lang="en-US" sz="1300" dirty="0"/>
          </a:p>
        </p:txBody>
      </p:sp>
      <p:sp>
        <p:nvSpPr>
          <p:cNvPr id="26" name="Text 20"/>
          <p:cNvSpPr/>
          <p:nvPr/>
        </p:nvSpPr>
        <p:spPr>
          <a:xfrm>
            <a:off x="548640" y="4343400"/>
            <a:ext cx="8046720" cy="228600"/>
          </a:xfrm>
          <a:prstGeom prst="rect">
            <a:avLst/>
          </a:prstGeom>
          <a:noFill/>
          <a:ln/>
        </p:spPr>
        <p:txBody>
          <a:bodyPr wrap="square" lIns="0" tIns="0" rIns="0" bIns="0" rtlCol="0" anchor="ctr"/>
          <a:lstStyle/>
          <a:p>
            <a:pPr marL="0" indent="0" algn="ctr">
              <a:buNone/>
            </a:pPr>
            <a:r>
              <a:rPr lang="en-US" sz="1000" i="1" dirty="0">
                <a:solidFill>
                  <a:srgbClr val="94A3B8"/>
                </a:solidFill>
                <a:latin typeface="Calibri" pitchFamily="34" charset="0"/>
                <a:ea typeface="Calibri" pitchFamily="34" charset="-122"/>
                <a:cs typeface="Calibri" pitchFamily="34" charset="-120"/>
              </a:rPr>
              <a:t>De común acuerdo, los cuatro son responsables de la confección de la agenda de las reuniones.</a:t>
            </a:r>
            <a:endParaRPr lang="en-US" sz="1000" dirty="0"/>
          </a:p>
        </p:txBody>
      </p:sp>
      <p:sp>
        <p:nvSpPr>
          <p:cNvPr id="27" name="Shape 21"/>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28" name="Text 22"/>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6</a:t>
            </a:r>
            <a:endParaRPr lang="en-US" sz="900" dirty="0"/>
          </a:p>
        </p:txBody>
      </p:sp>
      <p:sp>
        <p:nvSpPr>
          <p:cNvPr id="29" name="Text 23"/>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19</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3657600" cy="320040"/>
          </a:xfrm>
          <a:prstGeom prst="rect">
            <a:avLst/>
          </a:prstGeom>
          <a:noFill/>
          <a:ln/>
        </p:spPr>
        <p:txBody>
          <a:bodyPr wrap="square" lIns="0" tIns="0" rIns="0" bIns="0" rtlCol="0" anchor="ctr"/>
          <a:lstStyle/>
          <a:p>
            <a:pPr marL="0" indent="0">
              <a:buNone/>
            </a:pPr>
            <a:r>
              <a:rPr lang="en-US" sz="1100" b="1" kern="0" spc="500" dirty="0">
                <a:solidFill>
                  <a:srgbClr val="E87722"/>
                </a:solidFill>
                <a:latin typeface="Calibri" pitchFamily="34" charset="0"/>
                <a:ea typeface="Calibri" pitchFamily="34" charset="-122"/>
                <a:cs typeface="Calibri" pitchFamily="34" charset="-120"/>
              </a:rPr>
              <a:t>ÍNDICE</a:t>
            </a:r>
            <a:endParaRPr lang="en-US" sz="1100" dirty="0"/>
          </a:p>
        </p:txBody>
      </p:sp>
      <p:sp>
        <p:nvSpPr>
          <p:cNvPr id="3" name="Text 1"/>
          <p:cNvSpPr/>
          <p:nvPr/>
        </p:nvSpPr>
        <p:spPr>
          <a:xfrm>
            <a:off x="548640" y="777240"/>
            <a:ext cx="8229600" cy="731520"/>
          </a:xfrm>
          <a:prstGeom prst="rect">
            <a:avLst/>
          </a:prstGeom>
          <a:noFill/>
          <a:ln/>
        </p:spPr>
        <p:txBody>
          <a:bodyPr wrap="square" lIns="0" tIns="0" rIns="0" bIns="0" rtlCol="0" anchor="t"/>
          <a:lstStyle/>
          <a:p>
            <a:pPr marL="0" indent="0">
              <a:buNone/>
            </a:pPr>
            <a:r>
              <a:rPr lang="en-US" sz="3600" b="1" dirty="0">
                <a:solidFill>
                  <a:srgbClr val="1A2B5C"/>
                </a:solidFill>
                <a:latin typeface="Georgia" pitchFamily="34" charset="0"/>
                <a:ea typeface="Georgia" pitchFamily="34" charset="-122"/>
                <a:cs typeface="Georgia" pitchFamily="34" charset="-120"/>
              </a:rPr>
              <a:t>En este capítulo</a:t>
            </a:r>
            <a:endParaRPr lang="en-US" sz="3600" dirty="0"/>
          </a:p>
        </p:txBody>
      </p:sp>
      <p:sp>
        <p:nvSpPr>
          <p:cNvPr id="4" name="Shape 2"/>
          <p:cNvSpPr/>
          <p:nvPr/>
        </p:nvSpPr>
        <p:spPr>
          <a:xfrm>
            <a:off x="548640" y="1627632"/>
            <a:ext cx="548640" cy="45720"/>
          </a:xfrm>
          <a:prstGeom prst="rect">
            <a:avLst/>
          </a:prstGeom>
          <a:solidFill>
            <a:srgbClr val="E87722"/>
          </a:solidFill>
          <a:ln w="12700">
            <a:solidFill>
              <a:srgbClr val="E87722"/>
            </a:solidFill>
            <a:prstDash val="solid"/>
          </a:ln>
        </p:spPr>
        <p:txBody>
          <a:bodyPr/>
          <a:lstStyle/>
          <a:p>
            <a:endParaRPr lang="pt-BR"/>
          </a:p>
        </p:txBody>
      </p:sp>
      <p:sp>
        <p:nvSpPr>
          <p:cNvPr id="5" name="Text 3"/>
          <p:cNvSpPr/>
          <p:nvPr/>
        </p:nvSpPr>
        <p:spPr>
          <a:xfrm>
            <a:off x="548640" y="2103120"/>
            <a:ext cx="2286000" cy="822960"/>
          </a:xfrm>
          <a:prstGeom prst="rect">
            <a:avLst/>
          </a:prstGeom>
          <a:noFill/>
          <a:ln/>
        </p:spPr>
        <p:txBody>
          <a:bodyPr wrap="square" lIns="0" tIns="0" rIns="0" bIns="0" rtlCol="0" anchor="t"/>
          <a:lstStyle/>
          <a:p>
            <a:pPr marL="0" indent="0">
              <a:buNone/>
            </a:pPr>
            <a:r>
              <a:rPr lang="en-US" sz="6400" b="1" dirty="0">
                <a:solidFill>
                  <a:srgbClr val="E87722"/>
                </a:solidFill>
                <a:latin typeface="Georgia" pitchFamily="34" charset="0"/>
                <a:ea typeface="Georgia" pitchFamily="34" charset="-122"/>
                <a:cs typeface="Georgia" pitchFamily="34" charset="-120"/>
              </a:rPr>
              <a:t>01</a:t>
            </a:r>
            <a:endParaRPr lang="en-US" sz="6400" dirty="0"/>
          </a:p>
        </p:txBody>
      </p:sp>
      <p:sp>
        <p:nvSpPr>
          <p:cNvPr id="6" name="Text 4"/>
          <p:cNvSpPr/>
          <p:nvPr/>
        </p:nvSpPr>
        <p:spPr>
          <a:xfrm>
            <a:off x="548640" y="3108960"/>
            <a:ext cx="2468880" cy="822960"/>
          </a:xfrm>
          <a:prstGeom prst="rect">
            <a:avLst/>
          </a:prstGeom>
          <a:noFill/>
          <a:ln/>
        </p:spPr>
        <p:txBody>
          <a:bodyPr wrap="square" lIns="0" tIns="0" rIns="0" bIns="0" rtlCol="0" anchor="t"/>
          <a:lstStyle/>
          <a:p>
            <a:pPr marL="0" indent="0">
              <a:buNone/>
            </a:pPr>
            <a:r>
              <a:rPr lang="en-US" sz="1700" b="1" dirty="0">
                <a:solidFill>
                  <a:srgbClr val="1A2B5C"/>
                </a:solidFill>
                <a:latin typeface="Calibri" pitchFamily="34" charset="0"/>
                <a:ea typeface="Calibri" pitchFamily="34" charset="-122"/>
                <a:cs typeface="Calibri" pitchFamily="34" charset="-120"/>
              </a:rPr>
              <a:t>El equipo: cuatro</a:t>
            </a:r>
            <a:endParaRPr lang="en-US" sz="1700" dirty="0"/>
          </a:p>
          <a:p>
            <a:pPr marL="0" indent="0">
              <a:buNone/>
            </a:pPr>
            <a:r>
              <a:rPr lang="en-US" sz="1700" b="1" dirty="0">
                <a:solidFill>
                  <a:srgbClr val="1A2B5C"/>
                </a:solidFill>
                <a:latin typeface="Calibri" pitchFamily="34" charset="0"/>
                <a:ea typeface="Calibri" pitchFamily="34" charset="-122"/>
                <a:cs typeface="Calibri" pitchFamily="34" charset="-120"/>
              </a:rPr>
              <a:t>funciones, una misión</a:t>
            </a:r>
            <a:endParaRPr lang="en-US" sz="1700" dirty="0"/>
          </a:p>
        </p:txBody>
      </p:sp>
      <p:sp>
        <p:nvSpPr>
          <p:cNvPr id="7" name="Text 5"/>
          <p:cNvSpPr/>
          <p:nvPr/>
        </p:nvSpPr>
        <p:spPr>
          <a:xfrm>
            <a:off x="548640" y="3977640"/>
            <a:ext cx="2468880" cy="914400"/>
          </a:xfrm>
          <a:prstGeom prst="rect">
            <a:avLst/>
          </a:prstGeom>
          <a:noFill/>
          <a:ln/>
        </p:spPr>
        <p:txBody>
          <a:bodyPr wrap="square" lIns="0" tIns="0" rIns="0" bIns="0" rtlCol="0" anchor="t"/>
          <a:lstStyle/>
          <a:p>
            <a:pPr marL="0" indent="0">
              <a:buNone/>
            </a:pPr>
            <a:r>
              <a:rPr lang="en-US" sz="1100" dirty="0">
                <a:solidFill>
                  <a:srgbClr val="4A5568"/>
                </a:solidFill>
                <a:latin typeface="Calibri" pitchFamily="34" charset="0"/>
                <a:ea typeface="Calibri" pitchFamily="34" charset="-122"/>
                <a:cs typeface="Calibri" pitchFamily="34" charset="-120"/>
              </a:rPr>
              <a:t>Pastor, ancianos, diáconos y diaconisas colaboran para que cada uno cumpla su llamado.</a:t>
            </a:r>
            <a:endParaRPr lang="en-US" sz="1100" dirty="0"/>
          </a:p>
        </p:txBody>
      </p:sp>
      <p:sp>
        <p:nvSpPr>
          <p:cNvPr id="8" name="Text 6"/>
          <p:cNvSpPr/>
          <p:nvPr/>
        </p:nvSpPr>
        <p:spPr>
          <a:xfrm>
            <a:off x="3291840" y="2103120"/>
            <a:ext cx="2286000" cy="822960"/>
          </a:xfrm>
          <a:prstGeom prst="rect">
            <a:avLst/>
          </a:prstGeom>
          <a:noFill/>
          <a:ln/>
        </p:spPr>
        <p:txBody>
          <a:bodyPr wrap="square" lIns="0" tIns="0" rIns="0" bIns="0" rtlCol="0" anchor="t"/>
          <a:lstStyle/>
          <a:p>
            <a:pPr marL="0" indent="0">
              <a:buNone/>
            </a:pPr>
            <a:r>
              <a:rPr lang="en-US" sz="6400" b="1" dirty="0">
                <a:solidFill>
                  <a:srgbClr val="E87722"/>
                </a:solidFill>
                <a:latin typeface="Georgia" pitchFamily="34" charset="0"/>
                <a:ea typeface="Georgia" pitchFamily="34" charset="-122"/>
                <a:cs typeface="Georgia" pitchFamily="34" charset="-120"/>
              </a:rPr>
              <a:t>02</a:t>
            </a:r>
            <a:endParaRPr lang="en-US" sz="6400" dirty="0"/>
          </a:p>
        </p:txBody>
      </p:sp>
      <p:sp>
        <p:nvSpPr>
          <p:cNvPr id="9" name="Text 7"/>
          <p:cNvSpPr/>
          <p:nvPr/>
        </p:nvSpPr>
        <p:spPr>
          <a:xfrm>
            <a:off x="3291840" y="3108960"/>
            <a:ext cx="2468880" cy="822960"/>
          </a:xfrm>
          <a:prstGeom prst="rect">
            <a:avLst/>
          </a:prstGeom>
          <a:noFill/>
          <a:ln/>
        </p:spPr>
        <p:txBody>
          <a:bodyPr wrap="square" lIns="0" tIns="0" rIns="0" bIns="0" rtlCol="0" anchor="t"/>
          <a:lstStyle/>
          <a:p>
            <a:pPr marL="0" indent="0">
              <a:buNone/>
            </a:pPr>
            <a:r>
              <a:rPr lang="en-US" sz="1700" b="1" dirty="0">
                <a:solidFill>
                  <a:srgbClr val="1A2B5C"/>
                </a:solidFill>
                <a:latin typeface="Calibri" pitchFamily="34" charset="0"/>
                <a:ea typeface="Calibri" pitchFamily="34" charset="-122"/>
                <a:cs typeface="Calibri" pitchFamily="34" charset="-120"/>
              </a:rPr>
              <a:t>Las comisiones</a:t>
            </a:r>
            <a:endParaRPr lang="en-US" sz="1700" dirty="0"/>
          </a:p>
          <a:p>
            <a:pPr marL="0" indent="0">
              <a:buNone/>
            </a:pPr>
            <a:r>
              <a:rPr lang="en-US" sz="1700" b="1" dirty="0">
                <a:solidFill>
                  <a:srgbClr val="1A2B5C"/>
                </a:solidFill>
                <a:latin typeface="Calibri" pitchFamily="34" charset="0"/>
                <a:ea typeface="Calibri" pitchFamily="34" charset="-122"/>
                <a:cs typeface="Calibri" pitchFamily="34" charset="-120"/>
              </a:rPr>
              <a:t>de diáconos y diaconisas</a:t>
            </a:r>
            <a:endParaRPr lang="en-US" sz="1700" dirty="0"/>
          </a:p>
        </p:txBody>
      </p:sp>
      <p:sp>
        <p:nvSpPr>
          <p:cNvPr id="10" name="Text 8"/>
          <p:cNvSpPr/>
          <p:nvPr/>
        </p:nvSpPr>
        <p:spPr>
          <a:xfrm>
            <a:off x="3291840" y="3977640"/>
            <a:ext cx="2468880" cy="914400"/>
          </a:xfrm>
          <a:prstGeom prst="rect">
            <a:avLst/>
          </a:prstGeom>
          <a:noFill/>
          <a:ln/>
        </p:spPr>
        <p:txBody>
          <a:bodyPr wrap="square" lIns="0" tIns="0" rIns="0" bIns="0" rtlCol="0" anchor="t"/>
          <a:lstStyle/>
          <a:p>
            <a:pPr marL="0" indent="0">
              <a:buNone/>
            </a:pPr>
            <a:r>
              <a:rPr lang="en-US" sz="1100" dirty="0">
                <a:solidFill>
                  <a:srgbClr val="4A5568"/>
                </a:solidFill>
                <a:latin typeface="Calibri" pitchFamily="34" charset="0"/>
                <a:ea typeface="Calibri" pitchFamily="34" charset="-122"/>
                <a:cs typeface="Calibri" pitchFamily="34" charset="-120"/>
              </a:rPr>
              <a:t>Organización interna que distribuye responsabilidades y capacita a los nuevos servidores.</a:t>
            </a:r>
            <a:endParaRPr lang="en-US" sz="1100" dirty="0"/>
          </a:p>
        </p:txBody>
      </p:sp>
      <p:sp>
        <p:nvSpPr>
          <p:cNvPr id="11" name="Text 9"/>
          <p:cNvSpPr/>
          <p:nvPr/>
        </p:nvSpPr>
        <p:spPr>
          <a:xfrm>
            <a:off x="6035040" y="2103120"/>
            <a:ext cx="2286000" cy="822960"/>
          </a:xfrm>
          <a:prstGeom prst="rect">
            <a:avLst/>
          </a:prstGeom>
          <a:noFill/>
          <a:ln/>
        </p:spPr>
        <p:txBody>
          <a:bodyPr wrap="square" lIns="0" tIns="0" rIns="0" bIns="0" rtlCol="0" anchor="t"/>
          <a:lstStyle/>
          <a:p>
            <a:pPr marL="0" indent="0">
              <a:buNone/>
            </a:pPr>
            <a:r>
              <a:rPr lang="en-US" sz="6400" b="1" dirty="0">
                <a:solidFill>
                  <a:srgbClr val="E87722"/>
                </a:solidFill>
                <a:latin typeface="Georgia" pitchFamily="34" charset="0"/>
                <a:ea typeface="Georgia" pitchFamily="34" charset="-122"/>
                <a:cs typeface="Georgia" pitchFamily="34" charset="-120"/>
              </a:rPr>
              <a:t>03</a:t>
            </a:r>
            <a:endParaRPr lang="en-US" sz="6400" dirty="0"/>
          </a:p>
        </p:txBody>
      </p:sp>
      <p:sp>
        <p:nvSpPr>
          <p:cNvPr id="12" name="Text 10"/>
          <p:cNvSpPr/>
          <p:nvPr/>
        </p:nvSpPr>
        <p:spPr>
          <a:xfrm>
            <a:off x="6035040" y="3108960"/>
            <a:ext cx="2468880" cy="822960"/>
          </a:xfrm>
          <a:prstGeom prst="rect">
            <a:avLst/>
          </a:prstGeom>
          <a:noFill/>
          <a:ln/>
        </p:spPr>
        <p:txBody>
          <a:bodyPr wrap="square" lIns="0" tIns="0" rIns="0" bIns="0" rtlCol="0" anchor="t"/>
          <a:lstStyle/>
          <a:p>
            <a:pPr marL="0" indent="0">
              <a:buNone/>
            </a:pPr>
            <a:r>
              <a:rPr lang="en-US" sz="1700" b="1" dirty="0">
                <a:solidFill>
                  <a:srgbClr val="1A2B5C"/>
                </a:solidFill>
                <a:latin typeface="Calibri" pitchFamily="34" charset="0"/>
                <a:ea typeface="Calibri" pitchFamily="34" charset="-122"/>
                <a:cs typeface="Calibri" pitchFamily="34" charset="-120"/>
              </a:rPr>
              <a:t>Las reuniones</a:t>
            </a:r>
            <a:endParaRPr lang="en-US" sz="1700" dirty="0"/>
          </a:p>
          <a:p>
            <a:pPr marL="0" indent="0">
              <a:buNone/>
            </a:pPr>
            <a:r>
              <a:rPr lang="en-US" sz="1700" b="1" dirty="0">
                <a:solidFill>
                  <a:srgbClr val="1A2B5C"/>
                </a:solidFill>
                <a:latin typeface="Calibri" pitchFamily="34" charset="0"/>
                <a:ea typeface="Calibri" pitchFamily="34" charset="-122"/>
                <a:cs typeface="Calibri" pitchFamily="34" charset="-120"/>
              </a:rPr>
              <a:t>y el informe</a:t>
            </a:r>
            <a:endParaRPr lang="en-US" sz="1700" dirty="0"/>
          </a:p>
        </p:txBody>
      </p:sp>
      <p:sp>
        <p:nvSpPr>
          <p:cNvPr id="13" name="Text 11"/>
          <p:cNvSpPr/>
          <p:nvPr/>
        </p:nvSpPr>
        <p:spPr>
          <a:xfrm>
            <a:off x="6035040" y="3977640"/>
            <a:ext cx="2468880" cy="914400"/>
          </a:xfrm>
          <a:prstGeom prst="rect">
            <a:avLst/>
          </a:prstGeom>
          <a:noFill/>
          <a:ln/>
        </p:spPr>
        <p:txBody>
          <a:bodyPr wrap="square" lIns="0" tIns="0" rIns="0" bIns="0" rtlCol="0" anchor="t"/>
          <a:lstStyle/>
          <a:p>
            <a:pPr marL="0" indent="0">
              <a:buNone/>
            </a:pPr>
            <a:r>
              <a:rPr lang="en-US" sz="1100" dirty="0">
                <a:solidFill>
                  <a:srgbClr val="4A5568"/>
                </a:solidFill>
                <a:latin typeface="Calibri" pitchFamily="34" charset="0"/>
                <a:ea typeface="Calibri" pitchFamily="34" charset="-122"/>
                <a:cs typeface="Calibri" pitchFamily="34" charset="-120"/>
              </a:rPr>
              <a:t>Frecuencia, agenda de siete puntos y el acta que se envía a las organizaciones superiores.</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03 · LAS REUNIONES Y EL INFORME</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El acta y los informes</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De la iglesia local a la organización mundial</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Después de cada reunión, resulta importante labrar un acta con las informaciones exigidas por la secretaría de la iglesia. Esta acta debe ser entregada al secretario o a la secretaria.</a:t>
            </a:r>
            <a:endParaRPr lang="en-US" sz="1200" dirty="0"/>
          </a:p>
          <a:p>
            <a:pPr marL="0" indent="0">
              <a:spcAft>
                <a:spcPts val="800"/>
              </a:spcAft>
              <a:buNone/>
            </a:pPr>
            <a:endParaRPr lang="en-US" sz="1200" dirty="0"/>
          </a:p>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Estas informaciones, juntamente con las de las otras áreas de la iglesia, serán enviadas hacia las organizaciones superiores de la iglesia. Es el modo en que la iglesia local se conecta con la Asociación, la Unión y la División, y participa del cuerpo mundial.</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6</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20</a:t>
            </a:r>
            <a:endParaRPr lang="en-US"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100" b="1" kern="0" spc="500" dirty="0">
                <a:solidFill>
                  <a:srgbClr val="E87722"/>
                </a:solidFill>
                <a:latin typeface="Calibri" pitchFamily="34" charset="0"/>
                <a:ea typeface="Calibri" pitchFamily="34" charset="-122"/>
                <a:cs typeface="Calibri" pitchFamily="34" charset="-120"/>
              </a:rPr>
              <a:t>MODELO PRÁCTICO</a:t>
            </a:r>
            <a:endParaRPr lang="en-US" sz="11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marL="0" indent="0">
              <a:buNone/>
            </a:pPr>
            <a:r>
              <a:rPr lang="en-US" sz="3200" b="1" dirty="0">
                <a:solidFill>
                  <a:srgbClr val="1A2B5C"/>
                </a:solidFill>
                <a:latin typeface="Georgia" pitchFamily="34" charset="0"/>
                <a:ea typeface="Georgia" pitchFamily="34" charset="-122"/>
                <a:cs typeface="Georgia" pitchFamily="34" charset="-120"/>
              </a:rPr>
              <a:t>Plantilla de la reunión</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txBody>
          <a:bodyPr/>
          <a:lstStyle/>
          <a:p>
            <a:endParaRPr lang="pt-BR"/>
          </a:p>
        </p:txBody>
      </p:sp>
      <p:sp>
        <p:nvSpPr>
          <p:cNvPr id="5" name="Text 3"/>
          <p:cNvSpPr/>
          <p:nvPr/>
        </p:nvSpPr>
        <p:spPr>
          <a:xfrm>
            <a:off x="548640" y="1783080"/>
            <a:ext cx="8229600" cy="274320"/>
          </a:xfrm>
          <a:prstGeom prst="rect">
            <a:avLst/>
          </a:prstGeom>
          <a:noFill/>
          <a:ln/>
        </p:spPr>
        <p:txBody>
          <a:bodyPr wrap="square" lIns="0" tIns="0" rIns="0" bIns="0" rtlCol="0" anchor="ctr"/>
          <a:lstStyle/>
          <a:p>
            <a:pPr marL="0" indent="0">
              <a:buNone/>
            </a:pPr>
            <a:r>
              <a:rPr lang="en-US" sz="1200" b="1" kern="0" spc="200" dirty="0">
                <a:solidFill>
                  <a:srgbClr val="E87722"/>
                </a:solidFill>
                <a:latin typeface="Calibri" pitchFamily="34" charset="0"/>
                <a:ea typeface="Calibri" pitchFamily="34" charset="-122"/>
                <a:cs typeface="Calibri" pitchFamily="34" charset="-120"/>
              </a:rPr>
              <a:t>Actividades de la reunión</a:t>
            </a:r>
            <a:endParaRPr lang="en-US" sz="1200" dirty="0"/>
          </a:p>
        </p:txBody>
      </p:sp>
      <p:sp>
        <p:nvSpPr>
          <p:cNvPr id="6" name="Shape 4"/>
          <p:cNvSpPr/>
          <p:nvPr/>
        </p:nvSpPr>
        <p:spPr>
          <a:xfrm>
            <a:off x="548640" y="2103120"/>
            <a:ext cx="8046720" cy="320040"/>
          </a:xfrm>
          <a:prstGeom prst="rect">
            <a:avLst/>
          </a:prstGeom>
          <a:solidFill>
            <a:srgbClr val="1A2B5C"/>
          </a:solidFill>
          <a:ln w="12700">
            <a:solidFill>
              <a:srgbClr val="1A2B5C"/>
            </a:solidFill>
            <a:prstDash val="solid"/>
          </a:ln>
        </p:spPr>
        <p:txBody>
          <a:bodyPr/>
          <a:lstStyle/>
          <a:p>
            <a:endParaRPr lang="pt-BR"/>
          </a:p>
        </p:txBody>
      </p:sp>
      <p:sp>
        <p:nvSpPr>
          <p:cNvPr id="7" name="Text 5"/>
          <p:cNvSpPr/>
          <p:nvPr/>
        </p:nvSpPr>
        <p:spPr>
          <a:xfrm>
            <a:off x="548640" y="2103120"/>
            <a:ext cx="201168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Metas (qué)</a:t>
            </a:r>
            <a:endParaRPr lang="en-US" sz="1100" dirty="0"/>
          </a:p>
        </p:txBody>
      </p:sp>
      <p:sp>
        <p:nvSpPr>
          <p:cNvPr id="8" name="Text 6"/>
          <p:cNvSpPr/>
          <p:nvPr/>
        </p:nvSpPr>
        <p:spPr>
          <a:xfrm>
            <a:off x="2560320" y="2103120"/>
            <a:ext cx="201168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Cómo y quién</a:t>
            </a:r>
            <a:endParaRPr lang="en-US" sz="1100" dirty="0"/>
          </a:p>
        </p:txBody>
      </p:sp>
      <p:sp>
        <p:nvSpPr>
          <p:cNvPr id="9" name="Text 7"/>
          <p:cNvSpPr/>
          <p:nvPr/>
        </p:nvSpPr>
        <p:spPr>
          <a:xfrm>
            <a:off x="4572000" y="2103120"/>
            <a:ext cx="201168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Presupuesto</a:t>
            </a:r>
            <a:endParaRPr lang="en-US" sz="1100" dirty="0"/>
          </a:p>
        </p:txBody>
      </p:sp>
      <p:sp>
        <p:nvSpPr>
          <p:cNvPr id="10" name="Text 8"/>
          <p:cNvSpPr/>
          <p:nvPr/>
        </p:nvSpPr>
        <p:spPr>
          <a:xfrm>
            <a:off x="6583680" y="2103120"/>
            <a:ext cx="201168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Cuándo (fecha)</a:t>
            </a:r>
            <a:endParaRPr lang="en-US" sz="1100" dirty="0"/>
          </a:p>
        </p:txBody>
      </p:sp>
      <p:sp>
        <p:nvSpPr>
          <p:cNvPr id="11" name="Shape 9"/>
          <p:cNvSpPr/>
          <p:nvPr/>
        </p:nvSpPr>
        <p:spPr>
          <a:xfrm>
            <a:off x="548640" y="2423160"/>
            <a:ext cx="8046720" cy="292608"/>
          </a:xfrm>
          <a:prstGeom prst="rect">
            <a:avLst/>
          </a:prstGeom>
          <a:solidFill>
            <a:srgbClr val="F7FAFC"/>
          </a:solidFill>
          <a:ln w="6350">
            <a:solidFill>
              <a:srgbClr val="E2E8F0"/>
            </a:solidFill>
            <a:prstDash val="solid"/>
          </a:ln>
        </p:spPr>
        <p:txBody>
          <a:bodyPr/>
          <a:lstStyle/>
          <a:p>
            <a:endParaRPr lang="pt-BR"/>
          </a:p>
        </p:txBody>
      </p:sp>
      <p:sp>
        <p:nvSpPr>
          <p:cNvPr id="12" name="Shape 10"/>
          <p:cNvSpPr/>
          <p:nvPr/>
        </p:nvSpPr>
        <p:spPr>
          <a:xfrm>
            <a:off x="548640" y="2715768"/>
            <a:ext cx="8046720" cy="292608"/>
          </a:xfrm>
          <a:prstGeom prst="rect">
            <a:avLst/>
          </a:prstGeom>
          <a:solidFill>
            <a:srgbClr val="FFFFFF"/>
          </a:solidFill>
          <a:ln w="6350">
            <a:solidFill>
              <a:srgbClr val="E2E8F0"/>
            </a:solidFill>
            <a:prstDash val="solid"/>
          </a:ln>
        </p:spPr>
        <p:txBody>
          <a:bodyPr/>
          <a:lstStyle/>
          <a:p>
            <a:endParaRPr lang="pt-BR"/>
          </a:p>
        </p:txBody>
      </p:sp>
      <p:sp>
        <p:nvSpPr>
          <p:cNvPr id="13" name="Text 11"/>
          <p:cNvSpPr/>
          <p:nvPr/>
        </p:nvSpPr>
        <p:spPr>
          <a:xfrm>
            <a:off x="548640" y="3108960"/>
            <a:ext cx="8229600" cy="274320"/>
          </a:xfrm>
          <a:prstGeom prst="rect">
            <a:avLst/>
          </a:prstGeom>
          <a:noFill/>
          <a:ln/>
        </p:spPr>
        <p:txBody>
          <a:bodyPr wrap="square" lIns="0" tIns="0" rIns="0" bIns="0" rtlCol="0" anchor="ctr"/>
          <a:lstStyle/>
          <a:p>
            <a:pPr marL="0" indent="0">
              <a:buNone/>
            </a:pPr>
            <a:r>
              <a:rPr lang="en-US" sz="1200" b="1" kern="0" spc="200" dirty="0">
                <a:solidFill>
                  <a:srgbClr val="E87722"/>
                </a:solidFill>
                <a:latin typeface="Calibri" pitchFamily="34" charset="0"/>
                <a:ea typeface="Calibri" pitchFamily="34" charset="-122"/>
                <a:cs typeface="Calibri" pitchFamily="34" charset="-120"/>
              </a:rPr>
              <a:t>Lista de turnos · Programas especiales</a:t>
            </a:r>
            <a:endParaRPr lang="en-US" sz="1200" dirty="0"/>
          </a:p>
        </p:txBody>
      </p:sp>
      <p:sp>
        <p:nvSpPr>
          <p:cNvPr id="14" name="Shape 12"/>
          <p:cNvSpPr/>
          <p:nvPr/>
        </p:nvSpPr>
        <p:spPr>
          <a:xfrm>
            <a:off x="548640" y="3474720"/>
            <a:ext cx="4023360" cy="320040"/>
          </a:xfrm>
          <a:prstGeom prst="rect">
            <a:avLst/>
          </a:prstGeom>
          <a:solidFill>
            <a:srgbClr val="1A2B5C"/>
          </a:solidFill>
          <a:ln w="12700">
            <a:solidFill>
              <a:srgbClr val="1A2B5C"/>
            </a:solidFill>
            <a:prstDash val="solid"/>
          </a:ln>
        </p:spPr>
        <p:txBody>
          <a:bodyPr/>
          <a:lstStyle/>
          <a:p>
            <a:endParaRPr lang="pt-BR"/>
          </a:p>
        </p:txBody>
      </p:sp>
      <p:sp>
        <p:nvSpPr>
          <p:cNvPr id="15" name="Text 13"/>
          <p:cNvSpPr/>
          <p:nvPr/>
        </p:nvSpPr>
        <p:spPr>
          <a:xfrm>
            <a:off x="548640" y="3474720"/>
            <a:ext cx="201168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Fecha</a:t>
            </a:r>
            <a:endParaRPr lang="en-US" sz="1100" dirty="0"/>
          </a:p>
        </p:txBody>
      </p:sp>
      <p:sp>
        <p:nvSpPr>
          <p:cNvPr id="16" name="Text 14"/>
          <p:cNvSpPr/>
          <p:nvPr/>
        </p:nvSpPr>
        <p:spPr>
          <a:xfrm>
            <a:off x="2560320" y="3474720"/>
            <a:ext cx="201168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Diáconos / diaconisas</a:t>
            </a:r>
            <a:endParaRPr lang="en-US" sz="1100" dirty="0"/>
          </a:p>
        </p:txBody>
      </p:sp>
      <p:sp>
        <p:nvSpPr>
          <p:cNvPr id="17" name="Shape 15"/>
          <p:cNvSpPr/>
          <p:nvPr/>
        </p:nvSpPr>
        <p:spPr>
          <a:xfrm>
            <a:off x="4572000" y="3474720"/>
            <a:ext cx="4023360" cy="320040"/>
          </a:xfrm>
          <a:prstGeom prst="rect">
            <a:avLst/>
          </a:prstGeom>
          <a:solidFill>
            <a:srgbClr val="1A2B5C"/>
          </a:solidFill>
          <a:ln w="12700">
            <a:solidFill>
              <a:srgbClr val="1A2B5C"/>
            </a:solidFill>
            <a:prstDash val="solid"/>
          </a:ln>
        </p:spPr>
        <p:txBody>
          <a:bodyPr/>
          <a:lstStyle/>
          <a:p>
            <a:endParaRPr lang="pt-BR"/>
          </a:p>
        </p:txBody>
      </p:sp>
      <p:sp>
        <p:nvSpPr>
          <p:cNvPr id="18" name="Text 16"/>
          <p:cNvSpPr/>
          <p:nvPr/>
        </p:nvSpPr>
        <p:spPr>
          <a:xfrm>
            <a:off x="4572000" y="3474720"/>
            <a:ext cx="2212848"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Programa especial</a:t>
            </a:r>
            <a:endParaRPr lang="en-US" sz="1100" dirty="0"/>
          </a:p>
        </p:txBody>
      </p:sp>
      <p:sp>
        <p:nvSpPr>
          <p:cNvPr id="19" name="Text 17"/>
          <p:cNvSpPr/>
          <p:nvPr/>
        </p:nvSpPr>
        <p:spPr>
          <a:xfrm>
            <a:off x="6784848" y="3474720"/>
            <a:ext cx="1810512"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¿Quién se encargará?</a:t>
            </a:r>
            <a:endParaRPr lang="en-US" sz="1100" dirty="0"/>
          </a:p>
        </p:txBody>
      </p:sp>
      <p:sp>
        <p:nvSpPr>
          <p:cNvPr id="20" name="Shape 18"/>
          <p:cNvSpPr/>
          <p:nvPr/>
        </p:nvSpPr>
        <p:spPr>
          <a:xfrm>
            <a:off x="548640" y="3794760"/>
            <a:ext cx="4023360" cy="274320"/>
          </a:xfrm>
          <a:prstGeom prst="rect">
            <a:avLst/>
          </a:prstGeom>
          <a:solidFill>
            <a:srgbClr val="F7FAFC"/>
          </a:solidFill>
          <a:ln w="6350">
            <a:solidFill>
              <a:srgbClr val="E2E8F0"/>
            </a:solidFill>
            <a:prstDash val="solid"/>
          </a:ln>
        </p:spPr>
        <p:txBody>
          <a:bodyPr/>
          <a:lstStyle/>
          <a:p>
            <a:endParaRPr lang="pt-BR"/>
          </a:p>
        </p:txBody>
      </p:sp>
      <p:sp>
        <p:nvSpPr>
          <p:cNvPr id="21" name="Shape 19"/>
          <p:cNvSpPr/>
          <p:nvPr/>
        </p:nvSpPr>
        <p:spPr>
          <a:xfrm>
            <a:off x="4572000" y="3794760"/>
            <a:ext cx="4023360" cy="274320"/>
          </a:xfrm>
          <a:prstGeom prst="rect">
            <a:avLst/>
          </a:prstGeom>
          <a:solidFill>
            <a:srgbClr val="F7FAFC"/>
          </a:solidFill>
          <a:ln w="6350">
            <a:solidFill>
              <a:srgbClr val="E2E8F0"/>
            </a:solidFill>
            <a:prstDash val="solid"/>
          </a:ln>
        </p:spPr>
        <p:txBody>
          <a:bodyPr/>
          <a:lstStyle/>
          <a:p>
            <a:endParaRPr lang="pt-BR"/>
          </a:p>
        </p:txBody>
      </p:sp>
      <p:sp>
        <p:nvSpPr>
          <p:cNvPr id="22" name="Shape 20"/>
          <p:cNvSpPr/>
          <p:nvPr/>
        </p:nvSpPr>
        <p:spPr>
          <a:xfrm>
            <a:off x="548640" y="4069080"/>
            <a:ext cx="4023360" cy="274320"/>
          </a:xfrm>
          <a:prstGeom prst="rect">
            <a:avLst/>
          </a:prstGeom>
          <a:solidFill>
            <a:srgbClr val="FFFFFF"/>
          </a:solidFill>
          <a:ln w="6350">
            <a:solidFill>
              <a:srgbClr val="E2E8F0"/>
            </a:solidFill>
            <a:prstDash val="solid"/>
          </a:ln>
        </p:spPr>
        <p:txBody>
          <a:bodyPr/>
          <a:lstStyle/>
          <a:p>
            <a:endParaRPr lang="pt-BR"/>
          </a:p>
        </p:txBody>
      </p:sp>
      <p:sp>
        <p:nvSpPr>
          <p:cNvPr id="23" name="Shape 21"/>
          <p:cNvSpPr/>
          <p:nvPr/>
        </p:nvSpPr>
        <p:spPr>
          <a:xfrm>
            <a:off x="4572000" y="4069080"/>
            <a:ext cx="4023360" cy="274320"/>
          </a:xfrm>
          <a:prstGeom prst="rect">
            <a:avLst/>
          </a:prstGeom>
          <a:solidFill>
            <a:srgbClr val="FFFFFF"/>
          </a:solidFill>
          <a:ln w="6350">
            <a:solidFill>
              <a:srgbClr val="E2E8F0"/>
            </a:solidFill>
            <a:prstDash val="solid"/>
          </a:ln>
        </p:spPr>
        <p:txBody>
          <a:bodyPr/>
          <a:lstStyle/>
          <a:p>
            <a:endParaRPr lang="pt-BR"/>
          </a:p>
        </p:txBody>
      </p:sp>
      <p:sp>
        <p:nvSpPr>
          <p:cNvPr id="24" name="Shape 22"/>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25" name="Text 23"/>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6</a:t>
            </a:r>
            <a:endParaRPr lang="en-US" sz="900" dirty="0"/>
          </a:p>
        </p:txBody>
      </p:sp>
      <p:sp>
        <p:nvSpPr>
          <p:cNvPr id="26" name="Text 24"/>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21</a:t>
            </a:r>
            <a:endParaRPr lang="en-US" sz="9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0F1B3D"/>
        </a:solidFill>
        <a:effectLst/>
      </p:bgPr>
    </p:bg>
    <p:spTree>
      <p:nvGrpSpPr>
        <p:cNvPr id="1" name=""/>
        <p:cNvGrpSpPr/>
        <p:nvPr/>
      </p:nvGrpSpPr>
      <p:grpSpPr>
        <a:xfrm>
          <a:off x="0" y="0"/>
          <a:ext cx="0" cy="0"/>
          <a:chOff x="0" y="0"/>
          <a:chExt cx="0" cy="0"/>
        </a:xfrm>
      </p:grpSpPr>
      <p:sp>
        <p:nvSpPr>
          <p:cNvPr id="2" name="Shape 0"/>
          <p:cNvSpPr/>
          <p:nvPr/>
        </p:nvSpPr>
        <p:spPr>
          <a:xfrm>
            <a:off x="4023360" y="822960"/>
            <a:ext cx="1097280" cy="1097280"/>
          </a:xfrm>
          <a:prstGeom prst="ellipse">
            <a:avLst/>
          </a:prstGeom>
          <a:solidFill>
            <a:srgbClr val="E87722"/>
          </a:solidFill>
          <a:ln w="12700">
            <a:solidFill>
              <a:srgbClr val="E87722"/>
            </a:solidFill>
            <a:prstDash val="solid"/>
          </a:ln>
        </p:spPr>
        <p:txBody>
          <a:bodyPr/>
          <a:lstStyle/>
          <a:p>
            <a:endParaRPr lang="pt-BR"/>
          </a:p>
        </p:txBody>
      </p:sp>
      <p:pic>
        <p:nvPicPr>
          <p:cNvPr id="3" name="Image 0" descr="preencoded.png"/>
          <p:cNvPicPr>
            <a:picLocks noChangeAspect="1"/>
          </p:cNvPicPr>
          <p:nvPr/>
        </p:nvPicPr>
        <p:blipFill>
          <a:blip r:embed="rId3"/>
          <a:stretch>
            <a:fillRect/>
          </a:stretch>
        </p:blipFill>
        <p:spPr>
          <a:xfrm>
            <a:off x="4297680" y="1097280"/>
            <a:ext cx="548640" cy="548640"/>
          </a:xfrm>
          <a:prstGeom prst="rect">
            <a:avLst/>
          </a:prstGeom>
        </p:spPr>
      </p:pic>
      <p:sp>
        <p:nvSpPr>
          <p:cNvPr id="4" name="Text 1"/>
          <p:cNvSpPr/>
          <p:nvPr/>
        </p:nvSpPr>
        <p:spPr>
          <a:xfrm>
            <a:off x="457200" y="2194560"/>
            <a:ext cx="8229600" cy="822960"/>
          </a:xfrm>
          <a:prstGeom prst="rect">
            <a:avLst/>
          </a:prstGeom>
          <a:noFill/>
          <a:ln/>
        </p:spPr>
        <p:txBody>
          <a:bodyPr wrap="square" lIns="0" tIns="0" rIns="0" bIns="0" rtlCol="0" anchor="t"/>
          <a:lstStyle/>
          <a:p>
            <a:pPr marL="0" indent="0" algn="ctr">
              <a:buNone/>
            </a:pPr>
            <a:r>
              <a:rPr lang="en-US" sz="5000" b="1" dirty="0">
                <a:solidFill>
                  <a:srgbClr val="FFFFFF"/>
                </a:solidFill>
                <a:latin typeface="Georgia" pitchFamily="34" charset="0"/>
                <a:ea typeface="Georgia" pitchFamily="34" charset="-122"/>
                <a:cs typeface="Georgia" pitchFamily="34" charset="-120"/>
              </a:rPr>
              <a:t>Gracias</a:t>
            </a:r>
            <a:endParaRPr lang="en-US" sz="5000" dirty="0"/>
          </a:p>
        </p:txBody>
      </p:sp>
      <p:sp>
        <p:nvSpPr>
          <p:cNvPr id="5" name="Shape 2"/>
          <p:cNvSpPr/>
          <p:nvPr/>
        </p:nvSpPr>
        <p:spPr>
          <a:xfrm>
            <a:off x="4206240" y="3063240"/>
            <a:ext cx="731520" cy="45720"/>
          </a:xfrm>
          <a:prstGeom prst="rect">
            <a:avLst/>
          </a:prstGeom>
          <a:solidFill>
            <a:srgbClr val="E87722"/>
          </a:solidFill>
          <a:ln w="12700">
            <a:solidFill>
              <a:srgbClr val="E87722"/>
            </a:solidFill>
            <a:prstDash val="solid"/>
          </a:ln>
        </p:spPr>
        <p:txBody>
          <a:bodyPr/>
          <a:lstStyle/>
          <a:p>
            <a:endParaRPr lang="pt-BR"/>
          </a:p>
        </p:txBody>
      </p:sp>
      <p:sp>
        <p:nvSpPr>
          <p:cNvPr id="6" name="Text 3"/>
          <p:cNvSpPr/>
          <p:nvPr/>
        </p:nvSpPr>
        <p:spPr>
          <a:xfrm>
            <a:off x="457200" y="3246120"/>
            <a:ext cx="8229600" cy="457200"/>
          </a:xfrm>
          <a:prstGeom prst="rect">
            <a:avLst/>
          </a:prstGeom>
          <a:noFill/>
          <a:ln/>
        </p:spPr>
        <p:txBody>
          <a:bodyPr wrap="square" lIns="0" tIns="0" rIns="0" bIns="0" rtlCol="0" anchor="t"/>
          <a:lstStyle/>
          <a:p>
            <a:pPr marL="0" indent="0" algn="ctr">
              <a:buNone/>
            </a:pPr>
            <a:r>
              <a:rPr lang="en-US" sz="2000" b="1" kern="0" spc="600" dirty="0">
                <a:solidFill>
                  <a:srgbClr val="E87722"/>
                </a:solidFill>
                <a:latin typeface="Calibri" pitchFamily="34" charset="0"/>
                <a:ea typeface="Calibri" pitchFamily="34" charset="-122"/>
                <a:cs typeface="Calibri" pitchFamily="34" charset="-120"/>
              </a:rPr>
              <a:t>INTEGRADOS EN LA MISIÓN</a:t>
            </a:r>
            <a:endParaRPr lang="en-US" sz="2000" dirty="0"/>
          </a:p>
        </p:txBody>
      </p:sp>
      <p:sp>
        <p:nvSpPr>
          <p:cNvPr id="7" name="Text 4"/>
          <p:cNvSpPr/>
          <p:nvPr/>
        </p:nvSpPr>
        <p:spPr>
          <a:xfrm>
            <a:off x="457200" y="3703320"/>
            <a:ext cx="8229600" cy="365760"/>
          </a:xfrm>
          <a:prstGeom prst="rect">
            <a:avLst/>
          </a:prstGeom>
          <a:noFill/>
          <a:ln/>
        </p:spPr>
        <p:txBody>
          <a:bodyPr wrap="square" lIns="0" tIns="0" rIns="0" bIns="0" rtlCol="0" anchor="t"/>
          <a:lstStyle/>
          <a:p>
            <a:pPr marL="0" indent="0" algn="ctr">
              <a:buNone/>
            </a:pPr>
            <a:r>
              <a:rPr lang="en-US" sz="1400" i="1" dirty="0">
                <a:solidFill>
                  <a:srgbClr val="CBD5E0"/>
                </a:solidFill>
                <a:latin typeface="Calibri" pitchFamily="34" charset="0"/>
                <a:ea typeface="Calibri" pitchFamily="34" charset="-122"/>
                <a:cs typeface="Calibri" pitchFamily="34" charset="-120"/>
              </a:rPr>
              <a:t>Un ministerio centrado en Cristo</a:t>
            </a:r>
            <a:endParaRPr lang="en-US" sz="1400" dirty="0"/>
          </a:p>
        </p:txBody>
      </p:sp>
      <p:sp>
        <p:nvSpPr>
          <p:cNvPr id="8" name="Text 5"/>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100" b="1" kern="0" spc="300" dirty="0">
                <a:solidFill>
                  <a:srgbClr val="E87722"/>
                </a:solidFill>
                <a:latin typeface="Calibri" pitchFamily="34" charset="0"/>
                <a:ea typeface="Calibri" pitchFamily="34" charset="-122"/>
                <a:cs typeface="Calibri" pitchFamily="34" charset="-120"/>
              </a:rPr>
              <a:t>ASOCIACIÓN MINISTERIAL</a:t>
            </a:r>
            <a:endParaRPr lang="en-US" sz="1100" dirty="0"/>
          </a:p>
        </p:txBody>
      </p:sp>
      <p:sp>
        <p:nvSpPr>
          <p:cNvPr id="9" name="Text 6"/>
          <p:cNvSpPr/>
          <p:nvPr/>
        </p:nvSpPr>
        <p:spPr>
          <a:xfrm>
            <a:off x="457200" y="4800600"/>
            <a:ext cx="8229600" cy="274320"/>
          </a:xfrm>
          <a:prstGeom prst="rect">
            <a:avLst/>
          </a:prstGeom>
          <a:noFill/>
          <a:ln/>
        </p:spPr>
        <p:txBody>
          <a:bodyPr wrap="square" lIns="0" tIns="0" rIns="0" bIns="0" rtlCol="0" anchor="ctr"/>
          <a:lstStyle/>
          <a:p>
            <a:pPr marL="0" indent="0" algn="ctr">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100" b="1" kern="0" spc="500" dirty="0">
                <a:solidFill>
                  <a:srgbClr val="E87722"/>
                </a:solidFill>
                <a:latin typeface="Calibri" pitchFamily="34" charset="0"/>
                <a:ea typeface="Calibri" pitchFamily="34" charset="-122"/>
                <a:cs typeface="Calibri" pitchFamily="34" charset="-120"/>
              </a:rPr>
              <a:t>INTRODUCCIÓN · TERCERA SECCIÓN</a:t>
            </a:r>
            <a:endParaRPr lang="en-US" sz="11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El diaconado en acción</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Empieza la sección práctica del manual</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Las primeras cinco partes del libro asentaron el fundamento bíblico, histórico y espiritual del diaconado. A partir de aquí comienza la tercera sección, que aterriza ese fundamento en la práctica concreta del ministerio.</a:t>
            </a:r>
            <a:endParaRPr lang="en-US" sz="1200" dirty="0"/>
          </a:p>
          <a:p>
            <a:pPr marL="0" indent="0">
              <a:spcAft>
                <a:spcPts val="800"/>
              </a:spcAft>
              <a:buNone/>
            </a:pPr>
            <a:endParaRPr lang="en-US" sz="1200" dirty="0"/>
          </a:p>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El capítulo 6 abre esa sección con la pregunta más básica de toda labor compartida: ¿cómo organizamos el trabajo? La respuesta del manual gira en torno a tres ejes: un equipo que colabora sin sustituirse, comisiones que distribuyen responsabilidades, y reuniones bien conducidas con una agenda clara y un informe que conecta la iglesia local con su organización mundial.</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6</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03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F1B3D"/>
        </a:solidFill>
        <a:effectLst/>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txBody>
          <a:bodyPr/>
          <a:lstStyle/>
          <a:p>
            <a:endParaRPr lang="pt-BR"/>
          </a:p>
        </p:txBody>
      </p:sp>
      <p:sp>
        <p:nvSpPr>
          <p:cNvPr id="3" name="Text 1"/>
          <p:cNvSpPr/>
          <p:nvPr/>
        </p:nvSpPr>
        <p:spPr>
          <a:xfrm>
            <a:off x="822960" y="1645920"/>
            <a:ext cx="7315200" cy="457200"/>
          </a:xfrm>
          <a:prstGeom prst="rect">
            <a:avLst/>
          </a:prstGeom>
          <a:noFill/>
          <a:ln/>
        </p:spPr>
        <p:txBody>
          <a:bodyPr wrap="square" lIns="0" tIns="0" rIns="0" bIns="0" rtlCol="0" anchor="ctr"/>
          <a:lstStyle/>
          <a:p>
            <a:pPr marL="0" indent="0">
              <a:buNone/>
            </a:pPr>
            <a:r>
              <a:rPr lang="en-US" sz="1400" b="1" kern="0" spc="600" dirty="0">
                <a:solidFill>
                  <a:srgbClr val="E87722"/>
                </a:solidFill>
                <a:latin typeface="Calibri" pitchFamily="34" charset="0"/>
                <a:ea typeface="Calibri" pitchFamily="34" charset="-122"/>
                <a:cs typeface="Calibri" pitchFamily="34" charset="-120"/>
              </a:rPr>
              <a:t>PARTE 01</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marL="0" indent="0">
              <a:buNone/>
            </a:pPr>
            <a:r>
              <a:rPr lang="en-US" sz="3600" b="1" dirty="0">
                <a:solidFill>
                  <a:srgbClr val="FFFFFF"/>
                </a:solidFill>
                <a:latin typeface="Georgia" pitchFamily="34" charset="0"/>
                <a:ea typeface="Georgia" pitchFamily="34" charset="-122"/>
                <a:cs typeface="Georgia" pitchFamily="34" charset="-120"/>
              </a:rPr>
              <a:t>El equipo: diáconos, diaconisas,</a:t>
            </a:r>
            <a:endParaRPr lang="en-US" sz="3600" dirty="0"/>
          </a:p>
          <a:p>
            <a:pPr marL="0" indent="0">
              <a:buNone/>
            </a:pPr>
            <a:r>
              <a:rPr lang="en-US" sz="3600" b="1" dirty="0">
                <a:solidFill>
                  <a:srgbClr val="FFFFFF"/>
                </a:solidFill>
                <a:latin typeface="Georgia" pitchFamily="34" charset="0"/>
                <a:ea typeface="Georgia" pitchFamily="34" charset="-122"/>
                <a:cs typeface="Georgia" pitchFamily="34" charset="-120"/>
              </a:rPr>
              <a:t>ancianos y pastor</a:t>
            </a:r>
            <a:endParaRPr lang="en-US" sz="36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marL="0" indent="0">
              <a:buNone/>
            </a:pPr>
            <a:r>
              <a:rPr lang="en-US" sz="1400" i="1" dirty="0">
                <a:solidFill>
                  <a:srgbClr val="CBD5E0"/>
                </a:solidFill>
                <a:latin typeface="Calibri" pitchFamily="34" charset="0"/>
                <a:ea typeface="Calibri" pitchFamily="34" charset="-122"/>
                <a:cs typeface="Calibri" pitchFamily="34" charset="-120"/>
              </a:rPr>
              <a:t>Cuatro funciones distintas que sirven a una sola misión.</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01 · EL EQUIPO</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600" b="1" dirty="0">
                <a:solidFill>
                  <a:srgbClr val="1A2B5C"/>
                </a:solidFill>
                <a:latin typeface="Georgia" pitchFamily="34" charset="0"/>
                <a:ea typeface="Georgia" pitchFamily="34" charset="-122"/>
                <a:cs typeface="Georgia" pitchFamily="34" charset="-120"/>
              </a:rPr>
              <a:t>No actúan como grupos separados</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Colaboradores en el ministerio pastoral</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Aunque hay tareas específicas para los diáconos y las diaconisas, ellos no actúan como grupos separados de los demás dirigentes. Los diáconos y las diaconisas son, antes que nada, colaboradores en el ministerio de aquellos que fueron llamados para pastorear el rebaño.</a:t>
            </a:r>
            <a:endParaRPr lang="en-US" sz="1200" dirty="0"/>
          </a:p>
          <a:p>
            <a:pPr marL="0" indent="0">
              <a:spcAft>
                <a:spcPts val="800"/>
              </a:spcAft>
              <a:buNone/>
            </a:pPr>
            <a:endParaRPr lang="en-US" sz="1200" dirty="0"/>
          </a:p>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Trabajan en sociedad con el pastor y los ancianos. Cada uno en su área de actividades trabaja para el crecimiento y el fortalecimiento de la iglesia. No es una jerarquía de poder, sino una distribución de funciones que se complementan en una sola misión.</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6</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05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01 · EL EQUIPO</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600" b="1" dirty="0">
                <a:solidFill>
                  <a:srgbClr val="1A2B5C"/>
                </a:solidFill>
                <a:latin typeface="Georgia" pitchFamily="34" charset="0"/>
                <a:ea typeface="Georgia" pitchFamily="34" charset="-122"/>
                <a:cs typeface="Georgia" pitchFamily="34" charset="-120"/>
              </a:rPr>
              <a:t>El motivo bíblico de la división</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Reducir la sobrecarga, liberar el ministerio de la palabra</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El motivo de la elección de los siete servidores en la iglesia de Jerusalén fue reducir la sobrecarga de aquellos que debían dedicarse más a la oración y al ministerio de la palabra. Posteriormente, con la inclusión de las mujeres en el diaconado, el mismo principio se comenzó a aplicar también para con ellas.</a:t>
            </a:r>
            <a:endParaRPr lang="en-US" sz="1200" dirty="0"/>
          </a:p>
          <a:p>
            <a:pPr marL="0" indent="0">
              <a:spcAft>
                <a:spcPts val="800"/>
              </a:spcAft>
              <a:buNone/>
            </a:pPr>
            <a:endParaRPr lang="en-US" sz="1200" dirty="0"/>
          </a:p>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El objetivo, entonces y ahora, es el mismo: que los ministros de la Palabra puedan dedicarse plenamente a su ministerio, mientras los diáconos y las diaconisas asumen las responsabilidades de cuidado y servicio que sostienen la vida cotidiana de la iglesia.</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6</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06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A2B5C"/>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31520" y="914400"/>
            <a:ext cx="822960" cy="822960"/>
          </a:xfrm>
          <a:prstGeom prst="rect">
            <a:avLst/>
          </a:prstGeom>
        </p:spPr>
      </p:pic>
      <p:sp>
        <p:nvSpPr>
          <p:cNvPr id="3" name="Text 0"/>
          <p:cNvSpPr/>
          <p:nvPr/>
        </p:nvSpPr>
        <p:spPr>
          <a:xfrm>
            <a:off x="914400" y="1783080"/>
            <a:ext cx="7498080" cy="1645920"/>
          </a:xfrm>
          <a:prstGeom prst="rect">
            <a:avLst/>
          </a:prstGeom>
          <a:noFill/>
          <a:ln/>
        </p:spPr>
        <p:txBody>
          <a:bodyPr wrap="square" lIns="0" tIns="0" rIns="0" bIns="0" rtlCol="0" anchor="t"/>
          <a:lstStyle/>
          <a:p>
            <a:pPr marL="0" indent="0">
              <a:buNone/>
            </a:pPr>
            <a:r>
              <a:rPr lang="en-US" sz="2600" i="1" dirty="0">
                <a:solidFill>
                  <a:srgbClr val="FFFFFF"/>
                </a:solidFill>
                <a:latin typeface="Georgia" pitchFamily="34" charset="0"/>
                <a:ea typeface="Georgia" pitchFamily="34" charset="-122"/>
                <a:cs typeface="Georgia" pitchFamily="34" charset="-120"/>
              </a:rPr>
              <a:t>"Y nosotros persistiremos en la oración, y en el ministerio de la palabra."</a:t>
            </a:r>
            <a:endParaRPr lang="en-US" sz="2600" dirty="0"/>
          </a:p>
        </p:txBody>
      </p:sp>
      <p:sp>
        <p:nvSpPr>
          <p:cNvPr id="4" name="Text 1"/>
          <p:cNvSpPr/>
          <p:nvPr/>
        </p:nvSpPr>
        <p:spPr>
          <a:xfrm>
            <a:off x="914400" y="3611880"/>
            <a:ext cx="7315200" cy="640080"/>
          </a:xfrm>
          <a:prstGeom prst="rect">
            <a:avLst/>
          </a:prstGeom>
          <a:noFill/>
          <a:ln/>
        </p:spPr>
        <p:txBody>
          <a:bodyPr wrap="square" lIns="0" tIns="0" rIns="0" bIns="0" rtlCol="0" anchor="t"/>
          <a:lstStyle/>
          <a:p>
            <a:pPr marL="0" indent="0">
              <a:buNone/>
            </a:pPr>
            <a:r>
              <a:rPr lang="en-US" sz="1200" i="1" dirty="0">
                <a:solidFill>
                  <a:srgbClr val="CBD5E0"/>
                </a:solidFill>
                <a:latin typeface="Calibri" pitchFamily="34" charset="0"/>
                <a:ea typeface="Calibri" pitchFamily="34" charset="-122"/>
                <a:cs typeface="Calibri" pitchFamily="34" charset="-120"/>
              </a:rPr>
              <a:t>La declaración apostólica que justifica toda la división del trabajo: el ministerio de la palabra necesita tiempo, oración y dedicación exclusiva.</a:t>
            </a:r>
            <a:endParaRPr lang="en-US" sz="1200" dirty="0"/>
          </a:p>
        </p:txBody>
      </p:sp>
      <p:sp>
        <p:nvSpPr>
          <p:cNvPr id="5" name="Shape 2"/>
          <p:cNvSpPr/>
          <p:nvPr/>
        </p:nvSpPr>
        <p:spPr>
          <a:xfrm>
            <a:off x="914400" y="4370832"/>
            <a:ext cx="365760" cy="36576"/>
          </a:xfrm>
          <a:prstGeom prst="rect">
            <a:avLst/>
          </a:prstGeom>
          <a:solidFill>
            <a:srgbClr val="E87722"/>
          </a:solidFill>
          <a:ln w="12700">
            <a:solidFill>
              <a:srgbClr val="E87722"/>
            </a:solidFill>
            <a:prstDash val="solid"/>
          </a:ln>
        </p:spPr>
        <p:txBody>
          <a:bodyPr/>
          <a:lstStyle/>
          <a:p>
            <a:endParaRPr lang="pt-BR"/>
          </a:p>
        </p:txBody>
      </p:sp>
      <p:sp>
        <p:nvSpPr>
          <p:cNvPr id="6" name="Text 3"/>
          <p:cNvSpPr/>
          <p:nvPr/>
        </p:nvSpPr>
        <p:spPr>
          <a:xfrm>
            <a:off x="1417320" y="4233672"/>
            <a:ext cx="4572000" cy="320040"/>
          </a:xfrm>
          <a:prstGeom prst="rect">
            <a:avLst/>
          </a:prstGeom>
          <a:noFill/>
          <a:ln/>
        </p:spPr>
        <p:txBody>
          <a:bodyPr wrap="square" lIns="0" tIns="0" rIns="0" bIns="0" rtlCol="0" anchor="ctr"/>
          <a:lstStyle/>
          <a:p>
            <a:pPr marL="0" indent="0">
              <a:buNone/>
            </a:pPr>
            <a:r>
              <a:rPr lang="en-US" sz="1200" b="1" kern="0" spc="400" dirty="0">
                <a:solidFill>
                  <a:srgbClr val="E87722"/>
                </a:solidFill>
                <a:latin typeface="Calibri" pitchFamily="34" charset="0"/>
                <a:ea typeface="Calibri" pitchFamily="34" charset="-122"/>
                <a:cs typeface="Calibri" pitchFamily="34" charset="-120"/>
              </a:rPr>
              <a:t>HECHOS 6:4</a:t>
            </a:r>
            <a:endParaRPr lang="en-US" sz="1200" dirty="0"/>
          </a:p>
        </p:txBody>
      </p:sp>
      <p:sp>
        <p:nvSpPr>
          <p:cNvPr id="7" name="Text 4"/>
          <p:cNvSpPr/>
          <p:nvPr/>
        </p:nvSpPr>
        <p:spPr>
          <a:xfrm>
            <a:off x="914400" y="4572000"/>
            <a:ext cx="5486400" cy="27432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Nueva Reina Valera 2000 Actualizada</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A2B5C"/>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31520" y="411480"/>
            <a:ext cx="822960" cy="822960"/>
          </a:xfrm>
          <a:prstGeom prst="rect">
            <a:avLst/>
          </a:prstGeom>
        </p:spPr>
      </p:pic>
      <p:sp>
        <p:nvSpPr>
          <p:cNvPr id="3" name="Text 0"/>
          <p:cNvSpPr/>
          <p:nvPr/>
        </p:nvSpPr>
        <p:spPr>
          <a:xfrm>
            <a:off x="914400" y="1280160"/>
            <a:ext cx="7498080" cy="1828800"/>
          </a:xfrm>
          <a:prstGeom prst="rect">
            <a:avLst/>
          </a:prstGeom>
          <a:noFill/>
          <a:ln/>
        </p:spPr>
        <p:txBody>
          <a:bodyPr wrap="square" lIns="0" tIns="0" rIns="0" bIns="0" rtlCol="0" anchor="t"/>
          <a:lstStyle/>
          <a:p>
            <a:pPr marL="0" indent="0">
              <a:buNone/>
            </a:pPr>
            <a:r>
              <a:rPr lang="en-US" sz="1700" i="1" dirty="0">
                <a:solidFill>
                  <a:srgbClr val="FFFFFF"/>
                </a:solidFill>
                <a:latin typeface="Georgia" pitchFamily="34" charset="0"/>
                <a:ea typeface="Georgia" pitchFamily="34" charset="-122"/>
                <a:cs typeface="Georgia" pitchFamily="34" charset="-120"/>
              </a:rPr>
              <a:t>"Los elegidos de Dios para ser dirigentes en su causa, para supervisar los intereses espirituales de la iglesia, debieran ser aliviados, tanto como resulte posible, de los cuidados y perplejidades de naturaleza temporal."</a:t>
            </a:r>
            <a:endParaRPr lang="en-US" sz="1700" dirty="0"/>
          </a:p>
        </p:txBody>
      </p:sp>
      <p:sp>
        <p:nvSpPr>
          <p:cNvPr id="4" name="Text 1"/>
          <p:cNvSpPr/>
          <p:nvPr/>
        </p:nvSpPr>
        <p:spPr>
          <a:xfrm>
            <a:off x="914400" y="3154680"/>
            <a:ext cx="7315200" cy="1005840"/>
          </a:xfrm>
          <a:prstGeom prst="rect">
            <a:avLst/>
          </a:prstGeom>
          <a:noFill/>
          <a:ln/>
        </p:spPr>
        <p:txBody>
          <a:bodyPr wrap="square" lIns="0" tIns="0" rIns="0" bIns="0" rtlCol="0" anchor="t"/>
          <a:lstStyle/>
          <a:p>
            <a:pPr marL="0" indent="0">
              <a:buNone/>
            </a:pPr>
            <a:r>
              <a:rPr lang="en-US" sz="1100" i="1" dirty="0">
                <a:solidFill>
                  <a:srgbClr val="CBD5E0"/>
                </a:solidFill>
                <a:latin typeface="Calibri" pitchFamily="34" charset="0"/>
                <a:ea typeface="Calibri" pitchFamily="34" charset="-122"/>
                <a:cs typeface="Calibri" pitchFamily="34" charset="-120"/>
              </a:rPr>
              <a:t>Los llamados por Dios para ministrar en palabra y doctrina deberían disponer de tiempo para la meditación, la oración y el estudio de las Escrituras. Su fino discernimiento espiritual se embota cuando se explayan en los detalles menores de los negocios.</a:t>
            </a:r>
            <a:endParaRPr lang="en-US" sz="1100" dirty="0"/>
          </a:p>
        </p:txBody>
      </p:sp>
      <p:sp>
        <p:nvSpPr>
          <p:cNvPr id="5" name="Shape 2"/>
          <p:cNvSpPr/>
          <p:nvPr/>
        </p:nvSpPr>
        <p:spPr>
          <a:xfrm>
            <a:off x="914400" y="4370832"/>
            <a:ext cx="365760" cy="36576"/>
          </a:xfrm>
          <a:prstGeom prst="rect">
            <a:avLst/>
          </a:prstGeom>
          <a:solidFill>
            <a:srgbClr val="E87722"/>
          </a:solidFill>
          <a:ln w="12700">
            <a:solidFill>
              <a:srgbClr val="E87722"/>
            </a:solidFill>
            <a:prstDash val="solid"/>
          </a:ln>
        </p:spPr>
        <p:txBody>
          <a:bodyPr/>
          <a:lstStyle/>
          <a:p>
            <a:endParaRPr lang="pt-BR"/>
          </a:p>
        </p:txBody>
      </p:sp>
      <p:sp>
        <p:nvSpPr>
          <p:cNvPr id="6" name="Text 3"/>
          <p:cNvSpPr/>
          <p:nvPr/>
        </p:nvSpPr>
        <p:spPr>
          <a:xfrm>
            <a:off x="1417320" y="4233672"/>
            <a:ext cx="4572000" cy="320040"/>
          </a:xfrm>
          <a:prstGeom prst="rect">
            <a:avLst/>
          </a:prstGeom>
          <a:noFill/>
          <a:ln/>
        </p:spPr>
        <p:txBody>
          <a:bodyPr wrap="square" lIns="0" tIns="0" rIns="0" bIns="0" rtlCol="0" anchor="ctr"/>
          <a:lstStyle/>
          <a:p>
            <a:pPr marL="0" indent="0">
              <a:buNone/>
            </a:pPr>
            <a:r>
              <a:rPr lang="en-US" sz="1100" b="1" kern="0" spc="400" dirty="0">
                <a:solidFill>
                  <a:srgbClr val="E87722"/>
                </a:solidFill>
                <a:latin typeface="Calibri" pitchFamily="34" charset="0"/>
                <a:ea typeface="Calibri" pitchFamily="34" charset="-122"/>
                <a:cs typeface="Calibri" pitchFamily="34" charset="-120"/>
              </a:rPr>
              <a:t>ELENA DE WHITE</a:t>
            </a:r>
            <a:endParaRPr lang="en-US" sz="1100" dirty="0"/>
          </a:p>
        </p:txBody>
      </p:sp>
      <p:sp>
        <p:nvSpPr>
          <p:cNvPr id="7" name="Text 4"/>
          <p:cNvSpPr/>
          <p:nvPr/>
        </p:nvSpPr>
        <p:spPr>
          <a:xfrm>
            <a:off x="914400" y="4572000"/>
            <a:ext cx="5486400" cy="27432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La historia de la redención, pp. 259-260</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A2B5C"/>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31520" y="914400"/>
            <a:ext cx="822960" cy="822960"/>
          </a:xfrm>
          <a:prstGeom prst="rect">
            <a:avLst/>
          </a:prstGeom>
        </p:spPr>
      </p:pic>
      <p:sp>
        <p:nvSpPr>
          <p:cNvPr id="3" name="Text 0"/>
          <p:cNvSpPr/>
          <p:nvPr/>
        </p:nvSpPr>
        <p:spPr>
          <a:xfrm>
            <a:off x="914400" y="1783080"/>
            <a:ext cx="7498080" cy="1828800"/>
          </a:xfrm>
          <a:prstGeom prst="rect">
            <a:avLst/>
          </a:prstGeom>
          <a:noFill/>
          <a:ln/>
        </p:spPr>
        <p:txBody>
          <a:bodyPr wrap="square" lIns="0" tIns="0" rIns="0" bIns="0" rtlCol="0" anchor="t"/>
          <a:lstStyle/>
          <a:p>
            <a:pPr marL="0" indent="0">
              <a:buNone/>
            </a:pPr>
            <a:r>
              <a:rPr lang="en-US" sz="1800" i="1" dirty="0">
                <a:solidFill>
                  <a:srgbClr val="FFFFFF"/>
                </a:solidFill>
                <a:latin typeface="Georgia" pitchFamily="34" charset="0"/>
                <a:ea typeface="Georgia" pitchFamily="34" charset="-122"/>
                <a:cs typeface="Georgia" pitchFamily="34" charset="-120"/>
              </a:rPr>
              <a:t>"El tiempo y la fuerza de quienes en la Providencia de Dios han sido colocados en los principales puestos de responsabilidad en la iglesia deben dedicarse a tratar los asuntos más graves que demandan especial sabiduría y grandeza de ánimo."</a:t>
            </a:r>
            <a:endParaRPr lang="en-US" sz="1800" dirty="0"/>
          </a:p>
        </p:txBody>
      </p:sp>
      <p:sp>
        <p:nvSpPr>
          <p:cNvPr id="4" name="Text 1"/>
          <p:cNvSpPr/>
          <p:nvPr/>
        </p:nvSpPr>
        <p:spPr>
          <a:xfrm>
            <a:off x="914400" y="3703320"/>
            <a:ext cx="7315200" cy="502920"/>
          </a:xfrm>
          <a:prstGeom prst="rect">
            <a:avLst/>
          </a:prstGeom>
          <a:noFill/>
          <a:ln/>
        </p:spPr>
        <p:txBody>
          <a:bodyPr wrap="square" lIns="0" tIns="0" rIns="0" bIns="0" rtlCol="0" anchor="t"/>
          <a:lstStyle/>
          <a:p>
            <a:pPr marL="0" indent="0">
              <a:buNone/>
            </a:pPr>
            <a:r>
              <a:rPr lang="en-US" sz="1200" i="1" dirty="0">
                <a:solidFill>
                  <a:srgbClr val="CBD5E0"/>
                </a:solidFill>
                <a:latin typeface="Calibri" pitchFamily="34" charset="0"/>
                <a:ea typeface="Calibri" pitchFamily="34" charset="-122"/>
                <a:cs typeface="Calibri" pitchFamily="34" charset="-120"/>
              </a:rPr>
              <a:t>No es plan de Dios que a tales hombres se les pida que resuelvan los asuntos menores que otros están bien capacitados para tratar.</a:t>
            </a:r>
            <a:endParaRPr lang="en-US" sz="1200" dirty="0"/>
          </a:p>
        </p:txBody>
      </p:sp>
      <p:sp>
        <p:nvSpPr>
          <p:cNvPr id="5" name="Shape 2"/>
          <p:cNvSpPr/>
          <p:nvPr/>
        </p:nvSpPr>
        <p:spPr>
          <a:xfrm>
            <a:off x="914400" y="4370832"/>
            <a:ext cx="365760" cy="36576"/>
          </a:xfrm>
          <a:prstGeom prst="rect">
            <a:avLst/>
          </a:prstGeom>
          <a:solidFill>
            <a:srgbClr val="E87722"/>
          </a:solidFill>
          <a:ln w="12700">
            <a:solidFill>
              <a:srgbClr val="E87722"/>
            </a:solidFill>
            <a:prstDash val="solid"/>
          </a:ln>
        </p:spPr>
        <p:txBody>
          <a:bodyPr/>
          <a:lstStyle/>
          <a:p>
            <a:endParaRPr lang="pt-BR"/>
          </a:p>
        </p:txBody>
      </p:sp>
      <p:sp>
        <p:nvSpPr>
          <p:cNvPr id="6" name="Text 3"/>
          <p:cNvSpPr/>
          <p:nvPr/>
        </p:nvSpPr>
        <p:spPr>
          <a:xfrm>
            <a:off x="1417320" y="4233672"/>
            <a:ext cx="4572000" cy="320040"/>
          </a:xfrm>
          <a:prstGeom prst="rect">
            <a:avLst/>
          </a:prstGeom>
          <a:noFill/>
          <a:ln/>
        </p:spPr>
        <p:txBody>
          <a:bodyPr wrap="square" lIns="0" tIns="0" rIns="0" bIns="0" rtlCol="0" anchor="ctr"/>
          <a:lstStyle/>
          <a:p>
            <a:pPr marL="0" indent="0">
              <a:buNone/>
            </a:pPr>
            <a:r>
              <a:rPr lang="en-US" sz="1100" b="1" kern="0" spc="400" dirty="0">
                <a:solidFill>
                  <a:srgbClr val="E87722"/>
                </a:solidFill>
                <a:latin typeface="Calibri" pitchFamily="34" charset="0"/>
                <a:ea typeface="Calibri" pitchFamily="34" charset="-122"/>
                <a:cs typeface="Calibri" pitchFamily="34" charset="-120"/>
              </a:rPr>
              <a:t>ELENA DE WHITE</a:t>
            </a:r>
            <a:endParaRPr lang="en-US" sz="1100" dirty="0"/>
          </a:p>
        </p:txBody>
      </p:sp>
      <p:sp>
        <p:nvSpPr>
          <p:cNvPr id="7" name="Text 4"/>
          <p:cNvSpPr/>
          <p:nvPr/>
        </p:nvSpPr>
        <p:spPr>
          <a:xfrm>
            <a:off x="914400" y="4572000"/>
            <a:ext cx="5486400" cy="27432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Los hechos de los apóstoles, p. 78</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TotalTime>
  <Words>1710</Words>
  <Application>Microsoft Macintosh PowerPoint</Application>
  <PresentationFormat>Apresentação na tela (16:9)</PresentationFormat>
  <Paragraphs>205</Paragraphs>
  <Slides>22</Slides>
  <Notes>22</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22</vt:i4>
      </vt:variant>
    </vt:vector>
  </HeadingPairs>
  <TitlesOfParts>
    <vt:vector size="26" baseType="lpstr">
      <vt:lpstr>Arial</vt:lpstr>
      <vt:lpstr>Calibri</vt:lpstr>
      <vt:lpstr>Georgia</vt:lpstr>
      <vt:lpstr>Office Theme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Guía del Diaconado · Capítulo 6</dc:title>
  <dc:subject>PptxGenJS Presentation</dc:subject>
  <dc:creator>Asociación Ministerial · DSA</dc:creator>
  <cp:lastModifiedBy>DSA - Otavio José Barreto Lima</cp:lastModifiedBy>
  <cp:revision>1</cp:revision>
  <dcterms:created xsi:type="dcterms:W3CDTF">2026-05-12T21:29:30Z</dcterms:created>
  <dcterms:modified xsi:type="dcterms:W3CDTF">2026-05-12T21:42:41Z</dcterms:modified>
</cp:coreProperties>
</file>