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200" y="411480"/>
            <a:ext cx="411480" cy="411480"/>
          </a:xfrm>
          <a:prstGeom prst="rect">
            <a:avLst/>
          </a:prstGeom>
        </p:spPr>
      </p:pic>
      <p:sp>
        <p:nvSpPr>
          <p:cNvPr id="3" name="Text 0"/>
          <p:cNvSpPr/>
          <p:nvPr/>
        </p:nvSpPr>
        <p:spPr>
          <a:xfrm>
            <a:off x="960120" y="411480"/>
            <a:ext cx="5486400" cy="41148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MINISTERIO ADVENTISTA</a:t>
            </a:r>
            <a:endParaRPr lang="en-US" sz="1100" dirty="0"/>
          </a:p>
        </p:txBody>
      </p:sp>
      <p:sp>
        <p:nvSpPr>
          <p:cNvPr id="4" name="Text 1"/>
          <p:cNvSpPr/>
          <p:nvPr/>
        </p:nvSpPr>
        <p:spPr>
          <a:xfrm>
            <a:off x="457200" y="1371600"/>
            <a:ext cx="8229600" cy="2377440"/>
          </a:xfrm>
          <a:prstGeom prst="rect">
            <a:avLst/>
          </a:prstGeom>
          <a:noFill/>
          <a:ln/>
        </p:spPr>
        <p:txBody>
          <a:bodyPr wrap="square" lIns="0" tIns="0" rIns="0" bIns="0" rtlCol="0" anchor="t"/>
          <a:lstStyle/>
          <a:p>
            <a:pPr indent="0" marL="0">
              <a:buNone/>
            </a:pPr>
            <a:r>
              <a:rPr lang="en-US" sz="4800" b="1" dirty="0">
                <a:solidFill>
                  <a:srgbClr val="FFFFFF"/>
                </a:solidFill>
                <a:latin typeface="Georgia" pitchFamily="34" charset="0"/>
                <a:ea typeface="Georgia" pitchFamily="34" charset="-122"/>
                <a:cs typeface="Georgia" pitchFamily="34" charset="-120"/>
              </a:rPr>
              <a:t>Promoviendo</a:t>
            </a:r>
            <a:endParaRPr lang="en-US" sz="4800" dirty="0"/>
          </a:p>
          <a:p>
            <a:pPr indent="0" marL="0">
              <a:buNone/>
            </a:pPr>
            <a:r>
              <a:rPr lang="en-US" sz="4800" b="1" dirty="0">
                <a:solidFill>
                  <a:srgbClr val="FFFFFF"/>
                </a:solidFill>
                <a:latin typeface="Georgia" pitchFamily="34" charset="0"/>
                <a:ea typeface="Georgia" pitchFamily="34" charset="-122"/>
                <a:cs typeface="Georgia" pitchFamily="34" charset="-120"/>
              </a:rPr>
              <a:t>la unidad</a:t>
            </a:r>
            <a:endParaRPr lang="en-US" sz="4800" dirty="0"/>
          </a:p>
          <a:p>
            <a:pPr indent="0" marL="0">
              <a:buNone/>
            </a:pPr>
            <a:r>
              <a:rPr lang="en-US" sz="4800" b="1" dirty="0">
                <a:solidFill>
                  <a:srgbClr val="FFFFFF"/>
                </a:solidFill>
                <a:latin typeface="Georgia" pitchFamily="34" charset="0"/>
                <a:ea typeface="Georgia" pitchFamily="34" charset="-122"/>
                <a:cs typeface="Georgia" pitchFamily="34" charset="-120"/>
              </a:rPr>
              <a:t>de la Iglesia</a:t>
            </a:r>
            <a:endParaRPr lang="en-US" sz="4800" dirty="0"/>
          </a:p>
        </p:txBody>
      </p:sp>
      <p:sp>
        <p:nvSpPr>
          <p:cNvPr id="5" name="Shape 2"/>
          <p:cNvSpPr/>
          <p:nvPr/>
        </p:nvSpPr>
        <p:spPr>
          <a:xfrm>
            <a:off x="457200" y="3749040"/>
            <a:ext cx="640080" cy="54864"/>
          </a:xfrm>
          <a:prstGeom prst="rect">
            <a:avLst/>
          </a:prstGeom>
          <a:solidFill>
            <a:srgbClr val="E87722"/>
          </a:solidFill>
          <a:ln w="12700">
            <a:solidFill>
              <a:srgbClr val="E87722"/>
            </a:solidFill>
            <a:prstDash val="solid"/>
          </a:ln>
        </p:spPr>
      </p:sp>
      <p:sp>
        <p:nvSpPr>
          <p:cNvPr id="6" name="Text 3"/>
          <p:cNvSpPr/>
          <p:nvPr/>
        </p:nvSpPr>
        <p:spPr>
          <a:xfrm>
            <a:off x="457200" y="3931920"/>
            <a:ext cx="8229600" cy="365760"/>
          </a:xfrm>
          <a:prstGeom prst="rect">
            <a:avLst/>
          </a:prstGeom>
          <a:noFill/>
          <a:ln/>
        </p:spPr>
        <p:txBody>
          <a:bodyPr wrap="square" lIns="0" tIns="0" rIns="0" bIns="0" rtlCol="0" anchor="t"/>
          <a:lstStyle/>
          <a:p>
            <a:pPr indent="0" marL="0">
              <a:buNone/>
            </a:pPr>
            <a:r>
              <a:rPr lang="en-US" sz="1600" i="1" dirty="0">
                <a:solidFill>
                  <a:srgbClr val="CBD5E0"/>
                </a:solidFill>
                <a:latin typeface="Calibri" pitchFamily="34" charset="0"/>
                <a:ea typeface="Calibri" pitchFamily="34" charset="-122"/>
                <a:cs typeface="Calibri" pitchFamily="34" charset="-120"/>
              </a:rPr>
              <a:t>Capítulo 5 · Guía del Diaconado</a:t>
            </a:r>
            <a:endParaRPr lang="en-US" sz="1600" dirty="0"/>
          </a:p>
        </p:txBody>
      </p:sp>
      <p:sp>
        <p:nvSpPr>
          <p:cNvPr id="7" name="Text 4"/>
          <p:cNvSpPr/>
          <p:nvPr/>
        </p:nvSpPr>
        <p:spPr>
          <a:xfrm>
            <a:off x="457200" y="4480560"/>
            <a:ext cx="5486400" cy="320040"/>
          </a:xfrm>
          <a:prstGeom prst="rect">
            <a:avLst/>
          </a:prstGeom>
          <a:noFill/>
          <a:ln/>
        </p:spPr>
        <p:txBody>
          <a:bodyPr wrap="square" lIns="0" tIns="0" rIns="0" bIns="0" rtlCol="0" anchor="ctr"/>
          <a:lstStyle/>
          <a:p>
            <a:pPr indent="0" marL="0">
              <a:buNone/>
            </a:pPr>
            <a:r>
              <a:rPr lang="en-US" sz="1100" b="1" spc="300" kern="0" dirty="0">
                <a:solidFill>
                  <a:srgbClr val="FFFFFF"/>
                </a:solidFill>
                <a:latin typeface="Calibri" pitchFamily="34" charset="0"/>
                <a:ea typeface="Calibri" pitchFamily="34" charset="-122"/>
                <a:cs typeface="Calibri" pitchFamily="34" charset="-120"/>
              </a:rPr>
              <a:t>ASOCIACIÓN MINISTERIAL</a:t>
            </a:r>
            <a:endParaRPr lang="en-US" sz="1100" dirty="0"/>
          </a:p>
        </p:txBody>
      </p:sp>
      <p:sp>
        <p:nvSpPr>
          <p:cNvPr id="8" name="Text 5"/>
          <p:cNvSpPr/>
          <p:nvPr/>
        </p:nvSpPr>
        <p:spPr>
          <a:xfrm>
            <a:off x="457200" y="475488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
        <p:nvSpPr>
          <p:cNvPr id="9" name="Text 6"/>
          <p:cNvSpPr/>
          <p:nvPr/>
        </p:nvSpPr>
        <p:spPr>
          <a:xfrm>
            <a:off x="4572000" y="4572000"/>
            <a:ext cx="4114800" cy="320040"/>
          </a:xfrm>
          <a:prstGeom prst="rect">
            <a:avLst/>
          </a:prstGeom>
          <a:noFill/>
          <a:ln/>
        </p:spPr>
        <p:txBody>
          <a:bodyPr wrap="square" lIns="0" tIns="0" rIns="0" bIns="0" rtlCol="0" anchor="ctr"/>
          <a:lstStyle/>
          <a:p>
            <a:pPr algn="r" indent="0" marL="0">
              <a:buNone/>
            </a:pPr>
            <a:r>
              <a:rPr lang="en-US" sz="1100" b="1" spc="300" kern="0" dirty="0">
                <a:solidFill>
                  <a:srgbClr val="E87722"/>
                </a:solidFill>
                <a:latin typeface="Calibri" pitchFamily="34" charset="0"/>
                <a:ea typeface="Calibri" pitchFamily="34" charset="-122"/>
                <a:cs typeface="Calibri" pitchFamily="34" charset="-120"/>
              </a:rPr>
              <a:t>Capítulo 05</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502920"/>
            <a:ext cx="822960" cy="822960"/>
          </a:xfrm>
          <a:prstGeom prst="rect">
            <a:avLst/>
          </a:prstGeom>
        </p:spPr>
      </p:pic>
      <p:sp>
        <p:nvSpPr>
          <p:cNvPr id="3" name="Text 0"/>
          <p:cNvSpPr/>
          <p:nvPr/>
        </p:nvSpPr>
        <p:spPr>
          <a:xfrm>
            <a:off x="914400" y="1417320"/>
            <a:ext cx="7498080" cy="2194560"/>
          </a:xfrm>
          <a:prstGeom prst="rect">
            <a:avLst/>
          </a:prstGeom>
          <a:noFill/>
          <a:ln/>
        </p:spPr>
        <p:txBody>
          <a:bodyPr wrap="square" lIns="0" tIns="0" rIns="0" bIns="0"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"Los diáconos debían ser varones de buen testimonio, llenos de Espíritu Santo y de sabiduría. Estos hombres debían colocarse unidamente de parte de la justicia y mantenerse firmes y decididos. Así tendrían una unificadora influencia en la grey entera."</a:t>
            </a:r>
            <a:endParaRPr lang="en-US" sz="1800" dirty="0"/>
          </a:p>
        </p:txBody>
      </p:sp>
      <p:sp>
        <p:nvSpPr>
          <p:cNvPr id="4" name="Text 1"/>
          <p:cNvSpPr/>
          <p:nvPr/>
        </p:nvSpPr>
        <p:spPr>
          <a:xfrm>
            <a:off x="914400" y="3703320"/>
            <a:ext cx="7315200" cy="502920"/>
          </a:xfrm>
          <a:prstGeom prst="rect">
            <a:avLst/>
          </a:prstGeom>
          <a:noFill/>
          <a:ln/>
        </p:spPr>
        <p:txBody>
          <a:bodyPr wrap="square" lIns="0" tIns="0" rIns="0" bIns="0" rtlCol="0" anchor="t"/>
          <a:lstStyle/>
          <a:p>
            <a:pPr indent="0" marL="0">
              <a:buNone/>
            </a:pPr>
            <a:r>
              <a:rPr lang="en-US" sz="1100" i="1" dirty="0">
                <a:solidFill>
                  <a:srgbClr val="CBD5E0"/>
                </a:solidFill>
                <a:latin typeface="Calibri" pitchFamily="34" charset="0"/>
                <a:ea typeface="Calibri" pitchFamily="34" charset="-122"/>
                <a:cs typeface="Calibri" pitchFamily="34" charset="-120"/>
              </a:rPr>
              <a:t>Apoyada en 1 Pedro 5:2-3: como prudentes pastores, apacentar la grey de Dios siendo dechados de la grey.</a:t>
            </a:r>
            <a:endParaRPr lang="en-US" sz="1100" dirty="0"/>
          </a:p>
        </p:txBody>
      </p:sp>
      <p:sp>
        <p:nvSpPr>
          <p:cNvPr id="5" name="Shape 2"/>
          <p:cNvSpPr/>
          <p:nvPr/>
        </p:nvSpPr>
        <p:spPr>
          <a:xfrm>
            <a:off x="914400" y="4370832"/>
            <a:ext cx="365760" cy="36576"/>
          </a:xfrm>
          <a:prstGeom prst="rect">
            <a:avLst/>
          </a:prstGeom>
          <a:solidFill>
            <a:srgbClr val="E87722"/>
          </a:solidFill>
          <a:ln w="12700">
            <a:solidFill>
              <a:srgbClr val="E87722"/>
            </a:solidFill>
            <a:prstDash val="solid"/>
          </a:ln>
        </p:spPr>
      </p:sp>
      <p:sp>
        <p:nvSpPr>
          <p:cNvPr id="6" name="Text 3"/>
          <p:cNvSpPr/>
          <p:nvPr/>
        </p:nvSpPr>
        <p:spPr>
          <a:xfrm>
            <a:off x="1417320" y="4233672"/>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7" name="Text 4"/>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Los hechos de los apóstoles, p. 76</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02</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4000" b="1" dirty="0">
                <a:solidFill>
                  <a:srgbClr val="FFFFFF"/>
                </a:solidFill>
                <a:latin typeface="Georgia" pitchFamily="34" charset="0"/>
                <a:ea typeface="Georgia" pitchFamily="34" charset="-122"/>
                <a:cs typeface="Georgia" pitchFamily="34" charset="-120"/>
              </a:rPr>
              <a:t>Actitudes prácticas</a:t>
            </a:r>
            <a:endParaRPr lang="en-US" sz="4000" dirty="0"/>
          </a:p>
          <a:p>
            <a:pPr indent="0" marL="0">
              <a:buNone/>
            </a:pPr>
            <a:r>
              <a:rPr lang="en-US" sz="4000" b="1" dirty="0">
                <a:solidFill>
                  <a:srgbClr val="FFFFFF"/>
                </a:solidFill>
                <a:latin typeface="Georgia" pitchFamily="34" charset="0"/>
                <a:ea typeface="Georgia" pitchFamily="34" charset="-122"/>
                <a:cs typeface="Georgia" pitchFamily="34" charset="-120"/>
              </a:rPr>
              <a:t>para la reconciliación</a:t>
            </a:r>
            <a:endParaRPr lang="en-US" sz="40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Seis posturas concretas para servir como instrumento de pacificación.</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772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ACTITUDES PRÁCTICAS PARA LA RECONCILIACIÓN</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Las seis actitudes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Cómo abordar y cómo conducir la pacificación</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El capítulo enumera seis actitudes que el diácono y la diaconisa deben cultivar para servir como agentes de reconciliación. Pueden agruparse en dos ejes que se complementan:</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  Cómo abordar — las tres primeras actitudes orientan el contacto inicial con las personas en discordia: visitar, escuchar sin juzgar e intermediar.</a:t>
            </a: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  Cómo conducir — las tres últimas orientan el comportamiento en medio del proceso: ser discreto, orar por la unidad y buscar una tercera opción de solución.</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5</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LAS SEIS ACTITUDES · GRUPO 01 DE 02</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Cómo abordar</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920240"/>
            <a:ext cx="2468880" cy="2606040"/>
          </a:xfrm>
          <a:prstGeom prst="rect">
            <a:avLst/>
          </a:prstGeom>
          <a:solidFill>
            <a:srgbClr val="F7FAFC"/>
          </a:solidFill>
          <a:ln w="6350">
            <a:solidFill>
              <a:srgbClr val="E2E8F0"/>
            </a:solidFill>
            <a:prstDash val="solid"/>
          </a:ln>
        </p:spPr>
      </p:sp>
      <p:sp>
        <p:nvSpPr>
          <p:cNvPr id="6" name="Shape 4"/>
          <p:cNvSpPr/>
          <p:nvPr/>
        </p:nvSpPr>
        <p:spPr>
          <a:xfrm>
            <a:off x="548640" y="1920240"/>
            <a:ext cx="73152" cy="2606040"/>
          </a:xfrm>
          <a:prstGeom prst="rect">
            <a:avLst/>
          </a:prstGeom>
          <a:solidFill>
            <a:srgbClr val="E87722"/>
          </a:solidFill>
          <a:ln w="12700">
            <a:solidFill>
              <a:srgbClr val="E87722"/>
            </a:solidFill>
            <a:prstDash val="solid"/>
          </a:ln>
        </p:spPr>
      </p:sp>
      <p:sp>
        <p:nvSpPr>
          <p:cNvPr id="7" name="Shape 5"/>
          <p:cNvSpPr/>
          <p:nvPr/>
        </p:nvSpPr>
        <p:spPr>
          <a:xfrm>
            <a:off x="868680" y="2194560"/>
            <a:ext cx="640080" cy="640080"/>
          </a:xfrm>
          <a:prstGeom prst="ellipse">
            <a:avLst/>
          </a:prstGeom>
          <a:solidFill>
            <a:srgbClr val="FFFFFF"/>
          </a:solidFill>
          <a:ln w="19050">
            <a:solidFill>
              <a:srgbClr val="E87722"/>
            </a:solidFill>
            <a:prstDash val="solid"/>
          </a:ln>
        </p:spPr>
      </p:sp>
      <p:pic>
        <p:nvPicPr>
          <p:cNvPr id="8" name="Image 0" descr="preencoded.png">    </p:cNvPr>
          <p:cNvPicPr>
            <a:picLocks noChangeAspect="1"/>
          </p:cNvPicPr>
          <p:nvPr/>
        </p:nvPicPr>
        <p:blipFill>
          <a:blip r:embed="rId1"/>
          <a:stretch>
            <a:fillRect/>
          </a:stretch>
        </p:blipFill>
        <p:spPr>
          <a:xfrm>
            <a:off x="1005840" y="2331720"/>
            <a:ext cx="365760" cy="365760"/>
          </a:xfrm>
          <a:prstGeom prst="rect">
            <a:avLst/>
          </a:prstGeom>
        </p:spPr>
      </p:pic>
      <p:sp>
        <p:nvSpPr>
          <p:cNvPr id="9" name="Text 6"/>
          <p:cNvSpPr/>
          <p:nvPr/>
        </p:nvSpPr>
        <p:spPr>
          <a:xfrm>
            <a:off x="22860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01</a:t>
            </a:r>
            <a:endParaRPr lang="en-US" sz="2200" dirty="0"/>
          </a:p>
        </p:txBody>
      </p:sp>
      <p:sp>
        <p:nvSpPr>
          <p:cNvPr id="10" name="Text 7"/>
          <p:cNvSpPr/>
          <p:nvPr/>
        </p:nvSpPr>
        <p:spPr>
          <a:xfrm>
            <a:off x="822960" y="3017520"/>
            <a:ext cx="2103120" cy="502920"/>
          </a:xfrm>
          <a:prstGeom prst="rect">
            <a:avLst/>
          </a:prstGeom>
          <a:noFill/>
          <a:ln/>
        </p:spPr>
        <p:txBody>
          <a:bodyPr wrap="square" lIns="0" tIns="0" rIns="0" bIns="0" rtlCol="0" anchor="t"/>
          <a:lstStyle/>
          <a:p>
            <a:pPr indent="0" marL="0">
              <a:buNone/>
            </a:pPr>
            <a:r>
              <a:rPr lang="en-US" sz="1700" b="1" dirty="0">
                <a:solidFill>
                  <a:srgbClr val="1A2B5C"/>
                </a:solidFill>
                <a:latin typeface="Calibri" pitchFamily="34" charset="0"/>
                <a:ea typeface="Calibri" pitchFamily="34" charset="-122"/>
                <a:cs typeface="Calibri" pitchFamily="34" charset="-120"/>
              </a:rPr>
              <a:t>Visitar</a:t>
            </a:r>
            <a:endParaRPr lang="en-US" sz="1700" dirty="0"/>
          </a:p>
        </p:txBody>
      </p:sp>
      <p:sp>
        <p:nvSpPr>
          <p:cNvPr id="11" name="Text 8"/>
          <p:cNvSpPr/>
          <p:nvPr/>
        </p:nvSpPr>
        <p:spPr>
          <a:xfrm>
            <a:off x="822960" y="3566160"/>
            <a:ext cx="2103120" cy="96012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Acércate a las personas en discordia o que manifiesten resentimientos. Háblales del amor perdonador de Dios y de la importancia de la armonía y la unión.</a:t>
            </a:r>
            <a:endParaRPr lang="en-US" sz="1000" dirty="0"/>
          </a:p>
        </p:txBody>
      </p:sp>
      <p:sp>
        <p:nvSpPr>
          <p:cNvPr id="12" name="Shape 9"/>
          <p:cNvSpPr/>
          <p:nvPr/>
        </p:nvSpPr>
        <p:spPr>
          <a:xfrm>
            <a:off x="3291840" y="1920240"/>
            <a:ext cx="2468880" cy="2606040"/>
          </a:xfrm>
          <a:prstGeom prst="rect">
            <a:avLst/>
          </a:prstGeom>
          <a:solidFill>
            <a:srgbClr val="F7FAFC"/>
          </a:solidFill>
          <a:ln w="6350">
            <a:solidFill>
              <a:srgbClr val="E2E8F0"/>
            </a:solidFill>
            <a:prstDash val="solid"/>
          </a:ln>
        </p:spPr>
      </p:sp>
      <p:sp>
        <p:nvSpPr>
          <p:cNvPr id="13" name="Shape 10"/>
          <p:cNvSpPr/>
          <p:nvPr/>
        </p:nvSpPr>
        <p:spPr>
          <a:xfrm>
            <a:off x="3291840" y="1920240"/>
            <a:ext cx="73152" cy="2606040"/>
          </a:xfrm>
          <a:prstGeom prst="rect">
            <a:avLst/>
          </a:prstGeom>
          <a:solidFill>
            <a:srgbClr val="E87722"/>
          </a:solidFill>
          <a:ln w="12700">
            <a:solidFill>
              <a:srgbClr val="E87722"/>
            </a:solidFill>
            <a:prstDash val="solid"/>
          </a:ln>
        </p:spPr>
      </p:sp>
      <p:sp>
        <p:nvSpPr>
          <p:cNvPr id="14" name="Shape 11"/>
          <p:cNvSpPr/>
          <p:nvPr/>
        </p:nvSpPr>
        <p:spPr>
          <a:xfrm>
            <a:off x="3611880" y="2194560"/>
            <a:ext cx="640080" cy="640080"/>
          </a:xfrm>
          <a:prstGeom prst="ellipse">
            <a:avLst/>
          </a:prstGeom>
          <a:solidFill>
            <a:srgbClr val="FFFFFF"/>
          </a:solidFill>
          <a:ln w="19050">
            <a:solidFill>
              <a:srgbClr val="E87722"/>
            </a:solidFill>
            <a:prstDash val="solid"/>
          </a:ln>
        </p:spPr>
      </p:sp>
      <p:pic>
        <p:nvPicPr>
          <p:cNvPr id="15" name="Image 1" descr="preencoded.png">    </p:cNvPr>
          <p:cNvPicPr>
            <a:picLocks noChangeAspect="1"/>
          </p:cNvPicPr>
          <p:nvPr/>
        </p:nvPicPr>
        <p:blipFill>
          <a:blip r:embed="rId2"/>
          <a:stretch>
            <a:fillRect/>
          </a:stretch>
        </p:blipFill>
        <p:spPr>
          <a:xfrm>
            <a:off x="3749040" y="2331720"/>
            <a:ext cx="365760" cy="365760"/>
          </a:xfrm>
          <a:prstGeom prst="rect">
            <a:avLst/>
          </a:prstGeom>
        </p:spPr>
      </p:pic>
      <p:sp>
        <p:nvSpPr>
          <p:cNvPr id="16" name="Text 12"/>
          <p:cNvSpPr/>
          <p:nvPr/>
        </p:nvSpPr>
        <p:spPr>
          <a:xfrm>
            <a:off x="50292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02</a:t>
            </a:r>
            <a:endParaRPr lang="en-US" sz="2200" dirty="0"/>
          </a:p>
        </p:txBody>
      </p:sp>
      <p:sp>
        <p:nvSpPr>
          <p:cNvPr id="17" name="Text 13"/>
          <p:cNvSpPr/>
          <p:nvPr/>
        </p:nvSpPr>
        <p:spPr>
          <a:xfrm>
            <a:off x="3566160" y="3017520"/>
            <a:ext cx="2103120" cy="502920"/>
          </a:xfrm>
          <a:prstGeom prst="rect">
            <a:avLst/>
          </a:prstGeom>
          <a:noFill/>
          <a:ln/>
        </p:spPr>
        <p:txBody>
          <a:bodyPr wrap="square" lIns="0" tIns="0" rIns="0" bIns="0" rtlCol="0" anchor="t"/>
          <a:lstStyle/>
          <a:p>
            <a:pPr indent="0" marL="0">
              <a:buNone/>
            </a:pPr>
            <a:r>
              <a:rPr lang="en-US" sz="1700" b="1" dirty="0">
                <a:solidFill>
                  <a:srgbClr val="1A2B5C"/>
                </a:solidFill>
                <a:latin typeface="Calibri" pitchFamily="34" charset="0"/>
                <a:ea typeface="Calibri" pitchFamily="34" charset="-122"/>
                <a:cs typeface="Calibri" pitchFamily="34" charset="-120"/>
              </a:rPr>
              <a:t>Escuchar sin juzgar</a:t>
            </a:r>
            <a:endParaRPr lang="en-US" sz="1700" dirty="0"/>
          </a:p>
        </p:txBody>
      </p:sp>
      <p:sp>
        <p:nvSpPr>
          <p:cNvPr id="18" name="Text 14"/>
          <p:cNvSpPr/>
          <p:nvPr/>
        </p:nvSpPr>
        <p:spPr>
          <a:xfrm>
            <a:off x="3566160" y="3566160"/>
            <a:ext cx="2103120" cy="96012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Al oír quejas o desahogos, nunca estimules estas actitudes ni demuestres juicio a favor o en contra de alguna de las dos partes.</a:t>
            </a:r>
            <a:endParaRPr lang="en-US" sz="1000" dirty="0"/>
          </a:p>
        </p:txBody>
      </p:sp>
      <p:sp>
        <p:nvSpPr>
          <p:cNvPr id="19" name="Shape 15"/>
          <p:cNvSpPr/>
          <p:nvPr/>
        </p:nvSpPr>
        <p:spPr>
          <a:xfrm>
            <a:off x="6035040" y="1920240"/>
            <a:ext cx="2468880" cy="2606040"/>
          </a:xfrm>
          <a:prstGeom prst="rect">
            <a:avLst/>
          </a:prstGeom>
          <a:solidFill>
            <a:srgbClr val="F7FAFC"/>
          </a:solidFill>
          <a:ln w="6350">
            <a:solidFill>
              <a:srgbClr val="E2E8F0"/>
            </a:solidFill>
            <a:prstDash val="solid"/>
          </a:ln>
        </p:spPr>
      </p:sp>
      <p:sp>
        <p:nvSpPr>
          <p:cNvPr id="20" name="Shape 16"/>
          <p:cNvSpPr/>
          <p:nvPr/>
        </p:nvSpPr>
        <p:spPr>
          <a:xfrm>
            <a:off x="6035040" y="1920240"/>
            <a:ext cx="73152" cy="2606040"/>
          </a:xfrm>
          <a:prstGeom prst="rect">
            <a:avLst/>
          </a:prstGeom>
          <a:solidFill>
            <a:srgbClr val="E87722"/>
          </a:solidFill>
          <a:ln w="12700">
            <a:solidFill>
              <a:srgbClr val="E87722"/>
            </a:solidFill>
            <a:prstDash val="solid"/>
          </a:ln>
        </p:spPr>
      </p:sp>
      <p:sp>
        <p:nvSpPr>
          <p:cNvPr id="21" name="Shape 17"/>
          <p:cNvSpPr/>
          <p:nvPr/>
        </p:nvSpPr>
        <p:spPr>
          <a:xfrm>
            <a:off x="6355080" y="2194560"/>
            <a:ext cx="640080" cy="640080"/>
          </a:xfrm>
          <a:prstGeom prst="ellipse">
            <a:avLst/>
          </a:prstGeom>
          <a:solidFill>
            <a:srgbClr val="FFFFFF"/>
          </a:solidFill>
          <a:ln w="19050">
            <a:solidFill>
              <a:srgbClr val="E87722"/>
            </a:solidFill>
            <a:prstDash val="solid"/>
          </a:ln>
        </p:spPr>
      </p:sp>
      <p:pic>
        <p:nvPicPr>
          <p:cNvPr id="22" name="Image 2" descr="preencoded.png">    </p:cNvPr>
          <p:cNvPicPr>
            <a:picLocks noChangeAspect="1"/>
          </p:cNvPicPr>
          <p:nvPr/>
        </p:nvPicPr>
        <p:blipFill>
          <a:blip r:embed="rId3"/>
          <a:stretch>
            <a:fillRect/>
          </a:stretch>
        </p:blipFill>
        <p:spPr>
          <a:xfrm>
            <a:off x="6492240" y="2331720"/>
            <a:ext cx="365760" cy="365760"/>
          </a:xfrm>
          <a:prstGeom prst="rect">
            <a:avLst/>
          </a:prstGeom>
        </p:spPr>
      </p:pic>
      <p:sp>
        <p:nvSpPr>
          <p:cNvPr id="23" name="Text 18"/>
          <p:cNvSpPr/>
          <p:nvPr/>
        </p:nvSpPr>
        <p:spPr>
          <a:xfrm>
            <a:off x="77724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03</a:t>
            </a:r>
            <a:endParaRPr lang="en-US" sz="2200" dirty="0"/>
          </a:p>
        </p:txBody>
      </p:sp>
      <p:sp>
        <p:nvSpPr>
          <p:cNvPr id="24" name="Text 19"/>
          <p:cNvSpPr/>
          <p:nvPr/>
        </p:nvSpPr>
        <p:spPr>
          <a:xfrm>
            <a:off x="6309360" y="3017520"/>
            <a:ext cx="2103120" cy="502920"/>
          </a:xfrm>
          <a:prstGeom prst="rect">
            <a:avLst/>
          </a:prstGeom>
          <a:noFill/>
          <a:ln/>
        </p:spPr>
        <p:txBody>
          <a:bodyPr wrap="square" lIns="0" tIns="0" rIns="0" bIns="0" rtlCol="0" anchor="t"/>
          <a:lstStyle/>
          <a:p>
            <a:pPr indent="0" marL="0">
              <a:buNone/>
            </a:pPr>
            <a:r>
              <a:rPr lang="en-US" sz="1700" b="1" dirty="0">
                <a:solidFill>
                  <a:srgbClr val="1A2B5C"/>
                </a:solidFill>
                <a:latin typeface="Calibri" pitchFamily="34" charset="0"/>
                <a:ea typeface="Calibri" pitchFamily="34" charset="-122"/>
                <a:cs typeface="Calibri" pitchFamily="34" charset="-120"/>
              </a:rPr>
              <a:t>Intermediar</a:t>
            </a:r>
            <a:endParaRPr lang="en-US" sz="1700" dirty="0"/>
          </a:p>
        </p:txBody>
      </p:sp>
      <p:sp>
        <p:nvSpPr>
          <p:cNvPr id="25" name="Text 20"/>
          <p:cNvSpPr/>
          <p:nvPr/>
        </p:nvSpPr>
        <p:spPr>
          <a:xfrm>
            <a:off x="6309360" y="3566160"/>
            <a:ext cx="2103120" cy="96012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Cuando se presente una buena oportunidad, ofrécete para intermediar la conciliación. Si el caso lo demanda, solicita la ayuda de un anciano o de un pastor.</a:t>
            </a:r>
            <a:endParaRPr lang="en-US" sz="1000" dirty="0"/>
          </a:p>
        </p:txBody>
      </p:sp>
      <p:sp>
        <p:nvSpPr>
          <p:cNvPr id="26" name="Shape 21"/>
          <p:cNvSpPr/>
          <p:nvPr/>
        </p:nvSpPr>
        <p:spPr>
          <a:xfrm>
            <a:off x="548640" y="4617720"/>
            <a:ext cx="8046720" cy="18288"/>
          </a:xfrm>
          <a:prstGeom prst="rect">
            <a:avLst/>
          </a:prstGeom>
          <a:solidFill>
            <a:srgbClr val="E2E8F0"/>
          </a:solidFill>
          <a:ln w="12700">
            <a:solidFill>
              <a:srgbClr val="E2E8F0"/>
            </a:solidFill>
            <a:prstDash val="solid"/>
          </a:ln>
        </p:spPr>
      </p:sp>
      <p:sp>
        <p:nvSpPr>
          <p:cNvPr id="27" name="Text 22"/>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5</a:t>
            </a:r>
            <a:endParaRPr lang="en-US" sz="900" dirty="0"/>
          </a:p>
        </p:txBody>
      </p:sp>
      <p:sp>
        <p:nvSpPr>
          <p:cNvPr id="28" name="Text 23"/>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LAS SEIS ACTITUDES · GRUPO 02 DE 02</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Cómo conducir</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920240"/>
            <a:ext cx="2468880" cy="2606040"/>
          </a:xfrm>
          <a:prstGeom prst="rect">
            <a:avLst/>
          </a:prstGeom>
          <a:solidFill>
            <a:srgbClr val="F7FAFC"/>
          </a:solidFill>
          <a:ln w="6350">
            <a:solidFill>
              <a:srgbClr val="E2E8F0"/>
            </a:solidFill>
            <a:prstDash val="solid"/>
          </a:ln>
        </p:spPr>
      </p:sp>
      <p:sp>
        <p:nvSpPr>
          <p:cNvPr id="6" name="Shape 4"/>
          <p:cNvSpPr/>
          <p:nvPr/>
        </p:nvSpPr>
        <p:spPr>
          <a:xfrm>
            <a:off x="548640" y="1920240"/>
            <a:ext cx="73152" cy="2606040"/>
          </a:xfrm>
          <a:prstGeom prst="rect">
            <a:avLst/>
          </a:prstGeom>
          <a:solidFill>
            <a:srgbClr val="E87722"/>
          </a:solidFill>
          <a:ln w="12700">
            <a:solidFill>
              <a:srgbClr val="E87722"/>
            </a:solidFill>
            <a:prstDash val="solid"/>
          </a:ln>
        </p:spPr>
      </p:sp>
      <p:sp>
        <p:nvSpPr>
          <p:cNvPr id="7" name="Shape 5"/>
          <p:cNvSpPr/>
          <p:nvPr/>
        </p:nvSpPr>
        <p:spPr>
          <a:xfrm>
            <a:off x="868680" y="2194560"/>
            <a:ext cx="640080" cy="640080"/>
          </a:xfrm>
          <a:prstGeom prst="ellipse">
            <a:avLst/>
          </a:prstGeom>
          <a:solidFill>
            <a:srgbClr val="FFFFFF"/>
          </a:solidFill>
          <a:ln w="19050">
            <a:solidFill>
              <a:srgbClr val="E87722"/>
            </a:solidFill>
            <a:prstDash val="solid"/>
          </a:ln>
        </p:spPr>
      </p:sp>
      <p:pic>
        <p:nvPicPr>
          <p:cNvPr id="8" name="Image 0" descr="preencoded.png">    </p:cNvPr>
          <p:cNvPicPr>
            <a:picLocks noChangeAspect="1"/>
          </p:cNvPicPr>
          <p:nvPr/>
        </p:nvPicPr>
        <p:blipFill>
          <a:blip r:embed="rId1"/>
          <a:stretch>
            <a:fillRect/>
          </a:stretch>
        </p:blipFill>
        <p:spPr>
          <a:xfrm>
            <a:off x="1005840" y="2331720"/>
            <a:ext cx="365760" cy="365760"/>
          </a:xfrm>
          <a:prstGeom prst="rect">
            <a:avLst/>
          </a:prstGeom>
        </p:spPr>
      </p:pic>
      <p:sp>
        <p:nvSpPr>
          <p:cNvPr id="9" name="Text 6"/>
          <p:cNvSpPr/>
          <p:nvPr/>
        </p:nvSpPr>
        <p:spPr>
          <a:xfrm>
            <a:off x="22860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04</a:t>
            </a:r>
            <a:endParaRPr lang="en-US" sz="2200" dirty="0"/>
          </a:p>
        </p:txBody>
      </p:sp>
      <p:sp>
        <p:nvSpPr>
          <p:cNvPr id="10" name="Text 7"/>
          <p:cNvSpPr/>
          <p:nvPr/>
        </p:nvSpPr>
        <p:spPr>
          <a:xfrm>
            <a:off x="822960" y="3017520"/>
            <a:ext cx="2103120" cy="502920"/>
          </a:xfrm>
          <a:prstGeom prst="rect">
            <a:avLst/>
          </a:prstGeom>
          <a:noFill/>
          <a:ln/>
        </p:spPr>
        <p:txBody>
          <a:bodyPr wrap="square" lIns="0" tIns="0" rIns="0" bIns="0" rtlCol="0" anchor="t"/>
          <a:lstStyle/>
          <a:p>
            <a:pPr indent="0" marL="0">
              <a:buNone/>
            </a:pPr>
            <a:r>
              <a:rPr lang="en-US" sz="1700" b="1" dirty="0">
                <a:solidFill>
                  <a:srgbClr val="1A2B5C"/>
                </a:solidFill>
                <a:latin typeface="Calibri" pitchFamily="34" charset="0"/>
                <a:ea typeface="Calibri" pitchFamily="34" charset="-122"/>
                <a:cs typeface="Calibri" pitchFamily="34" charset="-120"/>
              </a:rPr>
              <a:t>Ser discreto</a:t>
            </a:r>
            <a:endParaRPr lang="en-US" sz="1700" dirty="0"/>
          </a:p>
        </p:txBody>
      </p:sp>
      <p:sp>
        <p:nvSpPr>
          <p:cNvPr id="11" name="Text 8"/>
          <p:cNvSpPr/>
          <p:nvPr/>
        </p:nvSpPr>
        <p:spPr>
          <a:xfrm>
            <a:off x="822960" y="3566160"/>
            <a:ext cx="2103120" cy="96012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Al lidiar con asuntos de esa naturaleza, sé discreto. Nunca hagas comentarios impropios con las personas que estén involucradas en el problema.</a:t>
            </a:r>
            <a:endParaRPr lang="en-US" sz="1000" dirty="0"/>
          </a:p>
        </p:txBody>
      </p:sp>
      <p:sp>
        <p:nvSpPr>
          <p:cNvPr id="12" name="Shape 9"/>
          <p:cNvSpPr/>
          <p:nvPr/>
        </p:nvSpPr>
        <p:spPr>
          <a:xfrm>
            <a:off x="3291840" y="1920240"/>
            <a:ext cx="2468880" cy="2606040"/>
          </a:xfrm>
          <a:prstGeom prst="rect">
            <a:avLst/>
          </a:prstGeom>
          <a:solidFill>
            <a:srgbClr val="F7FAFC"/>
          </a:solidFill>
          <a:ln w="6350">
            <a:solidFill>
              <a:srgbClr val="E2E8F0"/>
            </a:solidFill>
            <a:prstDash val="solid"/>
          </a:ln>
        </p:spPr>
      </p:sp>
      <p:sp>
        <p:nvSpPr>
          <p:cNvPr id="13" name="Shape 10"/>
          <p:cNvSpPr/>
          <p:nvPr/>
        </p:nvSpPr>
        <p:spPr>
          <a:xfrm>
            <a:off x="3291840" y="1920240"/>
            <a:ext cx="73152" cy="2606040"/>
          </a:xfrm>
          <a:prstGeom prst="rect">
            <a:avLst/>
          </a:prstGeom>
          <a:solidFill>
            <a:srgbClr val="E87722"/>
          </a:solidFill>
          <a:ln w="12700">
            <a:solidFill>
              <a:srgbClr val="E87722"/>
            </a:solidFill>
            <a:prstDash val="solid"/>
          </a:ln>
        </p:spPr>
      </p:sp>
      <p:sp>
        <p:nvSpPr>
          <p:cNvPr id="14" name="Shape 11"/>
          <p:cNvSpPr/>
          <p:nvPr/>
        </p:nvSpPr>
        <p:spPr>
          <a:xfrm>
            <a:off x="3611880" y="2194560"/>
            <a:ext cx="640080" cy="640080"/>
          </a:xfrm>
          <a:prstGeom prst="ellipse">
            <a:avLst/>
          </a:prstGeom>
          <a:solidFill>
            <a:srgbClr val="FFFFFF"/>
          </a:solidFill>
          <a:ln w="19050">
            <a:solidFill>
              <a:srgbClr val="E87722"/>
            </a:solidFill>
            <a:prstDash val="solid"/>
          </a:ln>
        </p:spPr>
      </p:sp>
      <p:pic>
        <p:nvPicPr>
          <p:cNvPr id="15" name="Image 1" descr="preencoded.png">    </p:cNvPr>
          <p:cNvPicPr>
            <a:picLocks noChangeAspect="1"/>
          </p:cNvPicPr>
          <p:nvPr/>
        </p:nvPicPr>
        <p:blipFill>
          <a:blip r:embed="rId2"/>
          <a:stretch>
            <a:fillRect/>
          </a:stretch>
        </p:blipFill>
        <p:spPr>
          <a:xfrm>
            <a:off x="3749040" y="2331720"/>
            <a:ext cx="365760" cy="365760"/>
          </a:xfrm>
          <a:prstGeom prst="rect">
            <a:avLst/>
          </a:prstGeom>
        </p:spPr>
      </p:pic>
      <p:sp>
        <p:nvSpPr>
          <p:cNvPr id="16" name="Text 12"/>
          <p:cNvSpPr/>
          <p:nvPr/>
        </p:nvSpPr>
        <p:spPr>
          <a:xfrm>
            <a:off x="50292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05</a:t>
            </a:r>
            <a:endParaRPr lang="en-US" sz="2200" dirty="0"/>
          </a:p>
        </p:txBody>
      </p:sp>
      <p:sp>
        <p:nvSpPr>
          <p:cNvPr id="17" name="Text 13"/>
          <p:cNvSpPr/>
          <p:nvPr/>
        </p:nvSpPr>
        <p:spPr>
          <a:xfrm>
            <a:off x="3566160" y="3017520"/>
            <a:ext cx="2103120" cy="502920"/>
          </a:xfrm>
          <a:prstGeom prst="rect">
            <a:avLst/>
          </a:prstGeom>
          <a:noFill/>
          <a:ln/>
        </p:spPr>
        <p:txBody>
          <a:bodyPr wrap="square" lIns="0" tIns="0" rIns="0" bIns="0" rtlCol="0" anchor="t"/>
          <a:lstStyle/>
          <a:p>
            <a:pPr indent="0" marL="0">
              <a:buNone/>
            </a:pPr>
            <a:r>
              <a:rPr lang="en-US" sz="1700" b="1" dirty="0">
                <a:solidFill>
                  <a:srgbClr val="1A2B5C"/>
                </a:solidFill>
                <a:latin typeface="Calibri" pitchFamily="34" charset="0"/>
                <a:ea typeface="Calibri" pitchFamily="34" charset="-122"/>
                <a:cs typeface="Calibri" pitchFamily="34" charset="-120"/>
              </a:rPr>
              <a:t>Orar por la unidad</a:t>
            </a:r>
            <a:endParaRPr lang="en-US" sz="1700" dirty="0"/>
          </a:p>
        </p:txBody>
      </p:sp>
      <p:sp>
        <p:nvSpPr>
          <p:cNvPr id="18" name="Text 14"/>
          <p:cNvSpPr/>
          <p:nvPr/>
        </p:nvSpPr>
        <p:spPr>
          <a:xfrm>
            <a:off x="3566160" y="3566160"/>
            <a:ext cx="2103120" cy="96012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Desarrolla el hábito de orar en favor de la unidad de la iglesia. Ser un instrumento de pacificación proporciona bendiciones extraordinarias a la propia experiencia cristiana.</a:t>
            </a:r>
            <a:endParaRPr lang="en-US" sz="1000" dirty="0"/>
          </a:p>
        </p:txBody>
      </p:sp>
      <p:sp>
        <p:nvSpPr>
          <p:cNvPr id="19" name="Shape 15"/>
          <p:cNvSpPr/>
          <p:nvPr/>
        </p:nvSpPr>
        <p:spPr>
          <a:xfrm>
            <a:off x="6035040" y="1920240"/>
            <a:ext cx="2468880" cy="2606040"/>
          </a:xfrm>
          <a:prstGeom prst="rect">
            <a:avLst/>
          </a:prstGeom>
          <a:solidFill>
            <a:srgbClr val="F7FAFC"/>
          </a:solidFill>
          <a:ln w="6350">
            <a:solidFill>
              <a:srgbClr val="E2E8F0"/>
            </a:solidFill>
            <a:prstDash val="solid"/>
          </a:ln>
        </p:spPr>
      </p:sp>
      <p:sp>
        <p:nvSpPr>
          <p:cNvPr id="20" name="Shape 16"/>
          <p:cNvSpPr/>
          <p:nvPr/>
        </p:nvSpPr>
        <p:spPr>
          <a:xfrm>
            <a:off x="6035040" y="1920240"/>
            <a:ext cx="73152" cy="2606040"/>
          </a:xfrm>
          <a:prstGeom prst="rect">
            <a:avLst/>
          </a:prstGeom>
          <a:solidFill>
            <a:srgbClr val="E87722"/>
          </a:solidFill>
          <a:ln w="12700">
            <a:solidFill>
              <a:srgbClr val="E87722"/>
            </a:solidFill>
            <a:prstDash val="solid"/>
          </a:ln>
        </p:spPr>
      </p:sp>
      <p:sp>
        <p:nvSpPr>
          <p:cNvPr id="21" name="Shape 17"/>
          <p:cNvSpPr/>
          <p:nvPr/>
        </p:nvSpPr>
        <p:spPr>
          <a:xfrm>
            <a:off x="6355080" y="2194560"/>
            <a:ext cx="640080" cy="640080"/>
          </a:xfrm>
          <a:prstGeom prst="ellipse">
            <a:avLst/>
          </a:prstGeom>
          <a:solidFill>
            <a:srgbClr val="FFFFFF"/>
          </a:solidFill>
          <a:ln w="19050">
            <a:solidFill>
              <a:srgbClr val="E87722"/>
            </a:solidFill>
            <a:prstDash val="solid"/>
          </a:ln>
        </p:spPr>
      </p:sp>
      <p:pic>
        <p:nvPicPr>
          <p:cNvPr id="22" name="Image 2" descr="preencoded.png">    </p:cNvPr>
          <p:cNvPicPr>
            <a:picLocks noChangeAspect="1"/>
          </p:cNvPicPr>
          <p:nvPr/>
        </p:nvPicPr>
        <p:blipFill>
          <a:blip r:embed="rId3"/>
          <a:stretch>
            <a:fillRect/>
          </a:stretch>
        </p:blipFill>
        <p:spPr>
          <a:xfrm>
            <a:off x="6492240" y="2331720"/>
            <a:ext cx="365760" cy="365760"/>
          </a:xfrm>
          <a:prstGeom prst="rect">
            <a:avLst/>
          </a:prstGeom>
        </p:spPr>
      </p:pic>
      <p:sp>
        <p:nvSpPr>
          <p:cNvPr id="23" name="Text 18"/>
          <p:cNvSpPr/>
          <p:nvPr/>
        </p:nvSpPr>
        <p:spPr>
          <a:xfrm>
            <a:off x="77724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06</a:t>
            </a:r>
            <a:endParaRPr lang="en-US" sz="2200" dirty="0"/>
          </a:p>
        </p:txBody>
      </p:sp>
      <p:sp>
        <p:nvSpPr>
          <p:cNvPr id="24" name="Text 19"/>
          <p:cNvSpPr/>
          <p:nvPr/>
        </p:nvSpPr>
        <p:spPr>
          <a:xfrm>
            <a:off x="6309360" y="3017520"/>
            <a:ext cx="2103120" cy="502920"/>
          </a:xfrm>
          <a:prstGeom prst="rect">
            <a:avLst/>
          </a:prstGeom>
          <a:noFill/>
          <a:ln/>
        </p:spPr>
        <p:txBody>
          <a:bodyPr wrap="square" lIns="0" tIns="0" rIns="0" bIns="0" rtlCol="0" anchor="t"/>
          <a:lstStyle/>
          <a:p>
            <a:pPr indent="0" marL="0">
              <a:buNone/>
            </a:pPr>
            <a:r>
              <a:rPr lang="en-US" sz="1700" b="1" dirty="0">
                <a:solidFill>
                  <a:srgbClr val="1A2B5C"/>
                </a:solidFill>
                <a:latin typeface="Calibri" pitchFamily="34" charset="0"/>
                <a:ea typeface="Calibri" pitchFamily="34" charset="-122"/>
                <a:cs typeface="Calibri" pitchFamily="34" charset="-120"/>
              </a:rPr>
              <a:t>Buscar una tercera opción</a:t>
            </a:r>
            <a:endParaRPr lang="en-US" sz="1700" dirty="0"/>
          </a:p>
        </p:txBody>
      </p:sp>
      <p:sp>
        <p:nvSpPr>
          <p:cNvPr id="25" name="Text 20"/>
          <p:cNvSpPr/>
          <p:nvPr/>
        </p:nvSpPr>
        <p:spPr>
          <a:xfrm>
            <a:off x="6309360" y="3566160"/>
            <a:ext cx="2103120" cy="96012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Procura una tercera opción de solución que sea común a ambas partes. No la voluntad de uno ni la del otro, sino una salida nueva.</a:t>
            </a:r>
            <a:endParaRPr lang="en-US" sz="1000" dirty="0"/>
          </a:p>
        </p:txBody>
      </p:sp>
      <p:sp>
        <p:nvSpPr>
          <p:cNvPr id="26" name="Shape 21"/>
          <p:cNvSpPr/>
          <p:nvPr/>
        </p:nvSpPr>
        <p:spPr>
          <a:xfrm>
            <a:off x="548640" y="4617720"/>
            <a:ext cx="8046720" cy="18288"/>
          </a:xfrm>
          <a:prstGeom prst="rect">
            <a:avLst/>
          </a:prstGeom>
          <a:solidFill>
            <a:srgbClr val="E2E8F0"/>
          </a:solidFill>
          <a:ln w="12700">
            <a:solidFill>
              <a:srgbClr val="E2E8F0"/>
            </a:solidFill>
            <a:prstDash val="solid"/>
          </a:ln>
        </p:spPr>
      </p:sp>
      <p:sp>
        <p:nvSpPr>
          <p:cNvPr id="27" name="Text 22"/>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5</a:t>
            </a:r>
            <a:endParaRPr lang="en-US" sz="900" dirty="0"/>
          </a:p>
        </p:txBody>
      </p:sp>
      <p:sp>
        <p:nvSpPr>
          <p:cNvPr id="28" name="Text 23"/>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1005840"/>
            <a:ext cx="822960" cy="822960"/>
          </a:xfrm>
          <a:prstGeom prst="rect">
            <a:avLst/>
          </a:prstGeom>
        </p:spPr>
      </p:pic>
      <p:sp>
        <p:nvSpPr>
          <p:cNvPr id="3" name="Text 0"/>
          <p:cNvSpPr/>
          <p:nvPr/>
        </p:nvSpPr>
        <p:spPr>
          <a:xfrm>
            <a:off x="914400" y="1828800"/>
            <a:ext cx="7498080" cy="822960"/>
          </a:xfrm>
          <a:prstGeom prst="rect">
            <a:avLst/>
          </a:prstGeom>
          <a:noFill/>
          <a:ln/>
        </p:spPr>
        <p:txBody>
          <a:bodyPr wrap="square" lIns="0" tIns="0" rIns="0" bIns="0" rtlCol="0" anchor="t"/>
          <a:lstStyle/>
          <a:p>
            <a:pPr algn="ctr" indent="0" marL="0">
              <a:buNone/>
            </a:pPr>
            <a:r>
              <a:rPr lang="en-US" sz="3000" b="1" i="1" dirty="0">
                <a:solidFill>
                  <a:srgbClr val="FFFFFF"/>
                </a:solidFill>
                <a:latin typeface="Georgia" pitchFamily="34" charset="0"/>
                <a:ea typeface="Georgia" pitchFamily="34" charset="-122"/>
                <a:cs typeface="Georgia" pitchFamily="34" charset="-120"/>
              </a:rPr>
              <a:t>"No se haga mi voluntad ni la tuya"</a:t>
            </a:r>
            <a:endParaRPr lang="en-US" sz="3000" dirty="0"/>
          </a:p>
        </p:txBody>
      </p:sp>
      <p:sp>
        <p:nvSpPr>
          <p:cNvPr id="4" name="Text 1"/>
          <p:cNvSpPr/>
          <p:nvPr/>
        </p:nvSpPr>
        <p:spPr>
          <a:xfrm>
            <a:off x="914400" y="2788920"/>
            <a:ext cx="7498080" cy="457200"/>
          </a:xfrm>
          <a:prstGeom prst="rect">
            <a:avLst/>
          </a:prstGeom>
          <a:noFill/>
          <a:ln/>
        </p:spPr>
        <p:txBody>
          <a:bodyPr wrap="square" lIns="0" tIns="0" rIns="0" bIns="0" rtlCol="0" anchor="t"/>
          <a:lstStyle/>
          <a:p>
            <a:pPr algn="ctr" indent="0" marL="0">
              <a:buNone/>
            </a:pPr>
            <a:r>
              <a:rPr lang="en-US" sz="2000" i="1" dirty="0">
                <a:solidFill>
                  <a:srgbClr val="E87722"/>
                </a:solidFill>
                <a:latin typeface="Georgia" pitchFamily="34" charset="0"/>
                <a:ea typeface="Georgia" pitchFamily="34" charset="-122"/>
                <a:cs typeface="Georgia" pitchFamily="34" charset="-120"/>
              </a:rPr>
              <a:t>sino una tercera opción como solución.</a:t>
            </a:r>
            <a:endParaRPr lang="en-US" sz="2000" dirty="0"/>
          </a:p>
        </p:txBody>
      </p:sp>
      <p:sp>
        <p:nvSpPr>
          <p:cNvPr id="5" name="Text 2"/>
          <p:cNvSpPr/>
          <p:nvPr/>
        </p:nvSpPr>
        <p:spPr>
          <a:xfrm>
            <a:off x="914400" y="3520440"/>
            <a:ext cx="7315200" cy="640080"/>
          </a:xfrm>
          <a:prstGeom prst="rect">
            <a:avLst/>
          </a:prstGeom>
          <a:noFill/>
          <a:ln/>
        </p:spPr>
        <p:txBody>
          <a:bodyPr wrap="square" lIns="0" tIns="0" rIns="0" bIns="0" rtlCol="0" anchor="t"/>
          <a:lstStyle/>
          <a:p>
            <a:pPr algn="ctr" indent="0" marL="0">
              <a:buNone/>
            </a:pPr>
            <a:r>
              <a:rPr lang="en-US" sz="1200" i="1" dirty="0">
                <a:solidFill>
                  <a:srgbClr val="CBD5E0"/>
                </a:solidFill>
                <a:latin typeface="Calibri" pitchFamily="34" charset="0"/>
                <a:ea typeface="Calibri" pitchFamily="34" charset="-122"/>
                <a:cs typeface="Calibri" pitchFamily="34" charset="-120"/>
              </a:rPr>
              <a:t>La fórmula práctica que resume el corazón del trabajo pacificador: no se trata de imponer una voluntad sobre la otra, sino de buscar la salida que ambas partes puedan abrazar.</a:t>
            </a:r>
            <a:endParaRPr lang="en-US" sz="1200" dirty="0"/>
          </a:p>
        </p:txBody>
      </p:sp>
      <p:sp>
        <p:nvSpPr>
          <p:cNvPr id="6" name="Shape 3"/>
          <p:cNvSpPr/>
          <p:nvPr/>
        </p:nvSpPr>
        <p:spPr>
          <a:xfrm>
            <a:off x="914400" y="4370832"/>
            <a:ext cx="365760" cy="36576"/>
          </a:xfrm>
          <a:prstGeom prst="rect">
            <a:avLst/>
          </a:prstGeom>
          <a:solidFill>
            <a:srgbClr val="E87722"/>
          </a:solidFill>
          <a:ln w="12700">
            <a:solidFill>
              <a:srgbClr val="E87722"/>
            </a:solidFill>
            <a:prstDash val="solid"/>
          </a:ln>
        </p:spPr>
      </p:sp>
      <p:sp>
        <p:nvSpPr>
          <p:cNvPr id="7" name="Text 4"/>
          <p:cNvSpPr/>
          <p:nvPr/>
        </p:nvSpPr>
        <p:spPr>
          <a:xfrm>
            <a:off x="1417320" y="4233672"/>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UNA TERCERA OPCIÓN</a:t>
            </a:r>
            <a:endParaRPr lang="en-US" sz="1100" dirty="0"/>
          </a:p>
        </p:txBody>
      </p:sp>
      <p:sp>
        <p:nvSpPr>
          <p:cNvPr id="8" name="Text 5"/>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La sexta actitud, en una sola frase</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CONCLUSIÓN</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El diácono pacificador</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3840480" y="1828800"/>
            <a:ext cx="1463040" cy="1463040"/>
          </a:xfrm>
          <a:prstGeom prst="ellipse">
            <a:avLst/>
          </a:prstGeom>
          <a:solidFill>
            <a:srgbClr val="1A2B5C"/>
          </a:solidFill>
          <a:ln w="12700">
            <a:solidFill>
              <a:srgbClr val="1A2B5C"/>
            </a:solidFill>
            <a:prstDash val="solid"/>
          </a:ln>
        </p:spPr>
      </p:sp>
      <p:pic>
        <p:nvPicPr>
          <p:cNvPr id="6" name="Image 0" descr="preencoded.png">    </p:cNvPr>
          <p:cNvPicPr>
            <a:picLocks noChangeAspect="1"/>
          </p:cNvPicPr>
          <p:nvPr/>
        </p:nvPicPr>
        <p:blipFill>
          <a:blip r:embed="rId1"/>
          <a:stretch>
            <a:fillRect/>
          </a:stretch>
        </p:blipFill>
        <p:spPr>
          <a:xfrm>
            <a:off x="4206240" y="2194560"/>
            <a:ext cx="731520" cy="731520"/>
          </a:xfrm>
          <a:prstGeom prst="rect">
            <a:avLst/>
          </a:prstGeom>
        </p:spPr>
      </p:pic>
      <p:sp>
        <p:nvSpPr>
          <p:cNvPr id="7" name="Text 4"/>
          <p:cNvSpPr/>
          <p:nvPr/>
        </p:nvSpPr>
        <p:spPr>
          <a:xfrm>
            <a:off x="548640" y="3429000"/>
            <a:ext cx="8046720" cy="365760"/>
          </a:xfrm>
          <a:prstGeom prst="rect">
            <a:avLst/>
          </a:prstGeom>
          <a:noFill/>
          <a:ln/>
        </p:spPr>
        <p:txBody>
          <a:bodyPr wrap="square" lIns="0" tIns="0" rIns="0" bIns="0" rtlCol="0" anchor="ctr"/>
          <a:lstStyle/>
          <a:p>
            <a:pPr algn="ctr" indent="0" marL="0">
              <a:buNone/>
            </a:pPr>
            <a:r>
              <a:rPr lang="en-US" sz="1400" i="1" dirty="0">
                <a:solidFill>
                  <a:srgbClr val="E87722"/>
                </a:solidFill>
                <a:latin typeface="Calibri" pitchFamily="34" charset="0"/>
                <a:ea typeface="Calibri" pitchFamily="34" charset="-122"/>
                <a:cs typeface="Calibri" pitchFamily="34" charset="-120"/>
              </a:rPr>
              <a:t>Una promesa para el que sirve la unidad</a:t>
            </a:r>
            <a:endParaRPr lang="en-US" sz="1400" dirty="0"/>
          </a:p>
        </p:txBody>
      </p:sp>
      <p:sp>
        <p:nvSpPr>
          <p:cNvPr id="8" name="Shape 5"/>
          <p:cNvSpPr/>
          <p:nvPr/>
        </p:nvSpPr>
        <p:spPr>
          <a:xfrm>
            <a:off x="1097280" y="3794760"/>
            <a:ext cx="6949440" cy="731520"/>
          </a:xfrm>
          <a:prstGeom prst="rect">
            <a:avLst/>
          </a:prstGeom>
          <a:solidFill>
            <a:srgbClr val="F7FAFC"/>
          </a:solidFill>
          <a:ln w="12700">
            <a:solidFill>
              <a:srgbClr val="E87722"/>
            </a:solidFill>
            <a:prstDash val="solid"/>
          </a:ln>
        </p:spPr>
      </p:sp>
      <p:sp>
        <p:nvSpPr>
          <p:cNvPr id="9" name="Text 6"/>
          <p:cNvSpPr/>
          <p:nvPr/>
        </p:nvSpPr>
        <p:spPr>
          <a:xfrm>
            <a:off x="1280160" y="3886200"/>
            <a:ext cx="6583680" cy="548640"/>
          </a:xfrm>
          <a:prstGeom prst="rect">
            <a:avLst/>
          </a:prstGeom>
          <a:noFill/>
          <a:ln/>
        </p:spPr>
        <p:txBody>
          <a:bodyPr wrap="square" lIns="0" tIns="0" rIns="0" bIns="0" rtlCol="0" anchor="ctr"/>
          <a:lstStyle/>
          <a:p>
            <a:pPr algn="ctr" indent="0" marL="0">
              <a:buNone/>
            </a:pPr>
            <a:r>
              <a:rPr lang="en-US" sz="1300" b="1" i="1" dirty="0">
                <a:solidFill>
                  <a:srgbClr val="1A2B5C"/>
                </a:solidFill>
                <a:latin typeface="Georgia" pitchFamily="34" charset="0"/>
                <a:ea typeface="Georgia" pitchFamily="34" charset="-122"/>
                <a:cs typeface="Georgia" pitchFamily="34" charset="-120"/>
              </a:rPr>
              <a:t>"Ser un instrumento de pacificación y de reconciliación proporciona bendiciones extraordinarias a la propia experiencia cristiana."</a:t>
            </a:r>
            <a:endParaRPr lang="en-US" sz="1300" dirty="0"/>
          </a:p>
        </p:txBody>
      </p:sp>
      <p:sp>
        <p:nvSpPr>
          <p:cNvPr id="10" name="Shape 7"/>
          <p:cNvSpPr/>
          <p:nvPr/>
        </p:nvSpPr>
        <p:spPr>
          <a:xfrm>
            <a:off x="548640" y="4617720"/>
            <a:ext cx="8046720" cy="18288"/>
          </a:xfrm>
          <a:prstGeom prst="rect">
            <a:avLst/>
          </a:prstGeom>
          <a:solidFill>
            <a:srgbClr val="E2E8F0"/>
          </a:solidFill>
          <a:ln w="12700">
            <a:solidFill>
              <a:srgbClr val="E2E8F0"/>
            </a:solidFill>
            <a:prstDash val="solid"/>
          </a:ln>
        </p:spPr>
      </p:sp>
      <p:sp>
        <p:nvSpPr>
          <p:cNvPr id="11" name="Text 8"/>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5</a:t>
            </a:r>
            <a:endParaRPr lang="en-US" sz="900" dirty="0"/>
          </a:p>
        </p:txBody>
      </p:sp>
      <p:sp>
        <p:nvSpPr>
          <p:cNvPr id="12" name="Text 9"/>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4023360" y="822960"/>
            <a:ext cx="1097280" cy="1097280"/>
          </a:xfrm>
          <a:prstGeom prst="ellipse">
            <a:avLst/>
          </a:prstGeom>
          <a:solidFill>
            <a:srgbClr val="E87722"/>
          </a:solidFill>
          <a:ln w="12700">
            <a:solidFill>
              <a:srgbClr val="E87722"/>
            </a:solidFill>
            <a:prstDash val="solid"/>
          </a:ln>
        </p:spPr>
      </p:sp>
      <p:pic>
        <p:nvPicPr>
          <p:cNvPr id="3" name="Image 0" descr="preencoded.png">    </p:cNvPr>
          <p:cNvPicPr>
            <a:picLocks noChangeAspect="1"/>
          </p:cNvPicPr>
          <p:nvPr/>
        </p:nvPicPr>
        <p:blipFill>
          <a:blip r:embed="rId1"/>
          <a:stretch>
            <a:fillRect/>
          </a:stretch>
        </p:blipFill>
        <p:spPr>
          <a:xfrm>
            <a:off x="4297680" y="1097280"/>
            <a:ext cx="548640" cy="548640"/>
          </a:xfrm>
          <a:prstGeom prst="rect">
            <a:avLst/>
          </a:prstGeom>
        </p:spPr>
      </p:pic>
      <p:sp>
        <p:nvSpPr>
          <p:cNvPr id="4" name="Text 1"/>
          <p:cNvSpPr/>
          <p:nvPr/>
        </p:nvSpPr>
        <p:spPr>
          <a:xfrm>
            <a:off x="457200" y="2194560"/>
            <a:ext cx="8229600" cy="822960"/>
          </a:xfrm>
          <a:prstGeom prst="rect">
            <a:avLst/>
          </a:prstGeom>
          <a:noFill/>
          <a:ln/>
        </p:spPr>
        <p:txBody>
          <a:bodyPr wrap="square" lIns="0" tIns="0" rIns="0" bIns="0" rtlCol="0" anchor="t"/>
          <a:lstStyle/>
          <a:p>
            <a:pPr algn="ctr" indent="0" marL="0">
              <a:buNone/>
            </a:pPr>
            <a:r>
              <a:rPr lang="en-US" sz="5000" b="1" dirty="0">
                <a:solidFill>
                  <a:srgbClr val="FFFFFF"/>
                </a:solidFill>
                <a:latin typeface="Georgia" pitchFamily="34" charset="0"/>
                <a:ea typeface="Georgia" pitchFamily="34" charset="-122"/>
                <a:cs typeface="Georgia" pitchFamily="34" charset="-120"/>
              </a:rPr>
              <a:t>Gracias</a:t>
            </a:r>
            <a:endParaRPr lang="en-US" sz="5000" dirty="0"/>
          </a:p>
        </p:txBody>
      </p:sp>
      <p:sp>
        <p:nvSpPr>
          <p:cNvPr id="5" name="Shape 2"/>
          <p:cNvSpPr/>
          <p:nvPr/>
        </p:nvSpPr>
        <p:spPr>
          <a:xfrm>
            <a:off x="4206240" y="3063240"/>
            <a:ext cx="731520" cy="45720"/>
          </a:xfrm>
          <a:prstGeom prst="rect">
            <a:avLst/>
          </a:prstGeom>
          <a:solidFill>
            <a:srgbClr val="E87722"/>
          </a:solidFill>
          <a:ln w="12700">
            <a:solidFill>
              <a:srgbClr val="E87722"/>
            </a:solidFill>
            <a:prstDash val="solid"/>
          </a:ln>
        </p:spPr>
      </p:sp>
      <p:sp>
        <p:nvSpPr>
          <p:cNvPr id="6" name="Text 3"/>
          <p:cNvSpPr/>
          <p:nvPr/>
        </p:nvSpPr>
        <p:spPr>
          <a:xfrm>
            <a:off x="457200" y="3246120"/>
            <a:ext cx="8229600" cy="457200"/>
          </a:xfrm>
          <a:prstGeom prst="rect">
            <a:avLst/>
          </a:prstGeom>
          <a:noFill/>
          <a:ln/>
        </p:spPr>
        <p:txBody>
          <a:bodyPr wrap="square" lIns="0" tIns="0" rIns="0" bIns="0" rtlCol="0" anchor="t"/>
          <a:lstStyle/>
          <a:p>
            <a:pPr algn="ctr" indent="0" marL="0">
              <a:buNone/>
            </a:pPr>
            <a:r>
              <a:rPr lang="en-US" sz="2000" b="1" spc="600" kern="0" dirty="0">
                <a:solidFill>
                  <a:srgbClr val="E87722"/>
                </a:solidFill>
                <a:latin typeface="Calibri" pitchFamily="34" charset="0"/>
                <a:ea typeface="Calibri" pitchFamily="34" charset="-122"/>
                <a:cs typeface="Calibri" pitchFamily="34" charset="-120"/>
              </a:rPr>
              <a:t>INTEGRADOS EN LA MISIÓN</a:t>
            </a:r>
            <a:endParaRPr lang="en-US" sz="2000" dirty="0"/>
          </a:p>
        </p:txBody>
      </p:sp>
      <p:sp>
        <p:nvSpPr>
          <p:cNvPr id="7" name="Text 4"/>
          <p:cNvSpPr/>
          <p:nvPr/>
        </p:nvSpPr>
        <p:spPr>
          <a:xfrm>
            <a:off x="457200" y="3703320"/>
            <a:ext cx="8229600" cy="365760"/>
          </a:xfrm>
          <a:prstGeom prst="rect">
            <a:avLst/>
          </a:prstGeom>
          <a:noFill/>
          <a:ln/>
        </p:spPr>
        <p:txBody>
          <a:bodyPr wrap="square" lIns="0" tIns="0" rIns="0" bIns="0" rtlCol="0" anchor="t"/>
          <a:lstStyle/>
          <a:p>
            <a:pPr algn="ctr" indent="0" marL="0">
              <a:buNone/>
            </a:pPr>
            <a:r>
              <a:rPr lang="en-US" sz="1400" i="1" dirty="0">
                <a:solidFill>
                  <a:srgbClr val="CBD5E0"/>
                </a:solidFill>
                <a:latin typeface="Calibri" pitchFamily="34" charset="0"/>
                <a:ea typeface="Calibri" pitchFamily="34" charset="-122"/>
                <a:cs typeface="Calibri" pitchFamily="34" charset="-120"/>
              </a:rPr>
              <a:t>Un ministerio centrado en Cristo</a:t>
            </a:r>
            <a:endParaRPr lang="en-US" sz="1400" dirty="0"/>
          </a:p>
        </p:txBody>
      </p:sp>
      <p:sp>
        <p:nvSpPr>
          <p:cNvPr id="8" name="Text 5"/>
          <p:cNvSpPr/>
          <p:nvPr/>
        </p:nvSpPr>
        <p:spPr>
          <a:xfrm>
            <a:off x="457200" y="4526280"/>
            <a:ext cx="8229600" cy="320040"/>
          </a:xfrm>
          <a:prstGeom prst="rect">
            <a:avLst/>
          </a:prstGeom>
          <a:noFill/>
          <a:ln/>
        </p:spPr>
        <p:txBody>
          <a:bodyPr wrap="square" lIns="0" tIns="0" rIns="0" bIns="0" rtlCol="0" anchor="ctr"/>
          <a:lstStyle/>
          <a:p>
            <a:pPr algn="ctr" indent="0" marL="0">
              <a:buNone/>
            </a:pPr>
            <a:r>
              <a:rPr lang="en-US" sz="1100" b="1" spc="300" kern="0" dirty="0">
                <a:solidFill>
                  <a:srgbClr val="E87722"/>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800600"/>
            <a:ext cx="8229600" cy="27432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32004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ÍNDICE</a:t>
            </a:r>
            <a:endParaRPr lang="en-US" sz="1100" dirty="0"/>
          </a:p>
        </p:txBody>
      </p:sp>
      <p:sp>
        <p:nvSpPr>
          <p:cNvPr id="3" name="Text 1"/>
          <p:cNvSpPr/>
          <p:nvPr/>
        </p:nvSpPr>
        <p:spPr>
          <a:xfrm>
            <a:off x="548640" y="777240"/>
            <a:ext cx="8229600" cy="731520"/>
          </a:xfrm>
          <a:prstGeom prst="rect">
            <a:avLst/>
          </a:prstGeom>
          <a:noFill/>
          <a:ln/>
        </p:spPr>
        <p:txBody>
          <a:bodyPr wrap="square" lIns="0" tIns="0" rIns="0" bIns="0" rtlCol="0" anchor="t"/>
          <a:lstStyle/>
          <a:p>
            <a:pPr indent="0" marL="0">
              <a:buNone/>
            </a:pPr>
            <a:r>
              <a:rPr lang="en-US" sz="3600" b="1" dirty="0">
                <a:solidFill>
                  <a:srgbClr val="1A2B5C"/>
                </a:solidFill>
                <a:latin typeface="Georgia" pitchFamily="34" charset="0"/>
                <a:ea typeface="Georgia" pitchFamily="34" charset="-122"/>
                <a:cs typeface="Georgia" pitchFamily="34" charset="-120"/>
              </a:rPr>
              <a:t>En este capítulo</a:t>
            </a:r>
            <a:endParaRPr lang="en-US" sz="3600" dirty="0"/>
          </a:p>
        </p:txBody>
      </p:sp>
      <p:sp>
        <p:nvSpPr>
          <p:cNvPr id="4" name="Shape 2"/>
          <p:cNvSpPr/>
          <p:nvPr/>
        </p:nvSpPr>
        <p:spPr>
          <a:xfrm>
            <a:off x="548640" y="1627632"/>
            <a:ext cx="548640" cy="45720"/>
          </a:xfrm>
          <a:prstGeom prst="rect">
            <a:avLst/>
          </a:prstGeom>
          <a:solidFill>
            <a:srgbClr val="E87722"/>
          </a:solidFill>
          <a:ln w="12700">
            <a:solidFill>
              <a:srgbClr val="E87722"/>
            </a:solidFill>
            <a:prstDash val="solid"/>
          </a:ln>
        </p:spPr>
      </p:sp>
      <p:sp>
        <p:nvSpPr>
          <p:cNvPr id="5" name="Text 3"/>
          <p:cNvSpPr/>
          <p:nvPr/>
        </p:nvSpPr>
        <p:spPr>
          <a:xfrm>
            <a:off x="5486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01</a:t>
            </a:r>
            <a:endParaRPr lang="en-US" sz="6400" dirty="0"/>
          </a:p>
        </p:txBody>
      </p:sp>
      <p:sp>
        <p:nvSpPr>
          <p:cNvPr id="6" name="Text 4"/>
          <p:cNvSpPr/>
          <p:nvPr/>
        </p:nvSpPr>
        <p:spPr>
          <a:xfrm>
            <a:off x="548640" y="3108960"/>
            <a:ext cx="2468880" cy="822960"/>
          </a:xfrm>
          <a:prstGeom prst="rect">
            <a:avLst/>
          </a:prstGeom>
          <a:noFill/>
          <a:ln/>
        </p:spPr>
        <p:txBody>
          <a:bodyPr wrap="square" lIns="0" tIns="0" rIns="0" bIns="0" rtlCol="0" anchor="t"/>
          <a:lstStyle/>
          <a:p>
            <a:pPr indent="0" marL="0">
              <a:buNone/>
            </a:pPr>
            <a:r>
              <a:rPr lang="en-US" sz="1700" b="1" dirty="0">
                <a:solidFill>
                  <a:srgbClr val="1A2B5C"/>
                </a:solidFill>
                <a:latin typeface="Calibri" pitchFamily="34" charset="0"/>
                <a:ea typeface="Calibri" pitchFamily="34" charset="-122"/>
                <a:cs typeface="Calibri" pitchFamily="34" charset="-120"/>
              </a:rPr>
              <a:t>El propósito de unidad</a:t>
            </a:r>
            <a:endParaRPr lang="en-US" sz="1700" dirty="0"/>
          </a:p>
          <a:p>
            <a:pPr indent="0" marL="0">
              <a:buNone/>
            </a:pPr>
            <a:r>
              <a:rPr lang="en-US" sz="1700" b="1" dirty="0">
                <a:solidFill>
                  <a:srgbClr val="1A2B5C"/>
                </a:solidFill>
                <a:latin typeface="Calibri" pitchFamily="34" charset="0"/>
                <a:ea typeface="Calibri" pitchFamily="34" charset="-122"/>
                <a:cs typeface="Calibri" pitchFamily="34" charset="-120"/>
              </a:rPr>
              <a:t>del diaconado</a:t>
            </a:r>
            <a:endParaRPr lang="en-US" sz="1700" dirty="0"/>
          </a:p>
        </p:txBody>
      </p:sp>
      <p:sp>
        <p:nvSpPr>
          <p:cNvPr id="7" name="Text 5"/>
          <p:cNvSpPr/>
          <p:nvPr/>
        </p:nvSpPr>
        <p:spPr>
          <a:xfrm>
            <a:off x="548640" y="3977640"/>
            <a:ext cx="2468880" cy="91440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El contexto histórico de Hechos 6 y las voces de Magno Paganelli y Elena de White.</a:t>
            </a:r>
            <a:endParaRPr lang="en-US" sz="1100" dirty="0"/>
          </a:p>
        </p:txBody>
      </p:sp>
      <p:sp>
        <p:nvSpPr>
          <p:cNvPr id="8" name="Text 6"/>
          <p:cNvSpPr/>
          <p:nvPr/>
        </p:nvSpPr>
        <p:spPr>
          <a:xfrm>
            <a:off x="32918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02</a:t>
            </a:r>
            <a:endParaRPr lang="en-US" sz="6400" dirty="0"/>
          </a:p>
        </p:txBody>
      </p:sp>
      <p:sp>
        <p:nvSpPr>
          <p:cNvPr id="9" name="Text 7"/>
          <p:cNvSpPr/>
          <p:nvPr/>
        </p:nvSpPr>
        <p:spPr>
          <a:xfrm>
            <a:off x="3291840" y="3108960"/>
            <a:ext cx="2468880" cy="822960"/>
          </a:xfrm>
          <a:prstGeom prst="rect">
            <a:avLst/>
          </a:prstGeom>
          <a:noFill/>
          <a:ln/>
        </p:spPr>
        <p:txBody>
          <a:bodyPr wrap="square" lIns="0" tIns="0" rIns="0" bIns="0" rtlCol="0" anchor="t"/>
          <a:lstStyle/>
          <a:p>
            <a:pPr indent="0" marL="0">
              <a:buNone/>
            </a:pPr>
            <a:r>
              <a:rPr lang="en-US" sz="1700" b="1" dirty="0">
                <a:solidFill>
                  <a:srgbClr val="1A2B5C"/>
                </a:solidFill>
                <a:latin typeface="Calibri" pitchFamily="34" charset="0"/>
                <a:ea typeface="Calibri" pitchFamily="34" charset="-122"/>
                <a:cs typeface="Calibri" pitchFamily="34" charset="-120"/>
              </a:rPr>
              <a:t>Actitudes prácticas</a:t>
            </a:r>
            <a:endParaRPr lang="en-US" sz="1700" dirty="0"/>
          </a:p>
          <a:p>
            <a:pPr indent="0" marL="0">
              <a:buNone/>
            </a:pPr>
            <a:r>
              <a:rPr lang="en-US" sz="1700" b="1" dirty="0">
                <a:solidFill>
                  <a:srgbClr val="1A2B5C"/>
                </a:solidFill>
                <a:latin typeface="Calibri" pitchFamily="34" charset="0"/>
                <a:ea typeface="Calibri" pitchFamily="34" charset="-122"/>
                <a:cs typeface="Calibri" pitchFamily="34" charset="-120"/>
              </a:rPr>
              <a:t>para la reconciliación</a:t>
            </a:r>
            <a:endParaRPr lang="en-US" sz="1700" dirty="0"/>
          </a:p>
        </p:txBody>
      </p:sp>
      <p:sp>
        <p:nvSpPr>
          <p:cNvPr id="10" name="Text 8"/>
          <p:cNvSpPr/>
          <p:nvPr/>
        </p:nvSpPr>
        <p:spPr>
          <a:xfrm>
            <a:off x="3291840" y="3977640"/>
            <a:ext cx="2468880" cy="91440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Las seis actitudes que el diácono y la diaconisa deben cultivar para servir como pacificadores.</a:t>
            </a:r>
            <a:endParaRPr lang="en-US" sz="1100" dirty="0"/>
          </a:p>
        </p:txBody>
      </p:sp>
      <p:sp>
        <p:nvSpPr>
          <p:cNvPr id="11" name="Text 9"/>
          <p:cNvSpPr/>
          <p:nvPr/>
        </p:nvSpPr>
        <p:spPr>
          <a:xfrm>
            <a:off x="60350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03</a:t>
            </a:r>
            <a:endParaRPr lang="en-US" sz="6400" dirty="0"/>
          </a:p>
        </p:txBody>
      </p:sp>
      <p:sp>
        <p:nvSpPr>
          <p:cNvPr id="12" name="Text 10"/>
          <p:cNvSpPr/>
          <p:nvPr/>
        </p:nvSpPr>
        <p:spPr>
          <a:xfrm>
            <a:off x="6035040" y="3108960"/>
            <a:ext cx="2468880" cy="822960"/>
          </a:xfrm>
          <a:prstGeom prst="rect">
            <a:avLst/>
          </a:prstGeom>
          <a:noFill/>
          <a:ln/>
        </p:spPr>
        <p:txBody>
          <a:bodyPr wrap="square" lIns="0" tIns="0" rIns="0" bIns="0" rtlCol="0" anchor="t"/>
          <a:lstStyle/>
          <a:p>
            <a:pPr indent="0" marL="0">
              <a:buNone/>
            </a:pPr>
            <a:r>
              <a:rPr lang="en-US" sz="1700" b="1" dirty="0">
                <a:solidFill>
                  <a:srgbClr val="1A2B5C"/>
                </a:solidFill>
                <a:latin typeface="Calibri" pitchFamily="34" charset="0"/>
                <a:ea typeface="Calibri" pitchFamily="34" charset="-122"/>
                <a:cs typeface="Calibri" pitchFamily="34" charset="-120"/>
              </a:rPr>
              <a:t>El diácono</a:t>
            </a:r>
            <a:endParaRPr lang="en-US" sz="1700" dirty="0"/>
          </a:p>
          <a:p>
            <a:pPr indent="0" marL="0">
              <a:buNone/>
            </a:pPr>
            <a:r>
              <a:rPr lang="en-US" sz="1700" b="1" dirty="0">
                <a:solidFill>
                  <a:srgbClr val="1A2B5C"/>
                </a:solidFill>
                <a:latin typeface="Calibri" pitchFamily="34" charset="0"/>
                <a:ea typeface="Calibri" pitchFamily="34" charset="-122"/>
                <a:cs typeface="Calibri" pitchFamily="34" charset="-120"/>
              </a:rPr>
              <a:t>pacificador</a:t>
            </a:r>
            <a:endParaRPr lang="en-US" sz="1700" dirty="0"/>
          </a:p>
        </p:txBody>
      </p:sp>
      <p:sp>
        <p:nvSpPr>
          <p:cNvPr id="13" name="Text 11"/>
          <p:cNvSpPr/>
          <p:nvPr/>
        </p:nvSpPr>
        <p:spPr>
          <a:xfrm>
            <a:off x="6035040" y="3977640"/>
            <a:ext cx="2468880" cy="91440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Las bendiciones extraordinarias de ser un instrumento de reconciliación.</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INTRODUCCIÓN</a:t>
            </a:r>
            <a:endParaRPr lang="en-US" sz="11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El diácono como agente de unidad</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Una vocación nacida de la discordia</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El diaconado no nació en un momento de paz. Nació exactamente cuando la iglesia primitiva enfrentaba su primera grave tensión interna: dos grupos, dos culturas, una queja concreta. Los apóstoles entendieron que la solución no era administrativa, sino pastoral, y eligieron siete hombres con una primera exigencia clara: el buen testimonio.</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Este capítulo recorre el contexto histórico de Hechos 6, la palabra de Magno Paganelli sobre el papel pacificador del diácono y la enseñanza de Elena de White sobre la influencia unificadora del oficio. Luego ofrece seis actitudes prácticas que todo diácono y diaconisa puede cultivar para servir hoy como instrumento de reconciliación.</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5</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01</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4200" b="1" dirty="0">
                <a:solidFill>
                  <a:srgbClr val="FFFFFF"/>
                </a:solidFill>
                <a:latin typeface="Georgia" pitchFamily="34" charset="0"/>
                <a:ea typeface="Georgia" pitchFamily="34" charset="-122"/>
                <a:cs typeface="Georgia" pitchFamily="34" charset="-120"/>
              </a:rPr>
              <a:t>El propósito de</a:t>
            </a:r>
            <a:endParaRPr lang="en-US" sz="4200" dirty="0"/>
          </a:p>
          <a:p>
            <a:pPr indent="0" marL="0">
              <a:buNone/>
            </a:pPr>
            <a:r>
              <a:rPr lang="en-US" sz="4200" b="1" dirty="0">
                <a:solidFill>
                  <a:srgbClr val="FFFFFF"/>
                </a:solidFill>
                <a:latin typeface="Georgia" pitchFamily="34" charset="0"/>
                <a:ea typeface="Georgia" pitchFamily="34" charset="-122"/>
                <a:cs typeface="Georgia" pitchFamily="34" charset="-120"/>
              </a:rPr>
              <a:t>unidad del diaconado</a:t>
            </a:r>
            <a:endParaRPr lang="en-US" sz="42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Hechos 6 y las voces que iluminan su sentido pacificador.</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EL PROPÓSITO DE UNIDAD DEL DIACONADO</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000" b="1" dirty="0">
                <a:solidFill>
                  <a:srgbClr val="1A2B5C"/>
                </a:solidFill>
                <a:latin typeface="Georgia" pitchFamily="34" charset="0"/>
                <a:ea typeface="Georgia" pitchFamily="34" charset="-122"/>
                <a:cs typeface="Georgia" pitchFamily="34" charset="-120"/>
              </a:rPr>
              <a:t>Dos grupos, una iglesia, una tensión</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548640"/>
          </a:xfrm>
          <a:prstGeom prst="rect">
            <a:avLst/>
          </a:prstGeom>
          <a:noFill/>
          <a:ln/>
        </p:spPr>
        <p:txBody>
          <a:bodyPr wrap="square" lIns="0" tIns="0" rIns="0" bIns="0" rtlCol="0" anchor="t"/>
          <a:lstStyle/>
          <a:p>
            <a:pPr indent="0" marL="0">
              <a:buNone/>
            </a:pPr>
            <a:r>
              <a:rPr lang="en-US" sz="1200" i="1" dirty="0">
                <a:solidFill>
                  <a:srgbClr val="4A5568"/>
                </a:solidFill>
                <a:latin typeface="Calibri" pitchFamily="34" charset="0"/>
                <a:ea typeface="Calibri" pitchFamily="34" charset="-122"/>
                <a:cs typeface="Calibri" pitchFamily="34" charset="-120"/>
              </a:rPr>
              <a:t>La institución del diaconado, tal como figura en el libro de Hechos 6, se suscita dentro de un contexto de discordia entre los dos grupos de la iglesia en Jerusalén:</a:t>
            </a:r>
            <a:endParaRPr lang="en-US" sz="1200" dirty="0"/>
          </a:p>
        </p:txBody>
      </p:sp>
      <p:sp>
        <p:nvSpPr>
          <p:cNvPr id="6" name="Shape 4"/>
          <p:cNvSpPr/>
          <p:nvPr/>
        </p:nvSpPr>
        <p:spPr>
          <a:xfrm>
            <a:off x="548640" y="2468880"/>
            <a:ext cx="3749040" cy="1920240"/>
          </a:xfrm>
          <a:prstGeom prst="rect">
            <a:avLst/>
          </a:prstGeom>
          <a:solidFill>
            <a:srgbClr val="F7FAFC"/>
          </a:solidFill>
          <a:ln w="6350">
            <a:solidFill>
              <a:srgbClr val="E2E8F0"/>
            </a:solidFill>
            <a:prstDash val="solid"/>
          </a:ln>
        </p:spPr>
      </p:sp>
      <p:sp>
        <p:nvSpPr>
          <p:cNvPr id="7" name="Shape 5"/>
          <p:cNvSpPr/>
          <p:nvPr/>
        </p:nvSpPr>
        <p:spPr>
          <a:xfrm>
            <a:off x="548640" y="2468880"/>
            <a:ext cx="3749040" cy="73152"/>
          </a:xfrm>
          <a:prstGeom prst="rect">
            <a:avLst/>
          </a:prstGeom>
          <a:solidFill>
            <a:srgbClr val="E87722"/>
          </a:solidFill>
          <a:ln w="12700">
            <a:solidFill>
              <a:srgbClr val="E87722"/>
            </a:solidFill>
            <a:prstDash val="solid"/>
          </a:ln>
        </p:spPr>
      </p:sp>
      <p:sp>
        <p:nvSpPr>
          <p:cNvPr id="8" name="Text 6"/>
          <p:cNvSpPr/>
          <p:nvPr/>
        </p:nvSpPr>
        <p:spPr>
          <a:xfrm>
            <a:off x="731520" y="2651760"/>
            <a:ext cx="338328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LA MAYORÍA</a:t>
            </a:r>
            <a:endParaRPr lang="en-US" sz="1000" dirty="0"/>
          </a:p>
        </p:txBody>
      </p:sp>
      <p:sp>
        <p:nvSpPr>
          <p:cNvPr id="9" name="Text 7"/>
          <p:cNvSpPr/>
          <p:nvPr/>
        </p:nvSpPr>
        <p:spPr>
          <a:xfrm>
            <a:off x="731520" y="2971800"/>
            <a:ext cx="3383280" cy="457200"/>
          </a:xfrm>
          <a:prstGeom prst="rect">
            <a:avLst/>
          </a:prstGeom>
          <a:noFill/>
          <a:ln/>
        </p:spPr>
        <p:txBody>
          <a:bodyPr wrap="square" lIns="0" tIns="0" rIns="0" bIns="0" rtlCol="0" anchor="t"/>
          <a:lstStyle/>
          <a:p>
            <a:pPr indent="0" marL="0">
              <a:buNone/>
            </a:pPr>
            <a:r>
              <a:rPr lang="en-US" sz="1800" b="1" dirty="0">
                <a:solidFill>
                  <a:srgbClr val="1A2B5C"/>
                </a:solidFill>
                <a:latin typeface="Calibri" pitchFamily="34" charset="0"/>
                <a:ea typeface="Calibri" pitchFamily="34" charset="-122"/>
                <a:cs typeface="Calibri" pitchFamily="34" charset="-120"/>
              </a:rPr>
              <a:t>Cristianos de origen judío</a:t>
            </a:r>
            <a:endParaRPr lang="en-US" sz="1800" dirty="0"/>
          </a:p>
        </p:txBody>
      </p:sp>
      <p:sp>
        <p:nvSpPr>
          <p:cNvPr id="10" name="Text 8"/>
          <p:cNvSpPr/>
          <p:nvPr/>
        </p:nvSpPr>
        <p:spPr>
          <a:xfrm>
            <a:off x="731520" y="3474720"/>
            <a:ext cx="3383280" cy="86868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El grupo más numeroso de la iglesia en Jerusalén. Mantenían las costumbres y la lengua hebrea de Palestina.</a:t>
            </a:r>
            <a:endParaRPr lang="en-US" sz="1100" dirty="0"/>
          </a:p>
        </p:txBody>
      </p:sp>
      <p:sp>
        <p:nvSpPr>
          <p:cNvPr id="11" name="Shape 9"/>
          <p:cNvSpPr/>
          <p:nvPr/>
        </p:nvSpPr>
        <p:spPr>
          <a:xfrm>
            <a:off x="4846320" y="2468880"/>
            <a:ext cx="3749040" cy="1920240"/>
          </a:xfrm>
          <a:prstGeom prst="rect">
            <a:avLst/>
          </a:prstGeom>
          <a:solidFill>
            <a:srgbClr val="F7FAFC"/>
          </a:solidFill>
          <a:ln w="6350">
            <a:solidFill>
              <a:srgbClr val="E2E8F0"/>
            </a:solidFill>
            <a:prstDash val="solid"/>
          </a:ln>
        </p:spPr>
      </p:sp>
      <p:sp>
        <p:nvSpPr>
          <p:cNvPr id="12" name="Shape 10"/>
          <p:cNvSpPr/>
          <p:nvPr/>
        </p:nvSpPr>
        <p:spPr>
          <a:xfrm>
            <a:off x="4846320" y="2468880"/>
            <a:ext cx="3749040" cy="73152"/>
          </a:xfrm>
          <a:prstGeom prst="rect">
            <a:avLst/>
          </a:prstGeom>
          <a:solidFill>
            <a:srgbClr val="E87722"/>
          </a:solidFill>
          <a:ln w="12700">
            <a:solidFill>
              <a:srgbClr val="E87722"/>
            </a:solidFill>
            <a:prstDash val="solid"/>
          </a:ln>
        </p:spPr>
      </p:sp>
      <p:sp>
        <p:nvSpPr>
          <p:cNvPr id="13" name="Text 11"/>
          <p:cNvSpPr/>
          <p:nvPr/>
        </p:nvSpPr>
        <p:spPr>
          <a:xfrm>
            <a:off x="5029200" y="2651760"/>
            <a:ext cx="338328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LA MINORÍA</a:t>
            </a:r>
            <a:endParaRPr lang="en-US" sz="1000" dirty="0"/>
          </a:p>
        </p:txBody>
      </p:sp>
      <p:sp>
        <p:nvSpPr>
          <p:cNvPr id="14" name="Text 12"/>
          <p:cNvSpPr/>
          <p:nvPr/>
        </p:nvSpPr>
        <p:spPr>
          <a:xfrm>
            <a:off x="5029200" y="2971800"/>
            <a:ext cx="3383280" cy="457200"/>
          </a:xfrm>
          <a:prstGeom prst="rect">
            <a:avLst/>
          </a:prstGeom>
          <a:noFill/>
          <a:ln/>
        </p:spPr>
        <p:txBody>
          <a:bodyPr wrap="square" lIns="0" tIns="0" rIns="0" bIns="0" rtlCol="0" anchor="t"/>
          <a:lstStyle/>
          <a:p>
            <a:pPr indent="0" marL="0">
              <a:buNone/>
            </a:pPr>
            <a:r>
              <a:rPr lang="en-US" sz="1800" b="1" dirty="0">
                <a:solidFill>
                  <a:srgbClr val="1A2B5C"/>
                </a:solidFill>
                <a:latin typeface="Calibri" pitchFamily="34" charset="0"/>
                <a:ea typeface="Calibri" pitchFamily="34" charset="-122"/>
                <a:cs typeface="Calibri" pitchFamily="34" charset="-120"/>
              </a:rPr>
              <a:t>Los helenistas</a:t>
            </a:r>
            <a:endParaRPr lang="en-US" sz="1800" dirty="0"/>
          </a:p>
        </p:txBody>
      </p:sp>
      <p:sp>
        <p:nvSpPr>
          <p:cNvPr id="15" name="Text 13"/>
          <p:cNvSpPr/>
          <p:nvPr/>
        </p:nvSpPr>
        <p:spPr>
          <a:xfrm>
            <a:off x="5029200" y="3474720"/>
            <a:ext cx="3383280" cy="86868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De origen griego, se sentían discriminados y, de cierta manera, dejados negligentemente de lado con respecto a la atención de sus viudas.</a:t>
            </a:r>
            <a:endParaRPr lang="en-US" sz="1100" dirty="0"/>
          </a:p>
        </p:txBody>
      </p:sp>
      <p:sp>
        <p:nvSpPr>
          <p:cNvPr id="16" name="Shape 14"/>
          <p:cNvSpPr/>
          <p:nvPr/>
        </p:nvSpPr>
        <p:spPr>
          <a:xfrm>
            <a:off x="548640" y="4617720"/>
            <a:ext cx="8046720" cy="18288"/>
          </a:xfrm>
          <a:prstGeom prst="rect">
            <a:avLst/>
          </a:prstGeom>
          <a:solidFill>
            <a:srgbClr val="E2E8F0"/>
          </a:solidFill>
          <a:ln w="12700">
            <a:solidFill>
              <a:srgbClr val="E2E8F0"/>
            </a:solidFill>
            <a:prstDash val="solid"/>
          </a:ln>
        </p:spPr>
      </p:sp>
      <p:sp>
        <p:nvSpPr>
          <p:cNvPr id="17" name="Text 15"/>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5</a:t>
            </a:r>
            <a:endParaRPr lang="en-US" sz="900" dirty="0"/>
          </a:p>
        </p:txBody>
      </p:sp>
      <p:sp>
        <p:nvSpPr>
          <p:cNvPr id="18" name="Text 16"/>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914400"/>
            <a:ext cx="822960" cy="822960"/>
          </a:xfrm>
          <a:prstGeom prst="rect">
            <a:avLst/>
          </a:prstGeom>
        </p:spPr>
      </p:pic>
      <p:sp>
        <p:nvSpPr>
          <p:cNvPr id="3" name="Text 0"/>
          <p:cNvSpPr/>
          <p:nvPr/>
        </p:nvSpPr>
        <p:spPr>
          <a:xfrm>
            <a:off x="914400" y="1783080"/>
            <a:ext cx="7498080" cy="2103120"/>
          </a:xfrm>
          <a:prstGeom prst="rect">
            <a:avLst/>
          </a:prstGeom>
          <a:noFill/>
          <a:ln/>
        </p:spPr>
        <p:txBody>
          <a:bodyPr wrap="square" lIns="0" tIns="0" rIns="0" bIns="0" rtlCol="0" anchor="t"/>
          <a:lstStyle/>
          <a:p>
            <a:pPr indent="0" marL="0">
              <a:buNone/>
            </a:pPr>
            <a:r>
              <a:rPr lang="en-US" sz="2200" i="1" dirty="0">
                <a:solidFill>
                  <a:srgbClr val="FFFFFF"/>
                </a:solidFill>
                <a:latin typeface="Georgia" pitchFamily="34" charset="0"/>
                <a:ea typeface="Georgia" pitchFamily="34" charset="-122"/>
                <a:cs typeface="Georgia" pitchFamily="34" charset="-120"/>
              </a:rPr>
              <a:t>"En esos días, como crecía el número de los discípulos, los creyentes griegos se quejaron contra los hebreos de que sus viudas eran descuidadas en la asistencia diaria."</a:t>
            </a:r>
            <a:endParaRPr lang="en-US" sz="2200" dirty="0"/>
          </a:p>
        </p:txBody>
      </p:sp>
      <p:sp>
        <p:nvSpPr>
          <p:cNvPr id="4" name="Text 1"/>
          <p:cNvSpPr/>
          <p:nvPr/>
        </p:nvSpPr>
        <p:spPr>
          <a:xfrm>
            <a:off x="914400" y="3794760"/>
            <a:ext cx="7315200" cy="365760"/>
          </a:xfrm>
          <a:prstGeom prst="rect">
            <a:avLst/>
          </a:prstGeom>
          <a:noFill/>
          <a:ln/>
        </p:spPr>
        <p:txBody>
          <a:bodyPr wrap="square" lIns="0" tIns="0" rIns="0" bIns="0" rtlCol="0" anchor="t"/>
          <a:lstStyle/>
          <a:p>
            <a:pPr indent="0" marL="0">
              <a:buNone/>
            </a:pPr>
            <a:r>
              <a:rPr lang="en-US" sz="1200" i="1" dirty="0">
                <a:solidFill>
                  <a:srgbClr val="CBD5E0"/>
                </a:solidFill>
                <a:latin typeface="Calibri" pitchFamily="34" charset="0"/>
                <a:ea typeface="Calibri" pitchFamily="34" charset="-122"/>
                <a:cs typeface="Calibri" pitchFamily="34" charset="-120"/>
              </a:rPr>
              <a:t>El problema concreto que originó la institución del diaconado.</a:t>
            </a:r>
            <a:endParaRPr lang="en-US" sz="1200" dirty="0"/>
          </a:p>
        </p:txBody>
      </p:sp>
      <p:sp>
        <p:nvSpPr>
          <p:cNvPr id="5" name="Shape 2"/>
          <p:cNvSpPr/>
          <p:nvPr/>
        </p:nvSpPr>
        <p:spPr>
          <a:xfrm>
            <a:off x="914400" y="4370832"/>
            <a:ext cx="365760" cy="36576"/>
          </a:xfrm>
          <a:prstGeom prst="rect">
            <a:avLst/>
          </a:prstGeom>
          <a:solidFill>
            <a:srgbClr val="E87722"/>
          </a:solidFill>
          <a:ln w="12700">
            <a:solidFill>
              <a:srgbClr val="E87722"/>
            </a:solidFill>
            <a:prstDash val="solid"/>
          </a:ln>
        </p:spPr>
      </p:sp>
      <p:sp>
        <p:nvSpPr>
          <p:cNvPr id="6" name="Text 3"/>
          <p:cNvSpPr/>
          <p:nvPr/>
        </p:nvSpPr>
        <p:spPr>
          <a:xfrm>
            <a:off x="1417320" y="4233672"/>
            <a:ext cx="4572000" cy="320040"/>
          </a:xfrm>
          <a:prstGeom prst="rect">
            <a:avLst/>
          </a:prstGeom>
          <a:noFill/>
          <a:ln/>
        </p:spPr>
        <p:txBody>
          <a:bodyPr wrap="square" lIns="0" tIns="0" rIns="0" bIns="0" rtlCol="0" anchor="ctr"/>
          <a:lstStyle/>
          <a:p>
            <a:pPr indent="0" marL="0">
              <a:buNone/>
            </a:pPr>
            <a:r>
              <a:rPr lang="en-US" sz="1200" b="1" spc="400" kern="0" dirty="0">
                <a:solidFill>
                  <a:srgbClr val="E87722"/>
                </a:solidFill>
                <a:latin typeface="Calibri" pitchFamily="34" charset="0"/>
                <a:ea typeface="Calibri" pitchFamily="34" charset="-122"/>
                <a:cs typeface="Calibri" pitchFamily="34" charset="-120"/>
              </a:rPr>
              <a:t>HECHOS 6:1</a:t>
            </a:r>
            <a:endParaRPr lang="en-US" sz="1200" dirty="0"/>
          </a:p>
        </p:txBody>
      </p:sp>
      <p:sp>
        <p:nvSpPr>
          <p:cNvPr id="7" name="Text 4"/>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Nueva Reina Valera 2000 Actualizada</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EL PROPÓSITO DE UNIDAD DEL DIACONADO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La elección con propósito de unidad</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Los diáconos como solución pacificadora</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Los diáconos habían sido escogidos para solucionar este problema y restablecer la paz y la armonía entre todos los cristianos. Es por eso que la primera exigencia de los apóstoles para realizar la elección de los siete diáconos fue que debían ser hombres de buen testimonio (Hech. 6:3).</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Solamente así tendrían las condiciones de trabajar para restablecer la unidad y la armonía entre los primeros cristianos. La cualificación moral no era un detalle: era la condición indispensable para que el oficio cumpliera su propósito pacificador.</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5</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LA PRIMERA EXIGENCIA APOSTÓLICA</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Buen testimonio</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1371600" y="1783080"/>
            <a:ext cx="6400800" cy="2331720"/>
          </a:xfrm>
          <a:prstGeom prst="rect">
            <a:avLst/>
          </a:prstGeom>
          <a:solidFill>
            <a:srgbClr val="F7FAFC"/>
          </a:solidFill>
          <a:ln w="6350">
            <a:solidFill>
              <a:srgbClr val="E2E8F0"/>
            </a:solidFill>
            <a:prstDash val="solid"/>
          </a:ln>
        </p:spPr>
      </p:sp>
      <p:sp>
        <p:nvSpPr>
          <p:cNvPr id="6" name="Shape 4"/>
          <p:cNvSpPr/>
          <p:nvPr/>
        </p:nvSpPr>
        <p:spPr>
          <a:xfrm>
            <a:off x="1371600" y="1783080"/>
            <a:ext cx="6400800" cy="73152"/>
          </a:xfrm>
          <a:prstGeom prst="rect">
            <a:avLst/>
          </a:prstGeom>
          <a:solidFill>
            <a:srgbClr val="E87722"/>
          </a:solidFill>
          <a:ln w="12700">
            <a:solidFill>
              <a:srgbClr val="E87722"/>
            </a:solidFill>
            <a:prstDash val="solid"/>
          </a:ln>
        </p:spPr>
      </p:sp>
      <p:sp>
        <p:nvSpPr>
          <p:cNvPr id="7" name="Shape 5"/>
          <p:cNvSpPr/>
          <p:nvPr/>
        </p:nvSpPr>
        <p:spPr>
          <a:xfrm>
            <a:off x="4023360" y="2011680"/>
            <a:ext cx="1097280" cy="1097280"/>
          </a:xfrm>
          <a:prstGeom prst="ellipse">
            <a:avLst/>
          </a:prstGeom>
          <a:solidFill>
            <a:srgbClr val="1A2B5C"/>
          </a:solidFill>
          <a:ln w="12700">
            <a:solidFill>
              <a:srgbClr val="1A2B5C"/>
            </a:solidFill>
            <a:prstDash val="solid"/>
          </a:ln>
        </p:spPr>
      </p:sp>
      <p:pic>
        <p:nvPicPr>
          <p:cNvPr id="8" name="Image 0" descr="preencoded.png">    </p:cNvPr>
          <p:cNvPicPr>
            <a:picLocks noChangeAspect="1"/>
          </p:cNvPicPr>
          <p:nvPr/>
        </p:nvPicPr>
        <p:blipFill>
          <a:blip r:embed="rId1"/>
          <a:stretch>
            <a:fillRect/>
          </a:stretch>
        </p:blipFill>
        <p:spPr>
          <a:xfrm>
            <a:off x="4297680" y="2286000"/>
            <a:ext cx="548640" cy="548640"/>
          </a:xfrm>
          <a:prstGeom prst="rect">
            <a:avLst/>
          </a:prstGeom>
        </p:spPr>
      </p:pic>
      <p:sp>
        <p:nvSpPr>
          <p:cNvPr id="9" name="Text 6"/>
          <p:cNvSpPr/>
          <p:nvPr/>
        </p:nvSpPr>
        <p:spPr>
          <a:xfrm>
            <a:off x="1371600" y="3246120"/>
            <a:ext cx="6400800" cy="365760"/>
          </a:xfrm>
          <a:prstGeom prst="rect">
            <a:avLst/>
          </a:prstGeom>
          <a:noFill/>
          <a:ln/>
        </p:spPr>
        <p:txBody>
          <a:bodyPr wrap="square" lIns="0" tIns="0" rIns="0" bIns="0" rtlCol="0" anchor="ctr"/>
          <a:lstStyle/>
          <a:p>
            <a:pPr algn="ctr" indent="0" marL="0">
              <a:buNone/>
            </a:pPr>
            <a:r>
              <a:rPr lang="en-US" sz="1300" i="1" dirty="0">
                <a:solidFill>
                  <a:srgbClr val="E87722"/>
                </a:solidFill>
                <a:latin typeface="Calibri" pitchFamily="34" charset="0"/>
                <a:ea typeface="Calibri" pitchFamily="34" charset="-122"/>
                <a:cs typeface="Calibri" pitchFamily="34" charset="-120"/>
              </a:rPr>
              <a:t>La primera virtud que la iglesia exige</a:t>
            </a:r>
            <a:endParaRPr lang="en-US" sz="1300" dirty="0"/>
          </a:p>
        </p:txBody>
      </p:sp>
      <p:sp>
        <p:nvSpPr>
          <p:cNvPr id="10" name="Text 7"/>
          <p:cNvSpPr/>
          <p:nvPr/>
        </p:nvSpPr>
        <p:spPr>
          <a:xfrm>
            <a:off x="1371600" y="3566160"/>
            <a:ext cx="6400800" cy="365760"/>
          </a:xfrm>
          <a:prstGeom prst="rect">
            <a:avLst/>
          </a:prstGeom>
          <a:noFill/>
          <a:ln/>
        </p:spPr>
        <p:txBody>
          <a:bodyPr wrap="square" lIns="0" tIns="0" rIns="0" bIns="0" rtlCol="0" anchor="ctr"/>
          <a:lstStyle/>
          <a:p>
            <a:pPr algn="ctr" indent="0" marL="0">
              <a:buNone/>
            </a:pPr>
            <a:r>
              <a:rPr lang="en-US" sz="2000" b="1" i="1" dirty="0">
                <a:solidFill>
                  <a:srgbClr val="1A2B5C"/>
                </a:solidFill>
                <a:latin typeface="Georgia" pitchFamily="34" charset="0"/>
                <a:ea typeface="Georgia" pitchFamily="34" charset="-122"/>
                <a:cs typeface="Georgia" pitchFamily="34" charset="-120"/>
              </a:rPr>
              <a:t>"Hombres de buen testimonio"</a:t>
            </a:r>
            <a:endParaRPr lang="en-US" sz="2000" dirty="0"/>
          </a:p>
        </p:txBody>
      </p:sp>
      <p:sp>
        <p:nvSpPr>
          <p:cNvPr id="11" name="Text 8"/>
          <p:cNvSpPr/>
          <p:nvPr/>
        </p:nvSpPr>
        <p:spPr>
          <a:xfrm>
            <a:off x="1371600" y="3931920"/>
            <a:ext cx="6400800" cy="182880"/>
          </a:xfrm>
          <a:prstGeom prst="rect">
            <a:avLst/>
          </a:prstGeom>
          <a:noFill/>
          <a:ln/>
        </p:spPr>
        <p:txBody>
          <a:bodyPr wrap="square" lIns="0" tIns="0" rIns="0" bIns="0" rtlCol="0" anchor="ctr"/>
          <a:lstStyle/>
          <a:p>
            <a:pPr algn="ctr" indent="0" marL="0">
              <a:buNone/>
            </a:pPr>
            <a:r>
              <a:rPr lang="en-US" sz="1000" b="1" spc="400" kern="0" dirty="0">
                <a:solidFill>
                  <a:srgbClr val="E87722"/>
                </a:solidFill>
                <a:latin typeface="Calibri" pitchFamily="34" charset="0"/>
                <a:ea typeface="Calibri" pitchFamily="34" charset="-122"/>
                <a:cs typeface="Calibri" pitchFamily="34" charset="-120"/>
              </a:rPr>
              <a:t>HECHOS 6:3</a:t>
            </a:r>
            <a:endParaRPr lang="en-US" sz="1000" dirty="0"/>
          </a:p>
        </p:txBody>
      </p:sp>
      <p:sp>
        <p:nvSpPr>
          <p:cNvPr id="12" name="Text 9"/>
          <p:cNvSpPr/>
          <p:nvPr/>
        </p:nvSpPr>
        <p:spPr>
          <a:xfrm>
            <a:off x="548640" y="4251960"/>
            <a:ext cx="8046720" cy="27432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Antes que cualquier otra cualidad técnica, los apóstoles pidieron una reputación íntegra. La razón es directa: sin testimonio confiable, nadie puede mediar entre partes en conflicto.</a:t>
            </a:r>
            <a:endParaRPr lang="en-US" sz="1000" dirty="0"/>
          </a:p>
        </p:txBody>
      </p:sp>
      <p:sp>
        <p:nvSpPr>
          <p:cNvPr id="13" name="Shape 10"/>
          <p:cNvSpPr/>
          <p:nvPr/>
        </p:nvSpPr>
        <p:spPr>
          <a:xfrm>
            <a:off x="548640" y="4617720"/>
            <a:ext cx="8046720" cy="18288"/>
          </a:xfrm>
          <a:prstGeom prst="rect">
            <a:avLst/>
          </a:prstGeom>
          <a:solidFill>
            <a:srgbClr val="E2E8F0"/>
          </a:solidFill>
          <a:ln w="12700">
            <a:solidFill>
              <a:srgbClr val="E2E8F0"/>
            </a:solidFill>
            <a:prstDash val="solid"/>
          </a:ln>
        </p:spPr>
      </p:sp>
      <p:sp>
        <p:nvSpPr>
          <p:cNvPr id="14" name="Text 11"/>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5</a:t>
            </a:r>
            <a:endParaRPr lang="en-US" sz="900" dirty="0"/>
          </a:p>
        </p:txBody>
      </p:sp>
      <p:sp>
        <p:nvSpPr>
          <p:cNvPr id="15" name="Text 12"/>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502920"/>
            <a:ext cx="822960" cy="822960"/>
          </a:xfrm>
          <a:prstGeom prst="rect">
            <a:avLst/>
          </a:prstGeom>
        </p:spPr>
      </p:pic>
      <p:sp>
        <p:nvSpPr>
          <p:cNvPr id="3" name="Text 0"/>
          <p:cNvSpPr/>
          <p:nvPr/>
        </p:nvSpPr>
        <p:spPr>
          <a:xfrm>
            <a:off x="914400" y="1371600"/>
            <a:ext cx="7498080" cy="1554480"/>
          </a:xfrm>
          <a:prstGeom prst="rect">
            <a:avLst/>
          </a:prstGeom>
          <a:noFill/>
          <a:ln/>
        </p:spPr>
        <p:txBody>
          <a:bodyPr wrap="square" lIns="0" tIns="0" rIns="0" bIns="0" rtlCol="0" anchor="t"/>
          <a:lstStyle/>
          <a:p>
            <a:pPr indent="0" marL="0">
              <a:buNone/>
            </a:pPr>
            <a:r>
              <a:rPr lang="en-US" sz="1700" i="1" dirty="0">
                <a:solidFill>
                  <a:srgbClr val="FFFFFF"/>
                </a:solidFill>
                <a:latin typeface="Georgia" pitchFamily="34" charset="0"/>
                <a:ea typeface="Georgia" pitchFamily="34" charset="-122"/>
                <a:cs typeface="Georgia" pitchFamily="34" charset="-120"/>
              </a:rPr>
              <a:t>"El diácono que era elegido en aquella ciudad, necesariamente tenía que poseer y mantener una buena relación entre las dos comunidades: la helenista y la hebrea."</a:t>
            </a:r>
            <a:endParaRPr lang="en-US" sz="1700" dirty="0"/>
          </a:p>
        </p:txBody>
      </p:sp>
      <p:sp>
        <p:nvSpPr>
          <p:cNvPr id="4" name="Shape 1"/>
          <p:cNvSpPr/>
          <p:nvPr/>
        </p:nvSpPr>
        <p:spPr>
          <a:xfrm>
            <a:off x="914400" y="3017520"/>
            <a:ext cx="7498080" cy="1143000"/>
          </a:xfrm>
          <a:prstGeom prst="rect">
            <a:avLst/>
          </a:prstGeom>
          <a:solidFill>
            <a:srgbClr val="0F1B3D"/>
          </a:solidFill>
          <a:ln w="12700">
            <a:solidFill>
              <a:srgbClr val="E87722"/>
            </a:solidFill>
            <a:prstDash val="solid"/>
          </a:ln>
        </p:spPr>
      </p:sp>
      <p:sp>
        <p:nvSpPr>
          <p:cNvPr id="5" name="Text 2"/>
          <p:cNvSpPr/>
          <p:nvPr/>
        </p:nvSpPr>
        <p:spPr>
          <a:xfrm>
            <a:off x="1097280" y="3108960"/>
            <a:ext cx="36576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LA PREGUNTA QUE NOS DEJA</a:t>
            </a:r>
            <a:endParaRPr lang="en-US" sz="900" dirty="0"/>
          </a:p>
        </p:txBody>
      </p:sp>
      <p:sp>
        <p:nvSpPr>
          <p:cNvPr id="6" name="Text 3"/>
          <p:cNvSpPr/>
          <p:nvPr/>
        </p:nvSpPr>
        <p:spPr>
          <a:xfrm>
            <a:off x="1097280" y="3337560"/>
            <a:ext cx="7132320" cy="822960"/>
          </a:xfrm>
          <a:prstGeom prst="rect">
            <a:avLst/>
          </a:prstGeom>
          <a:noFill/>
          <a:ln/>
        </p:spPr>
        <p:txBody>
          <a:bodyPr wrap="square" lIns="0" tIns="0" rIns="0" bIns="0" rtlCol="0" anchor="t"/>
          <a:lstStyle/>
          <a:p>
            <a:pPr indent="0" marL="0">
              <a:buNone/>
            </a:pPr>
            <a:r>
              <a:rPr lang="en-US" sz="1000" i="1" dirty="0">
                <a:solidFill>
                  <a:srgbClr val="CBD5E0"/>
                </a:solidFill>
                <a:latin typeface="Calibri" pitchFamily="34" charset="0"/>
                <a:ea typeface="Calibri" pitchFamily="34" charset="-122"/>
                <a:cs typeface="Calibri" pitchFamily="34" charset="-120"/>
              </a:rPr>
              <a:t>"¿Qué pueden aprender nuestros diáconos y pastores de las lecciones de la Iglesia Primitiva? La pacificación, la solución de los problemas internos y de relaciones entre los hermanos, pasaba por el cuidado de los diáconos y no quedaba restringida a la atención de los pastores."</a:t>
            </a:r>
            <a:endParaRPr lang="en-US" sz="1000" dirty="0"/>
          </a:p>
        </p:txBody>
      </p:sp>
      <p:sp>
        <p:nvSpPr>
          <p:cNvPr id="7" name="Shape 4"/>
          <p:cNvSpPr/>
          <p:nvPr/>
        </p:nvSpPr>
        <p:spPr>
          <a:xfrm>
            <a:off x="914400" y="4370832"/>
            <a:ext cx="365760" cy="36576"/>
          </a:xfrm>
          <a:prstGeom prst="rect">
            <a:avLst/>
          </a:prstGeom>
          <a:solidFill>
            <a:srgbClr val="E87722"/>
          </a:solidFill>
          <a:ln w="12700">
            <a:solidFill>
              <a:srgbClr val="E87722"/>
            </a:solidFill>
            <a:prstDash val="solid"/>
          </a:ln>
        </p:spPr>
      </p:sp>
      <p:sp>
        <p:nvSpPr>
          <p:cNvPr id="8" name="Text 5"/>
          <p:cNvSpPr/>
          <p:nvPr/>
        </p:nvSpPr>
        <p:spPr>
          <a:xfrm>
            <a:off x="1417320" y="4233672"/>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MAGNO PAGANELLI</a:t>
            </a:r>
            <a:endParaRPr lang="en-US" sz="1100" dirty="0"/>
          </a:p>
        </p:txBody>
      </p:sp>
      <p:sp>
        <p:nvSpPr>
          <p:cNvPr id="9" name="Text 6"/>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O Livro dos Diáconos, p. 85</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Guía del Diaconado · Capítulo 5</dc:title>
  <dc:subject>PptxGenJS Presentation</dc:subject>
  <dc:creator>Asociación Ministerial · DSA</dc:creator>
  <cp:lastModifiedBy>Asociación Ministerial · DSA</cp:lastModifiedBy>
  <cp:revision>1</cp:revision>
  <dcterms:created xsi:type="dcterms:W3CDTF">2026-05-12T18:53:11Z</dcterms:created>
  <dcterms:modified xsi:type="dcterms:W3CDTF">2026-05-12T18:53:11Z</dcterms:modified>
</cp:coreProperties>
</file>