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2377440"/>
          </a:xfrm>
          <a:prstGeom prst="rect">
            <a:avLst/>
          </a:prstGeom>
          <a:noFill/>
          <a:ln/>
        </p:spPr>
        <p:txBody>
          <a:bodyPr wrap="square" lIns="0" tIns="0" rIns="0" bIns="0" rtlCol="0" anchor="t"/>
          <a:lstStyle/>
          <a:p>
            <a:pPr indent="0" marL="0">
              <a:buNone/>
            </a:pPr>
            <a:r>
              <a:rPr lang="en-US" sz="4400" b="1" dirty="0">
                <a:solidFill>
                  <a:srgbClr val="FFFFFF"/>
                </a:solidFill>
                <a:latin typeface="Georgia" pitchFamily="34" charset="0"/>
                <a:ea typeface="Georgia" pitchFamily="34" charset="-122"/>
                <a:cs typeface="Georgia" pitchFamily="34" charset="-120"/>
              </a:rPr>
              <a:t>Cualificaciones</a:t>
            </a:r>
            <a:endParaRPr lang="en-US" sz="4400" dirty="0"/>
          </a:p>
          <a:p>
            <a:pPr indent="0" marL="0">
              <a:buNone/>
            </a:pPr>
            <a:r>
              <a:rPr lang="en-US" sz="4400" b="1" dirty="0">
                <a:solidFill>
                  <a:srgbClr val="FFFFFF"/>
                </a:solidFill>
                <a:latin typeface="Georgia" pitchFamily="34" charset="0"/>
                <a:ea typeface="Georgia" pitchFamily="34" charset="-122"/>
                <a:cs typeface="Georgia" pitchFamily="34" charset="-120"/>
              </a:rPr>
              <a:t>para ejercer</a:t>
            </a:r>
            <a:endParaRPr lang="en-US" sz="4400" dirty="0"/>
          </a:p>
          <a:p>
            <a:pPr indent="0" marL="0">
              <a:buNone/>
            </a:pPr>
            <a:r>
              <a:rPr lang="en-US" sz="4400" b="1" dirty="0">
                <a:solidFill>
                  <a:srgbClr val="FFFFFF"/>
                </a:solidFill>
                <a:latin typeface="Georgia" pitchFamily="34" charset="0"/>
                <a:ea typeface="Georgia" pitchFamily="34" charset="-122"/>
                <a:cs typeface="Georgia" pitchFamily="34" charset="-120"/>
              </a:rPr>
              <a:t>el diaconado</a:t>
            </a:r>
            <a:endParaRPr lang="en-US" sz="4400" dirty="0"/>
          </a:p>
        </p:txBody>
      </p:sp>
      <p:sp>
        <p:nvSpPr>
          <p:cNvPr id="5" name="Shape 2"/>
          <p:cNvSpPr/>
          <p:nvPr/>
        </p:nvSpPr>
        <p:spPr>
          <a:xfrm>
            <a:off x="457200" y="3749040"/>
            <a:ext cx="640080" cy="54864"/>
          </a:xfrm>
          <a:prstGeom prst="rect">
            <a:avLst/>
          </a:prstGeom>
          <a:solidFill>
            <a:srgbClr val="E87722"/>
          </a:solidFill>
          <a:ln w="12700">
            <a:solidFill>
              <a:srgbClr val="E87722"/>
            </a:solidFill>
            <a:prstDash val="solid"/>
          </a:ln>
        </p:spPr>
      </p:sp>
      <p:sp>
        <p:nvSpPr>
          <p:cNvPr id="6" name="Text 3"/>
          <p:cNvSpPr/>
          <p:nvPr/>
        </p:nvSpPr>
        <p:spPr>
          <a:xfrm>
            <a:off x="457200" y="3931920"/>
            <a:ext cx="8229600" cy="365760"/>
          </a:xfrm>
          <a:prstGeom prst="rect">
            <a:avLst/>
          </a:prstGeom>
          <a:noFill/>
          <a:ln/>
        </p:spPr>
        <p:txBody>
          <a:bodyPr wrap="square" lIns="0" tIns="0" rIns="0" bIns="0" rtlCol="0" anchor="t"/>
          <a:lstStyle/>
          <a:p>
            <a:pPr indent="0" marL="0">
              <a:buNone/>
            </a:pPr>
            <a:r>
              <a:rPr lang="en-US" sz="1600" i="1" dirty="0">
                <a:solidFill>
                  <a:srgbClr val="CBD5E0"/>
                </a:solidFill>
                <a:latin typeface="Calibri" pitchFamily="34" charset="0"/>
                <a:ea typeface="Calibri" pitchFamily="34" charset="-122"/>
                <a:cs typeface="Calibri" pitchFamily="34" charset="-120"/>
              </a:rPr>
              <a:t>Capítulo 4 · Guía del Diaconado</a:t>
            </a:r>
            <a:endParaRPr lang="en-US" sz="1600" dirty="0"/>
          </a:p>
        </p:txBody>
      </p:sp>
      <p:sp>
        <p:nvSpPr>
          <p:cNvPr id="7" name="Text 4"/>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8" name="Text 5"/>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9" name="Text 6"/>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04</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HENRY WEBB · SERVANT MODELS IN THE CHURCH</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Las cuatro áreas de demostración</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1874520" cy="2651760"/>
          </a:xfrm>
          <a:prstGeom prst="rect">
            <a:avLst/>
          </a:prstGeom>
          <a:solidFill>
            <a:srgbClr val="F7FAFC"/>
          </a:solidFill>
          <a:ln w="6350">
            <a:solidFill>
              <a:srgbClr val="E2E8F0"/>
            </a:solidFill>
            <a:prstDash val="solid"/>
          </a:ln>
        </p:spPr>
      </p:sp>
      <p:sp>
        <p:nvSpPr>
          <p:cNvPr id="6" name="Shape 4"/>
          <p:cNvSpPr/>
          <p:nvPr/>
        </p:nvSpPr>
        <p:spPr>
          <a:xfrm>
            <a:off x="548640" y="1828800"/>
            <a:ext cx="1874520" cy="73152"/>
          </a:xfrm>
          <a:prstGeom prst="rect">
            <a:avLst/>
          </a:prstGeom>
          <a:solidFill>
            <a:srgbClr val="E87722"/>
          </a:solidFill>
          <a:ln w="12700">
            <a:solidFill>
              <a:srgbClr val="E87722"/>
            </a:solidFill>
            <a:prstDash val="solid"/>
          </a:ln>
        </p:spPr>
      </p:sp>
      <p:sp>
        <p:nvSpPr>
          <p:cNvPr id="7" name="Shape 5"/>
          <p:cNvSpPr/>
          <p:nvPr/>
        </p:nvSpPr>
        <p:spPr>
          <a:xfrm>
            <a:off x="1165860" y="205740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303020" y="2194560"/>
            <a:ext cx="365760" cy="365760"/>
          </a:xfrm>
          <a:prstGeom prst="rect">
            <a:avLst/>
          </a:prstGeom>
        </p:spPr>
      </p:pic>
      <p:sp>
        <p:nvSpPr>
          <p:cNvPr id="9" name="Text 6"/>
          <p:cNvSpPr/>
          <p:nvPr/>
        </p:nvSpPr>
        <p:spPr>
          <a:xfrm>
            <a:off x="548640" y="278892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01</a:t>
            </a:r>
            <a:endParaRPr lang="en-US" sz="900" dirty="0"/>
          </a:p>
        </p:txBody>
      </p:sp>
      <p:sp>
        <p:nvSpPr>
          <p:cNvPr id="10" name="Text 7"/>
          <p:cNvSpPr/>
          <p:nvPr/>
        </p:nvSpPr>
        <p:spPr>
          <a:xfrm>
            <a:off x="640080" y="3063240"/>
            <a:ext cx="1691640" cy="64008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Crecimiento</a:t>
            </a:r>
            <a:endParaRPr lang="en-US" sz="1400" dirty="0"/>
          </a:p>
          <a:p>
            <a:pPr algn="ctr" indent="0" marL="0">
              <a:buNone/>
            </a:pPr>
            <a:r>
              <a:rPr lang="en-US" sz="1400" b="1" dirty="0">
                <a:solidFill>
                  <a:srgbClr val="1A2B5C"/>
                </a:solidFill>
                <a:latin typeface="Calibri" pitchFamily="34" charset="0"/>
                <a:ea typeface="Calibri" pitchFamily="34" charset="-122"/>
                <a:cs typeface="Calibri" pitchFamily="34" charset="-120"/>
              </a:rPr>
              <a:t>en la fe</a:t>
            </a:r>
            <a:endParaRPr lang="en-US" sz="1400" dirty="0"/>
          </a:p>
        </p:txBody>
      </p:sp>
      <p:sp>
        <p:nvSpPr>
          <p:cNvPr id="11" name="Text 8"/>
          <p:cNvSpPr/>
          <p:nvPr/>
        </p:nvSpPr>
        <p:spPr>
          <a:xfrm>
            <a:off x="658368" y="3611880"/>
            <a:ext cx="1655064" cy="5486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Buen testimonio, llenos del Espíritu Santo y de sabiduría, guardianes de las verdades de la fe.</a:t>
            </a:r>
            <a:endParaRPr lang="en-US" sz="900" dirty="0"/>
          </a:p>
        </p:txBody>
      </p:sp>
      <p:sp>
        <p:nvSpPr>
          <p:cNvPr id="12" name="Text 9"/>
          <p:cNvSpPr/>
          <p:nvPr/>
        </p:nvSpPr>
        <p:spPr>
          <a:xfrm>
            <a:off x="658368" y="4160520"/>
            <a:ext cx="1655064" cy="274320"/>
          </a:xfrm>
          <a:prstGeom prst="rect">
            <a:avLst/>
          </a:prstGeom>
          <a:noFill/>
          <a:ln/>
        </p:spPr>
        <p:txBody>
          <a:bodyPr wrap="square" lIns="0" tIns="0" rIns="0" bIns="0" rtlCol="0" anchor="t"/>
          <a:lstStyle/>
          <a:p>
            <a:pPr algn="ctr" indent="0" marL="0">
              <a:buNone/>
            </a:pPr>
            <a:r>
              <a:rPr lang="en-US" sz="900" b="1" i="1" dirty="0">
                <a:solidFill>
                  <a:srgbClr val="E87722"/>
                </a:solidFill>
                <a:latin typeface="Calibri" pitchFamily="34" charset="0"/>
                <a:ea typeface="Calibri" pitchFamily="34" charset="-122"/>
                <a:cs typeface="Calibri" pitchFamily="34" charset="-120"/>
              </a:rPr>
              <a:t>Hech. 6:3 · 1 Tim. 3:9</a:t>
            </a:r>
            <a:endParaRPr lang="en-US" sz="900" dirty="0"/>
          </a:p>
        </p:txBody>
      </p:sp>
      <p:sp>
        <p:nvSpPr>
          <p:cNvPr id="13" name="Shape 10"/>
          <p:cNvSpPr/>
          <p:nvPr/>
        </p:nvSpPr>
        <p:spPr>
          <a:xfrm>
            <a:off x="2587752" y="1828800"/>
            <a:ext cx="1874520" cy="2651760"/>
          </a:xfrm>
          <a:prstGeom prst="rect">
            <a:avLst/>
          </a:prstGeom>
          <a:solidFill>
            <a:srgbClr val="F7FAFC"/>
          </a:solidFill>
          <a:ln w="6350">
            <a:solidFill>
              <a:srgbClr val="E2E8F0"/>
            </a:solidFill>
            <a:prstDash val="solid"/>
          </a:ln>
        </p:spPr>
      </p:sp>
      <p:sp>
        <p:nvSpPr>
          <p:cNvPr id="14" name="Shape 11"/>
          <p:cNvSpPr/>
          <p:nvPr/>
        </p:nvSpPr>
        <p:spPr>
          <a:xfrm>
            <a:off x="2587752" y="1828800"/>
            <a:ext cx="1874520" cy="73152"/>
          </a:xfrm>
          <a:prstGeom prst="rect">
            <a:avLst/>
          </a:prstGeom>
          <a:solidFill>
            <a:srgbClr val="E87722"/>
          </a:solidFill>
          <a:ln w="12700">
            <a:solidFill>
              <a:srgbClr val="E87722"/>
            </a:solidFill>
            <a:prstDash val="solid"/>
          </a:ln>
        </p:spPr>
      </p:sp>
      <p:sp>
        <p:nvSpPr>
          <p:cNvPr id="15" name="Shape 12"/>
          <p:cNvSpPr/>
          <p:nvPr/>
        </p:nvSpPr>
        <p:spPr>
          <a:xfrm>
            <a:off x="3204972" y="2057400"/>
            <a:ext cx="640080" cy="640080"/>
          </a:xfrm>
          <a:prstGeom prst="ellipse">
            <a:avLst/>
          </a:prstGeom>
          <a:solidFill>
            <a:srgbClr val="FFFFFF"/>
          </a:solidFill>
          <a:ln w="19050">
            <a:solidFill>
              <a:srgbClr val="E87722"/>
            </a:solidFill>
            <a:prstDash val="solid"/>
          </a:ln>
        </p:spPr>
      </p:sp>
      <p:pic>
        <p:nvPicPr>
          <p:cNvPr id="16" name="Image 1" descr="preencoded.png">    </p:cNvPr>
          <p:cNvPicPr>
            <a:picLocks noChangeAspect="1"/>
          </p:cNvPicPr>
          <p:nvPr/>
        </p:nvPicPr>
        <p:blipFill>
          <a:blip r:embed="rId2"/>
          <a:stretch>
            <a:fillRect/>
          </a:stretch>
        </p:blipFill>
        <p:spPr>
          <a:xfrm>
            <a:off x="3342132" y="2194560"/>
            <a:ext cx="365760" cy="365760"/>
          </a:xfrm>
          <a:prstGeom prst="rect">
            <a:avLst/>
          </a:prstGeom>
        </p:spPr>
      </p:pic>
      <p:sp>
        <p:nvSpPr>
          <p:cNvPr id="17" name="Text 13"/>
          <p:cNvSpPr/>
          <p:nvPr/>
        </p:nvSpPr>
        <p:spPr>
          <a:xfrm>
            <a:off x="2587752" y="278892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02</a:t>
            </a:r>
            <a:endParaRPr lang="en-US" sz="900" dirty="0"/>
          </a:p>
        </p:txBody>
      </p:sp>
      <p:sp>
        <p:nvSpPr>
          <p:cNvPr id="18" name="Text 14"/>
          <p:cNvSpPr/>
          <p:nvPr/>
        </p:nvSpPr>
        <p:spPr>
          <a:xfrm>
            <a:off x="2679192" y="3063240"/>
            <a:ext cx="1691640" cy="64008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Vida</a:t>
            </a:r>
            <a:endParaRPr lang="en-US" sz="1400" dirty="0"/>
          </a:p>
          <a:p>
            <a:pPr algn="ctr" indent="0" marL="0">
              <a:buNone/>
            </a:pPr>
            <a:r>
              <a:rPr lang="en-US" sz="1400" b="1" dirty="0">
                <a:solidFill>
                  <a:srgbClr val="1A2B5C"/>
                </a:solidFill>
                <a:latin typeface="Calibri" pitchFamily="34" charset="0"/>
                <a:ea typeface="Calibri" pitchFamily="34" charset="-122"/>
                <a:cs typeface="Calibri" pitchFamily="34" charset="-120"/>
              </a:rPr>
              <a:t>familiar</a:t>
            </a:r>
            <a:endParaRPr lang="en-US" sz="1400" dirty="0"/>
          </a:p>
        </p:txBody>
      </p:sp>
      <p:sp>
        <p:nvSpPr>
          <p:cNvPr id="19" name="Text 15"/>
          <p:cNvSpPr/>
          <p:nvPr/>
        </p:nvSpPr>
        <p:spPr>
          <a:xfrm>
            <a:off x="2697480" y="3611880"/>
            <a:ext cx="1655064" cy="5486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Esposos de una sola mujer, que gobiernen bien a sus hijos y a su casa. La familia confirma el ministerio.</a:t>
            </a:r>
            <a:endParaRPr lang="en-US" sz="900" dirty="0"/>
          </a:p>
        </p:txBody>
      </p:sp>
      <p:sp>
        <p:nvSpPr>
          <p:cNvPr id="20" name="Text 16"/>
          <p:cNvSpPr/>
          <p:nvPr/>
        </p:nvSpPr>
        <p:spPr>
          <a:xfrm>
            <a:off x="2697480" y="4160520"/>
            <a:ext cx="1655064" cy="274320"/>
          </a:xfrm>
          <a:prstGeom prst="rect">
            <a:avLst/>
          </a:prstGeom>
          <a:noFill/>
          <a:ln/>
        </p:spPr>
        <p:txBody>
          <a:bodyPr wrap="square" lIns="0" tIns="0" rIns="0" bIns="0" rtlCol="0" anchor="t"/>
          <a:lstStyle/>
          <a:p>
            <a:pPr algn="ctr" indent="0" marL="0">
              <a:buNone/>
            </a:pPr>
            <a:r>
              <a:rPr lang="en-US" sz="900" b="1" i="1" dirty="0">
                <a:solidFill>
                  <a:srgbClr val="E87722"/>
                </a:solidFill>
                <a:latin typeface="Calibri" pitchFamily="34" charset="0"/>
                <a:ea typeface="Calibri" pitchFamily="34" charset="-122"/>
                <a:cs typeface="Calibri" pitchFamily="34" charset="-120"/>
              </a:rPr>
              <a:t>1 Tim. 3:12</a:t>
            </a:r>
            <a:endParaRPr lang="en-US" sz="900" dirty="0"/>
          </a:p>
        </p:txBody>
      </p:sp>
      <p:sp>
        <p:nvSpPr>
          <p:cNvPr id="21" name="Shape 17"/>
          <p:cNvSpPr/>
          <p:nvPr/>
        </p:nvSpPr>
        <p:spPr>
          <a:xfrm>
            <a:off x="4626864" y="1828800"/>
            <a:ext cx="1874520" cy="2651760"/>
          </a:xfrm>
          <a:prstGeom prst="rect">
            <a:avLst/>
          </a:prstGeom>
          <a:solidFill>
            <a:srgbClr val="F7FAFC"/>
          </a:solidFill>
          <a:ln w="6350">
            <a:solidFill>
              <a:srgbClr val="E2E8F0"/>
            </a:solidFill>
            <a:prstDash val="solid"/>
          </a:ln>
        </p:spPr>
      </p:sp>
      <p:sp>
        <p:nvSpPr>
          <p:cNvPr id="22" name="Shape 18"/>
          <p:cNvSpPr/>
          <p:nvPr/>
        </p:nvSpPr>
        <p:spPr>
          <a:xfrm>
            <a:off x="4626864" y="1828800"/>
            <a:ext cx="1874520" cy="73152"/>
          </a:xfrm>
          <a:prstGeom prst="rect">
            <a:avLst/>
          </a:prstGeom>
          <a:solidFill>
            <a:srgbClr val="E87722"/>
          </a:solidFill>
          <a:ln w="12700">
            <a:solidFill>
              <a:srgbClr val="E87722"/>
            </a:solidFill>
            <a:prstDash val="solid"/>
          </a:ln>
        </p:spPr>
      </p:sp>
      <p:sp>
        <p:nvSpPr>
          <p:cNvPr id="23" name="Shape 19"/>
          <p:cNvSpPr/>
          <p:nvPr/>
        </p:nvSpPr>
        <p:spPr>
          <a:xfrm>
            <a:off x="5244084" y="2057400"/>
            <a:ext cx="640080" cy="640080"/>
          </a:xfrm>
          <a:prstGeom prst="ellipse">
            <a:avLst/>
          </a:prstGeom>
          <a:solidFill>
            <a:srgbClr val="FFFFFF"/>
          </a:solidFill>
          <a:ln w="19050">
            <a:solidFill>
              <a:srgbClr val="E87722"/>
            </a:solidFill>
            <a:prstDash val="solid"/>
          </a:ln>
        </p:spPr>
      </p:sp>
      <p:pic>
        <p:nvPicPr>
          <p:cNvPr id="24" name="Image 2" descr="preencoded.png">    </p:cNvPr>
          <p:cNvPicPr>
            <a:picLocks noChangeAspect="1"/>
          </p:cNvPicPr>
          <p:nvPr/>
        </p:nvPicPr>
        <p:blipFill>
          <a:blip r:embed="rId3"/>
          <a:stretch>
            <a:fillRect/>
          </a:stretch>
        </p:blipFill>
        <p:spPr>
          <a:xfrm>
            <a:off x="5381244" y="2194560"/>
            <a:ext cx="365760" cy="365760"/>
          </a:xfrm>
          <a:prstGeom prst="rect">
            <a:avLst/>
          </a:prstGeom>
        </p:spPr>
      </p:pic>
      <p:sp>
        <p:nvSpPr>
          <p:cNvPr id="25" name="Text 20"/>
          <p:cNvSpPr/>
          <p:nvPr/>
        </p:nvSpPr>
        <p:spPr>
          <a:xfrm>
            <a:off x="4626864" y="278892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03</a:t>
            </a:r>
            <a:endParaRPr lang="en-US" sz="900" dirty="0"/>
          </a:p>
        </p:txBody>
      </p:sp>
      <p:sp>
        <p:nvSpPr>
          <p:cNvPr id="26" name="Text 21"/>
          <p:cNvSpPr/>
          <p:nvPr/>
        </p:nvSpPr>
        <p:spPr>
          <a:xfrm>
            <a:off x="4718304" y="3063240"/>
            <a:ext cx="1691640" cy="64008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Conducta</a:t>
            </a:r>
            <a:endParaRPr lang="en-US" sz="1400" dirty="0"/>
          </a:p>
          <a:p>
            <a:pPr algn="ctr" indent="0" marL="0">
              <a:buNone/>
            </a:pPr>
            <a:r>
              <a:rPr lang="en-US" sz="1400" b="1" dirty="0">
                <a:solidFill>
                  <a:srgbClr val="1A2B5C"/>
                </a:solidFill>
                <a:latin typeface="Calibri" pitchFamily="34" charset="0"/>
                <a:ea typeface="Calibri" pitchFamily="34" charset="-122"/>
                <a:cs typeface="Calibri" pitchFamily="34" charset="-120"/>
              </a:rPr>
              <a:t>moral</a:t>
            </a:r>
            <a:endParaRPr lang="en-US" sz="1400" dirty="0"/>
          </a:p>
        </p:txBody>
      </p:sp>
      <p:sp>
        <p:nvSpPr>
          <p:cNvPr id="27" name="Text 22"/>
          <p:cNvSpPr/>
          <p:nvPr/>
        </p:nvSpPr>
        <p:spPr>
          <a:xfrm>
            <a:off x="4736592" y="3611880"/>
            <a:ext cx="1655064" cy="5486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Honorables, sinceros, no amigos del mucho vino ni codiciosos de ganancias mal habidas, en lo personal y en lo público.</a:t>
            </a:r>
            <a:endParaRPr lang="en-US" sz="900" dirty="0"/>
          </a:p>
        </p:txBody>
      </p:sp>
      <p:sp>
        <p:nvSpPr>
          <p:cNvPr id="28" name="Text 23"/>
          <p:cNvSpPr/>
          <p:nvPr/>
        </p:nvSpPr>
        <p:spPr>
          <a:xfrm>
            <a:off x="4736592" y="4160520"/>
            <a:ext cx="1655064" cy="274320"/>
          </a:xfrm>
          <a:prstGeom prst="rect">
            <a:avLst/>
          </a:prstGeom>
          <a:noFill/>
          <a:ln/>
        </p:spPr>
        <p:txBody>
          <a:bodyPr wrap="square" lIns="0" tIns="0" rIns="0" bIns="0" rtlCol="0" anchor="t"/>
          <a:lstStyle/>
          <a:p>
            <a:pPr algn="ctr" indent="0" marL="0">
              <a:buNone/>
            </a:pPr>
            <a:r>
              <a:rPr lang="en-US" sz="900" b="1" i="1" dirty="0">
                <a:solidFill>
                  <a:srgbClr val="E87722"/>
                </a:solidFill>
                <a:latin typeface="Calibri" pitchFamily="34" charset="0"/>
                <a:ea typeface="Calibri" pitchFamily="34" charset="-122"/>
                <a:cs typeface="Calibri" pitchFamily="34" charset="-120"/>
              </a:rPr>
              <a:t>1 Tim. 3:8</a:t>
            </a:r>
            <a:endParaRPr lang="en-US" sz="900" dirty="0"/>
          </a:p>
        </p:txBody>
      </p:sp>
      <p:sp>
        <p:nvSpPr>
          <p:cNvPr id="29" name="Shape 24"/>
          <p:cNvSpPr/>
          <p:nvPr/>
        </p:nvSpPr>
        <p:spPr>
          <a:xfrm>
            <a:off x="6665976" y="1828800"/>
            <a:ext cx="1874520" cy="2651760"/>
          </a:xfrm>
          <a:prstGeom prst="rect">
            <a:avLst/>
          </a:prstGeom>
          <a:solidFill>
            <a:srgbClr val="F7FAFC"/>
          </a:solidFill>
          <a:ln w="6350">
            <a:solidFill>
              <a:srgbClr val="E2E8F0"/>
            </a:solidFill>
            <a:prstDash val="solid"/>
          </a:ln>
        </p:spPr>
      </p:sp>
      <p:sp>
        <p:nvSpPr>
          <p:cNvPr id="30" name="Shape 25"/>
          <p:cNvSpPr/>
          <p:nvPr/>
        </p:nvSpPr>
        <p:spPr>
          <a:xfrm>
            <a:off x="6665976" y="1828800"/>
            <a:ext cx="1874520" cy="73152"/>
          </a:xfrm>
          <a:prstGeom prst="rect">
            <a:avLst/>
          </a:prstGeom>
          <a:solidFill>
            <a:srgbClr val="E87722"/>
          </a:solidFill>
          <a:ln w="12700">
            <a:solidFill>
              <a:srgbClr val="E87722"/>
            </a:solidFill>
            <a:prstDash val="solid"/>
          </a:ln>
        </p:spPr>
      </p:sp>
      <p:sp>
        <p:nvSpPr>
          <p:cNvPr id="31" name="Shape 26"/>
          <p:cNvSpPr/>
          <p:nvPr/>
        </p:nvSpPr>
        <p:spPr>
          <a:xfrm>
            <a:off x="7283196" y="2057400"/>
            <a:ext cx="640080" cy="640080"/>
          </a:xfrm>
          <a:prstGeom prst="ellipse">
            <a:avLst/>
          </a:prstGeom>
          <a:solidFill>
            <a:srgbClr val="FFFFFF"/>
          </a:solidFill>
          <a:ln w="19050">
            <a:solidFill>
              <a:srgbClr val="E87722"/>
            </a:solidFill>
            <a:prstDash val="solid"/>
          </a:ln>
        </p:spPr>
      </p:sp>
      <p:pic>
        <p:nvPicPr>
          <p:cNvPr id="32" name="Image 3" descr="preencoded.png">    </p:cNvPr>
          <p:cNvPicPr>
            <a:picLocks noChangeAspect="1"/>
          </p:cNvPicPr>
          <p:nvPr/>
        </p:nvPicPr>
        <p:blipFill>
          <a:blip r:embed="rId4"/>
          <a:stretch>
            <a:fillRect/>
          </a:stretch>
        </p:blipFill>
        <p:spPr>
          <a:xfrm>
            <a:off x="7420356" y="2194560"/>
            <a:ext cx="365760" cy="365760"/>
          </a:xfrm>
          <a:prstGeom prst="rect">
            <a:avLst/>
          </a:prstGeom>
        </p:spPr>
      </p:pic>
      <p:sp>
        <p:nvSpPr>
          <p:cNvPr id="33" name="Text 27"/>
          <p:cNvSpPr/>
          <p:nvPr/>
        </p:nvSpPr>
        <p:spPr>
          <a:xfrm>
            <a:off x="6665976" y="278892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04</a:t>
            </a:r>
            <a:endParaRPr lang="en-US" sz="900" dirty="0"/>
          </a:p>
        </p:txBody>
      </p:sp>
      <p:sp>
        <p:nvSpPr>
          <p:cNvPr id="34" name="Text 28"/>
          <p:cNvSpPr/>
          <p:nvPr/>
        </p:nvSpPr>
        <p:spPr>
          <a:xfrm>
            <a:off x="6757416" y="3063240"/>
            <a:ext cx="1691640" cy="64008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Aceptación</a:t>
            </a:r>
            <a:endParaRPr lang="en-US" sz="1400" dirty="0"/>
          </a:p>
          <a:p>
            <a:pPr algn="ctr" indent="0" marL="0">
              <a:buNone/>
            </a:pPr>
            <a:r>
              <a:rPr lang="en-US" sz="1400" b="1" dirty="0">
                <a:solidFill>
                  <a:srgbClr val="1A2B5C"/>
                </a:solidFill>
                <a:latin typeface="Calibri" pitchFamily="34" charset="0"/>
                <a:ea typeface="Calibri" pitchFamily="34" charset="-122"/>
                <a:cs typeface="Calibri" pitchFamily="34" charset="-120"/>
              </a:rPr>
              <a:t>por la iglesia</a:t>
            </a:r>
            <a:endParaRPr lang="en-US" sz="1400" dirty="0"/>
          </a:p>
        </p:txBody>
      </p:sp>
      <p:sp>
        <p:nvSpPr>
          <p:cNvPr id="35" name="Text 29"/>
          <p:cNvSpPr/>
          <p:nvPr/>
        </p:nvSpPr>
        <p:spPr>
          <a:xfrm>
            <a:off x="6775704" y="3611880"/>
            <a:ext cx="1655064" cy="5486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Experimentados, sin acusación alguna contra ellos. Los que ejercen bien ganan honra y seguridad en la fe.</a:t>
            </a:r>
            <a:endParaRPr lang="en-US" sz="900" dirty="0"/>
          </a:p>
        </p:txBody>
      </p:sp>
      <p:sp>
        <p:nvSpPr>
          <p:cNvPr id="36" name="Text 30"/>
          <p:cNvSpPr/>
          <p:nvPr/>
        </p:nvSpPr>
        <p:spPr>
          <a:xfrm>
            <a:off x="6775704" y="4160520"/>
            <a:ext cx="1655064" cy="274320"/>
          </a:xfrm>
          <a:prstGeom prst="rect">
            <a:avLst/>
          </a:prstGeom>
          <a:noFill/>
          <a:ln/>
        </p:spPr>
        <p:txBody>
          <a:bodyPr wrap="square" lIns="0" tIns="0" rIns="0" bIns="0" rtlCol="0" anchor="t"/>
          <a:lstStyle/>
          <a:p>
            <a:pPr algn="ctr" indent="0" marL="0">
              <a:buNone/>
            </a:pPr>
            <a:r>
              <a:rPr lang="en-US" sz="900" b="1" i="1" dirty="0">
                <a:solidFill>
                  <a:srgbClr val="E87722"/>
                </a:solidFill>
                <a:latin typeface="Calibri" pitchFamily="34" charset="0"/>
                <a:ea typeface="Calibri" pitchFamily="34" charset="-122"/>
                <a:cs typeface="Calibri" pitchFamily="34" charset="-120"/>
              </a:rPr>
              <a:t>1 Tim. 3:10, 13</a:t>
            </a:r>
            <a:endParaRPr lang="en-US" sz="900" dirty="0"/>
          </a:p>
        </p:txBody>
      </p:sp>
      <p:sp>
        <p:nvSpPr>
          <p:cNvPr id="37" name="Shape 31"/>
          <p:cNvSpPr/>
          <p:nvPr/>
        </p:nvSpPr>
        <p:spPr>
          <a:xfrm>
            <a:off x="548640" y="4617720"/>
            <a:ext cx="8046720" cy="18288"/>
          </a:xfrm>
          <a:prstGeom prst="rect">
            <a:avLst/>
          </a:prstGeom>
          <a:solidFill>
            <a:srgbClr val="E2E8F0"/>
          </a:solidFill>
          <a:ln w="12700">
            <a:solidFill>
              <a:srgbClr val="E2E8F0"/>
            </a:solidFill>
            <a:prstDash val="solid"/>
          </a:ln>
        </p:spPr>
      </p:sp>
      <p:sp>
        <p:nvSpPr>
          <p:cNvPr id="38" name="Text 3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39" name="Text 3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EL CUADRO COMPLETO DE CUALIDADES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La lista detallada de Treadway</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Trece cualidades agrupadas en tres ejes</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Charles F. Treadway, citado por Howard B. Foshe en su obra Now That You're a Deacon, propuso una lista detallada de trece cualidades que profundiza las cuatro áreas de Webb sin contradecirlas. Las trece pueden agruparse en tres ejes que vamos a recorrer:</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  Carácter espiritual: cinco cualidades sobre la relación interior con Dios y la fe.</a:t>
            </a: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  Conducta pública: cuatro cualidades sobre la reputación y la palabra en la comunidad.</a:t>
            </a: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  Vida personal y familiar: cuatro cualidades sobre el hogar y la mayordomía cotidiana.</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CHARLES TREADWAY · GRUPO 01 DE 03</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Carácter espiritual</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54864" cy="777240"/>
          </a:xfrm>
          <a:prstGeom prst="rect">
            <a:avLst/>
          </a:prstGeom>
          <a:solidFill>
            <a:srgbClr val="E87722"/>
          </a:solidFill>
          <a:ln w="12700">
            <a:solidFill>
              <a:srgbClr val="E87722"/>
            </a:solidFill>
            <a:prstDash val="solid"/>
          </a:ln>
        </p:spPr>
      </p:sp>
      <p:sp>
        <p:nvSpPr>
          <p:cNvPr id="6" name="Shape 4"/>
          <p:cNvSpPr/>
          <p:nvPr/>
        </p:nvSpPr>
        <p:spPr>
          <a:xfrm>
            <a:off x="731520" y="1920240"/>
            <a:ext cx="548640" cy="548640"/>
          </a:xfrm>
          <a:prstGeom prst="ellipse">
            <a:avLst/>
          </a:prstGeom>
          <a:solidFill>
            <a:srgbClr val="F7FAFC"/>
          </a:solidFill>
          <a:ln w="15240">
            <a:solidFill>
              <a:srgbClr val="E87722"/>
            </a:solidFill>
            <a:prstDash val="solid"/>
          </a:ln>
        </p:spPr>
      </p:sp>
      <p:pic>
        <p:nvPicPr>
          <p:cNvPr id="7" name="Image 0" descr="preencoded.png">    </p:cNvPr>
          <p:cNvPicPr>
            <a:picLocks noChangeAspect="1"/>
          </p:cNvPicPr>
          <p:nvPr/>
        </p:nvPicPr>
        <p:blipFill>
          <a:blip r:embed="rId1"/>
          <a:stretch>
            <a:fillRect/>
          </a:stretch>
        </p:blipFill>
        <p:spPr>
          <a:xfrm>
            <a:off x="822960" y="2011680"/>
            <a:ext cx="365760" cy="365760"/>
          </a:xfrm>
          <a:prstGeom prst="rect">
            <a:avLst/>
          </a:prstGeom>
        </p:spPr>
      </p:pic>
      <p:sp>
        <p:nvSpPr>
          <p:cNvPr id="8" name="Text 5"/>
          <p:cNvSpPr/>
          <p:nvPr/>
        </p:nvSpPr>
        <p:spPr>
          <a:xfrm>
            <a:off x="1417320" y="1874520"/>
            <a:ext cx="310896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Llenos del Espíritu Santo</a:t>
            </a:r>
            <a:endParaRPr lang="en-US" sz="1200" dirty="0"/>
          </a:p>
        </p:txBody>
      </p:sp>
      <p:sp>
        <p:nvSpPr>
          <p:cNvPr id="9" name="Text 6"/>
          <p:cNvSpPr/>
          <p:nvPr/>
        </p:nvSpPr>
        <p:spPr>
          <a:xfrm>
            <a:off x="1417320" y="2121408"/>
            <a:ext cx="3108960" cy="201168"/>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Hech. 6:3</a:t>
            </a:r>
            <a:endParaRPr lang="en-US" sz="900" dirty="0"/>
          </a:p>
        </p:txBody>
      </p:sp>
      <p:sp>
        <p:nvSpPr>
          <p:cNvPr id="10" name="Text 7"/>
          <p:cNvSpPr/>
          <p:nvPr/>
        </p:nvSpPr>
        <p:spPr>
          <a:xfrm>
            <a:off x="1417320" y="2331720"/>
            <a:ext cx="31089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Grandeza de carácter, perspectiva espiritual y dedicación personal.</a:t>
            </a:r>
            <a:endParaRPr lang="en-US" sz="1000" dirty="0"/>
          </a:p>
        </p:txBody>
      </p:sp>
      <p:sp>
        <p:nvSpPr>
          <p:cNvPr id="11" name="Shape 8"/>
          <p:cNvSpPr/>
          <p:nvPr/>
        </p:nvSpPr>
        <p:spPr>
          <a:xfrm>
            <a:off x="4663440" y="1828800"/>
            <a:ext cx="54864" cy="777240"/>
          </a:xfrm>
          <a:prstGeom prst="rect">
            <a:avLst/>
          </a:prstGeom>
          <a:solidFill>
            <a:srgbClr val="E87722"/>
          </a:solidFill>
          <a:ln w="12700">
            <a:solidFill>
              <a:srgbClr val="E87722"/>
            </a:solidFill>
            <a:prstDash val="solid"/>
          </a:ln>
        </p:spPr>
      </p:sp>
      <p:sp>
        <p:nvSpPr>
          <p:cNvPr id="12" name="Shape 9"/>
          <p:cNvSpPr/>
          <p:nvPr/>
        </p:nvSpPr>
        <p:spPr>
          <a:xfrm>
            <a:off x="4846320" y="1920240"/>
            <a:ext cx="548640" cy="548640"/>
          </a:xfrm>
          <a:prstGeom prst="ellipse">
            <a:avLst/>
          </a:prstGeom>
          <a:solidFill>
            <a:srgbClr val="F7FAFC"/>
          </a:solidFill>
          <a:ln w="15240">
            <a:solidFill>
              <a:srgbClr val="E87722"/>
            </a:solidFill>
            <a:prstDash val="solid"/>
          </a:ln>
        </p:spPr>
      </p:sp>
      <p:pic>
        <p:nvPicPr>
          <p:cNvPr id="13" name="Image 1" descr="preencoded.png">    </p:cNvPr>
          <p:cNvPicPr>
            <a:picLocks noChangeAspect="1"/>
          </p:cNvPicPr>
          <p:nvPr/>
        </p:nvPicPr>
        <p:blipFill>
          <a:blip r:embed="rId2"/>
          <a:stretch>
            <a:fillRect/>
          </a:stretch>
        </p:blipFill>
        <p:spPr>
          <a:xfrm>
            <a:off x="4937760" y="2011680"/>
            <a:ext cx="365760" cy="365760"/>
          </a:xfrm>
          <a:prstGeom prst="rect">
            <a:avLst/>
          </a:prstGeom>
        </p:spPr>
      </p:pic>
      <p:sp>
        <p:nvSpPr>
          <p:cNvPr id="14" name="Text 10"/>
          <p:cNvSpPr/>
          <p:nvPr/>
        </p:nvSpPr>
        <p:spPr>
          <a:xfrm>
            <a:off x="5532120" y="1874520"/>
            <a:ext cx="310896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Llenos de fe</a:t>
            </a:r>
            <a:endParaRPr lang="en-US" sz="1200" dirty="0"/>
          </a:p>
        </p:txBody>
      </p:sp>
      <p:sp>
        <p:nvSpPr>
          <p:cNvPr id="15" name="Text 11"/>
          <p:cNvSpPr/>
          <p:nvPr/>
        </p:nvSpPr>
        <p:spPr>
          <a:xfrm>
            <a:off x="5532120" y="2121408"/>
            <a:ext cx="3108960" cy="201168"/>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Hech. 6:5</a:t>
            </a:r>
            <a:endParaRPr lang="en-US" sz="900" dirty="0"/>
          </a:p>
        </p:txBody>
      </p:sp>
      <p:sp>
        <p:nvSpPr>
          <p:cNvPr id="16" name="Text 12"/>
          <p:cNvSpPr/>
          <p:nvPr/>
        </p:nvSpPr>
        <p:spPr>
          <a:xfrm>
            <a:off x="5532120" y="2331720"/>
            <a:ext cx="31089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Como Esteban, la fe del diácono requiere que se entregue a sí mismo y a sus posesiones.</a:t>
            </a:r>
            <a:endParaRPr lang="en-US" sz="1000" dirty="0"/>
          </a:p>
        </p:txBody>
      </p:sp>
      <p:sp>
        <p:nvSpPr>
          <p:cNvPr id="17" name="Shape 13"/>
          <p:cNvSpPr/>
          <p:nvPr/>
        </p:nvSpPr>
        <p:spPr>
          <a:xfrm>
            <a:off x="548640" y="2697480"/>
            <a:ext cx="54864" cy="777240"/>
          </a:xfrm>
          <a:prstGeom prst="rect">
            <a:avLst/>
          </a:prstGeom>
          <a:solidFill>
            <a:srgbClr val="E87722"/>
          </a:solidFill>
          <a:ln w="12700">
            <a:solidFill>
              <a:srgbClr val="E87722"/>
            </a:solidFill>
            <a:prstDash val="solid"/>
          </a:ln>
        </p:spPr>
      </p:sp>
      <p:sp>
        <p:nvSpPr>
          <p:cNvPr id="18" name="Shape 14"/>
          <p:cNvSpPr/>
          <p:nvPr/>
        </p:nvSpPr>
        <p:spPr>
          <a:xfrm>
            <a:off x="731520" y="2788920"/>
            <a:ext cx="548640" cy="548640"/>
          </a:xfrm>
          <a:prstGeom prst="ellipse">
            <a:avLst/>
          </a:prstGeom>
          <a:solidFill>
            <a:srgbClr val="F7FAFC"/>
          </a:solidFill>
          <a:ln w="15240">
            <a:solidFill>
              <a:srgbClr val="E87722"/>
            </a:solidFill>
            <a:prstDash val="solid"/>
          </a:ln>
        </p:spPr>
      </p:sp>
      <p:pic>
        <p:nvPicPr>
          <p:cNvPr id="19" name="Image 2" descr="preencoded.png">    </p:cNvPr>
          <p:cNvPicPr>
            <a:picLocks noChangeAspect="1"/>
          </p:cNvPicPr>
          <p:nvPr/>
        </p:nvPicPr>
        <p:blipFill>
          <a:blip r:embed="rId3"/>
          <a:stretch>
            <a:fillRect/>
          </a:stretch>
        </p:blipFill>
        <p:spPr>
          <a:xfrm>
            <a:off x="822960" y="2880360"/>
            <a:ext cx="365760" cy="365760"/>
          </a:xfrm>
          <a:prstGeom prst="rect">
            <a:avLst/>
          </a:prstGeom>
        </p:spPr>
      </p:pic>
      <p:sp>
        <p:nvSpPr>
          <p:cNvPr id="20" name="Text 15"/>
          <p:cNvSpPr/>
          <p:nvPr/>
        </p:nvSpPr>
        <p:spPr>
          <a:xfrm>
            <a:off x="1417320" y="2743200"/>
            <a:ext cx="310896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Guardianes de la fe</a:t>
            </a:r>
            <a:endParaRPr lang="en-US" sz="1200" dirty="0"/>
          </a:p>
        </p:txBody>
      </p:sp>
      <p:sp>
        <p:nvSpPr>
          <p:cNvPr id="21" name="Text 16"/>
          <p:cNvSpPr/>
          <p:nvPr/>
        </p:nvSpPr>
        <p:spPr>
          <a:xfrm>
            <a:off x="1417320" y="2990088"/>
            <a:ext cx="3108960" cy="201168"/>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3:9</a:t>
            </a:r>
            <a:endParaRPr lang="en-US" sz="900" dirty="0"/>
          </a:p>
        </p:txBody>
      </p:sp>
      <p:sp>
        <p:nvSpPr>
          <p:cNvPr id="22" name="Text 17"/>
          <p:cNvSpPr/>
          <p:nvPr/>
        </p:nvSpPr>
        <p:spPr>
          <a:xfrm>
            <a:off x="1417320" y="3200400"/>
            <a:ext cx="31089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Fortalecer el compañerismo en la iglesia y tener integridad espiritual por encima de la reprobación.</a:t>
            </a:r>
            <a:endParaRPr lang="en-US" sz="1000" dirty="0"/>
          </a:p>
        </p:txBody>
      </p:sp>
      <p:sp>
        <p:nvSpPr>
          <p:cNvPr id="23" name="Shape 18"/>
          <p:cNvSpPr/>
          <p:nvPr/>
        </p:nvSpPr>
        <p:spPr>
          <a:xfrm>
            <a:off x="4663440" y="2697480"/>
            <a:ext cx="54864" cy="777240"/>
          </a:xfrm>
          <a:prstGeom prst="rect">
            <a:avLst/>
          </a:prstGeom>
          <a:solidFill>
            <a:srgbClr val="E87722"/>
          </a:solidFill>
          <a:ln w="12700">
            <a:solidFill>
              <a:srgbClr val="E87722"/>
            </a:solidFill>
            <a:prstDash val="solid"/>
          </a:ln>
        </p:spPr>
      </p:sp>
      <p:sp>
        <p:nvSpPr>
          <p:cNvPr id="24" name="Shape 19"/>
          <p:cNvSpPr/>
          <p:nvPr/>
        </p:nvSpPr>
        <p:spPr>
          <a:xfrm>
            <a:off x="4846320" y="2788920"/>
            <a:ext cx="548640" cy="548640"/>
          </a:xfrm>
          <a:prstGeom prst="ellipse">
            <a:avLst/>
          </a:prstGeom>
          <a:solidFill>
            <a:srgbClr val="F7FAFC"/>
          </a:solidFill>
          <a:ln w="15240">
            <a:solidFill>
              <a:srgbClr val="E87722"/>
            </a:solidFill>
            <a:prstDash val="solid"/>
          </a:ln>
        </p:spPr>
      </p:sp>
      <p:pic>
        <p:nvPicPr>
          <p:cNvPr id="25" name="Image 3" descr="preencoded.png">    </p:cNvPr>
          <p:cNvPicPr>
            <a:picLocks noChangeAspect="1"/>
          </p:cNvPicPr>
          <p:nvPr/>
        </p:nvPicPr>
        <p:blipFill>
          <a:blip r:embed="rId4"/>
          <a:stretch>
            <a:fillRect/>
          </a:stretch>
        </p:blipFill>
        <p:spPr>
          <a:xfrm>
            <a:off x="4937760" y="2880360"/>
            <a:ext cx="365760" cy="365760"/>
          </a:xfrm>
          <a:prstGeom prst="rect">
            <a:avLst/>
          </a:prstGeom>
        </p:spPr>
      </p:pic>
      <p:sp>
        <p:nvSpPr>
          <p:cNvPr id="26" name="Text 20"/>
          <p:cNvSpPr/>
          <p:nvPr/>
        </p:nvSpPr>
        <p:spPr>
          <a:xfrm>
            <a:off x="5532120" y="2743200"/>
            <a:ext cx="310896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Experimentados y sometidos a prueba</a:t>
            </a:r>
            <a:endParaRPr lang="en-US" sz="1200" dirty="0"/>
          </a:p>
        </p:txBody>
      </p:sp>
      <p:sp>
        <p:nvSpPr>
          <p:cNvPr id="27" name="Text 21"/>
          <p:cNvSpPr/>
          <p:nvPr/>
        </p:nvSpPr>
        <p:spPr>
          <a:xfrm>
            <a:off x="5532120" y="2990088"/>
            <a:ext cx="3108960" cy="201168"/>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3:10</a:t>
            </a:r>
            <a:endParaRPr lang="en-US" sz="900" dirty="0"/>
          </a:p>
        </p:txBody>
      </p:sp>
      <p:sp>
        <p:nvSpPr>
          <p:cNvPr id="28" name="Text 22"/>
          <p:cNvSpPr/>
          <p:nvPr/>
        </p:nvSpPr>
        <p:spPr>
          <a:xfrm>
            <a:off x="5532120" y="3200400"/>
            <a:ext cx="31089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Al ser elegido para servir, demostrar su compromiso para ministrar.</a:t>
            </a:r>
            <a:endParaRPr lang="en-US" sz="1000" dirty="0"/>
          </a:p>
        </p:txBody>
      </p:sp>
      <p:sp>
        <p:nvSpPr>
          <p:cNvPr id="29" name="Shape 23"/>
          <p:cNvSpPr/>
          <p:nvPr/>
        </p:nvSpPr>
        <p:spPr>
          <a:xfrm>
            <a:off x="548640" y="3566160"/>
            <a:ext cx="54864" cy="777240"/>
          </a:xfrm>
          <a:prstGeom prst="rect">
            <a:avLst/>
          </a:prstGeom>
          <a:solidFill>
            <a:srgbClr val="E87722"/>
          </a:solidFill>
          <a:ln w="12700">
            <a:solidFill>
              <a:srgbClr val="E87722"/>
            </a:solidFill>
            <a:prstDash val="solid"/>
          </a:ln>
        </p:spPr>
      </p:sp>
      <p:sp>
        <p:nvSpPr>
          <p:cNvPr id="30" name="Shape 24"/>
          <p:cNvSpPr/>
          <p:nvPr/>
        </p:nvSpPr>
        <p:spPr>
          <a:xfrm>
            <a:off x="731520" y="3657600"/>
            <a:ext cx="548640" cy="548640"/>
          </a:xfrm>
          <a:prstGeom prst="ellipse">
            <a:avLst/>
          </a:prstGeom>
          <a:solidFill>
            <a:srgbClr val="F7FAFC"/>
          </a:solidFill>
          <a:ln w="15240">
            <a:solidFill>
              <a:srgbClr val="E87722"/>
            </a:solidFill>
            <a:prstDash val="solid"/>
          </a:ln>
        </p:spPr>
      </p:sp>
      <p:pic>
        <p:nvPicPr>
          <p:cNvPr id="31" name="Image 4" descr="preencoded.png">    </p:cNvPr>
          <p:cNvPicPr>
            <a:picLocks noChangeAspect="1"/>
          </p:cNvPicPr>
          <p:nvPr/>
        </p:nvPicPr>
        <p:blipFill>
          <a:blip r:embed="rId5"/>
          <a:stretch>
            <a:fillRect/>
          </a:stretch>
        </p:blipFill>
        <p:spPr>
          <a:xfrm>
            <a:off x="822960" y="3749040"/>
            <a:ext cx="365760" cy="365760"/>
          </a:xfrm>
          <a:prstGeom prst="rect">
            <a:avLst/>
          </a:prstGeom>
        </p:spPr>
      </p:pic>
      <p:sp>
        <p:nvSpPr>
          <p:cNvPr id="32" name="Text 25"/>
          <p:cNvSpPr/>
          <p:nvPr/>
        </p:nvSpPr>
        <p:spPr>
          <a:xfrm>
            <a:off x="1417320" y="3611880"/>
            <a:ext cx="310896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Gran determinación en la fe</a:t>
            </a:r>
            <a:endParaRPr lang="en-US" sz="1200" dirty="0"/>
          </a:p>
        </p:txBody>
      </p:sp>
      <p:sp>
        <p:nvSpPr>
          <p:cNvPr id="33" name="Text 26"/>
          <p:cNvSpPr/>
          <p:nvPr/>
        </p:nvSpPr>
        <p:spPr>
          <a:xfrm>
            <a:off x="1417320" y="3858768"/>
            <a:ext cx="3108960" cy="201168"/>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3:13</a:t>
            </a:r>
            <a:endParaRPr lang="en-US" sz="900" dirty="0"/>
          </a:p>
        </p:txBody>
      </p:sp>
      <p:sp>
        <p:nvSpPr>
          <p:cNvPr id="34" name="Text 27"/>
          <p:cNvSpPr/>
          <p:nvPr/>
        </p:nvSpPr>
        <p:spPr>
          <a:xfrm>
            <a:off x="1417320" y="4069080"/>
            <a:ext cx="310896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Defender firmemente sus creencias y aprovechar cada oportunidad para ministrar.</a:t>
            </a:r>
            <a:endParaRPr lang="en-US" sz="1000" dirty="0"/>
          </a:p>
        </p:txBody>
      </p:sp>
      <p:sp>
        <p:nvSpPr>
          <p:cNvPr id="35" name="Shape 28"/>
          <p:cNvSpPr/>
          <p:nvPr/>
        </p:nvSpPr>
        <p:spPr>
          <a:xfrm>
            <a:off x="548640" y="4617720"/>
            <a:ext cx="8046720" cy="18288"/>
          </a:xfrm>
          <a:prstGeom prst="rect">
            <a:avLst/>
          </a:prstGeom>
          <a:solidFill>
            <a:srgbClr val="E2E8F0"/>
          </a:solidFill>
          <a:ln w="12700">
            <a:solidFill>
              <a:srgbClr val="E2E8F0"/>
            </a:solidFill>
            <a:prstDash val="solid"/>
          </a:ln>
        </p:spPr>
      </p:sp>
      <p:sp>
        <p:nvSpPr>
          <p:cNvPr id="36" name="Text 2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37" name="Text 3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CHARLES TREADWAY · GRUPO 02 DE 03</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Conducta pública</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54864" cy="960120"/>
          </a:xfrm>
          <a:prstGeom prst="rect">
            <a:avLst/>
          </a:prstGeom>
          <a:solidFill>
            <a:srgbClr val="E87722"/>
          </a:solidFill>
          <a:ln w="12700">
            <a:solidFill>
              <a:srgbClr val="E87722"/>
            </a:solidFill>
            <a:prstDash val="solid"/>
          </a:ln>
        </p:spPr>
      </p:sp>
      <p:sp>
        <p:nvSpPr>
          <p:cNvPr id="6" name="Shape 4"/>
          <p:cNvSpPr/>
          <p:nvPr/>
        </p:nvSpPr>
        <p:spPr>
          <a:xfrm>
            <a:off x="731520" y="2103120"/>
            <a:ext cx="594360" cy="594360"/>
          </a:xfrm>
          <a:prstGeom prst="ellipse">
            <a:avLst/>
          </a:prstGeom>
          <a:solidFill>
            <a:srgbClr val="F7FAFC"/>
          </a:solidFill>
          <a:ln w="15240">
            <a:solidFill>
              <a:srgbClr val="E87722"/>
            </a:solidFill>
            <a:prstDash val="solid"/>
          </a:ln>
        </p:spPr>
      </p:sp>
      <p:pic>
        <p:nvPicPr>
          <p:cNvPr id="7" name="Image 0" descr="preencoded.png">    </p:cNvPr>
          <p:cNvPicPr>
            <a:picLocks noChangeAspect="1"/>
          </p:cNvPicPr>
          <p:nvPr/>
        </p:nvPicPr>
        <p:blipFill>
          <a:blip r:embed="rId1"/>
          <a:stretch>
            <a:fillRect/>
          </a:stretch>
        </p:blipFill>
        <p:spPr>
          <a:xfrm>
            <a:off x="841248" y="2203704"/>
            <a:ext cx="365760" cy="365760"/>
          </a:xfrm>
          <a:prstGeom prst="rect">
            <a:avLst/>
          </a:prstGeom>
        </p:spPr>
      </p:pic>
      <p:sp>
        <p:nvSpPr>
          <p:cNvPr id="8" name="Text 5"/>
          <p:cNvSpPr/>
          <p:nvPr/>
        </p:nvSpPr>
        <p:spPr>
          <a:xfrm>
            <a:off x="1463040" y="196596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Personas de buena reputación</a:t>
            </a:r>
            <a:endParaRPr lang="en-US" sz="1300" dirty="0"/>
          </a:p>
        </p:txBody>
      </p:sp>
      <p:sp>
        <p:nvSpPr>
          <p:cNvPr id="9" name="Text 6"/>
          <p:cNvSpPr/>
          <p:nvPr/>
        </p:nvSpPr>
        <p:spPr>
          <a:xfrm>
            <a:off x="1463040" y="224028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Hech. 6:3</a:t>
            </a:r>
            <a:endParaRPr lang="en-US" sz="900" dirty="0"/>
          </a:p>
        </p:txBody>
      </p:sp>
      <p:sp>
        <p:nvSpPr>
          <p:cNvPr id="10" name="Text 7"/>
          <p:cNvSpPr/>
          <p:nvPr/>
        </p:nvSpPr>
        <p:spPr>
          <a:xfrm>
            <a:off x="1463040" y="2487168"/>
            <a:ext cx="3017520" cy="4572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Buena reputación entre los de la iglesia y los de afuera.</a:t>
            </a:r>
            <a:endParaRPr lang="en-US" sz="1000" dirty="0"/>
          </a:p>
        </p:txBody>
      </p:sp>
      <p:sp>
        <p:nvSpPr>
          <p:cNvPr id="11" name="Shape 8"/>
          <p:cNvSpPr/>
          <p:nvPr/>
        </p:nvSpPr>
        <p:spPr>
          <a:xfrm>
            <a:off x="4663440" y="1920240"/>
            <a:ext cx="54864" cy="960120"/>
          </a:xfrm>
          <a:prstGeom prst="rect">
            <a:avLst/>
          </a:prstGeom>
          <a:solidFill>
            <a:srgbClr val="E87722"/>
          </a:solidFill>
          <a:ln w="12700">
            <a:solidFill>
              <a:srgbClr val="E87722"/>
            </a:solidFill>
            <a:prstDash val="solid"/>
          </a:ln>
        </p:spPr>
      </p:sp>
      <p:sp>
        <p:nvSpPr>
          <p:cNvPr id="12" name="Shape 9"/>
          <p:cNvSpPr/>
          <p:nvPr/>
        </p:nvSpPr>
        <p:spPr>
          <a:xfrm>
            <a:off x="4846320" y="2103120"/>
            <a:ext cx="594360" cy="594360"/>
          </a:xfrm>
          <a:prstGeom prst="ellipse">
            <a:avLst/>
          </a:prstGeom>
          <a:solidFill>
            <a:srgbClr val="F7FAFC"/>
          </a:solidFill>
          <a:ln w="15240">
            <a:solidFill>
              <a:srgbClr val="E87722"/>
            </a:solidFill>
            <a:prstDash val="solid"/>
          </a:ln>
        </p:spPr>
      </p:sp>
      <p:pic>
        <p:nvPicPr>
          <p:cNvPr id="13" name="Image 1" descr="preencoded.png">    </p:cNvPr>
          <p:cNvPicPr>
            <a:picLocks noChangeAspect="1"/>
          </p:cNvPicPr>
          <p:nvPr/>
        </p:nvPicPr>
        <p:blipFill>
          <a:blip r:embed="rId2"/>
          <a:stretch>
            <a:fillRect/>
          </a:stretch>
        </p:blipFill>
        <p:spPr>
          <a:xfrm>
            <a:off x="4956048" y="2203704"/>
            <a:ext cx="365760" cy="365760"/>
          </a:xfrm>
          <a:prstGeom prst="rect">
            <a:avLst/>
          </a:prstGeom>
        </p:spPr>
      </p:pic>
      <p:sp>
        <p:nvSpPr>
          <p:cNvPr id="14" name="Text 10"/>
          <p:cNvSpPr/>
          <p:nvPr/>
        </p:nvSpPr>
        <p:spPr>
          <a:xfrm>
            <a:off x="5577840" y="196596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Dignos</a:t>
            </a:r>
            <a:endParaRPr lang="en-US" sz="1300" dirty="0"/>
          </a:p>
        </p:txBody>
      </p:sp>
      <p:sp>
        <p:nvSpPr>
          <p:cNvPr id="15" name="Text 11"/>
          <p:cNvSpPr/>
          <p:nvPr/>
        </p:nvSpPr>
        <p:spPr>
          <a:xfrm>
            <a:off x="5577840" y="224028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3:8</a:t>
            </a:r>
            <a:endParaRPr lang="en-US" sz="900" dirty="0"/>
          </a:p>
        </p:txBody>
      </p:sp>
      <p:sp>
        <p:nvSpPr>
          <p:cNvPr id="16" name="Text 12"/>
          <p:cNvSpPr/>
          <p:nvPr/>
        </p:nvSpPr>
        <p:spPr>
          <a:xfrm>
            <a:off x="5577840" y="2487168"/>
            <a:ext cx="3017520" cy="4572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Propósito cristiano que demuestra reverencia por las cuestiones espirituales y palabra respetada.</a:t>
            </a:r>
            <a:endParaRPr lang="en-US" sz="1000" dirty="0"/>
          </a:p>
        </p:txBody>
      </p:sp>
      <p:sp>
        <p:nvSpPr>
          <p:cNvPr id="17" name="Shape 13"/>
          <p:cNvSpPr/>
          <p:nvPr/>
        </p:nvSpPr>
        <p:spPr>
          <a:xfrm>
            <a:off x="548640" y="3017520"/>
            <a:ext cx="54864" cy="960120"/>
          </a:xfrm>
          <a:prstGeom prst="rect">
            <a:avLst/>
          </a:prstGeom>
          <a:solidFill>
            <a:srgbClr val="E87722"/>
          </a:solidFill>
          <a:ln w="12700">
            <a:solidFill>
              <a:srgbClr val="E87722"/>
            </a:solidFill>
            <a:prstDash val="solid"/>
          </a:ln>
        </p:spPr>
      </p:sp>
      <p:sp>
        <p:nvSpPr>
          <p:cNvPr id="18" name="Shape 14"/>
          <p:cNvSpPr/>
          <p:nvPr/>
        </p:nvSpPr>
        <p:spPr>
          <a:xfrm>
            <a:off x="731520" y="3200400"/>
            <a:ext cx="594360" cy="594360"/>
          </a:xfrm>
          <a:prstGeom prst="ellipse">
            <a:avLst/>
          </a:prstGeom>
          <a:solidFill>
            <a:srgbClr val="F7FAFC"/>
          </a:solidFill>
          <a:ln w="15240">
            <a:solidFill>
              <a:srgbClr val="E87722"/>
            </a:solidFill>
            <a:prstDash val="solid"/>
          </a:ln>
        </p:spPr>
      </p:sp>
      <p:pic>
        <p:nvPicPr>
          <p:cNvPr id="19" name="Image 2" descr="preencoded.png">    </p:cNvPr>
          <p:cNvPicPr>
            <a:picLocks noChangeAspect="1"/>
          </p:cNvPicPr>
          <p:nvPr/>
        </p:nvPicPr>
        <p:blipFill>
          <a:blip r:embed="rId3"/>
          <a:stretch>
            <a:fillRect/>
          </a:stretch>
        </p:blipFill>
        <p:spPr>
          <a:xfrm>
            <a:off x="841248" y="3300984"/>
            <a:ext cx="365760" cy="365760"/>
          </a:xfrm>
          <a:prstGeom prst="rect">
            <a:avLst/>
          </a:prstGeom>
        </p:spPr>
      </p:pic>
      <p:sp>
        <p:nvSpPr>
          <p:cNvPr id="20" name="Text 15"/>
          <p:cNvSpPr/>
          <p:nvPr/>
        </p:nvSpPr>
        <p:spPr>
          <a:xfrm>
            <a:off x="1463040" y="306324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Personas de palabra</a:t>
            </a:r>
            <a:endParaRPr lang="en-US" sz="1300" dirty="0"/>
          </a:p>
        </p:txBody>
      </p:sp>
      <p:sp>
        <p:nvSpPr>
          <p:cNvPr id="21" name="Text 16"/>
          <p:cNvSpPr/>
          <p:nvPr/>
        </p:nvSpPr>
        <p:spPr>
          <a:xfrm>
            <a:off x="1463040" y="333756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3:8</a:t>
            </a:r>
            <a:endParaRPr lang="en-US" sz="900" dirty="0"/>
          </a:p>
        </p:txBody>
      </p:sp>
      <p:sp>
        <p:nvSpPr>
          <p:cNvPr id="22" name="Text 17"/>
          <p:cNvSpPr/>
          <p:nvPr/>
        </p:nvSpPr>
        <p:spPr>
          <a:xfrm>
            <a:off x="1463040" y="3584448"/>
            <a:ext cx="3017520" cy="4572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Confiables y honestos en su relación con todas las personas, tanto en público como en privado.</a:t>
            </a:r>
            <a:endParaRPr lang="en-US" sz="1000" dirty="0"/>
          </a:p>
        </p:txBody>
      </p:sp>
      <p:sp>
        <p:nvSpPr>
          <p:cNvPr id="23" name="Shape 18"/>
          <p:cNvSpPr/>
          <p:nvPr/>
        </p:nvSpPr>
        <p:spPr>
          <a:xfrm>
            <a:off x="4663440" y="3017520"/>
            <a:ext cx="54864" cy="960120"/>
          </a:xfrm>
          <a:prstGeom prst="rect">
            <a:avLst/>
          </a:prstGeom>
          <a:solidFill>
            <a:srgbClr val="E87722"/>
          </a:solidFill>
          <a:ln w="12700">
            <a:solidFill>
              <a:srgbClr val="E87722"/>
            </a:solidFill>
            <a:prstDash val="solid"/>
          </a:ln>
        </p:spPr>
      </p:sp>
      <p:sp>
        <p:nvSpPr>
          <p:cNvPr id="24" name="Shape 19"/>
          <p:cNvSpPr/>
          <p:nvPr/>
        </p:nvSpPr>
        <p:spPr>
          <a:xfrm>
            <a:off x="4846320" y="3200400"/>
            <a:ext cx="594360" cy="594360"/>
          </a:xfrm>
          <a:prstGeom prst="ellipse">
            <a:avLst/>
          </a:prstGeom>
          <a:solidFill>
            <a:srgbClr val="F7FAFC"/>
          </a:solidFill>
          <a:ln w="15240">
            <a:solidFill>
              <a:srgbClr val="E87722"/>
            </a:solidFill>
            <a:prstDash val="solid"/>
          </a:ln>
        </p:spPr>
      </p:sp>
      <p:pic>
        <p:nvPicPr>
          <p:cNvPr id="25" name="Image 3" descr="preencoded.png">    </p:cNvPr>
          <p:cNvPicPr>
            <a:picLocks noChangeAspect="1"/>
          </p:cNvPicPr>
          <p:nvPr/>
        </p:nvPicPr>
        <p:blipFill>
          <a:blip r:embed="rId4"/>
          <a:stretch>
            <a:fillRect/>
          </a:stretch>
        </p:blipFill>
        <p:spPr>
          <a:xfrm>
            <a:off x="4956048" y="3300984"/>
            <a:ext cx="365760" cy="365760"/>
          </a:xfrm>
          <a:prstGeom prst="rect">
            <a:avLst/>
          </a:prstGeom>
        </p:spPr>
      </p:pic>
      <p:sp>
        <p:nvSpPr>
          <p:cNvPr id="26" name="Text 20"/>
          <p:cNvSpPr/>
          <p:nvPr/>
        </p:nvSpPr>
        <p:spPr>
          <a:xfrm>
            <a:off x="5577840" y="306324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Irreprensibles</a:t>
            </a:r>
            <a:endParaRPr lang="en-US" sz="1300" dirty="0"/>
          </a:p>
        </p:txBody>
      </p:sp>
      <p:sp>
        <p:nvSpPr>
          <p:cNvPr id="27" name="Text 21"/>
          <p:cNvSpPr/>
          <p:nvPr/>
        </p:nvSpPr>
        <p:spPr>
          <a:xfrm>
            <a:off x="5577840" y="333756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3:10</a:t>
            </a:r>
            <a:endParaRPr lang="en-US" sz="900" dirty="0"/>
          </a:p>
        </p:txBody>
      </p:sp>
      <p:sp>
        <p:nvSpPr>
          <p:cNvPr id="28" name="Text 22"/>
          <p:cNvSpPr/>
          <p:nvPr/>
        </p:nvSpPr>
        <p:spPr>
          <a:xfrm>
            <a:off x="5577840" y="3584448"/>
            <a:ext cx="3017520" cy="4572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Una persona contra quien no existen sospechas, puede tener éxito en su responsabilidad.</a:t>
            </a:r>
            <a:endParaRPr lang="en-US" sz="1000" dirty="0"/>
          </a:p>
        </p:txBody>
      </p:sp>
      <p:sp>
        <p:nvSpPr>
          <p:cNvPr id="29" name="Shape 23"/>
          <p:cNvSpPr/>
          <p:nvPr/>
        </p:nvSpPr>
        <p:spPr>
          <a:xfrm>
            <a:off x="548640" y="4617720"/>
            <a:ext cx="8046720" cy="18288"/>
          </a:xfrm>
          <a:prstGeom prst="rect">
            <a:avLst/>
          </a:prstGeom>
          <a:solidFill>
            <a:srgbClr val="E2E8F0"/>
          </a:solidFill>
          <a:ln w="12700">
            <a:solidFill>
              <a:srgbClr val="E2E8F0"/>
            </a:solidFill>
            <a:prstDash val="solid"/>
          </a:ln>
        </p:spPr>
      </p:sp>
      <p:sp>
        <p:nvSpPr>
          <p:cNvPr id="30" name="Text 2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31" name="Text 2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CHARLES TREADWAY · GRUPO 03 DE 03</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Vida personal y familiar</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54864" cy="1005840"/>
          </a:xfrm>
          <a:prstGeom prst="rect">
            <a:avLst/>
          </a:prstGeom>
          <a:solidFill>
            <a:srgbClr val="E87722"/>
          </a:solidFill>
          <a:ln w="12700">
            <a:solidFill>
              <a:srgbClr val="E87722"/>
            </a:solidFill>
            <a:prstDash val="solid"/>
          </a:ln>
        </p:spPr>
      </p:sp>
      <p:sp>
        <p:nvSpPr>
          <p:cNvPr id="6" name="Shape 4"/>
          <p:cNvSpPr/>
          <p:nvPr/>
        </p:nvSpPr>
        <p:spPr>
          <a:xfrm>
            <a:off x="731520" y="2103120"/>
            <a:ext cx="594360" cy="594360"/>
          </a:xfrm>
          <a:prstGeom prst="ellipse">
            <a:avLst/>
          </a:prstGeom>
          <a:solidFill>
            <a:srgbClr val="F7FAFC"/>
          </a:solidFill>
          <a:ln w="15240">
            <a:solidFill>
              <a:srgbClr val="E87722"/>
            </a:solidFill>
            <a:prstDash val="solid"/>
          </a:ln>
        </p:spPr>
      </p:sp>
      <p:pic>
        <p:nvPicPr>
          <p:cNvPr id="7" name="Image 0" descr="preencoded.png">    </p:cNvPr>
          <p:cNvPicPr>
            <a:picLocks noChangeAspect="1"/>
          </p:cNvPicPr>
          <p:nvPr/>
        </p:nvPicPr>
        <p:blipFill>
          <a:blip r:embed="rId1"/>
          <a:stretch>
            <a:fillRect/>
          </a:stretch>
        </p:blipFill>
        <p:spPr>
          <a:xfrm>
            <a:off x="841248" y="2203704"/>
            <a:ext cx="365760" cy="365760"/>
          </a:xfrm>
          <a:prstGeom prst="rect">
            <a:avLst/>
          </a:prstGeom>
        </p:spPr>
      </p:pic>
      <p:sp>
        <p:nvSpPr>
          <p:cNvPr id="8" name="Text 5"/>
          <p:cNvSpPr/>
          <p:nvPr/>
        </p:nvSpPr>
        <p:spPr>
          <a:xfrm>
            <a:off x="1463040" y="196596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No dados a mucho vino</a:t>
            </a:r>
            <a:endParaRPr lang="en-US" sz="1300" dirty="0"/>
          </a:p>
        </p:txBody>
      </p:sp>
      <p:sp>
        <p:nvSpPr>
          <p:cNvPr id="9" name="Text 6"/>
          <p:cNvSpPr/>
          <p:nvPr/>
        </p:nvSpPr>
        <p:spPr>
          <a:xfrm>
            <a:off x="1463040" y="224028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3:8</a:t>
            </a:r>
            <a:endParaRPr lang="en-US" sz="900" dirty="0"/>
          </a:p>
        </p:txBody>
      </p:sp>
      <p:sp>
        <p:nvSpPr>
          <p:cNvPr id="10" name="Text 7"/>
          <p:cNvSpPr/>
          <p:nvPr/>
        </p:nvSpPr>
        <p:spPr>
          <a:xfrm>
            <a:off x="1463040" y="2487168"/>
            <a:ext cx="3017520" cy="5029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Vivir con temperancia. Una interpretación cuidadosa deja claro que no autoriza el consumo de bebidas alcohólicas.</a:t>
            </a:r>
            <a:endParaRPr lang="en-US" sz="1000" dirty="0"/>
          </a:p>
        </p:txBody>
      </p:sp>
      <p:sp>
        <p:nvSpPr>
          <p:cNvPr id="11" name="Shape 8"/>
          <p:cNvSpPr/>
          <p:nvPr/>
        </p:nvSpPr>
        <p:spPr>
          <a:xfrm>
            <a:off x="4663440" y="1920240"/>
            <a:ext cx="54864" cy="1005840"/>
          </a:xfrm>
          <a:prstGeom prst="rect">
            <a:avLst/>
          </a:prstGeom>
          <a:solidFill>
            <a:srgbClr val="E87722"/>
          </a:solidFill>
          <a:ln w="12700">
            <a:solidFill>
              <a:srgbClr val="E87722"/>
            </a:solidFill>
            <a:prstDash val="solid"/>
          </a:ln>
        </p:spPr>
      </p:sp>
      <p:sp>
        <p:nvSpPr>
          <p:cNvPr id="12" name="Shape 9"/>
          <p:cNvSpPr/>
          <p:nvPr/>
        </p:nvSpPr>
        <p:spPr>
          <a:xfrm>
            <a:off x="4846320" y="2103120"/>
            <a:ext cx="594360" cy="594360"/>
          </a:xfrm>
          <a:prstGeom prst="ellipse">
            <a:avLst/>
          </a:prstGeom>
          <a:solidFill>
            <a:srgbClr val="F7FAFC"/>
          </a:solidFill>
          <a:ln w="15240">
            <a:solidFill>
              <a:srgbClr val="E87722"/>
            </a:solidFill>
            <a:prstDash val="solid"/>
          </a:ln>
        </p:spPr>
      </p:sp>
      <p:pic>
        <p:nvPicPr>
          <p:cNvPr id="13" name="Image 1" descr="preencoded.png">    </p:cNvPr>
          <p:cNvPicPr>
            <a:picLocks noChangeAspect="1"/>
          </p:cNvPicPr>
          <p:nvPr/>
        </p:nvPicPr>
        <p:blipFill>
          <a:blip r:embed="rId2"/>
          <a:stretch>
            <a:fillRect/>
          </a:stretch>
        </p:blipFill>
        <p:spPr>
          <a:xfrm>
            <a:off x="4956048" y="2203704"/>
            <a:ext cx="365760" cy="365760"/>
          </a:xfrm>
          <a:prstGeom prst="rect">
            <a:avLst/>
          </a:prstGeom>
        </p:spPr>
      </p:pic>
      <p:sp>
        <p:nvSpPr>
          <p:cNvPr id="14" name="Text 10"/>
          <p:cNvSpPr/>
          <p:nvPr/>
        </p:nvSpPr>
        <p:spPr>
          <a:xfrm>
            <a:off x="5577840" y="196596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No codiciosos de ganancias deshonestas</a:t>
            </a:r>
            <a:endParaRPr lang="en-US" sz="1300" dirty="0"/>
          </a:p>
        </p:txBody>
      </p:sp>
      <p:sp>
        <p:nvSpPr>
          <p:cNvPr id="15" name="Text 11"/>
          <p:cNvSpPr/>
          <p:nvPr/>
        </p:nvSpPr>
        <p:spPr>
          <a:xfrm>
            <a:off x="5577840" y="224028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3:8</a:t>
            </a:r>
            <a:endParaRPr lang="en-US" sz="900" dirty="0"/>
          </a:p>
        </p:txBody>
      </p:sp>
      <p:sp>
        <p:nvSpPr>
          <p:cNvPr id="16" name="Text 12"/>
          <p:cNvSpPr/>
          <p:nvPr/>
        </p:nvSpPr>
        <p:spPr>
          <a:xfrm>
            <a:off x="5577840" y="2487168"/>
            <a:ext cx="3017520" cy="5029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Actitud correcta hacia las posesiones materiales, nunca explotando a otras personas para obtener lucro personal.</a:t>
            </a:r>
            <a:endParaRPr lang="en-US" sz="1000" dirty="0"/>
          </a:p>
        </p:txBody>
      </p:sp>
      <p:sp>
        <p:nvSpPr>
          <p:cNvPr id="17" name="Shape 13"/>
          <p:cNvSpPr/>
          <p:nvPr/>
        </p:nvSpPr>
        <p:spPr>
          <a:xfrm>
            <a:off x="548640" y="3063240"/>
            <a:ext cx="54864" cy="1005840"/>
          </a:xfrm>
          <a:prstGeom prst="rect">
            <a:avLst/>
          </a:prstGeom>
          <a:solidFill>
            <a:srgbClr val="E87722"/>
          </a:solidFill>
          <a:ln w="12700">
            <a:solidFill>
              <a:srgbClr val="E87722"/>
            </a:solidFill>
            <a:prstDash val="solid"/>
          </a:ln>
        </p:spPr>
      </p:sp>
      <p:sp>
        <p:nvSpPr>
          <p:cNvPr id="18" name="Shape 14"/>
          <p:cNvSpPr/>
          <p:nvPr/>
        </p:nvSpPr>
        <p:spPr>
          <a:xfrm>
            <a:off x="731520" y="3246120"/>
            <a:ext cx="594360" cy="594360"/>
          </a:xfrm>
          <a:prstGeom prst="ellipse">
            <a:avLst/>
          </a:prstGeom>
          <a:solidFill>
            <a:srgbClr val="F7FAFC"/>
          </a:solidFill>
          <a:ln w="15240">
            <a:solidFill>
              <a:srgbClr val="E87722"/>
            </a:solidFill>
            <a:prstDash val="solid"/>
          </a:ln>
        </p:spPr>
      </p:sp>
      <p:pic>
        <p:nvPicPr>
          <p:cNvPr id="19" name="Image 2" descr="preencoded.png">    </p:cNvPr>
          <p:cNvPicPr>
            <a:picLocks noChangeAspect="1"/>
          </p:cNvPicPr>
          <p:nvPr/>
        </p:nvPicPr>
        <p:blipFill>
          <a:blip r:embed="rId3"/>
          <a:stretch>
            <a:fillRect/>
          </a:stretch>
        </p:blipFill>
        <p:spPr>
          <a:xfrm>
            <a:off x="841248" y="3346704"/>
            <a:ext cx="365760" cy="365760"/>
          </a:xfrm>
          <a:prstGeom prst="rect">
            <a:avLst/>
          </a:prstGeom>
        </p:spPr>
      </p:pic>
      <p:sp>
        <p:nvSpPr>
          <p:cNvPr id="20" name="Text 15"/>
          <p:cNvSpPr/>
          <p:nvPr/>
        </p:nvSpPr>
        <p:spPr>
          <a:xfrm>
            <a:off x="1463040" y="310896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Vida familiar cristiana</a:t>
            </a:r>
            <a:endParaRPr lang="en-US" sz="1300" dirty="0"/>
          </a:p>
        </p:txBody>
      </p:sp>
      <p:sp>
        <p:nvSpPr>
          <p:cNvPr id="21" name="Text 16"/>
          <p:cNvSpPr/>
          <p:nvPr/>
        </p:nvSpPr>
        <p:spPr>
          <a:xfrm>
            <a:off x="1463040" y="338328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3:11-12</a:t>
            </a:r>
            <a:endParaRPr lang="en-US" sz="900" dirty="0"/>
          </a:p>
        </p:txBody>
      </p:sp>
      <p:sp>
        <p:nvSpPr>
          <p:cNvPr id="22" name="Text 17"/>
          <p:cNvSpPr/>
          <p:nvPr/>
        </p:nvSpPr>
        <p:spPr>
          <a:xfrm>
            <a:off x="1463040" y="3630168"/>
            <a:ext cx="3017520" cy="5029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Familia bien cuidada, interrelación saludable. Cónyuge e hijos de acuerdo con el nombramiento.</a:t>
            </a:r>
            <a:endParaRPr lang="en-US" sz="1000" dirty="0"/>
          </a:p>
        </p:txBody>
      </p:sp>
      <p:sp>
        <p:nvSpPr>
          <p:cNvPr id="23" name="Shape 18"/>
          <p:cNvSpPr/>
          <p:nvPr/>
        </p:nvSpPr>
        <p:spPr>
          <a:xfrm>
            <a:off x="4663440" y="3063240"/>
            <a:ext cx="54864" cy="1005840"/>
          </a:xfrm>
          <a:prstGeom prst="rect">
            <a:avLst/>
          </a:prstGeom>
          <a:solidFill>
            <a:srgbClr val="E87722"/>
          </a:solidFill>
          <a:ln w="12700">
            <a:solidFill>
              <a:srgbClr val="E87722"/>
            </a:solidFill>
            <a:prstDash val="solid"/>
          </a:ln>
        </p:spPr>
      </p:sp>
      <p:sp>
        <p:nvSpPr>
          <p:cNvPr id="24" name="Shape 19"/>
          <p:cNvSpPr/>
          <p:nvPr/>
        </p:nvSpPr>
        <p:spPr>
          <a:xfrm>
            <a:off x="4846320" y="3246120"/>
            <a:ext cx="594360" cy="594360"/>
          </a:xfrm>
          <a:prstGeom prst="ellipse">
            <a:avLst/>
          </a:prstGeom>
          <a:solidFill>
            <a:srgbClr val="F7FAFC"/>
          </a:solidFill>
          <a:ln w="15240">
            <a:solidFill>
              <a:srgbClr val="E87722"/>
            </a:solidFill>
            <a:prstDash val="solid"/>
          </a:ln>
        </p:spPr>
      </p:sp>
      <p:pic>
        <p:nvPicPr>
          <p:cNvPr id="25" name="Image 3" descr="preencoded.png">    </p:cNvPr>
          <p:cNvPicPr>
            <a:picLocks noChangeAspect="1"/>
          </p:cNvPicPr>
          <p:nvPr/>
        </p:nvPicPr>
        <p:blipFill>
          <a:blip r:embed="rId4"/>
          <a:stretch>
            <a:fillRect/>
          </a:stretch>
        </p:blipFill>
        <p:spPr>
          <a:xfrm>
            <a:off x="4956048" y="3346704"/>
            <a:ext cx="365760" cy="365760"/>
          </a:xfrm>
          <a:prstGeom prst="rect">
            <a:avLst/>
          </a:prstGeom>
        </p:spPr>
      </p:pic>
      <p:sp>
        <p:nvSpPr>
          <p:cNvPr id="26" name="Text 20"/>
          <p:cNvSpPr/>
          <p:nvPr/>
        </p:nvSpPr>
        <p:spPr>
          <a:xfrm>
            <a:off x="5577840" y="3108960"/>
            <a:ext cx="3017520" cy="2743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Educando bien a los hijos</a:t>
            </a:r>
            <a:endParaRPr lang="en-US" sz="1300" dirty="0"/>
          </a:p>
        </p:txBody>
      </p:sp>
      <p:sp>
        <p:nvSpPr>
          <p:cNvPr id="27" name="Text 21"/>
          <p:cNvSpPr/>
          <p:nvPr/>
        </p:nvSpPr>
        <p:spPr>
          <a:xfrm>
            <a:off x="5577840" y="3383280"/>
            <a:ext cx="3017520" cy="228600"/>
          </a:xfrm>
          <a:prstGeom prst="rect">
            <a:avLst/>
          </a:prstGeom>
          <a:noFill/>
          <a:ln/>
        </p:spPr>
        <p:txBody>
          <a:bodyPr wrap="square" lIns="0" tIns="0" rIns="0" bIns="0" rtlCol="0" anchor="t"/>
          <a:lstStyle/>
          <a:p>
            <a:pPr indent="0" marL="0">
              <a:buNone/>
            </a:pPr>
            <a:r>
              <a:rPr lang="en-US" sz="900" b="1" i="1" dirty="0">
                <a:solidFill>
                  <a:srgbClr val="E87722"/>
                </a:solidFill>
                <a:latin typeface="Calibri" pitchFamily="34" charset="0"/>
                <a:ea typeface="Calibri" pitchFamily="34" charset="-122"/>
                <a:cs typeface="Calibri" pitchFamily="34" charset="-120"/>
              </a:rPr>
              <a:t>1 Tim. 3:12</a:t>
            </a:r>
            <a:endParaRPr lang="en-US" sz="900" dirty="0"/>
          </a:p>
        </p:txBody>
      </p:sp>
      <p:sp>
        <p:nvSpPr>
          <p:cNvPr id="28" name="Text 22"/>
          <p:cNvSpPr/>
          <p:nvPr/>
        </p:nvSpPr>
        <p:spPr>
          <a:xfrm>
            <a:off x="5577840" y="3630168"/>
            <a:ext cx="3017520" cy="5029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Amado y respetado por todos los integrantes de la familia, cuidándolos como Jesús cuida a sus hijos.</a:t>
            </a:r>
            <a:endParaRPr lang="en-US" sz="1000" dirty="0"/>
          </a:p>
        </p:txBody>
      </p:sp>
      <p:sp>
        <p:nvSpPr>
          <p:cNvPr id="29" name="Shape 23"/>
          <p:cNvSpPr/>
          <p:nvPr/>
        </p:nvSpPr>
        <p:spPr>
          <a:xfrm>
            <a:off x="548640" y="4617720"/>
            <a:ext cx="8046720" cy="18288"/>
          </a:xfrm>
          <a:prstGeom prst="rect">
            <a:avLst/>
          </a:prstGeom>
          <a:solidFill>
            <a:srgbClr val="E2E8F0"/>
          </a:solidFill>
          <a:ln w="12700">
            <a:solidFill>
              <a:srgbClr val="E2E8F0"/>
            </a:solidFill>
            <a:prstDash val="solid"/>
          </a:ln>
        </p:spPr>
      </p:sp>
      <p:sp>
        <p:nvSpPr>
          <p:cNvPr id="30" name="Text 2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31" name="Text 2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000" b="1" dirty="0">
                <a:solidFill>
                  <a:srgbClr val="FFFFFF"/>
                </a:solidFill>
                <a:latin typeface="Georgia" pitchFamily="34" charset="0"/>
                <a:ea typeface="Georgia" pitchFamily="34" charset="-122"/>
                <a:cs typeface="Georgia" pitchFamily="34" charset="-120"/>
              </a:rPr>
              <a:t>Advertencias y promesas</a:t>
            </a:r>
            <a:endParaRPr lang="en-US" sz="4000" dirty="0"/>
          </a:p>
          <a:p>
            <a:pPr indent="0" marL="0">
              <a:buNone/>
            </a:pPr>
            <a:r>
              <a:rPr lang="en-US" sz="4000" b="1" dirty="0">
                <a:solidFill>
                  <a:srgbClr val="FFFFFF"/>
                </a:solidFill>
                <a:latin typeface="Georgia" pitchFamily="34" charset="0"/>
                <a:ea typeface="Georgia" pitchFamily="34" charset="-122"/>
                <a:cs typeface="Georgia" pitchFamily="34" charset="-120"/>
              </a:rPr>
              <a:t>para los llamados</a:t>
            </a:r>
            <a:endParaRPr lang="en-US" sz="4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Tres palabras de Elena de White sobre humildad, el Buen Pastor y la sabiduría combinada.</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48640"/>
            <a:ext cx="822960" cy="822960"/>
          </a:xfrm>
          <a:prstGeom prst="rect">
            <a:avLst/>
          </a:prstGeom>
        </p:spPr>
      </p:pic>
      <p:sp>
        <p:nvSpPr>
          <p:cNvPr id="3" name="Text 0"/>
          <p:cNvSpPr/>
          <p:nvPr/>
        </p:nvSpPr>
        <p:spPr>
          <a:xfrm>
            <a:off x="914400" y="1417320"/>
            <a:ext cx="7498080" cy="2286000"/>
          </a:xfrm>
          <a:prstGeom prst="rect">
            <a:avLst/>
          </a:prstGeom>
          <a:noFill/>
          <a:ln/>
        </p:spPr>
        <p:txBody>
          <a:bodyPr wrap="square" lIns="0" tIns="0" rIns="0" bIns="0"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"Los que son colocados como ancianos y diáconos deben sentir siempre la responsabilidad que descansa sobre ellos y caminar en humildad y mansedumbre. Si no lo hacen, tendrán una creciente tendencia a considerarse más importantes."</a:t>
            </a:r>
            <a:endParaRPr lang="en-US" sz="1800" dirty="0"/>
          </a:p>
        </p:txBody>
      </p:sp>
      <p:sp>
        <p:nvSpPr>
          <p:cNvPr id="4" name="Text 1"/>
          <p:cNvSpPr/>
          <p:nvPr/>
        </p:nvSpPr>
        <p:spPr>
          <a:xfrm>
            <a:off x="914400" y="3749040"/>
            <a:ext cx="7315200" cy="54864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Que el obrero de Dios presente la promesa: "Si alguno necesita sabiduría, pídala a Dios, quien da a todos generosamente y sin reprochar; y le será dada" (Sant. 1:5).</a:t>
            </a:r>
            <a:endParaRPr lang="en-US" sz="11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Manuscrito 100, 1894</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02920"/>
            <a:ext cx="822960" cy="822960"/>
          </a:xfrm>
          <a:prstGeom prst="rect">
            <a:avLst/>
          </a:prstGeom>
        </p:spPr>
      </p:pic>
      <p:sp>
        <p:nvSpPr>
          <p:cNvPr id="3" name="Text 0"/>
          <p:cNvSpPr/>
          <p:nvPr/>
        </p:nvSpPr>
        <p:spPr>
          <a:xfrm>
            <a:off x="914400" y="1371600"/>
            <a:ext cx="7498080" cy="1828800"/>
          </a:xfrm>
          <a:prstGeom prst="rect">
            <a:avLst/>
          </a:prstGeom>
          <a:noFill/>
          <a:ln/>
        </p:spPr>
        <p:txBody>
          <a:bodyPr wrap="square" lIns="0" tIns="0" rIns="0" bIns="0"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"Jesús se llama a sí mismo el Buen Pastor (Juan 10:11). Lo hace en contraste con aquellos que ocupan puestos de confianza en relación con la iglesia, pero que no tienen derecho a esos lugares, porque dan un molde equivocado a la obra."</a:t>
            </a:r>
            <a:endParaRPr lang="en-US" sz="1800" dirty="0"/>
          </a:p>
        </p:txBody>
      </p:sp>
      <p:sp>
        <p:nvSpPr>
          <p:cNvPr id="4" name="Shape 1"/>
          <p:cNvSpPr/>
          <p:nvPr/>
        </p:nvSpPr>
        <p:spPr>
          <a:xfrm>
            <a:off x="914400" y="3337560"/>
            <a:ext cx="7498080" cy="822960"/>
          </a:xfrm>
          <a:prstGeom prst="rect">
            <a:avLst/>
          </a:prstGeom>
          <a:solidFill>
            <a:srgbClr val="0F1B3D"/>
          </a:solidFill>
          <a:ln w="12700">
            <a:solidFill>
              <a:srgbClr val="E87722"/>
            </a:solidFill>
            <a:prstDash val="solid"/>
          </a:ln>
        </p:spPr>
      </p:sp>
      <p:sp>
        <p:nvSpPr>
          <p:cNvPr id="5" name="Text 2"/>
          <p:cNvSpPr/>
          <p:nvPr/>
        </p:nvSpPr>
        <p:spPr>
          <a:xfrm>
            <a:off x="1097280" y="3429000"/>
            <a:ext cx="36576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EL CONTRASTE</a:t>
            </a:r>
            <a:endParaRPr lang="en-US" sz="900" dirty="0"/>
          </a:p>
        </p:txBody>
      </p:sp>
      <p:sp>
        <p:nvSpPr>
          <p:cNvPr id="6" name="Text 3"/>
          <p:cNvSpPr/>
          <p:nvPr/>
        </p:nvSpPr>
        <p:spPr>
          <a:xfrm>
            <a:off x="1097280" y="3657600"/>
            <a:ext cx="7132320" cy="50292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El Buen Pastor que dio su vida por sus ovejas, frente a los que están llenos de amor propio, son engreídos, dictatoriales y aman gobernar la iglesia.</a:t>
            </a:r>
            <a:endParaRPr lang="en-US" sz="11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sp>
      <p:sp>
        <p:nvSpPr>
          <p:cNvPr id="8" name="Text 5"/>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Manuscrito 176, 1898</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640080"/>
            <a:ext cx="822960" cy="822960"/>
          </a:xfrm>
          <a:prstGeom prst="rect">
            <a:avLst/>
          </a:prstGeom>
        </p:spPr>
      </p:pic>
      <p:sp>
        <p:nvSpPr>
          <p:cNvPr id="3" name="Text 0"/>
          <p:cNvSpPr/>
          <p:nvPr/>
        </p:nvSpPr>
        <p:spPr>
          <a:xfrm>
            <a:off x="914400" y="1508760"/>
            <a:ext cx="7498080" cy="1645920"/>
          </a:xfrm>
          <a:prstGeom prst="rect">
            <a:avLst/>
          </a:prstGeom>
          <a:noFill/>
          <a:ln/>
        </p:spPr>
        <p:txBody>
          <a:bodyPr wrap="square" lIns="0" tIns="0" rIns="0" bIns="0" rtlCol="0" anchor="t"/>
          <a:lstStyle/>
          <a:p>
            <a:pPr indent="0" marL="0">
              <a:buNone/>
            </a:pPr>
            <a:r>
              <a:rPr lang="en-US" sz="1900" i="1" dirty="0">
                <a:solidFill>
                  <a:srgbClr val="FFFFFF"/>
                </a:solidFill>
                <a:latin typeface="Georgia" pitchFamily="34" charset="0"/>
                <a:ea typeface="Georgia" pitchFamily="34" charset="-122"/>
                <a:cs typeface="Georgia" pitchFamily="34" charset="-120"/>
              </a:rPr>
              <a:t>"Dios ha puesto en la iglesia, como sus ayudadores señalados, a hombres de diversos talentos para que, por la sabiduría combinada de muchos, pueda cumplirse la voluntad del Espíritu."</a:t>
            </a:r>
            <a:endParaRPr lang="en-US" sz="1900" dirty="0"/>
          </a:p>
        </p:txBody>
      </p:sp>
      <p:sp>
        <p:nvSpPr>
          <p:cNvPr id="4" name="Text 1"/>
          <p:cNvSpPr/>
          <p:nvPr/>
        </p:nvSpPr>
        <p:spPr>
          <a:xfrm>
            <a:off x="914400" y="3291840"/>
            <a:ext cx="7315200" cy="100584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Los hombres que proceden de acuerdo con sus propios rasgos fuertes de carácter, y rehúsan llevar el yugo con otros que han tenido larga experiencia en la obra de Dios, llegarán a cegarse por la confianza propia. No es seguro elegir a los tales como dirigentes de la iglesia.</a:t>
            </a:r>
            <a:endParaRPr lang="en-US" sz="11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Los hechos de los apóstoles, p. 229</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CONCLUSIÓN</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El llamado a ser ejemplo</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457200"/>
          </a:xfrm>
          <a:prstGeom prst="rect">
            <a:avLst/>
          </a:prstGeom>
          <a:noFill/>
          <a:ln/>
        </p:spPr>
        <p:txBody>
          <a:bodyPr wrap="square" lIns="0" tIns="0" rIns="0" bIns="0" rtlCol="0" anchor="t"/>
          <a:lstStyle/>
          <a:p>
            <a:pPr indent="0" marL="0">
              <a:buNone/>
            </a:pPr>
            <a:r>
              <a:rPr lang="en-US" sz="1300" i="1" dirty="0">
                <a:solidFill>
                  <a:srgbClr val="4A5568"/>
                </a:solidFill>
                <a:latin typeface="Calibri" pitchFamily="34" charset="0"/>
                <a:ea typeface="Calibri" pitchFamily="34" charset="-122"/>
                <a:cs typeface="Calibri" pitchFamily="34" charset="-120"/>
              </a:rPr>
              <a:t>La persona que acepta servir a la iglesia como diácono o diaconisa debe ser consciente de que necesita ser un ejemplo de:</a:t>
            </a:r>
            <a:endParaRPr lang="en-US" sz="1300" dirty="0"/>
          </a:p>
        </p:txBody>
      </p:sp>
      <p:sp>
        <p:nvSpPr>
          <p:cNvPr id="6" name="Shape 4"/>
          <p:cNvSpPr/>
          <p:nvPr/>
        </p:nvSpPr>
        <p:spPr>
          <a:xfrm>
            <a:off x="562356" y="2468880"/>
            <a:ext cx="1508760" cy="1645920"/>
          </a:xfrm>
          <a:prstGeom prst="rect">
            <a:avLst/>
          </a:prstGeom>
          <a:solidFill>
            <a:srgbClr val="F7FAFC"/>
          </a:solidFill>
          <a:ln w="6350">
            <a:solidFill>
              <a:srgbClr val="E2E8F0"/>
            </a:solidFill>
            <a:prstDash val="solid"/>
          </a:ln>
        </p:spPr>
      </p:sp>
      <p:sp>
        <p:nvSpPr>
          <p:cNvPr id="7" name="Shape 5"/>
          <p:cNvSpPr/>
          <p:nvPr/>
        </p:nvSpPr>
        <p:spPr>
          <a:xfrm>
            <a:off x="562356" y="2468880"/>
            <a:ext cx="1508760" cy="73152"/>
          </a:xfrm>
          <a:prstGeom prst="rect">
            <a:avLst/>
          </a:prstGeom>
          <a:solidFill>
            <a:srgbClr val="E87722"/>
          </a:solidFill>
          <a:ln w="12700">
            <a:solidFill>
              <a:srgbClr val="E87722"/>
            </a:solidFill>
            <a:prstDash val="solid"/>
          </a:ln>
        </p:spPr>
      </p:sp>
      <p:sp>
        <p:nvSpPr>
          <p:cNvPr id="8" name="Shape 6"/>
          <p:cNvSpPr/>
          <p:nvPr/>
        </p:nvSpPr>
        <p:spPr>
          <a:xfrm>
            <a:off x="1024128" y="2697480"/>
            <a:ext cx="594360" cy="594360"/>
          </a:xfrm>
          <a:prstGeom prst="ellipse">
            <a:avLst/>
          </a:prstGeom>
          <a:solidFill>
            <a:srgbClr val="FFFFFF"/>
          </a:solidFill>
          <a:ln w="19050">
            <a:solidFill>
              <a:srgbClr val="E87722"/>
            </a:solidFill>
            <a:prstDash val="solid"/>
          </a:ln>
        </p:spPr>
      </p:sp>
      <p:pic>
        <p:nvPicPr>
          <p:cNvPr id="9" name="Image 0" descr="preencoded.png">    </p:cNvPr>
          <p:cNvPicPr>
            <a:picLocks noChangeAspect="1"/>
          </p:cNvPicPr>
          <p:nvPr/>
        </p:nvPicPr>
        <p:blipFill>
          <a:blip r:embed="rId1"/>
          <a:stretch>
            <a:fillRect/>
          </a:stretch>
        </p:blipFill>
        <p:spPr>
          <a:xfrm>
            <a:off x="1152144" y="2816352"/>
            <a:ext cx="338328" cy="338328"/>
          </a:xfrm>
          <a:prstGeom prst="rect">
            <a:avLst/>
          </a:prstGeom>
        </p:spPr>
      </p:pic>
      <p:sp>
        <p:nvSpPr>
          <p:cNvPr id="10" name="Text 7"/>
          <p:cNvSpPr/>
          <p:nvPr/>
        </p:nvSpPr>
        <p:spPr>
          <a:xfrm>
            <a:off x="608076" y="3456432"/>
            <a:ext cx="1417320"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Fidelidad</a:t>
            </a:r>
            <a:endParaRPr lang="en-US" sz="1400" dirty="0"/>
          </a:p>
        </p:txBody>
      </p:sp>
      <p:sp>
        <p:nvSpPr>
          <p:cNvPr id="11" name="Shape 8"/>
          <p:cNvSpPr/>
          <p:nvPr/>
        </p:nvSpPr>
        <p:spPr>
          <a:xfrm>
            <a:off x="2189988" y="2468880"/>
            <a:ext cx="1508760" cy="1645920"/>
          </a:xfrm>
          <a:prstGeom prst="rect">
            <a:avLst/>
          </a:prstGeom>
          <a:solidFill>
            <a:srgbClr val="F7FAFC"/>
          </a:solidFill>
          <a:ln w="6350">
            <a:solidFill>
              <a:srgbClr val="E2E8F0"/>
            </a:solidFill>
            <a:prstDash val="solid"/>
          </a:ln>
        </p:spPr>
      </p:sp>
      <p:sp>
        <p:nvSpPr>
          <p:cNvPr id="12" name="Shape 9"/>
          <p:cNvSpPr/>
          <p:nvPr/>
        </p:nvSpPr>
        <p:spPr>
          <a:xfrm>
            <a:off x="2189988" y="2468880"/>
            <a:ext cx="1508760" cy="73152"/>
          </a:xfrm>
          <a:prstGeom prst="rect">
            <a:avLst/>
          </a:prstGeom>
          <a:solidFill>
            <a:srgbClr val="E87722"/>
          </a:solidFill>
          <a:ln w="12700">
            <a:solidFill>
              <a:srgbClr val="E87722"/>
            </a:solidFill>
            <a:prstDash val="solid"/>
          </a:ln>
        </p:spPr>
      </p:sp>
      <p:sp>
        <p:nvSpPr>
          <p:cNvPr id="13" name="Shape 10"/>
          <p:cNvSpPr/>
          <p:nvPr/>
        </p:nvSpPr>
        <p:spPr>
          <a:xfrm>
            <a:off x="2651760" y="2697480"/>
            <a:ext cx="594360" cy="594360"/>
          </a:xfrm>
          <a:prstGeom prst="ellipse">
            <a:avLst/>
          </a:prstGeom>
          <a:solidFill>
            <a:srgbClr val="FFFFFF"/>
          </a:solidFill>
          <a:ln w="19050">
            <a:solidFill>
              <a:srgbClr val="E87722"/>
            </a:solidFill>
            <a:prstDash val="solid"/>
          </a:ln>
        </p:spPr>
      </p:sp>
      <p:pic>
        <p:nvPicPr>
          <p:cNvPr id="14" name="Image 1" descr="preencoded.png">    </p:cNvPr>
          <p:cNvPicPr>
            <a:picLocks noChangeAspect="1"/>
          </p:cNvPicPr>
          <p:nvPr/>
        </p:nvPicPr>
        <p:blipFill>
          <a:blip r:embed="rId2"/>
          <a:stretch>
            <a:fillRect/>
          </a:stretch>
        </p:blipFill>
        <p:spPr>
          <a:xfrm>
            <a:off x="2779776" y="2816352"/>
            <a:ext cx="338328" cy="338328"/>
          </a:xfrm>
          <a:prstGeom prst="rect">
            <a:avLst/>
          </a:prstGeom>
        </p:spPr>
      </p:pic>
      <p:sp>
        <p:nvSpPr>
          <p:cNvPr id="15" name="Text 11"/>
          <p:cNvSpPr/>
          <p:nvPr/>
        </p:nvSpPr>
        <p:spPr>
          <a:xfrm>
            <a:off x="2235708" y="3456432"/>
            <a:ext cx="1417320"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Amor</a:t>
            </a:r>
            <a:endParaRPr lang="en-US" sz="1400" dirty="0"/>
          </a:p>
        </p:txBody>
      </p:sp>
      <p:sp>
        <p:nvSpPr>
          <p:cNvPr id="16" name="Shape 12"/>
          <p:cNvSpPr/>
          <p:nvPr/>
        </p:nvSpPr>
        <p:spPr>
          <a:xfrm>
            <a:off x="3817620" y="2468880"/>
            <a:ext cx="1508760" cy="1645920"/>
          </a:xfrm>
          <a:prstGeom prst="rect">
            <a:avLst/>
          </a:prstGeom>
          <a:solidFill>
            <a:srgbClr val="F7FAFC"/>
          </a:solidFill>
          <a:ln w="6350">
            <a:solidFill>
              <a:srgbClr val="E2E8F0"/>
            </a:solidFill>
            <a:prstDash val="solid"/>
          </a:ln>
        </p:spPr>
      </p:sp>
      <p:sp>
        <p:nvSpPr>
          <p:cNvPr id="17" name="Shape 13"/>
          <p:cNvSpPr/>
          <p:nvPr/>
        </p:nvSpPr>
        <p:spPr>
          <a:xfrm>
            <a:off x="3817620" y="2468880"/>
            <a:ext cx="1508760" cy="73152"/>
          </a:xfrm>
          <a:prstGeom prst="rect">
            <a:avLst/>
          </a:prstGeom>
          <a:solidFill>
            <a:srgbClr val="E87722"/>
          </a:solidFill>
          <a:ln w="12700">
            <a:solidFill>
              <a:srgbClr val="E87722"/>
            </a:solidFill>
            <a:prstDash val="solid"/>
          </a:ln>
        </p:spPr>
      </p:sp>
      <p:sp>
        <p:nvSpPr>
          <p:cNvPr id="18" name="Shape 14"/>
          <p:cNvSpPr/>
          <p:nvPr/>
        </p:nvSpPr>
        <p:spPr>
          <a:xfrm>
            <a:off x="4279392" y="2697480"/>
            <a:ext cx="594360" cy="594360"/>
          </a:xfrm>
          <a:prstGeom prst="ellipse">
            <a:avLst/>
          </a:prstGeom>
          <a:solidFill>
            <a:srgbClr val="FFFFFF"/>
          </a:solidFill>
          <a:ln w="19050">
            <a:solidFill>
              <a:srgbClr val="E87722"/>
            </a:solidFill>
            <a:prstDash val="solid"/>
          </a:ln>
        </p:spPr>
      </p:sp>
      <p:pic>
        <p:nvPicPr>
          <p:cNvPr id="19" name="Image 2" descr="preencoded.png">    </p:cNvPr>
          <p:cNvPicPr>
            <a:picLocks noChangeAspect="1"/>
          </p:cNvPicPr>
          <p:nvPr/>
        </p:nvPicPr>
        <p:blipFill>
          <a:blip r:embed="rId3"/>
          <a:stretch>
            <a:fillRect/>
          </a:stretch>
        </p:blipFill>
        <p:spPr>
          <a:xfrm>
            <a:off x="4407408" y="2816352"/>
            <a:ext cx="338328" cy="338328"/>
          </a:xfrm>
          <a:prstGeom prst="rect">
            <a:avLst/>
          </a:prstGeom>
        </p:spPr>
      </p:pic>
      <p:sp>
        <p:nvSpPr>
          <p:cNvPr id="20" name="Text 15"/>
          <p:cNvSpPr/>
          <p:nvPr/>
        </p:nvSpPr>
        <p:spPr>
          <a:xfrm>
            <a:off x="3863340" y="3456432"/>
            <a:ext cx="1417320"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Consagración</a:t>
            </a:r>
            <a:endParaRPr lang="en-US" sz="1400" dirty="0"/>
          </a:p>
        </p:txBody>
      </p:sp>
      <p:sp>
        <p:nvSpPr>
          <p:cNvPr id="21" name="Shape 16"/>
          <p:cNvSpPr/>
          <p:nvPr/>
        </p:nvSpPr>
        <p:spPr>
          <a:xfrm>
            <a:off x="5445252" y="2468880"/>
            <a:ext cx="1508760" cy="1645920"/>
          </a:xfrm>
          <a:prstGeom prst="rect">
            <a:avLst/>
          </a:prstGeom>
          <a:solidFill>
            <a:srgbClr val="F7FAFC"/>
          </a:solidFill>
          <a:ln w="6350">
            <a:solidFill>
              <a:srgbClr val="E2E8F0"/>
            </a:solidFill>
            <a:prstDash val="solid"/>
          </a:ln>
        </p:spPr>
      </p:sp>
      <p:sp>
        <p:nvSpPr>
          <p:cNvPr id="22" name="Shape 17"/>
          <p:cNvSpPr/>
          <p:nvPr/>
        </p:nvSpPr>
        <p:spPr>
          <a:xfrm>
            <a:off x="5445252" y="2468880"/>
            <a:ext cx="1508760" cy="73152"/>
          </a:xfrm>
          <a:prstGeom prst="rect">
            <a:avLst/>
          </a:prstGeom>
          <a:solidFill>
            <a:srgbClr val="E87722"/>
          </a:solidFill>
          <a:ln w="12700">
            <a:solidFill>
              <a:srgbClr val="E87722"/>
            </a:solidFill>
            <a:prstDash val="solid"/>
          </a:ln>
        </p:spPr>
      </p:sp>
      <p:sp>
        <p:nvSpPr>
          <p:cNvPr id="23" name="Shape 18"/>
          <p:cNvSpPr/>
          <p:nvPr/>
        </p:nvSpPr>
        <p:spPr>
          <a:xfrm>
            <a:off x="5907024" y="2697480"/>
            <a:ext cx="594360" cy="594360"/>
          </a:xfrm>
          <a:prstGeom prst="ellipse">
            <a:avLst/>
          </a:prstGeom>
          <a:solidFill>
            <a:srgbClr val="FFFFFF"/>
          </a:solidFill>
          <a:ln w="19050">
            <a:solidFill>
              <a:srgbClr val="E87722"/>
            </a:solidFill>
            <a:prstDash val="solid"/>
          </a:ln>
        </p:spPr>
      </p:sp>
      <p:pic>
        <p:nvPicPr>
          <p:cNvPr id="24" name="Image 3" descr="preencoded.png">    </p:cNvPr>
          <p:cNvPicPr>
            <a:picLocks noChangeAspect="1"/>
          </p:cNvPicPr>
          <p:nvPr/>
        </p:nvPicPr>
        <p:blipFill>
          <a:blip r:embed="rId4"/>
          <a:stretch>
            <a:fillRect/>
          </a:stretch>
        </p:blipFill>
        <p:spPr>
          <a:xfrm>
            <a:off x="6035040" y="2816352"/>
            <a:ext cx="338328" cy="338328"/>
          </a:xfrm>
          <a:prstGeom prst="rect">
            <a:avLst/>
          </a:prstGeom>
        </p:spPr>
      </p:pic>
      <p:sp>
        <p:nvSpPr>
          <p:cNvPr id="25" name="Text 19"/>
          <p:cNvSpPr/>
          <p:nvPr/>
        </p:nvSpPr>
        <p:spPr>
          <a:xfrm>
            <a:off x="5490972" y="3456432"/>
            <a:ext cx="1417320"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Lealtad</a:t>
            </a:r>
            <a:endParaRPr lang="en-US" sz="1400" dirty="0"/>
          </a:p>
        </p:txBody>
      </p:sp>
      <p:sp>
        <p:nvSpPr>
          <p:cNvPr id="26" name="Shape 20"/>
          <p:cNvSpPr/>
          <p:nvPr/>
        </p:nvSpPr>
        <p:spPr>
          <a:xfrm>
            <a:off x="7072884" y="2468880"/>
            <a:ext cx="1508760" cy="1645920"/>
          </a:xfrm>
          <a:prstGeom prst="rect">
            <a:avLst/>
          </a:prstGeom>
          <a:solidFill>
            <a:srgbClr val="F7FAFC"/>
          </a:solidFill>
          <a:ln w="6350">
            <a:solidFill>
              <a:srgbClr val="E2E8F0"/>
            </a:solidFill>
            <a:prstDash val="solid"/>
          </a:ln>
        </p:spPr>
      </p:sp>
      <p:sp>
        <p:nvSpPr>
          <p:cNvPr id="27" name="Shape 21"/>
          <p:cNvSpPr/>
          <p:nvPr/>
        </p:nvSpPr>
        <p:spPr>
          <a:xfrm>
            <a:off x="7072884" y="2468880"/>
            <a:ext cx="1508760" cy="73152"/>
          </a:xfrm>
          <a:prstGeom prst="rect">
            <a:avLst/>
          </a:prstGeom>
          <a:solidFill>
            <a:srgbClr val="E87722"/>
          </a:solidFill>
          <a:ln w="12700">
            <a:solidFill>
              <a:srgbClr val="E87722"/>
            </a:solidFill>
            <a:prstDash val="solid"/>
          </a:ln>
        </p:spPr>
      </p:sp>
      <p:sp>
        <p:nvSpPr>
          <p:cNvPr id="28" name="Shape 22"/>
          <p:cNvSpPr/>
          <p:nvPr/>
        </p:nvSpPr>
        <p:spPr>
          <a:xfrm>
            <a:off x="7534656" y="2697480"/>
            <a:ext cx="594360" cy="594360"/>
          </a:xfrm>
          <a:prstGeom prst="ellipse">
            <a:avLst/>
          </a:prstGeom>
          <a:solidFill>
            <a:srgbClr val="FFFFFF"/>
          </a:solidFill>
          <a:ln w="19050">
            <a:solidFill>
              <a:srgbClr val="E87722"/>
            </a:solidFill>
            <a:prstDash val="solid"/>
          </a:ln>
        </p:spPr>
      </p:sp>
      <p:pic>
        <p:nvPicPr>
          <p:cNvPr id="29" name="Image 4" descr="preencoded.png">    </p:cNvPr>
          <p:cNvPicPr>
            <a:picLocks noChangeAspect="1"/>
          </p:cNvPicPr>
          <p:nvPr/>
        </p:nvPicPr>
        <p:blipFill>
          <a:blip r:embed="rId5"/>
          <a:stretch>
            <a:fillRect/>
          </a:stretch>
        </p:blipFill>
        <p:spPr>
          <a:xfrm>
            <a:off x="7662672" y="2816352"/>
            <a:ext cx="338328" cy="338328"/>
          </a:xfrm>
          <a:prstGeom prst="rect">
            <a:avLst/>
          </a:prstGeom>
        </p:spPr>
      </p:pic>
      <p:sp>
        <p:nvSpPr>
          <p:cNvPr id="30" name="Text 23"/>
          <p:cNvSpPr/>
          <p:nvPr/>
        </p:nvSpPr>
        <p:spPr>
          <a:xfrm>
            <a:off x="7118604" y="3456432"/>
            <a:ext cx="1417320"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Celo</a:t>
            </a:r>
            <a:endParaRPr lang="en-US" sz="1400" dirty="0"/>
          </a:p>
        </p:txBody>
      </p:sp>
      <p:sp>
        <p:nvSpPr>
          <p:cNvPr id="31" name="Text 24"/>
          <p:cNvSpPr/>
          <p:nvPr/>
        </p:nvSpPr>
        <p:spPr>
          <a:xfrm>
            <a:off x="548640" y="4251960"/>
            <a:ext cx="8046720" cy="274320"/>
          </a:xfrm>
          <a:prstGeom prst="rect">
            <a:avLst/>
          </a:prstGeom>
          <a:noFill/>
          <a:ln/>
        </p:spPr>
        <p:txBody>
          <a:bodyPr wrap="square" lIns="0" tIns="0" rIns="0" bIns="0" rtlCol="0" anchor="ctr"/>
          <a:lstStyle/>
          <a:p>
            <a:pPr algn="ctr" indent="0" marL="0">
              <a:buNone/>
            </a:pPr>
            <a:r>
              <a:rPr lang="en-US" sz="1200" b="1" i="1" dirty="0">
                <a:solidFill>
                  <a:srgbClr val="E87722"/>
                </a:solidFill>
                <a:latin typeface="Calibri" pitchFamily="34" charset="0"/>
                <a:ea typeface="Calibri" pitchFamily="34" charset="-122"/>
                <a:cs typeface="Calibri" pitchFamily="34" charset="-120"/>
              </a:rPr>
              <a:t>Por la iglesia de Dios.</a:t>
            </a:r>
            <a:endParaRPr lang="en-US" sz="1200" dirty="0"/>
          </a:p>
        </p:txBody>
      </p:sp>
      <p:sp>
        <p:nvSpPr>
          <p:cNvPr id="32" name="Shape 25"/>
          <p:cNvSpPr/>
          <p:nvPr/>
        </p:nvSpPr>
        <p:spPr>
          <a:xfrm>
            <a:off x="548640" y="4617720"/>
            <a:ext cx="8046720" cy="18288"/>
          </a:xfrm>
          <a:prstGeom prst="rect">
            <a:avLst/>
          </a:prstGeom>
          <a:solidFill>
            <a:srgbClr val="E2E8F0"/>
          </a:solidFill>
          <a:ln w="12700">
            <a:solidFill>
              <a:srgbClr val="E2E8F0"/>
            </a:solidFill>
            <a:prstDash val="solid"/>
          </a:ln>
        </p:spPr>
      </p:sp>
      <p:sp>
        <p:nvSpPr>
          <p:cNvPr id="33" name="Text 2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34" name="Text 2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Los fundamentos</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bíblicos</a:t>
            </a:r>
            <a:endParaRPr lang="en-US" sz="17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Las tres virtudes apostólicas de Hechos 6:3 y los cinco modelos de 1 Timoteo 3.</a:t>
            </a:r>
            <a:endParaRPr lang="en-US" sz="11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El cuadro completo</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de cualidades</a:t>
            </a:r>
            <a:endParaRPr lang="en-US" sz="17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Las cuatro áreas de Henry Webb y las trece cualidades detalladas por Charles Treadway.</a:t>
            </a:r>
            <a:endParaRPr lang="en-US" sz="11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Advertencias y promesas</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para los llamados</a:t>
            </a:r>
            <a:endParaRPr lang="en-US" sz="17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Tres pasajes de Elena de White sobre humildad, el Buen Pastor y la sabiduría combinada.</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¿Quién puede servir?</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pregunta que los apóstoles ya respondieron</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Las cualificaciones para ejercer el diaconado no son una lista arbitraria: tienen raíz directa en Hechos 6 y en 1 Timoteo 3. Son los dos textos bíblicos que sirven como fuente básica para determinar las cualificaciones que deben tener los diáconos y las diaconisas.</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Sobre esa base, dos autores ampliaron la reflexión pastoral: Henry Webb articuló cuatro grandes áreas de demostración, y Charles F. Treadway, citado por Howard B. Foshe, propuso una lista detallada de trece cualidades. Este capítulo recorre los tres marcos y concluye con tres advertencias de Elena de White que todo diácono y diaconisa debería conocer.</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Los fundamentos</a:t>
            </a:r>
            <a:endParaRPr lang="en-US" sz="5000" dirty="0"/>
          </a:p>
          <a:p>
            <a:pPr indent="0" marL="0">
              <a:buNone/>
            </a:pPr>
            <a:r>
              <a:rPr lang="en-US" sz="5000" b="1" dirty="0">
                <a:solidFill>
                  <a:srgbClr val="FFFFFF"/>
                </a:solidFill>
                <a:latin typeface="Georgia" pitchFamily="34" charset="0"/>
                <a:ea typeface="Georgia" pitchFamily="34" charset="-122"/>
                <a:cs typeface="Georgia" pitchFamily="34" charset="-120"/>
              </a:rPr>
              <a:t>bíblicos</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Las dos fuentes que toda lista de cualificaciones debe respetar: Hechos 6 y 1 Timoteo 3.</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LOS FUNDAMENTOS BÍBLICOS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Cualificaciones espirituales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iglesia no hace distinción de clase, origen o raza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Las cualidades exigidas por los apóstoles en la elección de los diáconos eran de naturaleza primordialmente espiritual. La iglesia no realizó ninguna especie de distinción de clase social, nivel académico, origen o raza para elegir a sus dirigentes y oficiales.</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 medida que la iglesia fue creciendo y organizándose, el ministerio de los diáconos se fortaleció y se consolidó como una de las más importantes tareas en el cuerpo de los creyentes. La iglesia del Nuevo Testamento miraba a esos líderes como verdaderos ejemplos de vida cristiana.</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914400"/>
            <a:ext cx="822960" cy="822960"/>
          </a:xfrm>
          <a:prstGeom prst="rect">
            <a:avLst/>
          </a:prstGeom>
        </p:spPr>
      </p:pic>
      <p:sp>
        <p:nvSpPr>
          <p:cNvPr id="3" name="Text 0"/>
          <p:cNvSpPr/>
          <p:nvPr/>
        </p:nvSpPr>
        <p:spPr>
          <a:xfrm>
            <a:off x="914400" y="1783080"/>
            <a:ext cx="7498080" cy="2103120"/>
          </a:xfrm>
          <a:prstGeom prst="rect">
            <a:avLst/>
          </a:prstGeom>
          <a:noFill/>
          <a:ln/>
        </p:spPr>
        <p:txBody>
          <a:bodyPr wrap="square" lIns="0" tIns="0" rIns="0" bIns="0" rtlCol="0" anchor="t"/>
          <a:lstStyle/>
          <a:p>
            <a:pPr indent="0" marL="0">
              <a:buNone/>
            </a:pPr>
            <a:r>
              <a:rPr lang="en-US" sz="2200" i="1" dirty="0">
                <a:solidFill>
                  <a:srgbClr val="FFFFFF"/>
                </a:solidFill>
                <a:latin typeface="Georgia" pitchFamily="34" charset="0"/>
                <a:ea typeface="Georgia" pitchFamily="34" charset="-122"/>
                <a:cs typeface="Georgia" pitchFamily="34" charset="-120"/>
              </a:rPr>
              <a:t>"Por tanto, hermanos, elijan de entre ustedes a siete hombres de buen testimonio, llenos del Espíritu Santo y de sabiduría, a quienes encarguemos este trabajo."</a:t>
            </a:r>
            <a:endParaRPr lang="en-US" sz="2200" dirty="0"/>
          </a:p>
        </p:txBody>
      </p:sp>
      <p:sp>
        <p:nvSpPr>
          <p:cNvPr id="4" name="Text 1"/>
          <p:cNvSpPr/>
          <p:nvPr/>
        </p:nvSpPr>
        <p:spPr>
          <a:xfrm>
            <a:off x="914400" y="3703320"/>
            <a:ext cx="7315200" cy="548640"/>
          </a:xfrm>
          <a:prstGeom prst="rect">
            <a:avLst/>
          </a:prstGeom>
          <a:noFill/>
          <a:ln/>
        </p:spPr>
        <p:txBody>
          <a:bodyPr wrap="square" lIns="0" tIns="0" rIns="0" bIns="0" rtlCol="0" anchor="t"/>
          <a:lstStyle/>
          <a:p>
            <a:pPr indent="0" marL="0">
              <a:buNone/>
            </a:pPr>
            <a:r>
              <a:rPr lang="en-US" sz="1200" i="1" dirty="0">
                <a:solidFill>
                  <a:srgbClr val="CBD5E0"/>
                </a:solidFill>
                <a:latin typeface="Calibri" pitchFamily="34" charset="0"/>
                <a:ea typeface="Calibri" pitchFamily="34" charset="-122"/>
                <a:cs typeface="Calibri" pitchFamily="34" charset="-120"/>
              </a:rPr>
              <a:t>Tres virtudes apostólicas en una sola sentencia: buen testimonio, llenos del Espíritu Santo y llenos de sabiduría.</a:t>
            </a:r>
            <a:endParaRPr lang="en-US" sz="12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HECHOS 6:3</a:t>
            </a:r>
            <a:endParaRPr lang="en-US" sz="12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LAS TRES VIRTUDES APOSTÓLICAS</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Los tres requisitos básicos</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2468880" cy="2468880"/>
          </a:xfrm>
          <a:prstGeom prst="rect">
            <a:avLst/>
          </a:prstGeom>
          <a:solidFill>
            <a:srgbClr val="F7FAFC"/>
          </a:solidFill>
          <a:ln w="6350">
            <a:solidFill>
              <a:srgbClr val="E2E8F0"/>
            </a:solidFill>
            <a:prstDash val="solid"/>
          </a:ln>
        </p:spPr>
      </p:sp>
      <p:sp>
        <p:nvSpPr>
          <p:cNvPr id="6" name="Shape 4"/>
          <p:cNvSpPr/>
          <p:nvPr/>
        </p:nvSpPr>
        <p:spPr>
          <a:xfrm>
            <a:off x="548640" y="1920240"/>
            <a:ext cx="73152" cy="2468880"/>
          </a:xfrm>
          <a:prstGeom prst="rect">
            <a:avLst/>
          </a:prstGeom>
          <a:solidFill>
            <a:srgbClr val="E87722"/>
          </a:solidFill>
          <a:ln w="12700">
            <a:solidFill>
              <a:srgbClr val="E87722"/>
            </a:solidFill>
            <a:prstDash val="solid"/>
          </a:ln>
        </p:spPr>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01</a:t>
            </a:r>
            <a:endParaRPr lang="en-US" sz="2200" dirty="0"/>
          </a:p>
        </p:txBody>
      </p:sp>
      <p:sp>
        <p:nvSpPr>
          <p:cNvPr id="10" name="Text 7"/>
          <p:cNvSpPr/>
          <p:nvPr/>
        </p:nvSpPr>
        <p:spPr>
          <a:xfrm>
            <a:off x="822960" y="3017520"/>
            <a:ext cx="2103120" cy="50292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Buen testimonio</a:t>
            </a:r>
            <a:endParaRPr lang="en-US" sz="1600" dirty="0"/>
          </a:p>
        </p:txBody>
      </p:sp>
      <p:sp>
        <p:nvSpPr>
          <p:cNvPr id="11" name="Text 8"/>
          <p:cNvSpPr/>
          <p:nvPr/>
        </p:nvSpPr>
        <p:spPr>
          <a:xfrm>
            <a:off x="822960" y="3566160"/>
            <a:ext cx="2103120" cy="82296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Reputación íntegra ante la iglesia y la comunidad. La vida pública confirma la fe que se profesa.</a:t>
            </a:r>
            <a:endParaRPr lang="en-US" sz="1100" dirty="0"/>
          </a:p>
        </p:txBody>
      </p:sp>
      <p:sp>
        <p:nvSpPr>
          <p:cNvPr id="12" name="Shape 9"/>
          <p:cNvSpPr/>
          <p:nvPr/>
        </p:nvSpPr>
        <p:spPr>
          <a:xfrm>
            <a:off x="3291840" y="1920240"/>
            <a:ext cx="2468880" cy="2468880"/>
          </a:xfrm>
          <a:prstGeom prst="rect">
            <a:avLst/>
          </a:prstGeom>
          <a:solidFill>
            <a:srgbClr val="F7FAFC"/>
          </a:solidFill>
          <a:ln w="6350">
            <a:solidFill>
              <a:srgbClr val="E2E8F0"/>
            </a:solidFill>
            <a:prstDash val="solid"/>
          </a:ln>
        </p:spPr>
      </p:sp>
      <p:sp>
        <p:nvSpPr>
          <p:cNvPr id="13" name="Shape 10"/>
          <p:cNvSpPr/>
          <p:nvPr/>
        </p:nvSpPr>
        <p:spPr>
          <a:xfrm>
            <a:off x="3291840" y="1920240"/>
            <a:ext cx="73152" cy="2468880"/>
          </a:xfrm>
          <a:prstGeom prst="rect">
            <a:avLst/>
          </a:prstGeom>
          <a:solidFill>
            <a:srgbClr val="E87722"/>
          </a:solidFill>
          <a:ln w="12700">
            <a:solidFill>
              <a:srgbClr val="E87722"/>
            </a:solidFill>
            <a:prstDash val="solid"/>
          </a:ln>
        </p:spPr>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02</a:t>
            </a:r>
            <a:endParaRPr lang="en-US" sz="2200" dirty="0"/>
          </a:p>
        </p:txBody>
      </p:sp>
      <p:sp>
        <p:nvSpPr>
          <p:cNvPr id="17" name="Text 13"/>
          <p:cNvSpPr/>
          <p:nvPr/>
        </p:nvSpPr>
        <p:spPr>
          <a:xfrm>
            <a:off x="3566160" y="3017520"/>
            <a:ext cx="2103120" cy="50292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Llenos del Espíritu Santo</a:t>
            </a:r>
            <a:endParaRPr lang="en-US" sz="1600" dirty="0"/>
          </a:p>
        </p:txBody>
      </p:sp>
      <p:sp>
        <p:nvSpPr>
          <p:cNvPr id="18" name="Text 14"/>
          <p:cNvSpPr/>
          <p:nvPr/>
        </p:nvSpPr>
        <p:spPr>
          <a:xfrm>
            <a:off x="3566160" y="3566160"/>
            <a:ext cx="2103120" cy="82296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Vida marcada por la presencia del Espíritu, no por capacidad humana o talento natural.</a:t>
            </a:r>
            <a:endParaRPr lang="en-US" sz="1100" dirty="0"/>
          </a:p>
        </p:txBody>
      </p:sp>
      <p:sp>
        <p:nvSpPr>
          <p:cNvPr id="19" name="Shape 15"/>
          <p:cNvSpPr/>
          <p:nvPr/>
        </p:nvSpPr>
        <p:spPr>
          <a:xfrm>
            <a:off x="6035040" y="1920240"/>
            <a:ext cx="2468880" cy="2468880"/>
          </a:xfrm>
          <a:prstGeom prst="rect">
            <a:avLst/>
          </a:prstGeom>
          <a:solidFill>
            <a:srgbClr val="F7FAFC"/>
          </a:solidFill>
          <a:ln w="6350">
            <a:solidFill>
              <a:srgbClr val="E2E8F0"/>
            </a:solidFill>
            <a:prstDash val="solid"/>
          </a:ln>
        </p:spPr>
      </p:sp>
      <p:sp>
        <p:nvSpPr>
          <p:cNvPr id="20" name="Shape 16"/>
          <p:cNvSpPr/>
          <p:nvPr/>
        </p:nvSpPr>
        <p:spPr>
          <a:xfrm>
            <a:off x="6035040" y="1920240"/>
            <a:ext cx="73152" cy="2468880"/>
          </a:xfrm>
          <a:prstGeom prst="rect">
            <a:avLst/>
          </a:prstGeom>
          <a:solidFill>
            <a:srgbClr val="E87722"/>
          </a:solidFill>
          <a:ln w="12700">
            <a:solidFill>
              <a:srgbClr val="E87722"/>
            </a:solidFill>
            <a:prstDash val="solid"/>
          </a:ln>
        </p:spPr>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03</a:t>
            </a:r>
            <a:endParaRPr lang="en-US" sz="2200" dirty="0"/>
          </a:p>
        </p:txBody>
      </p:sp>
      <p:sp>
        <p:nvSpPr>
          <p:cNvPr id="24" name="Text 19"/>
          <p:cNvSpPr/>
          <p:nvPr/>
        </p:nvSpPr>
        <p:spPr>
          <a:xfrm>
            <a:off x="6309360" y="3017520"/>
            <a:ext cx="2103120" cy="50292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Llenos de sabiduría</a:t>
            </a:r>
            <a:endParaRPr lang="en-US" sz="1600" dirty="0"/>
          </a:p>
        </p:txBody>
      </p:sp>
      <p:sp>
        <p:nvSpPr>
          <p:cNvPr id="25" name="Text 20"/>
          <p:cNvSpPr/>
          <p:nvPr/>
        </p:nvSpPr>
        <p:spPr>
          <a:xfrm>
            <a:off x="6309360" y="3566160"/>
            <a:ext cx="2103120" cy="82296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Discernimiento práctico para tomar decisiones, mediar conflictos y servir con prudencia.</a:t>
            </a:r>
            <a:endParaRPr lang="en-US" sz="11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7"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LOS FUNDAMENTOS BÍBLICOS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 base de 1 Timoteo 3</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Modelos en cinco áreas de la vida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Las elevadas cualificaciones exigidas para los presbíteros y los diáconos en 1 Timoteo 3:8 al 13 muestran que ellos tenían que ser modelos en cinco áreas: en el liderazgo de la iglesia, en el servicio a los necesitados, en la familia, en la relación con la comunidad y en el estilo de vida.</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Estos dos textos bíblicos, Hechos 6 y 1 Timoteo 3, son la fuente básica para determinar las cualificaciones que deben tener los diáconos y las diaconisas. Toda lista pastoral que vendrá a continuación se construye sobre esta base.</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4</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400" b="1" dirty="0">
                <a:solidFill>
                  <a:srgbClr val="FFFFFF"/>
                </a:solidFill>
                <a:latin typeface="Georgia" pitchFamily="34" charset="0"/>
                <a:ea typeface="Georgia" pitchFamily="34" charset="-122"/>
                <a:cs typeface="Georgia" pitchFamily="34" charset="-120"/>
              </a:rPr>
              <a:t>El cuadro completo</a:t>
            </a:r>
            <a:endParaRPr lang="en-US" sz="4400" dirty="0"/>
          </a:p>
          <a:p>
            <a:pPr indent="0" marL="0">
              <a:buNone/>
            </a:pPr>
            <a:r>
              <a:rPr lang="en-US" sz="4400" b="1" dirty="0">
                <a:solidFill>
                  <a:srgbClr val="FFFFFF"/>
                </a:solidFill>
                <a:latin typeface="Georgia" pitchFamily="34" charset="0"/>
                <a:ea typeface="Georgia" pitchFamily="34" charset="-122"/>
                <a:cs typeface="Georgia" pitchFamily="34" charset="-120"/>
              </a:rPr>
              <a:t>de cualidades</a:t>
            </a:r>
            <a:endParaRPr lang="en-US" sz="44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De las cuatro áreas de Henry Webb a las trece cualidades de Charles Treadway.</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4</dc:title>
  <dc:subject>PptxGenJS Presentation</dc:subject>
  <dc:creator>Asociación Ministerial · DSA</dc:creator>
  <cp:lastModifiedBy>Asociación Ministerial · DSA</cp:lastModifiedBy>
  <cp:revision>1</cp:revision>
  <dcterms:created xsi:type="dcterms:W3CDTF">2026-05-12T18:29:53Z</dcterms:created>
  <dcterms:modified xsi:type="dcterms:W3CDTF">2026-05-12T18:29:53Z</dcterms:modified>
</cp:coreProperties>
</file>