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slideMasters/slideMaster21.xml" ContentType="application/vnd.openxmlformats-officedocument.presentationml.slideMaster+xml"/>
  <Override PartName="/ppt/slides/slide21.xml" ContentType="application/vnd.openxmlformats-officedocument.presentationml.slide+xml"/>
  <Override PartName="/ppt/slideMasters/slideMaster22.xml" ContentType="application/vnd.openxmlformats-officedocument.presentationml.slideMaster+xml"/>
  <Override PartName="/ppt/slides/slide22.xml" ContentType="application/vnd.openxmlformats-officedocument.presentationml.slide+xml"/>
  <Override PartName="/ppt/slideMasters/slideMaster23.xml" ContentType="application/vnd.openxmlformats-officedocument.presentationml.slideMaster+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notesMasterIdLst>
    <p:notesMasterId r:id="rId25"/>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notesMaster" Target="notesMasters/notesMaster1.xml"/><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2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slideLayout" Target="../slideLayouts/slideLayout1.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slideLayout" Target="../slideLayouts/slideLayout1.xml"/><Relationship Id="rId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slideLayout" Target="../slideLayouts/slideLayout1.xml"/><Relationship Id="rId3"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slideLayout" Target="../slideLayouts/slideLayout1.xml"/><Relationship Id="rId3"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slideLayout" Target="../slideLayouts/slideLayout1.xml"/><Relationship Id="rId3"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image" Target="../media/image-23-1.png"/><Relationship Id="rId2" Type="http://schemas.openxmlformats.org/officeDocument/2006/relationships/slideLayout" Target="../slideLayouts/slideLayout1.xml"/><Relationship Id="rId3" Type="http://schemas.openxmlformats.org/officeDocument/2006/relationships/notesSlide" Target="../notesSlides/notesSlide23.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2B5C"/>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57200" y="411480"/>
            <a:ext cx="411480" cy="411480"/>
          </a:xfrm>
          <a:prstGeom prst="rect">
            <a:avLst/>
          </a:prstGeom>
        </p:spPr>
      </p:pic>
      <p:sp>
        <p:nvSpPr>
          <p:cNvPr id="3" name="Text 0"/>
          <p:cNvSpPr/>
          <p:nvPr/>
        </p:nvSpPr>
        <p:spPr>
          <a:xfrm>
            <a:off x="960120" y="411480"/>
            <a:ext cx="5486400" cy="411480"/>
          </a:xfrm>
          <a:prstGeom prst="rect">
            <a:avLst/>
          </a:prstGeom>
          <a:noFill/>
          <a:ln/>
        </p:spPr>
        <p:txBody>
          <a:bodyPr wrap="square" lIns="0" tIns="0" rIns="0" bIns="0" rtlCol="0" anchor="ctr"/>
          <a:lstStyle/>
          <a:p>
            <a:pPr indent="0" marL="0">
              <a:buNone/>
            </a:pPr>
            <a:r>
              <a:rPr lang="en-US" sz="1100" b="1" spc="400" kern="0" dirty="0">
                <a:solidFill>
                  <a:srgbClr val="FFFFFF"/>
                </a:solidFill>
                <a:latin typeface="Calibri" pitchFamily="34" charset="0"/>
                <a:ea typeface="Calibri" pitchFamily="34" charset="-122"/>
                <a:cs typeface="Calibri" pitchFamily="34" charset="-120"/>
              </a:rPr>
              <a:t>MINISTERIO ADVENTISTA</a:t>
            </a:r>
            <a:endParaRPr lang="en-US" sz="1100" dirty="0"/>
          </a:p>
        </p:txBody>
      </p:sp>
      <p:sp>
        <p:nvSpPr>
          <p:cNvPr id="4" name="Text 1"/>
          <p:cNvSpPr/>
          <p:nvPr/>
        </p:nvSpPr>
        <p:spPr>
          <a:xfrm>
            <a:off x="457200" y="1554480"/>
            <a:ext cx="8229600" cy="1828800"/>
          </a:xfrm>
          <a:prstGeom prst="rect">
            <a:avLst/>
          </a:prstGeom>
          <a:noFill/>
          <a:ln/>
        </p:spPr>
        <p:txBody>
          <a:bodyPr wrap="square" lIns="0" tIns="0" rIns="0" bIns="0" rtlCol="0" anchor="t"/>
          <a:lstStyle/>
          <a:p>
            <a:pPr indent="0" marL="0">
              <a:buNone/>
            </a:pPr>
            <a:r>
              <a:rPr lang="en-US" sz="5000" b="1" dirty="0">
                <a:solidFill>
                  <a:srgbClr val="FFFFFF"/>
                </a:solidFill>
                <a:latin typeface="Georgia" pitchFamily="34" charset="0"/>
                <a:ea typeface="Georgia" pitchFamily="34" charset="-122"/>
                <a:cs typeface="Georgia" pitchFamily="34" charset="-120"/>
              </a:rPr>
              <a:t>Cargo, elección</a:t>
            </a:r>
            <a:endParaRPr lang="en-US" sz="5000" dirty="0"/>
          </a:p>
          <a:p>
            <a:pPr indent="0" marL="0">
              <a:buNone/>
            </a:pPr>
            <a:r>
              <a:rPr lang="en-US" sz="5000" b="1" dirty="0">
                <a:solidFill>
                  <a:srgbClr val="FFFFFF"/>
                </a:solidFill>
                <a:latin typeface="Georgia" pitchFamily="34" charset="0"/>
                <a:ea typeface="Georgia" pitchFamily="34" charset="-122"/>
                <a:cs typeface="Georgia" pitchFamily="34" charset="-120"/>
              </a:rPr>
              <a:t>y ordenación</a:t>
            </a:r>
            <a:endParaRPr lang="en-US" sz="5000" dirty="0"/>
          </a:p>
        </p:txBody>
      </p:sp>
      <p:sp>
        <p:nvSpPr>
          <p:cNvPr id="5" name="Shape 2"/>
          <p:cNvSpPr/>
          <p:nvPr/>
        </p:nvSpPr>
        <p:spPr>
          <a:xfrm>
            <a:off x="457200" y="3520440"/>
            <a:ext cx="640080" cy="54864"/>
          </a:xfrm>
          <a:prstGeom prst="rect">
            <a:avLst/>
          </a:prstGeom>
          <a:solidFill>
            <a:srgbClr val="E87722"/>
          </a:solidFill>
          <a:ln w="12700">
            <a:solidFill>
              <a:srgbClr val="E87722"/>
            </a:solidFill>
            <a:prstDash val="solid"/>
          </a:ln>
        </p:spPr>
      </p:sp>
      <p:sp>
        <p:nvSpPr>
          <p:cNvPr id="6" name="Text 3"/>
          <p:cNvSpPr/>
          <p:nvPr/>
        </p:nvSpPr>
        <p:spPr>
          <a:xfrm>
            <a:off x="457200" y="3703320"/>
            <a:ext cx="8229600" cy="411480"/>
          </a:xfrm>
          <a:prstGeom prst="rect">
            <a:avLst/>
          </a:prstGeom>
          <a:noFill/>
          <a:ln/>
        </p:spPr>
        <p:txBody>
          <a:bodyPr wrap="square" lIns="0" tIns="0" rIns="0" bIns="0" rtlCol="0" anchor="t"/>
          <a:lstStyle/>
          <a:p>
            <a:pPr indent="0" marL="0">
              <a:buNone/>
            </a:pPr>
            <a:r>
              <a:rPr lang="en-US" sz="1800" i="1" dirty="0">
                <a:solidFill>
                  <a:srgbClr val="CBD5E0"/>
                </a:solidFill>
                <a:latin typeface="Calibri" pitchFamily="34" charset="0"/>
                <a:ea typeface="Calibri" pitchFamily="34" charset="-122"/>
                <a:cs typeface="Calibri" pitchFamily="34" charset="-120"/>
              </a:rPr>
              <a:t>Capítulo 3 · Guía del Diaconado</a:t>
            </a:r>
            <a:endParaRPr lang="en-US" sz="1800" dirty="0"/>
          </a:p>
        </p:txBody>
      </p:sp>
      <p:sp>
        <p:nvSpPr>
          <p:cNvPr id="7" name="Text 4"/>
          <p:cNvSpPr/>
          <p:nvPr/>
        </p:nvSpPr>
        <p:spPr>
          <a:xfrm>
            <a:off x="457200" y="4480560"/>
            <a:ext cx="5486400" cy="320040"/>
          </a:xfrm>
          <a:prstGeom prst="rect">
            <a:avLst/>
          </a:prstGeom>
          <a:noFill/>
          <a:ln/>
        </p:spPr>
        <p:txBody>
          <a:bodyPr wrap="square" lIns="0" tIns="0" rIns="0" bIns="0" rtlCol="0" anchor="ctr"/>
          <a:lstStyle/>
          <a:p>
            <a:pPr indent="0" marL="0">
              <a:buNone/>
            </a:pPr>
            <a:r>
              <a:rPr lang="en-US" sz="1100" b="1" spc="300" kern="0" dirty="0">
                <a:solidFill>
                  <a:srgbClr val="FFFFFF"/>
                </a:solidFill>
                <a:latin typeface="Calibri" pitchFamily="34" charset="0"/>
                <a:ea typeface="Calibri" pitchFamily="34" charset="-122"/>
                <a:cs typeface="Calibri" pitchFamily="34" charset="-120"/>
              </a:rPr>
              <a:t>ASOCIACIÓN MINISTERIAL</a:t>
            </a:r>
            <a:endParaRPr lang="en-US" sz="1100" dirty="0"/>
          </a:p>
        </p:txBody>
      </p:sp>
      <p:sp>
        <p:nvSpPr>
          <p:cNvPr id="8" name="Text 5"/>
          <p:cNvSpPr/>
          <p:nvPr/>
        </p:nvSpPr>
        <p:spPr>
          <a:xfrm>
            <a:off x="457200" y="4754880"/>
            <a:ext cx="5486400" cy="274320"/>
          </a:xfrm>
          <a:prstGeom prst="rect">
            <a:avLst/>
          </a:prstGeom>
          <a:noFill/>
          <a:ln/>
        </p:spPr>
        <p:txBody>
          <a:bodyPr wrap="square" lIns="0" tIns="0" rIns="0" bIns="0" rtlCol="0" anchor="ctr"/>
          <a:lstStyle/>
          <a:p>
            <a:pPr indent="0" marL="0">
              <a:buNone/>
            </a:pPr>
            <a:r>
              <a:rPr lang="en-US" sz="1000" i="1" dirty="0">
                <a:solidFill>
                  <a:srgbClr val="94A3B8"/>
                </a:solidFill>
                <a:latin typeface="Calibri" pitchFamily="34" charset="0"/>
                <a:ea typeface="Calibri" pitchFamily="34" charset="-122"/>
                <a:cs typeface="Calibri" pitchFamily="34" charset="-120"/>
              </a:rPr>
              <a:t>División Sudamericana</a:t>
            </a:r>
            <a:endParaRPr lang="en-US" sz="1000" dirty="0"/>
          </a:p>
        </p:txBody>
      </p:sp>
      <p:sp>
        <p:nvSpPr>
          <p:cNvPr id="9" name="Text 6"/>
          <p:cNvSpPr/>
          <p:nvPr/>
        </p:nvSpPr>
        <p:spPr>
          <a:xfrm>
            <a:off x="4572000" y="4572000"/>
            <a:ext cx="4114800" cy="320040"/>
          </a:xfrm>
          <a:prstGeom prst="rect">
            <a:avLst/>
          </a:prstGeom>
          <a:noFill/>
          <a:ln/>
        </p:spPr>
        <p:txBody>
          <a:bodyPr wrap="square" lIns="0" tIns="0" rIns="0" bIns="0" rtlCol="0" anchor="ctr"/>
          <a:lstStyle/>
          <a:p>
            <a:pPr algn="r" indent="0" marL="0">
              <a:buNone/>
            </a:pPr>
            <a:r>
              <a:rPr lang="en-US" sz="1100" b="1" spc="300" kern="0" dirty="0">
                <a:solidFill>
                  <a:srgbClr val="E87722"/>
                </a:solidFill>
                <a:latin typeface="Calibri" pitchFamily="34" charset="0"/>
                <a:ea typeface="Calibri" pitchFamily="34" charset="-122"/>
                <a:cs typeface="Calibri" pitchFamily="34" charset="-120"/>
              </a:rPr>
              <a:t>Capítulo 03</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01 · EL SIGNIFICADO DEL CARGO</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600" b="1" dirty="0">
                <a:solidFill>
                  <a:srgbClr val="1A2B5C"/>
                </a:solidFill>
                <a:latin typeface="Georgia" pitchFamily="34" charset="0"/>
                <a:ea typeface="Georgia" pitchFamily="34" charset="-122"/>
                <a:cs typeface="Georgia" pitchFamily="34" charset="-120"/>
              </a:rPr>
              <a:t>Los diáconos en el adventismo</a:t>
            </a:r>
            <a:endParaRPr lang="en-US" sz="26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1851: el primer cargo del movimiento sabatario</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Al igual que en la iglesia apostólica, el primer cargo que se designó en el movimiento sabatario adventista fue el de diaconado. En 1851 se nombró una comisión de siete en la ciudad de Washington, New Hampshire, para atender las necesidades de los pobres (Review and Herald, 25 de noviembre de 1851, p. 4).</a:t>
            </a:r>
            <a:endParaRPr lang="en-US" sz="1200" dirty="0"/>
          </a:p>
          <a:p>
            <a:pPr indent="0" marL="0">
              <a:spcAft>
                <a:spcPts val="800"/>
              </a:spcAft>
              <a:buNone/>
            </a:pPr>
            <a:endParaRPr lang="en-US" sz="1200" dirty="0"/>
          </a:p>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A partir de esta iniciativa, otros grupos adventistas que guardaban el sábado empezaron a ordenar diáconos, que debían encargarse de las obras de caridad, de los recursos materiales y también de ayudar a que los miembros locales participaran en la misión.</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sp>
      <p:sp>
        <p:nvSpPr>
          <p:cNvPr id="9" name="Text 6"/>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3</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10</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01 · EL SIGNIFICADO DEL CARGO</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600" b="1" dirty="0">
                <a:solidFill>
                  <a:srgbClr val="1A2B5C"/>
                </a:solidFill>
                <a:latin typeface="Georgia" pitchFamily="34" charset="0"/>
                <a:ea typeface="Georgia" pitchFamily="34" charset="-122"/>
                <a:cs typeface="Georgia" pitchFamily="34" charset="-120"/>
              </a:rPr>
              <a:t>El rol de los diáconos hoy</a:t>
            </a:r>
            <a:endParaRPr lang="en-US" sz="26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Una de las más nobles tareas del miembro de iglesia</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Los hombres conocidos como los siete diáconos de la iglesia apostólica fueron elegidos y ordenados para atender los asuntos de la iglesia (ver Hech. 6:1-8). Sus cualidades, ligeramente menores a las de los ancianos, se mencionan en 1 Timoteo 3:8 al 13 (Manual de la iglesia, p. 98).</a:t>
            </a:r>
            <a:endParaRPr lang="en-US" sz="1200" dirty="0"/>
          </a:p>
          <a:p>
            <a:pPr indent="0" marL="0">
              <a:spcAft>
                <a:spcPts val="800"/>
              </a:spcAft>
              <a:buNone/>
            </a:pPr>
            <a:endParaRPr lang="en-US" sz="1200" dirty="0"/>
          </a:p>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La designación de diáconos en la iglesia hoy, mediante la elección hecha por los miembros, proporciona bendiciones similares en la administración: alivia a los pastores, a los ancianos y a otros dirigentes de deberes que pueden muy bien ser desempeñados por los diáconos.</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sp>
      <p:sp>
        <p:nvSpPr>
          <p:cNvPr id="9" name="Text 6"/>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3</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11</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01 · EL SIGNIFICADO DEL CARGO</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800" b="1" dirty="0">
                <a:solidFill>
                  <a:srgbClr val="1A2B5C"/>
                </a:solidFill>
                <a:latin typeface="Georgia" pitchFamily="34" charset="0"/>
                <a:ea typeface="Georgia" pitchFamily="34" charset="-122"/>
                <a:cs typeface="Georgia" pitchFamily="34" charset="-120"/>
              </a:rPr>
              <a:t>Las diaconisas</a:t>
            </a:r>
            <a:endParaRPr lang="en-US" sz="28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Mujeres en el servicio desde la iglesia primitiva</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Las diaconisas se encontraban incluidas en el cuadro de oficiales de las iglesias cristianas primitivas. Febe, recomendada por Pablo a la iglesia de Roma, es presentada como diaconisa de la iglesia de Cencrea (Rom. 16:1-2).</a:t>
            </a:r>
            <a:endParaRPr lang="en-US" sz="1200" dirty="0"/>
          </a:p>
          <a:p>
            <a:pPr indent="0" marL="0">
              <a:spcAft>
                <a:spcPts val="800"/>
              </a:spcAft>
              <a:buNone/>
            </a:pPr>
            <a:endParaRPr lang="en-US" sz="1200" dirty="0"/>
          </a:p>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La presencia de mujeres que actuaban en la iglesia en el servicio a las personas necesitadas era una realidad en la iglesia primitiva. Otros ejemplos de este hecho son Evodia y Síntique, mencionadas en Filipenses 4:2-3.</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sp>
      <p:sp>
        <p:nvSpPr>
          <p:cNvPr id="9" name="Text 6"/>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3</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12</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1A2B5C"/>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731520" y="822960"/>
            <a:ext cx="822960" cy="822960"/>
          </a:xfrm>
          <a:prstGeom prst="rect">
            <a:avLst/>
          </a:prstGeom>
        </p:spPr>
      </p:pic>
      <p:sp>
        <p:nvSpPr>
          <p:cNvPr id="3" name="Text 0"/>
          <p:cNvSpPr/>
          <p:nvPr/>
        </p:nvSpPr>
        <p:spPr>
          <a:xfrm>
            <a:off x="914400" y="1783080"/>
            <a:ext cx="7498080" cy="2377440"/>
          </a:xfrm>
          <a:prstGeom prst="rect">
            <a:avLst/>
          </a:prstGeom>
          <a:noFill/>
          <a:ln/>
        </p:spPr>
        <p:txBody>
          <a:bodyPr wrap="square" lIns="0" tIns="0" rIns="0" bIns="0" rtlCol="0" anchor="t"/>
          <a:lstStyle/>
          <a:p>
            <a:pPr indent="0" marL="0">
              <a:buNone/>
            </a:pPr>
            <a:r>
              <a:rPr lang="en-US" sz="2000" i="1" dirty="0">
                <a:solidFill>
                  <a:srgbClr val="FFFFFF"/>
                </a:solidFill>
                <a:latin typeface="Georgia" pitchFamily="34" charset="0"/>
                <a:ea typeface="Georgia" pitchFamily="34" charset="-122"/>
                <a:cs typeface="Georgia" pitchFamily="34" charset="-120"/>
              </a:rPr>
              <a:t>"Les recomiendo a Febe, nuestra hermana diaconisa de la iglesia de Cencrea. Recíbanla en el Señor, como es digno de los santos, y ayúdenla en cualquier cosa que necesite, porque ella ayudó a muchos y a mí mismo."</a:t>
            </a:r>
            <a:endParaRPr lang="en-US" sz="2000" dirty="0"/>
          </a:p>
        </p:txBody>
      </p:sp>
      <p:sp>
        <p:nvSpPr>
          <p:cNvPr id="4" name="Shape 1"/>
          <p:cNvSpPr/>
          <p:nvPr/>
        </p:nvSpPr>
        <p:spPr>
          <a:xfrm>
            <a:off x="914400" y="4297680"/>
            <a:ext cx="365760" cy="36576"/>
          </a:xfrm>
          <a:prstGeom prst="rect">
            <a:avLst/>
          </a:prstGeom>
          <a:solidFill>
            <a:srgbClr val="E87722"/>
          </a:solidFill>
          <a:ln w="12700">
            <a:solidFill>
              <a:srgbClr val="E87722"/>
            </a:solidFill>
            <a:prstDash val="solid"/>
          </a:ln>
        </p:spPr>
      </p:sp>
      <p:sp>
        <p:nvSpPr>
          <p:cNvPr id="5" name="Text 2"/>
          <p:cNvSpPr/>
          <p:nvPr/>
        </p:nvSpPr>
        <p:spPr>
          <a:xfrm>
            <a:off x="1417320" y="4160520"/>
            <a:ext cx="4572000" cy="320040"/>
          </a:xfrm>
          <a:prstGeom prst="rect">
            <a:avLst/>
          </a:prstGeom>
          <a:noFill/>
          <a:ln/>
        </p:spPr>
        <p:txBody>
          <a:bodyPr wrap="square" lIns="0" tIns="0" rIns="0" bIns="0" rtlCol="0" anchor="ctr"/>
          <a:lstStyle/>
          <a:p>
            <a:pPr indent="0" marL="0">
              <a:buNone/>
            </a:pPr>
            <a:r>
              <a:rPr lang="en-US" sz="1200" b="1" spc="400" kern="0" dirty="0">
                <a:solidFill>
                  <a:srgbClr val="E87722"/>
                </a:solidFill>
                <a:latin typeface="Calibri" pitchFamily="34" charset="0"/>
                <a:ea typeface="Calibri" pitchFamily="34" charset="-122"/>
                <a:cs typeface="Calibri" pitchFamily="34" charset="-120"/>
              </a:rPr>
              <a:t>ROMANOS 16:1-2</a:t>
            </a:r>
            <a:endParaRPr lang="en-US" sz="1200" dirty="0"/>
          </a:p>
        </p:txBody>
      </p:sp>
      <p:sp>
        <p:nvSpPr>
          <p:cNvPr id="6" name="Text 3"/>
          <p:cNvSpPr/>
          <p:nvPr/>
        </p:nvSpPr>
        <p:spPr>
          <a:xfrm>
            <a:off x="914400" y="4498848"/>
            <a:ext cx="5486400" cy="274320"/>
          </a:xfrm>
          <a:prstGeom prst="rect">
            <a:avLst/>
          </a:prstGeom>
          <a:noFill/>
          <a:ln/>
        </p:spPr>
        <p:txBody>
          <a:bodyPr wrap="square" lIns="0" tIns="0" rIns="0" bIns="0" rtlCol="0" anchor="ctr"/>
          <a:lstStyle/>
          <a:p>
            <a:pPr indent="0" marL="0">
              <a:buNone/>
            </a:pPr>
            <a:r>
              <a:rPr lang="en-US" sz="1000" i="1" dirty="0">
                <a:solidFill>
                  <a:srgbClr val="94A3B8"/>
                </a:solidFill>
                <a:latin typeface="Calibri" pitchFamily="34" charset="0"/>
                <a:ea typeface="Calibri" pitchFamily="34" charset="-122"/>
                <a:cs typeface="Calibri" pitchFamily="34" charset="-120"/>
              </a:rPr>
              <a:t>Nueva Reina Valera 2000 Actualizada</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F1B3D"/>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E87722"/>
          </a:solidFill>
          <a:ln w="12700">
            <a:solidFill>
              <a:srgbClr val="E87722"/>
            </a:solidFill>
            <a:prstDash val="solid"/>
          </a:ln>
        </p:spPr>
      </p:sp>
      <p:sp>
        <p:nvSpPr>
          <p:cNvPr id="3" name="Text 1"/>
          <p:cNvSpPr/>
          <p:nvPr/>
        </p:nvSpPr>
        <p:spPr>
          <a:xfrm>
            <a:off x="822960" y="1645920"/>
            <a:ext cx="7315200" cy="457200"/>
          </a:xfrm>
          <a:prstGeom prst="rect">
            <a:avLst/>
          </a:prstGeom>
          <a:noFill/>
          <a:ln/>
        </p:spPr>
        <p:txBody>
          <a:bodyPr wrap="square" lIns="0" tIns="0" rIns="0" bIns="0" rtlCol="0" anchor="ctr"/>
          <a:lstStyle/>
          <a:p>
            <a:pPr indent="0" marL="0">
              <a:buNone/>
            </a:pPr>
            <a:r>
              <a:rPr lang="en-US" sz="1400" b="1" spc="600" kern="0" dirty="0">
                <a:solidFill>
                  <a:srgbClr val="E87722"/>
                </a:solidFill>
                <a:latin typeface="Calibri" pitchFamily="34" charset="0"/>
                <a:ea typeface="Calibri" pitchFamily="34" charset="-122"/>
                <a:cs typeface="Calibri" pitchFamily="34" charset="-120"/>
              </a:rPr>
              <a:t>PARTE 02</a:t>
            </a:r>
            <a:endParaRPr lang="en-US" sz="1400" dirty="0"/>
          </a:p>
        </p:txBody>
      </p:sp>
      <p:sp>
        <p:nvSpPr>
          <p:cNvPr id="4" name="Text 2"/>
          <p:cNvSpPr/>
          <p:nvPr/>
        </p:nvSpPr>
        <p:spPr>
          <a:xfrm>
            <a:off x="822960" y="2103120"/>
            <a:ext cx="7772400" cy="1828800"/>
          </a:xfrm>
          <a:prstGeom prst="rect">
            <a:avLst/>
          </a:prstGeom>
          <a:noFill/>
          <a:ln/>
        </p:spPr>
        <p:txBody>
          <a:bodyPr wrap="square" lIns="0" tIns="0" rIns="0" bIns="0" rtlCol="0" anchor="t"/>
          <a:lstStyle/>
          <a:p>
            <a:pPr indent="0" marL="0">
              <a:buNone/>
            </a:pPr>
            <a:r>
              <a:rPr lang="en-US" sz="6000" b="1" dirty="0">
                <a:solidFill>
                  <a:srgbClr val="FFFFFF"/>
                </a:solidFill>
                <a:latin typeface="Georgia" pitchFamily="34" charset="0"/>
                <a:ea typeface="Georgia" pitchFamily="34" charset="-122"/>
                <a:cs typeface="Georgia" pitchFamily="34" charset="-120"/>
              </a:rPr>
              <a:t>La elección</a:t>
            </a:r>
            <a:endParaRPr lang="en-US" sz="6000" dirty="0"/>
          </a:p>
        </p:txBody>
      </p:sp>
      <p:sp>
        <p:nvSpPr>
          <p:cNvPr id="5" name="Text 3"/>
          <p:cNvSpPr/>
          <p:nvPr/>
        </p:nvSpPr>
        <p:spPr>
          <a:xfrm>
            <a:off x="822960" y="4160520"/>
            <a:ext cx="7315200" cy="457200"/>
          </a:xfrm>
          <a:prstGeom prst="rect">
            <a:avLst/>
          </a:prstGeom>
          <a:noFill/>
          <a:ln/>
        </p:spPr>
        <p:txBody>
          <a:bodyPr wrap="square" lIns="0" tIns="0" rIns="0" bIns="0" rtlCol="0" anchor="t"/>
          <a:lstStyle/>
          <a:p>
            <a:pPr indent="0" marL="0">
              <a:buNone/>
            </a:pPr>
            <a:r>
              <a:rPr lang="en-US" sz="1400" i="1" dirty="0">
                <a:solidFill>
                  <a:srgbClr val="CBD5E0"/>
                </a:solidFill>
                <a:latin typeface="Calibri" pitchFamily="34" charset="0"/>
                <a:ea typeface="Calibri" pitchFamily="34" charset="-122"/>
                <a:cs typeface="Calibri" pitchFamily="34" charset="-120"/>
              </a:rPr>
              <a:t>Principios bíblicos, criterios y mandato del oficio.</a:t>
            </a:r>
            <a:endParaRPr lang="en-US"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02 · LA ELECCIÓN</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600" b="1" dirty="0">
                <a:solidFill>
                  <a:srgbClr val="1A2B5C"/>
                </a:solidFill>
                <a:latin typeface="Georgia" pitchFamily="34" charset="0"/>
                <a:ea typeface="Georgia" pitchFamily="34" charset="-122"/>
                <a:cs typeface="Georgia" pitchFamily="34" charset="-120"/>
              </a:rPr>
              <a:t>Principios bíblicos de la elección</a:t>
            </a:r>
            <a:endParaRPr lang="en-US" sz="26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Una decisión de toda la comunidad</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El nombramiento de los siete no lo hicieron solo los Doce. Los apóstoles consultaron a todo el cuerpo de creyentes y los invitaron a participar en la elección. La elección únicamente tuvo lugar porque la propuesta fue aceptada por toda la comunidad: los apóstoles los designaron, pero fue el pueblo quien votó por ellos.</a:t>
            </a:r>
            <a:endParaRPr lang="en-US" sz="1200" dirty="0"/>
          </a:p>
          <a:p>
            <a:pPr indent="0" marL="0">
              <a:spcAft>
                <a:spcPts val="800"/>
              </a:spcAft>
              <a:buNone/>
            </a:pPr>
            <a:endParaRPr lang="en-US" sz="1200" dirty="0"/>
          </a:p>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La imposición de manos era simplemente una delegación, y no tenía por objeto conceder el don del Espíritu, puesto que se nos dice que los siete ya estaban llenos del Espíritu y de sabiduría (Hech. 6:3). La iglesia debe escoger para el diaconado a personas espiritualmente calificadas y profundamente comprometidas con el ministerio del servicio.</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sp>
      <p:sp>
        <p:nvSpPr>
          <p:cNvPr id="9" name="Text 6"/>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3</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15</a:t>
            </a:r>
            <a:endParaRPr lang="en-US" sz="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indent="0" marL="0">
              <a:buNone/>
            </a:pPr>
            <a:r>
              <a:rPr lang="en-US" sz="1100" b="1" spc="500" kern="0" dirty="0">
                <a:solidFill>
                  <a:srgbClr val="E87722"/>
                </a:solidFill>
                <a:latin typeface="Calibri" pitchFamily="34" charset="0"/>
                <a:ea typeface="Calibri" pitchFamily="34" charset="-122"/>
                <a:cs typeface="Calibri" pitchFamily="34" charset="-120"/>
              </a:rPr>
              <a:t>LOS CRITERIOS FUNDAMENTALES</a:t>
            </a:r>
            <a:endParaRPr lang="en-US" sz="11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3200" b="1" dirty="0">
                <a:solidFill>
                  <a:srgbClr val="1A2B5C"/>
                </a:solidFill>
                <a:latin typeface="Georgia" pitchFamily="34" charset="0"/>
                <a:ea typeface="Georgia" pitchFamily="34" charset="-122"/>
                <a:cs typeface="Georgia" pitchFamily="34" charset="-120"/>
              </a:rPr>
              <a:t>Tres principios bíblicos</a:t>
            </a:r>
            <a:endParaRPr lang="en-US" sz="32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Shape 3"/>
          <p:cNvSpPr/>
          <p:nvPr/>
        </p:nvSpPr>
        <p:spPr>
          <a:xfrm>
            <a:off x="548640" y="1920240"/>
            <a:ext cx="2468880" cy="2468880"/>
          </a:xfrm>
          <a:prstGeom prst="rect">
            <a:avLst/>
          </a:prstGeom>
          <a:solidFill>
            <a:srgbClr val="F7FAFC"/>
          </a:solidFill>
          <a:ln w="6350">
            <a:solidFill>
              <a:srgbClr val="E2E8F0"/>
            </a:solidFill>
            <a:prstDash val="solid"/>
          </a:ln>
        </p:spPr>
      </p:sp>
      <p:sp>
        <p:nvSpPr>
          <p:cNvPr id="6" name="Shape 4"/>
          <p:cNvSpPr/>
          <p:nvPr/>
        </p:nvSpPr>
        <p:spPr>
          <a:xfrm>
            <a:off x="548640" y="1920240"/>
            <a:ext cx="73152" cy="2468880"/>
          </a:xfrm>
          <a:prstGeom prst="rect">
            <a:avLst/>
          </a:prstGeom>
          <a:solidFill>
            <a:srgbClr val="E87722"/>
          </a:solidFill>
          <a:ln w="12700">
            <a:solidFill>
              <a:srgbClr val="E87722"/>
            </a:solidFill>
            <a:prstDash val="solid"/>
          </a:ln>
        </p:spPr>
      </p:sp>
      <p:sp>
        <p:nvSpPr>
          <p:cNvPr id="7" name="Shape 5"/>
          <p:cNvSpPr/>
          <p:nvPr/>
        </p:nvSpPr>
        <p:spPr>
          <a:xfrm>
            <a:off x="868680" y="2194560"/>
            <a:ext cx="640080" cy="640080"/>
          </a:xfrm>
          <a:prstGeom prst="ellipse">
            <a:avLst/>
          </a:prstGeom>
          <a:solidFill>
            <a:srgbClr val="FFFFFF"/>
          </a:solidFill>
          <a:ln w="19050">
            <a:solidFill>
              <a:srgbClr val="E87722"/>
            </a:solidFill>
            <a:prstDash val="solid"/>
          </a:ln>
        </p:spPr>
      </p:sp>
      <p:pic>
        <p:nvPicPr>
          <p:cNvPr id="8" name="Image 0" descr="preencoded.png">    </p:cNvPr>
          <p:cNvPicPr>
            <a:picLocks noChangeAspect="1"/>
          </p:cNvPicPr>
          <p:nvPr/>
        </p:nvPicPr>
        <p:blipFill>
          <a:blip r:embed="rId1"/>
          <a:stretch>
            <a:fillRect/>
          </a:stretch>
        </p:blipFill>
        <p:spPr>
          <a:xfrm>
            <a:off x="1005840" y="2331720"/>
            <a:ext cx="365760" cy="365760"/>
          </a:xfrm>
          <a:prstGeom prst="rect">
            <a:avLst/>
          </a:prstGeom>
        </p:spPr>
      </p:pic>
      <p:sp>
        <p:nvSpPr>
          <p:cNvPr id="9" name="Text 6"/>
          <p:cNvSpPr/>
          <p:nvPr/>
        </p:nvSpPr>
        <p:spPr>
          <a:xfrm>
            <a:off x="2286000" y="2194560"/>
            <a:ext cx="594360" cy="411480"/>
          </a:xfrm>
          <a:prstGeom prst="rect">
            <a:avLst/>
          </a:prstGeom>
          <a:noFill/>
          <a:ln/>
        </p:spPr>
        <p:txBody>
          <a:bodyPr wrap="square" lIns="0" tIns="0" rIns="0" bIns="0" rtlCol="0" anchor="ctr"/>
          <a:lstStyle/>
          <a:p>
            <a:pPr algn="r" indent="0" marL="0">
              <a:buNone/>
            </a:pPr>
            <a:r>
              <a:rPr lang="en-US" sz="2200" b="1" dirty="0">
                <a:solidFill>
                  <a:srgbClr val="E2E8F0"/>
                </a:solidFill>
                <a:latin typeface="Georgia" pitchFamily="34" charset="0"/>
                <a:ea typeface="Georgia" pitchFamily="34" charset="-122"/>
                <a:cs typeface="Georgia" pitchFamily="34" charset="-120"/>
              </a:rPr>
              <a:t>01</a:t>
            </a:r>
            <a:endParaRPr lang="en-US" sz="2200" dirty="0"/>
          </a:p>
        </p:txBody>
      </p:sp>
      <p:sp>
        <p:nvSpPr>
          <p:cNvPr id="10" name="Text 7"/>
          <p:cNvSpPr/>
          <p:nvPr/>
        </p:nvSpPr>
        <p:spPr>
          <a:xfrm>
            <a:off x="822960" y="3017520"/>
            <a:ext cx="2103120" cy="502920"/>
          </a:xfrm>
          <a:prstGeom prst="rect">
            <a:avLst/>
          </a:prstGeom>
          <a:noFill/>
          <a:ln/>
        </p:spPr>
        <p:txBody>
          <a:bodyPr wrap="square" lIns="0" tIns="0" rIns="0" bIns="0" rtlCol="0" anchor="t"/>
          <a:lstStyle/>
          <a:p>
            <a:pPr indent="0" marL="0">
              <a:buNone/>
            </a:pPr>
            <a:r>
              <a:rPr lang="en-US" sz="1600" b="1" dirty="0">
                <a:solidFill>
                  <a:srgbClr val="1A2B5C"/>
                </a:solidFill>
                <a:latin typeface="Calibri" pitchFamily="34" charset="0"/>
                <a:ea typeface="Calibri" pitchFamily="34" charset="-122"/>
                <a:cs typeface="Calibri" pitchFamily="34" charset="-120"/>
              </a:rPr>
              <a:t>Elegidos por la iglesia</a:t>
            </a:r>
            <a:endParaRPr lang="en-US" sz="1600" dirty="0"/>
          </a:p>
        </p:txBody>
      </p:sp>
      <p:sp>
        <p:nvSpPr>
          <p:cNvPr id="11" name="Text 8"/>
          <p:cNvSpPr/>
          <p:nvPr/>
        </p:nvSpPr>
        <p:spPr>
          <a:xfrm>
            <a:off x="822960" y="3611880"/>
            <a:ext cx="2103120" cy="777240"/>
          </a:xfrm>
          <a:prstGeom prst="rect">
            <a:avLst/>
          </a:prstGeom>
          <a:noFill/>
          <a:ln/>
        </p:spPr>
        <p:txBody>
          <a:bodyPr wrap="square" lIns="0" tIns="0" rIns="0" bIns="0" rtlCol="0" anchor="t"/>
          <a:lstStyle/>
          <a:p>
            <a:pPr indent="0" marL="0">
              <a:buNone/>
            </a:pPr>
            <a:r>
              <a:rPr lang="en-US" sz="1100" dirty="0">
                <a:solidFill>
                  <a:srgbClr val="4A5568"/>
                </a:solidFill>
                <a:latin typeface="Calibri" pitchFamily="34" charset="0"/>
                <a:ea typeface="Calibri" pitchFamily="34" charset="-122"/>
                <a:cs typeface="Calibri" pitchFamily="34" charset="-120"/>
              </a:rPr>
              <a:t>Los miembros eligen, no unos pocos líderes influyentes. Los apóstoles señalaron la necesidad, la iglesia votó (Hech. 6:2-3).</a:t>
            </a:r>
            <a:endParaRPr lang="en-US" sz="1100" dirty="0"/>
          </a:p>
        </p:txBody>
      </p:sp>
      <p:sp>
        <p:nvSpPr>
          <p:cNvPr id="12" name="Shape 9"/>
          <p:cNvSpPr/>
          <p:nvPr/>
        </p:nvSpPr>
        <p:spPr>
          <a:xfrm>
            <a:off x="3291840" y="1920240"/>
            <a:ext cx="2468880" cy="2468880"/>
          </a:xfrm>
          <a:prstGeom prst="rect">
            <a:avLst/>
          </a:prstGeom>
          <a:solidFill>
            <a:srgbClr val="F7FAFC"/>
          </a:solidFill>
          <a:ln w="6350">
            <a:solidFill>
              <a:srgbClr val="E2E8F0"/>
            </a:solidFill>
            <a:prstDash val="solid"/>
          </a:ln>
        </p:spPr>
      </p:sp>
      <p:sp>
        <p:nvSpPr>
          <p:cNvPr id="13" name="Shape 10"/>
          <p:cNvSpPr/>
          <p:nvPr/>
        </p:nvSpPr>
        <p:spPr>
          <a:xfrm>
            <a:off x="3291840" y="1920240"/>
            <a:ext cx="73152" cy="2468880"/>
          </a:xfrm>
          <a:prstGeom prst="rect">
            <a:avLst/>
          </a:prstGeom>
          <a:solidFill>
            <a:srgbClr val="E87722"/>
          </a:solidFill>
          <a:ln w="12700">
            <a:solidFill>
              <a:srgbClr val="E87722"/>
            </a:solidFill>
            <a:prstDash val="solid"/>
          </a:ln>
        </p:spPr>
      </p:sp>
      <p:sp>
        <p:nvSpPr>
          <p:cNvPr id="14" name="Shape 11"/>
          <p:cNvSpPr/>
          <p:nvPr/>
        </p:nvSpPr>
        <p:spPr>
          <a:xfrm>
            <a:off x="3611880" y="2194560"/>
            <a:ext cx="640080" cy="640080"/>
          </a:xfrm>
          <a:prstGeom prst="ellipse">
            <a:avLst/>
          </a:prstGeom>
          <a:solidFill>
            <a:srgbClr val="FFFFFF"/>
          </a:solidFill>
          <a:ln w="19050">
            <a:solidFill>
              <a:srgbClr val="E87722"/>
            </a:solidFill>
            <a:prstDash val="solid"/>
          </a:ln>
        </p:spPr>
      </p:sp>
      <p:pic>
        <p:nvPicPr>
          <p:cNvPr id="15" name="Image 1" descr="preencoded.png">    </p:cNvPr>
          <p:cNvPicPr>
            <a:picLocks noChangeAspect="1"/>
          </p:cNvPicPr>
          <p:nvPr/>
        </p:nvPicPr>
        <p:blipFill>
          <a:blip r:embed="rId2"/>
          <a:stretch>
            <a:fillRect/>
          </a:stretch>
        </p:blipFill>
        <p:spPr>
          <a:xfrm>
            <a:off x="3749040" y="2331720"/>
            <a:ext cx="365760" cy="365760"/>
          </a:xfrm>
          <a:prstGeom prst="rect">
            <a:avLst/>
          </a:prstGeom>
        </p:spPr>
      </p:pic>
      <p:sp>
        <p:nvSpPr>
          <p:cNvPr id="16" name="Text 12"/>
          <p:cNvSpPr/>
          <p:nvPr/>
        </p:nvSpPr>
        <p:spPr>
          <a:xfrm>
            <a:off x="5029200" y="2194560"/>
            <a:ext cx="594360" cy="411480"/>
          </a:xfrm>
          <a:prstGeom prst="rect">
            <a:avLst/>
          </a:prstGeom>
          <a:noFill/>
          <a:ln/>
        </p:spPr>
        <p:txBody>
          <a:bodyPr wrap="square" lIns="0" tIns="0" rIns="0" bIns="0" rtlCol="0" anchor="ctr"/>
          <a:lstStyle/>
          <a:p>
            <a:pPr algn="r" indent="0" marL="0">
              <a:buNone/>
            </a:pPr>
            <a:r>
              <a:rPr lang="en-US" sz="2200" b="1" dirty="0">
                <a:solidFill>
                  <a:srgbClr val="E2E8F0"/>
                </a:solidFill>
                <a:latin typeface="Georgia" pitchFamily="34" charset="0"/>
                <a:ea typeface="Georgia" pitchFamily="34" charset="-122"/>
                <a:cs typeface="Georgia" pitchFamily="34" charset="-120"/>
              </a:rPr>
              <a:t>02</a:t>
            </a:r>
            <a:endParaRPr lang="en-US" sz="2200" dirty="0"/>
          </a:p>
        </p:txBody>
      </p:sp>
      <p:sp>
        <p:nvSpPr>
          <p:cNvPr id="17" name="Text 13"/>
          <p:cNvSpPr/>
          <p:nvPr/>
        </p:nvSpPr>
        <p:spPr>
          <a:xfrm>
            <a:off x="3566160" y="3017520"/>
            <a:ext cx="2103120" cy="502920"/>
          </a:xfrm>
          <a:prstGeom prst="rect">
            <a:avLst/>
          </a:prstGeom>
          <a:noFill/>
          <a:ln/>
        </p:spPr>
        <p:txBody>
          <a:bodyPr wrap="square" lIns="0" tIns="0" rIns="0" bIns="0" rtlCol="0" anchor="t"/>
          <a:lstStyle/>
          <a:p>
            <a:pPr indent="0" marL="0">
              <a:buNone/>
            </a:pPr>
            <a:r>
              <a:rPr lang="en-US" sz="1600" b="1" dirty="0">
                <a:solidFill>
                  <a:srgbClr val="1A2B5C"/>
                </a:solidFill>
                <a:latin typeface="Calibri" pitchFamily="34" charset="0"/>
                <a:ea typeface="Calibri" pitchFamily="34" charset="-122"/>
                <a:cs typeface="Calibri" pitchFamily="34" charset="-120"/>
              </a:rPr>
              <a:t>Miembros locales</a:t>
            </a:r>
            <a:endParaRPr lang="en-US" sz="1600" dirty="0"/>
          </a:p>
        </p:txBody>
      </p:sp>
      <p:sp>
        <p:nvSpPr>
          <p:cNvPr id="18" name="Text 14"/>
          <p:cNvSpPr/>
          <p:nvPr/>
        </p:nvSpPr>
        <p:spPr>
          <a:xfrm>
            <a:off x="3566160" y="3611880"/>
            <a:ext cx="2103120" cy="777240"/>
          </a:xfrm>
          <a:prstGeom prst="rect">
            <a:avLst/>
          </a:prstGeom>
          <a:noFill/>
          <a:ln/>
        </p:spPr>
        <p:txBody>
          <a:bodyPr wrap="square" lIns="0" tIns="0" rIns="0" bIns="0" rtlCol="0" anchor="t"/>
          <a:lstStyle/>
          <a:p>
            <a:pPr indent="0" marL="0">
              <a:buNone/>
            </a:pPr>
            <a:r>
              <a:rPr lang="en-US" sz="1100" dirty="0">
                <a:solidFill>
                  <a:srgbClr val="4A5568"/>
                </a:solidFill>
                <a:latin typeface="Calibri" pitchFamily="34" charset="0"/>
                <a:ea typeface="Calibri" pitchFamily="34" charset="-122"/>
                <a:cs typeface="Calibri" pitchFamily="34" charset="-120"/>
              </a:rPr>
              <a:t>Solo personas que son miembros de la iglesia local y están en plena comunión con ella (Manual, p. 90).</a:t>
            </a:r>
            <a:endParaRPr lang="en-US" sz="1100" dirty="0"/>
          </a:p>
        </p:txBody>
      </p:sp>
      <p:sp>
        <p:nvSpPr>
          <p:cNvPr id="19" name="Shape 15"/>
          <p:cNvSpPr/>
          <p:nvPr/>
        </p:nvSpPr>
        <p:spPr>
          <a:xfrm>
            <a:off x="6035040" y="1920240"/>
            <a:ext cx="2468880" cy="2468880"/>
          </a:xfrm>
          <a:prstGeom prst="rect">
            <a:avLst/>
          </a:prstGeom>
          <a:solidFill>
            <a:srgbClr val="F7FAFC"/>
          </a:solidFill>
          <a:ln w="6350">
            <a:solidFill>
              <a:srgbClr val="E2E8F0"/>
            </a:solidFill>
            <a:prstDash val="solid"/>
          </a:ln>
        </p:spPr>
      </p:sp>
      <p:sp>
        <p:nvSpPr>
          <p:cNvPr id="20" name="Shape 16"/>
          <p:cNvSpPr/>
          <p:nvPr/>
        </p:nvSpPr>
        <p:spPr>
          <a:xfrm>
            <a:off x="6035040" y="1920240"/>
            <a:ext cx="73152" cy="2468880"/>
          </a:xfrm>
          <a:prstGeom prst="rect">
            <a:avLst/>
          </a:prstGeom>
          <a:solidFill>
            <a:srgbClr val="E87722"/>
          </a:solidFill>
          <a:ln w="12700">
            <a:solidFill>
              <a:srgbClr val="E87722"/>
            </a:solidFill>
            <a:prstDash val="solid"/>
          </a:ln>
        </p:spPr>
      </p:sp>
      <p:sp>
        <p:nvSpPr>
          <p:cNvPr id="21" name="Shape 17"/>
          <p:cNvSpPr/>
          <p:nvPr/>
        </p:nvSpPr>
        <p:spPr>
          <a:xfrm>
            <a:off x="6355080" y="2194560"/>
            <a:ext cx="640080" cy="640080"/>
          </a:xfrm>
          <a:prstGeom prst="ellipse">
            <a:avLst/>
          </a:prstGeom>
          <a:solidFill>
            <a:srgbClr val="FFFFFF"/>
          </a:solidFill>
          <a:ln w="19050">
            <a:solidFill>
              <a:srgbClr val="E87722"/>
            </a:solidFill>
            <a:prstDash val="solid"/>
          </a:ln>
        </p:spPr>
      </p:sp>
      <p:pic>
        <p:nvPicPr>
          <p:cNvPr id="22" name="Image 2" descr="preencoded.png">    </p:cNvPr>
          <p:cNvPicPr>
            <a:picLocks noChangeAspect="1"/>
          </p:cNvPicPr>
          <p:nvPr/>
        </p:nvPicPr>
        <p:blipFill>
          <a:blip r:embed="rId3"/>
          <a:stretch>
            <a:fillRect/>
          </a:stretch>
        </p:blipFill>
        <p:spPr>
          <a:xfrm>
            <a:off x="6492240" y="2331720"/>
            <a:ext cx="365760" cy="365760"/>
          </a:xfrm>
          <a:prstGeom prst="rect">
            <a:avLst/>
          </a:prstGeom>
        </p:spPr>
      </p:pic>
      <p:sp>
        <p:nvSpPr>
          <p:cNvPr id="23" name="Text 18"/>
          <p:cNvSpPr/>
          <p:nvPr/>
        </p:nvSpPr>
        <p:spPr>
          <a:xfrm>
            <a:off x="7772400" y="2194560"/>
            <a:ext cx="594360" cy="411480"/>
          </a:xfrm>
          <a:prstGeom prst="rect">
            <a:avLst/>
          </a:prstGeom>
          <a:noFill/>
          <a:ln/>
        </p:spPr>
        <p:txBody>
          <a:bodyPr wrap="square" lIns="0" tIns="0" rIns="0" bIns="0" rtlCol="0" anchor="ctr"/>
          <a:lstStyle/>
          <a:p>
            <a:pPr algn="r" indent="0" marL="0">
              <a:buNone/>
            </a:pPr>
            <a:r>
              <a:rPr lang="en-US" sz="2200" b="1" dirty="0">
                <a:solidFill>
                  <a:srgbClr val="E2E8F0"/>
                </a:solidFill>
                <a:latin typeface="Georgia" pitchFamily="34" charset="0"/>
                <a:ea typeface="Georgia" pitchFamily="34" charset="-122"/>
                <a:cs typeface="Georgia" pitchFamily="34" charset="-120"/>
              </a:rPr>
              <a:t>03</a:t>
            </a:r>
            <a:endParaRPr lang="en-US" sz="2200" dirty="0"/>
          </a:p>
        </p:txBody>
      </p:sp>
      <p:sp>
        <p:nvSpPr>
          <p:cNvPr id="24" name="Text 19"/>
          <p:cNvSpPr/>
          <p:nvPr/>
        </p:nvSpPr>
        <p:spPr>
          <a:xfrm>
            <a:off x="6309360" y="3017520"/>
            <a:ext cx="2103120" cy="502920"/>
          </a:xfrm>
          <a:prstGeom prst="rect">
            <a:avLst/>
          </a:prstGeom>
          <a:noFill/>
          <a:ln/>
        </p:spPr>
        <p:txBody>
          <a:bodyPr wrap="square" lIns="0" tIns="0" rIns="0" bIns="0" rtlCol="0" anchor="t"/>
          <a:lstStyle/>
          <a:p>
            <a:pPr indent="0" marL="0">
              <a:buNone/>
            </a:pPr>
            <a:r>
              <a:rPr lang="en-US" sz="1600" b="1" dirty="0">
                <a:solidFill>
                  <a:srgbClr val="1A2B5C"/>
                </a:solidFill>
                <a:latin typeface="Calibri" pitchFamily="34" charset="0"/>
                <a:ea typeface="Calibri" pitchFamily="34" charset="-122"/>
                <a:cs typeface="Calibri" pitchFamily="34" charset="-120"/>
              </a:rPr>
              <a:t>Imposición como delegación</a:t>
            </a:r>
            <a:endParaRPr lang="en-US" sz="1600" dirty="0"/>
          </a:p>
        </p:txBody>
      </p:sp>
      <p:sp>
        <p:nvSpPr>
          <p:cNvPr id="25" name="Text 20"/>
          <p:cNvSpPr/>
          <p:nvPr/>
        </p:nvSpPr>
        <p:spPr>
          <a:xfrm>
            <a:off x="6309360" y="3611880"/>
            <a:ext cx="2103120" cy="777240"/>
          </a:xfrm>
          <a:prstGeom prst="rect">
            <a:avLst/>
          </a:prstGeom>
          <a:noFill/>
          <a:ln/>
        </p:spPr>
        <p:txBody>
          <a:bodyPr wrap="square" lIns="0" tIns="0" rIns="0" bIns="0" rtlCol="0" anchor="t"/>
          <a:lstStyle/>
          <a:p>
            <a:pPr indent="0" marL="0">
              <a:buNone/>
            </a:pPr>
            <a:r>
              <a:rPr lang="en-US" sz="1100" dirty="0">
                <a:solidFill>
                  <a:srgbClr val="4A5568"/>
                </a:solidFill>
                <a:latin typeface="Calibri" pitchFamily="34" charset="0"/>
                <a:ea typeface="Calibri" pitchFamily="34" charset="-122"/>
                <a:cs typeface="Calibri" pitchFamily="34" charset="-120"/>
              </a:rPr>
              <a:t>El rito no concede el don del Espíritu. Es una consagración pública del llamado que ya fue reconocido.</a:t>
            </a:r>
            <a:endParaRPr lang="en-US" sz="1100" dirty="0"/>
          </a:p>
        </p:txBody>
      </p:sp>
      <p:sp>
        <p:nvSpPr>
          <p:cNvPr id="26" name="Shape 21"/>
          <p:cNvSpPr/>
          <p:nvPr/>
        </p:nvSpPr>
        <p:spPr>
          <a:xfrm>
            <a:off x="548640" y="4617720"/>
            <a:ext cx="8046720" cy="18288"/>
          </a:xfrm>
          <a:prstGeom prst="rect">
            <a:avLst/>
          </a:prstGeom>
          <a:solidFill>
            <a:srgbClr val="E2E8F0"/>
          </a:solidFill>
          <a:ln w="12700">
            <a:solidFill>
              <a:srgbClr val="E2E8F0"/>
            </a:solidFill>
            <a:prstDash val="solid"/>
          </a:ln>
        </p:spPr>
      </p:sp>
      <p:sp>
        <p:nvSpPr>
          <p:cNvPr id="27" name="Text 22"/>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3</a:t>
            </a:r>
            <a:endParaRPr lang="en-US" sz="900" dirty="0"/>
          </a:p>
        </p:txBody>
      </p:sp>
      <p:sp>
        <p:nvSpPr>
          <p:cNvPr id="28" name="Text 23"/>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16</a:t>
            </a:r>
            <a:endParaRPr lang="en-US" sz="9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02 · LA ELECCIÓN</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800" b="1" dirty="0">
                <a:solidFill>
                  <a:srgbClr val="1A2B5C"/>
                </a:solidFill>
                <a:latin typeface="Georgia" pitchFamily="34" charset="0"/>
                <a:ea typeface="Georgia" pitchFamily="34" charset="-122"/>
                <a:cs typeface="Georgia" pitchFamily="34" charset="-120"/>
              </a:rPr>
              <a:t>Período del mandato</a:t>
            </a:r>
            <a:endParaRPr lang="en-US" sz="28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Un año, o dos por decisión local</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indent="0" marL="0">
              <a:spcAft>
                <a:spcPts val="800"/>
              </a:spcAft>
              <a:buNone/>
            </a:pPr>
            <a:r>
              <a:rPr lang="en-US" sz="1300" dirty="0">
                <a:solidFill>
                  <a:srgbClr val="4A5568"/>
                </a:solidFill>
                <a:latin typeface="Calibri" pitchFamily="34" charset="0"/>
                <a:ea typeface="Calibri" pitchFamily="34" charset="-122"/>
                <a:cs typeface="Calibri" pitchFamily="34" charset="-120"/>
              </a:rPr>
              <a:t>El período de servicio para los dirigentes de la iglesia y los órganos auxiliares será de un año, excepto cuando la iglesia local, en una reunión administrativa, vota tener elecciones cada dos años.</a:t>
            </a:r>
            <a:endParaRPr lang="en-US" sz="1300" dirty="0"/>
          </a:p>
          <a:p>
            <a:pPr indent="0" marL="0">
              <a:spcAft>
                <a:spcPts val="800"/>
              </a:spcAft>
              <a:buNone/>
            </a:pPr>
            <a:endParaRPr lang="en-US" sz="1300" dirty="0"/>
          </a:p>
          <a:p>
            <a:pPr indent="0" marL="0">
              <a:spcAft>
                <a:spcPts val="800"/>
              </a:spcAft>
              <a:buNone/>
            </a:pPr>
            <a:r>
              <a:rPr lang="en-US" sz="1300" dirty="0">
                <a:solidFill>
                  <a:srgbClr val="4A5568"/>
                </a:solidFill>
                <a:latin typeface="Calibri" pitchFamily="34" charset="0"/>
                <a:ea typeface="Calibri" pitchFamily="34" charset="-122"/>
                <a:cs typeface="Calibri" pitchFamily="34" charset="-120"/>
              </a:rPr>
              <a:t>La opción bianual tiene dos justificativas claras: facilitar la continuidad y el desarrollo de los dones espirituales, y eliminar el trabajo que implica celebrar elecciones anuales (Manual de la iglesia, p. 91).</a:t>
            </a:r>
            <a:endParaRPr lang="en-US" sz="13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sp>
      <p:sp>
        <p:nvSpPr>
          <p:cNvPr id="9" name="Text 6"/>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3</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17</a:t>
            </a:r>
            <a:endParaRPr lang="en-US" sz="9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02 · LA ELECCIÓN</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800" b="1" dirty="0">
                <a:solidFill>
                  <a:srgbClr val="1A2B5C"/>
                </a:solidFill>
                <a:latin typeface="Georgia" pitchFamily="34" charset="0"/>
                <a:ea typeface="Georgia" pitchFamily="34" charset="-122"/>
                <a:cs typeface="Georgia" pitchFamily="34" charset="-120"/>
              </a:rPr>
              <a:t>Los jóvenes en el diaconado</a:t>
            </a:r>
            <a:endParaRPr lang="en-US" sz="28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Liderazgo integrado, no aislado</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Aunque en todas las iglesias debe existir un Ministerio Joven Adventista (MJA) activo, es importante que el programa de Jóvenes no quede aislado del resto de la iglesia. Además de su participación en el MJA, debe integrarse a los jóvenes en el liderazgo responsable e incluirlos en el programa de toda la iglesia.</a:t>
            </a:r>
            <a:endParaRPr lang="en-US" sz="1200" dirty="0"/>
          </a:p>
          <a:p>
            <a:pPr indent="0" marL="0">
              <a:spcAft>
                <a:spcPts val="800"/>
              </a:spcAft>
              <a:buNone/>
            </a:pPr>
            <a:endParaRPr lang="en-US" sz="1200" dirty="0"/>
          </a:p>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Debe haber jóvenes que sean ancianos de iglesia, diáconos y diaconisas, trabajando junto con dirigentes experimentados. En todos los sectores de la obra de la iglesia debe haber jóvenes en actividad (Manual de la iglesia, p. 134).</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sp>
      <p:sp>
        <p:nvSpPr>
          <p:cNvPr id="9" name="Text 6"/>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3</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18</a:t>
            </a:r>
            <a:endParaRPr lang="en-US" sz="9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0F1B3D"/>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E87722"/>
          </a:solidFill>
          <a:ln w="12700">
            <a:solidFill>
              <a:srgbClr val="E87722"/>
            </a:solidFill>
            <a:prstDash val="solid"/>
          </a:ln>
        </p:spPr>
      </p:sp>
      <p:sp>
        <p:nvSpPr>
          <p:cNvPr id="3" name="Text 1"/>
          <p:cNvSpPr/>
          <p:nvPr/>
        </p:nvSpPr>
        <p:spPr>
          <a:xfrm>
            <a:off x="822960" y="1645920"/>
            <a:ext cx="7315200" cy="457200"/>
          </a:xfrm>
          <a:prstGeom prst="rect">
            <a:avLst/>
          </a:prstGeom>
          <a:noFill/>
          <a:ln/>
        </p:spPr>
        <p:txBody>
          <a:bodyPr wrap="square" lIns="0" tIns="0" rIns="0" bIns="0" rtlCol="0" anchor="ctr"/>
          <a:lstStyle/>
          <a:p>
            <a:pPr indent="0" marL="0">
              <a:buNone/>
            </a:pPr>
            <a:r>
              <a:rPr lang="en-US" sz="1400" b="1" spc="600" kern="0" dirty="0">
                <a:solidFill>
                  <a:srgbClr val="E87722"/>
                </a:solidFill>
                <a:latin typeface="Calibri" pitchFamily="34" charset="0"/>
                <a:ea typeface="Calibri" pitchFamily="34" charset="-122"/>
                <a:cs typeface="Calibri" pitchFamily="34" charset="-120"/>
              </a:rPr>
              <a:t>PARTE 03</a:t>
            </a:r>
            <a:endParaRPr lang="en-US" sz="1400" dirty="0"/>
          </a:p>
        </p:txBody>
      </p:sp>
      <p:sp>
        <p:nvSpPr>
          <p:cNvPr id="4" name="Text 2"/>
          <p:cNvSpPr/>
          <p:nvPr/>
        </p:nvSpPr>
        <p:spPr>
          <a:xfrm>
            <a:off x="822960" y="2103120"/>
            <a:ext cx="7772400" cy="1828800"/>
          </a:xfrm>
          <a:prstGeom prst="rect">
            <a:avLst/>
          </a:prstGeom>
          <a:noFill/>
          <a:ln/>
        </p:spPr>
        <p:txBody>
          <a:bodyPr wrap="square" lIns="0" tIns="0" rIns="0" bIns="0" rtlCol="0" anchor="t"/>
          <a:lstStyle/>
          <a:p>
            <a:pPr indent="0" marL="0">
              <a:buNone/>
            </a:pPr>
            <a:r>
              <a:rPr lang="en-US" sz="4400" b="1" dirty="0">
                <a:solidFill>
                  <a:srgbClr val="FFFFFF"/>
                </a:solidFill>
                <a:latin typeface="Georgia" pitchFamily="34" charset="0"/>
                <a:ea typeface="Georgia" pitchFamily="34" charset="-122"/>
                <a:cs typeface="Georgia" pitchFamily="34" charset="-120"/>
              </a:rPr>
              <a:t>La ordenación por</a:t>
            </a:r>
            <a:endParaRPr lang="en-US" sz="4400" dirty="0"/>
          </a:p>
          <a:p>
            <a:pPr indent="0" marL="0">
              <a:buNone/>
            </a:pPr>
            <a:r>
              <a:rPr lang="en-US" sz="4400" b="1" dirty="0">
                <a:solidFill>
                  <a:srgbClr val="FFFFFF"/>
                </a:solidFill>
                <a:latin typeface="Georgia" pitchFamily="34" charset="0"/>
                <a:ea typeface="Georgia" pitchFamily="34" charset="-122"/>
                <a:cs typeface="Georgia" pitchFamily="34" charset="-120"/>
              </a:rPr>
              <a:t>imposición de manos</a:t>
            </a:r>
            <a:endParaRPr lang="en-US" sz="4400" dirty="0"/>
          </a:p>
        </p:txBody>
      </p:sp>
      <p:sp>
        <p:nvSpPr>
          <p:cNvPr id="5" name="Text 3"/>
          <p:cNvSpPr/>
          <p:nvPr/>
        </p:nvSpPr>
        <p:spPr>
          <a:xfrm>
            <a:off x="822960" y="4160520"/>
            <a:ext cx="7315200" cy="457200"/>
          </a:xfrm>
          <a:prstGeom prst="rect">
            <a:avLst/>
          </a:prstGeom>
          <a:noFill/>
          <a:ln/>
        </p:spPr>
        <p:txBody>
          <a:bodyPr wrap="square" lIns="0" tIns="0" rIns="0" bIns="0" rtlCol="0" anchor="t"/>
          <a:lstStyle/>
          <a:p>
            <a:pPr indent="0" marL="0">
              <a:buNone/>
            </a:pPr>
            <a:r>
              <a:rPr lang="en-US" sz="1400" i="1" dirty="0">
                <a:solidFill>
                  <a:srgbClr val="CBD5E0"/>
                </a:solidFill>
                <a:latin typeface="Calibri" pitchFamily="34" charset="0"/>
                <a:ea typeface="Calibri" pitchFamily="34" charset="-122"/>
                <a:cs typeface="Calibri" pitchFamily="34" charset="-120"/>
              </a:rPr>
              <a:t>El sagrado rito que consagra al diácono y a la diaconisa para el servicio.</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3657600" cy="320040"/>
          </a:xfrm>
          <a:prstGeom prst="rect">
            <a:avLst/>
          </a:prstGeom>
          <a:noFill/>
          <a:ln/>
        </p:spPr>
        <p:txBody>
          <a:bodyPr wrap="square" lIns="0" tIns="0" rIns="0" bIns="0" rtlCol="0" anchor="ctr"/>
          <a:lstStyle/>
          <a:p>
            <a:pPr indent="0" marL="0">
              <a:buNone/>
            </a:pPr>
            <a:r>
              <a:rPr lang="en-US" sz="1100" b="1" spc="500" kern="0" dirty="0">
                <a:solidFill>
                  <a:srgbClr val="E87722"/>
                </a:solidFill>
                <a:latin typeface="Calibri" pitchFamily="34" charset="0"/>
                <a:ea typeface="Calibri" pitchFamily="34" charset="-122"/>
                <a:cs typeface="Calibri" pitchFamily="34" charset="-120"/>
              </a:rPr>
              <a:t>ÍNDICE</a:t>
            </a:r>
            <a:endParaRPr lang="en-US" sz="1100" dirty="0"/>
          </a:p>
        </p:txBody>
      </p:sp>
      <p:sp>
        <p:nvSpPr>
          <p:cNvPr id="3" name="Text 1"/>
          <p:cNvSpPr/>
          <p:nvPr/>
        </p:nvSpPr>
        <p:spPr>
          <a:xfrm>
            <a:off x="548640" y="777240"/>
            <a:ext cx="8229600" cy="731520"/>
          </a:xfrm>
          <a:prstGeom prst="rect">
            <a:avLst/>
          </a:prstGeom>
          <a:noFill/>
          <a:ln/>
        </p:spPr>
        <p:txBody>
          <a:bodyPr wrap="square" lIns="0" tIns="0" rIns="0" bIns="0" rtlCol="0" anchor="t"/>
          <a:lstStyle/>
          <a:p>
            <a:pPr indent="0" marL="0">
              <a:buNone/>
            </a:pPr>
            <a:r>
              <a:rPr lang="en-US" sz="3600" b="1" dirty="0">
                <a:solidFill>
                  <a:srgbClr val="1A2B5C"/>
                </a:solidFill>
                <a:latin typeface="Georgia" pitchFamily="34" charset="0"/>
                <a:ea typeface="Georgia" pitchFamily="34" charset="-122"/>
                <a:cs typeface="Georgia" pitchFamily="34" charset="-120"/>
              </a:rPr>
              <a:t>En este capítulo</a:t>
            </a:r>
            <a:endParaRPr lang="en-US" sz="3600" dirty="0"/>
          </a:p>
        </p:txBody>
      </p:sp>
      <p:sp>
        <p:nvSpPr>
          <p:cNvPr id="4" name="Shape 2"/>
          <p:cNvSpPr/>
          <p:nvPr/>
        </p:nvSpPr>
        <p:spPr>
          <a:xfrm>
            <a:off x="548640" y="1627632"/>
            <a:ext cx="548640" cy="45720"/>
          </a:xfrm>
          <a:prstGeom prst="rect">
            <a:avLst/>
          </a:prstGeom>
          <a:solidFill>
            <a:srgbClr val="E87722"/>
          </a:solidFill>
          <a:ln w="12700">
            <a:solidFill>
              <a:srgbClr val="E87722"/>
            </a:solidFill>
            <a:prstDash val="solid"/>
          </a:ln>
        </p:spPr>
      </p:sp>
      <p:sp>
        <p:nvSpPr>
          <p:cNvPr id="5" name="Text 3"/>
          <p:cNvSpPr/>
          <p:nvPr/>
        </p:nvSpPr>
        <p:spPr>
          <a:xfrm>
            <a:off x="548640" y="2103120"/>
            <a:ext cx="2286000" cy="822960"/>
          </a:xfrm>
          <a:prstGeom prst="rect">
            <a:avLst/>
          </a:prstGeom>
          <a:noFill/>
          <a:ln/>
        </p:spPr>
        <p:txBody>
          <a:bodyPr wrap="square" lIns="0" tIns="0" rIns="0" bIns="0" rtlCol="0" anchor="t"/>
          <a:lstStyle/>
          <a:p>
            <a:pPr indent="0" marL="0">
              <a:buNone/>
            </a:pPr>
            <a:r>
              <a:rPr lang="en-US" sz="6400" b="1" dirty="0">
                <a:solidFill>
                  <a:srgbClr val="E87722"/>
                </a:solidFill>
                <a:latin typeface="Georgia" pitchFamily="34" charset="0"/>
                <a:ea typeface="Georgia" pitchFamily="34" charset="-122"/>
                <a:cs typeface="Georgia" pitchFamily="34" charset="-120"/>
              </a:rPr>
              <a:t>01</a:t>
            </a:r>
            <a:endParaRPr lang="en-US" sz="6400" dirty="0"/>
          </a:p>
        </p:txBody>
      </p:sp>
      <p:sp>
        <p:nvSpPr>
          <p:cNvPr id="6" name="Text 4"/>
          <p:cNvSpPr/>
          <p:nvPr/>
        </p:nvSpPr>
        <p:spPr>
          <a:xfrm>
            <a:off x="548640" y="3108960"/>
            <a:ext cx="2468880" cy="822960"/>
          </a:xfrm>
          <a:prstGeom prst="rect">
            <a:avLst/>
          </a:prstGeom>
          <a:noFill/>
          <a:ln/>
        </p:spPr>
        <p:txBody>
          <a:bodyPr wrap="square" lIns="0" tIns="0" rIns="0" bIns="0" rtlCol="0" anchor="t"/>
          <a:lstStyle/>
          <a:p>
            <a:pPr indent="0" marL="0">
              <a:buNone/>
            </a:pPr>
            <a:r>
              <a:rPr lang="en-US" sz="1800" b="1" dirty="0">
                <a:solidFill>
                  <a:srgbClr val="1A2B5C"/>
                </a:solidFill>
                <a:latin typeface="Calibri" pitchFamily="34" charset="0"/>
                <a:ea typeface="Calibri" pitchFamily="34" charset="-122"/>
                <a:cs typeface="Calibri" pitchFamily="34" charset="-120"/>
              </a:rPr>
              <a:t>El significado</a:t>
            </a:r>
            <a:endParaRPr lang="en-US" sz="1800" dirty="0"/>
          </a:p>
          <a:p>
            <a:pPr indent="0" marL="0">
              <a:buNone/>
            </a:pPr>
            <a:r>
              <a:rPr lang="en-US" sz="1800" b="1" dirty="0">
                <a:solidFill>
                  <a:srgbClr val="1A2B5C"/>
                </a:solidFill>
                <a:latin typeface="Calibri" pitchFamily="34" charset="0"/>
                <a:ea typeface="Calibri" pitchFamily="34" charset="-122"/>
                <a:cs typeface="Calibri" pitchFamily="34" charset="-120"/>
              </a:rPr>
              <a:t>del cargo</a:t>
            </a:r>
            <a:endParaRPr lang="en-US" sz="1800" dirty="0"/>
          </a:p>
        </p:txBody>
      </p:sp>
      <p:sp>
        <p:nvSpPr>
          <p:cNvPr id="7" name="Text 5"/>
          <p:cNvSpPr/>
          <p:nvPr/>
        </p:nvSpPr>
        <p:spPr>
          <a:xfrm>
            <a:off x="548640" y="3977640"/>
            <a:ext cx="2468880" cy="914400"/>
          </a:xfrm>
          <a:prstGeom prst="rect">
            <a:avLst/>
          </a:prstGeom>
          <a:noFill/>
          <a:ln/>
        </p:spPr>
        <p:txBody>
          <a:bodyPr wrap="square" lIns="0" tIns="0" rIns="0" bIns="0" rtlCol="0" anchor="t"/>
          <a:lstStyle/>
          <a:p>
            <a:pPr indent="0" marL="0">
              <a:buNone/>
            </a:pPr>
            <a:r>
              <a:rPr lang="en-US" sz="1200" dirty="0">
                <a:solidFill>
                  <a:srgbClr val="4A5568"/>
                </a:solidFill>
                <a:latin typeface="Calibri" pitchFamily="34" charset="0"/>
                <a:ea typeface="Calibri" pitchFamily="34" charset="-122"/>
                <a:cs typeface="Calibri" pitchFamily="34" charset="-120"/>
              </a:rPr>
              <a:t>El diácono como siervo, la elección de los siete y el legado adventista desde 1851.</a:t>
            </a:r>
            <a:endParaRPr lang="en-US" sz="1200" dirty="0"/>
          </a:p>
        </p:txBody>
      </p:sp>
      <p:sp>
        <p:nvSpPr>
          <p:cNvPr id="8" name="Text 6"/>
          <p:cNvSpPr/>
          <p:nvPr/>
        </p:nvSpPr>
        <p:spPr>
          <a:xfrm>
            <a:off x="3291840" y="2103120"/>
            <a:ext cx="2286000" cy="822960"/>
          </a:xfrm>
          <a:prstGeom prst="rect">
            <a:avLst/>
          </a:prstGeom>
          <a:noFill/>
          <a:ln/>
        </p:spPr>
        <p:txBody>
          <a:bodyPr wrap="square" lIns="0" tIns="0" rIns="0" bIns="0" rtlCol="0" anchor="t"/>
          <a:lstStyle/>
          <a:p>
            <a:pPr indent="0" marL="0">
              <a:buNone/>
            </a:pPr>
            <a:r>
              <a:rPr lang="en-US" sz="6400" b="1" dirty="0">
                <a:solidFill>
                  <a:srgbClr val="E87722"/>
                </a:solidFill>
                <a:latin typeface="Georgia" pitchFamily="34" charset="0"/>
                <a:ea typeface="Georgia" pitchFamily="34" charset="-122"/>
                <a:cs typeface="Georgia" pitchFamily="34" charset="-120"/>
              </a:rPr>
              <a:t>02</a:t>
            </a:r>
            <a:endParaRPr lang="en-US" sz="6400" dirty="0"/>
          </a:p>
        </p:txBody>
      </p:sp>
      <p:sp>
        <p:nvSpPr>
          <p:cNvPr id="9" name="Text 7"/>
          <p:cNvSpPr/>
          <p:nvPr/>
        </p:nvSpPr>
        <p:spPr>
          <a:xfrm>
            <a:off x="3291840" y="3108960"/>
            <a:ext cx="2468880" cy="822960"/>
          </a:xfrm>
          <a:prstGeom prst="rect">
            <a:avLst/>
          </a:prstGeom>
          <a:noFill/>
          <a:ln/>
        </p:spPr>
        <p:txBody>
          <a:bodyPr wrap="square" lIns="0" tIns="0" rIns="0" bIns="0" rtlCol="0" anchor="t"/>
          <a:lstStyle/>
          <a:p>
            <a:pPr indent="0" marL="0">
              <a:buNone/>
            </a:pPr>
            <a:r>
              <a:rPr lang="en-US" sz="1800" b="1" dirty="0">
                <a:solidFill>
                  <a:srgbClr val="1A2B5C"/>
                </a:solidFill>
                <a:latin typeface="Calibri" pitchFamily="34" charset="0"/>
                <a:ea typeface="Calibri" pitchFamily="34" charset="-122"/>
                <a:cs typeface="Calibri" pitchFamily="34" charset="-120"/>
              </a:rPr>
              <a:t>La elección</a:t>
            </a:r>
            <a:endParaRPr lang="en-US" sz="1800" dirty="0"/>
          </a:p>
        </p:txBody>
      </p:sp>
      <p:sp>
        <p:nvSpPr>
          <p:cNvPr id="10" name="Text 8"/>
          <p:cNvSpPr/>
          <p:nvPr/>
        </p:nvSpPr>
        <p:spPr>
          <a:xfrm>
            <a:off x="3291840" y="3977640"/>
            <a:ext cx="2468880" cy="914400"/>
          </a:xfrm>
          <a:prstGeom prst="rect">
            <a:avLst/>
          </a:prstGeom>
          <a:noFill/>
          <a:ln/>
        </p:spPr>
        <p:txBody>
          <a:bodyPr wrap="square" lIns="0" tIns="0" rIns="0" bIns="0" rtlCol="0" anchor="t"/>
          <a:lstStyle/>
          <a:p>
            <a:pPr indent="0" marL="0">
              <a:buNone/>
            </a:pPr>
            <a:r>
              <a:rPr lang="en-US" sz="1200" dirty="0">
                <a:solidFill>
                  <a:srgbClr val="4A5568"/>
                </a:solidFill>
                <a:latin typeface="Calibri" pitchFamily="34" charset="0"/>
                <a:ea typeface="Calibri" pitchFamily="34" charset="-122"/>
                <a:cs typeface="Calibri" pitchFamily="34" charset="-120"/>
              </a:rPr>
              <a:t>Principios bíblicos, criterios fundamentales, mandato y la inclusión de los jóvenes.</a:t>
            </a:r>
            <a:endParaRPr lang="en-US" sz="1200" dirty="0"/>
          </a:p>
        </p:txBody>
      </p:sp>
      <p:sp>
        <p:nvSpPr>
          <p:cNvPr id="11" name="Text 9"/>
          <p:cNvSpPr/>
          <p:nvPr/>
        </p:nvSpPr>
        <p:spPr>
          <a:xfrm>
            <a:off x="6035040" y="2103120"/>
            <a:ext cx="2286000" cy="822960"/>
          </a:xfrm>
          <a:prstGeom prst="rect">
            <a:avLst/>
          </a:prstGeom>
          <a:noFill/>
          <a:ln/>
        </p:spPr>
        <p:txBody>
          <a:bodyPr wrap="square" lIns="0" tIns="0" rIns="0" bIns="0" rtlCol="0" anchor="t"/>
          <a:lstStyle/>
          <a:p>
            <a:pPr indent="0" marL="0">
              <a:buNone/>
            </a:pPr>
            <a:r>
              <a:rPr lang="en-US" sz="6400" b="1" dirty="0">
                <a:solidFill>
                  <a:srgbClr val="E87722"/>
                </a:solidFill>
                <a:latin typeface="Georgia" pitchFamily="34" charset="0"/>
                <a:ea typeface="Georgia" pitchFamily="34" charset="-122"/>
                <a:cs typeface="Georgia" pitchFamily="34" charset="-120"/>
              </a:rPr>
              <a:t>03</a:t>
            </a:r>
            <a:endParaRPr lang="en-US" sz="6400" dirty="0"/>
          </a:p>
        </p:txBody>
      </p:sp>
      <p:sp>
        <p:nvSpPr>
          <p:cNvPr id="12" name="Text 10"/>
          <p:cNvSpPr/>
          <p:nvPr/>
        </p:nvSpPr>
        <p:spPr>
          <a:xfrm>
            <a:off x="6035040" y="3108960"/>
            <a:ext cx="2468880" cy="822960"/>
          </a:xfrm>
          <a:prstGeom prst="rect">
            <a:avLst/>
          </a:prstGeom>
          <a:noFill/>
          <a:ln/>
        </p:spPr>
        <p:txBody>
          <a:bodyPr wrap="square" lIns="0" tIns="0" rIns="0" bIns="0" rtlCol="0" anchor="t"/>
          <a:lstStyle/>
          <a:p>
            <a:pPr indent="0" marL="0">
              <a:buNone/>
            </a:pPr>
            <a:r>
              <a:rPr lang="en-US" sz="1800" b="1" dirty="0">
                <a:solidFill>
                  <a:srgbClr val="1A2B5C"/>
                </a:solidFill>
                <a:latin typeface="Calibri" pitchFamily="34" charset="0"/>
                <a:ea typeface="Calibri" pitchFamily="34" charset="-122"/>
                <a:cs typeface="Calibri" pitchFamily="34" charset="-120"/>
              </a:rPr>
              <a:t>La ordenación por</a:t>
            </a:r>
            <a:endParaRPr lang="en-US" sz="1800" dirty="0"/>
          </a:p>
          <a:p>
            <a:pPr indent="0" marL="0">
              <a:buNone/>
            </a:pPr>
            <a:r>
              <a:rPr lang="en-US" sz="1800" b="1" dirty="0">
                <a:solidFill>
                  <a:srgbClr val="1A2B5C"/>
                </a:solidFill>
                <a:latin typeface="Calibri" pitchFamily="34" charset="0"/>
                <a:ea typeface="Calibri" pitchFamily="34" charset="-122"/>
                <a:cs typeface="Calibri" pitchFamily="34" charset="-120"/>
              </a:rPr>
              <a:t>imposición de manos</a:t>
            </a:r>
            <a:endParaRPr lang="en-US" sz="1800" dirty="0"/>
          </a:p>
        </p:txBody>
      </p:sp>
      <p:sp>
        <p:nvSpPr>
          <p:cNvPr id="13" name="Text 11"/>
          <p:cNvSpPr/>
          <p:nvPr/>
        </p:nvSpPr>
        <p:spPr>
          <a:xfrm>
            <a:off x="6035040" y="3977640"/>
            <a:ext cx="2468880" cy="914400"/>
          </a:xfrm>
          <a:prstGeom prst="rect">
            <a:avLst/>
          </a:prstGeom>
          <a:noFill/>
          <a:ln/>
        </p:spPr>
        <p:txBody>
          <a:bodyPr wrap="square" lIns="0" tIns="0" rIns="0" bIns="0" rtlCol="0" anchor="t"/>
          <a:lstStyle/>
          <a:p>
            <a:pPr indent="0" marL="0">
              <a:buNone/>
            </a:pPr>
            <a:r>
              <a:rPr lang="en-US" sz="1200" dirty="0">
                <a:solidFill>
                  <a:srgbClr val="4A5568"/>
                </a:solidFill>
                <a:latin typeface="Calibri" pitchFamily="34" charset="0"/>
                <a:ea typeface="Calibri" pitchFamily="34" charset="-122"/>
                <a:cs typeface="Calibri" pitchFamily="34" charset="-120"/>
              </a:rPr>
              <a:t>El sagrado rito, la ceremonia y los detalles prácticos de la consagración.</a:t>
            </a:r>
            <a:endParaRPr lang="en-US" sz="1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03 · LA ORDENACIÓN POR IMPOSICIÓN DE MANOS</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800" b="1" dirty="0">
                <a:solidFill>
                  <a:srgbClr val="1A2B5C"/>
                </a:solidFill>
                <a:latin typeface="Georgia" pitchFamily="34" charset="0"/>
                <a:ea typeface="Georgia" pitchFamily="34" charset="-122"/>
                <a:cs typeface="Georgia" pitchFamily="34" charset="-120"/>
              </a:rPr>
              <a:t>El sagrado rito</a:t>
            </a:r>
            <a:endParaRPr lang="en-US" sz="28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Simplicidad y presencia de la congregación</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indent="0" marL="0">
              <a:spcAft>
                <a:spcPts val="800"/>
              </a:spcAft>
              <a:buNone/>
            </a:pPr>
            <a:r>
              <a:rPr lang="en-US" sz="1300" dirty="0">
                <a:solidFill>
                  <a:srgbClr val="4A5568"/>
                </a:solidFill>
                <a:latin typeface="Calibri" pitchFamily="34" charset="0"/>
                <a:ea typeface="Calibri" pitchFamily="34" charset="-122"/>
                <a:cs typeface="Calibri" pitchFamily="34" charset="-120"/>
              </a:rPr>
              <a:t>Los diáconos y las diaconisas recién elegidos no pueden cumplir con su oficio hasta que hayan sido ordenados por un pastor con credencial vigente de la Asociación.</a:t>
            </a:r>
            <a:endParaRPr lang="en-US" sz="1300" dirty="0"/>
          </a:p>
          <a:p>
            <a:pPr indent="0" marL="0">
              <a:spcAft>
                <a:spcPts val="800"/>
              </a:spcAft>
              <a:buNone/>
            </a:pPr>
            <a:endParaRPr lang="en-US" sz="1300" dirty="0"/>
          </a:p>
          <a:p>
            <a:pPr indent="0" marL="0">
              <a:spcAft>
                <a:spcPts val="800"/>
              </a:spcAft>
              <a:buNone/>
            </a:pPr>
            <a:r>
              <a:rPr lang="en-US" sz="1300" dirty="0">
                <a:solidFill>
                  <a:srgbClr val="4A5568"/>
                </a:solidFill>
                <a:latin typeface="Calibri" pitchFamily="34" charset="0"/>
                <a:ea typeface="Calibri" pitchFamily="34" charset="-122"/>
                <a:cs typeface="Calibri" pitchFamily="34" charset="-120"/>
              </a:rPr>
              <a:t>El sagrado rito de la ordenación debe estar caracterizado por la simplicidad y realizado en presencia de la congregación. No es un evento privado: la iglesia entera participa, porque fue ella misma quien eligió y ahora confirma públicamente el llamado.</a:t>
            </a:r>
            <a:endParaRPr lang="en-US" sz="13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sp>
      <p:sp>
        <p:nvSpPr>
          <p:cNvPr id="9" name="Text 6"/>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3</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20</a:t>
            </a:r>
            <a:endParaRPr lang="en-US" sz="9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03 · LA ORDENACIÓN</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3000" b="1" dirty="0">
                <a:solidFill>
                  <a:srgbClr val="1A2B5C"/>
                </a:solidFill>
                <a:latin typeface="Georgia" pitchFamily="34" charset="0"/>
                <a:ea typeface="Georgia" pitchFamily="34" charset="-122"/>
                <a:cs typeface="Georgia" pitchFamily="34" charset="-120"/>
              </a:rPr>
              <a:t>La ceremonia paso a paso</a:t>
            </a:r>
            <a:endParaRPr lang="en-US" sz="30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Text 3"/>
          <p:cNvSpPr/>
          <p:nvPr/>
        </p:nvSpPr>
        <p:spPr>
          <a:xfrm>
            <a:off x="548640" y="1783080"/>
            <a:ext cx="8229600" cy="822960"/>
          </a:xfrm>
          <a:prstGeom prst="rect">
            <a:avLst/>
          </a:prstGeom>
          <a:noFill/>
          <a:ln/>
        </p:spPr>
        <p:txBody>
          <a:bodyPr wrap="square" lIns="0" tIns="0" rIns="0" bIns="0" rtlCol="0" anchor="t"/>
          <a:lstStyle/>
          <a:p>
            <a:pPr indent="0" marL="0">
              <a:buNone/>
            </a:pPr>
            <a:r>
              <a:rPr lang="en-US" sz="1200" i="1" dirty="0">
                <a:solidFill>
                  <a:srgbClr val="4A5568"/>
                </a:solidFill>
                <a:latin typeface="Calibri" pitchFamily="34" charset="0"/>
                <a:ea typeface="Calibri" pitchFamily="34" charset="-122"/>
                <a:cs typeface="Calibri" pitchFamily="34" charset="-120"/>
              </a:rPr>
              <a:t>El pastor hará una resumida exposición de las funciones bíblicas, las cualidades requeridas y las principales atribuciones del oficio. Después de una corta exhortación a la fidelidad en el servicio, ordenará a los diáconos y a las diaconisas por la oración y la imposición de manos.</a:t>
            </a:r>
            <a:endParaRPr lang="en-US" sz="1200" dirty="0"/>
          </a:p>
        </p:txBody>
      </p:sp>
      <p:sp>
        <p:nvSpPr>
          <p:cNvPr id="6" name="Text 4"/>
          <p:cNvSpPr/>
          <p:nvPr/>
        </p:nvSpPr>
        <p:spPr>
          <a:xfrm>
            <a:off x="548640" y="2788920"/>
            <a:ext cx="457200" cy="320040"/>
          </a:xfrm>
          <a:prstGeom prst="rect">
            <a:avLst/>
          </a:prstGeom>
          <a:noFill/>
          <a:ln/>
        </p:spPr>
        <p:txBody>
          <a:bodyPr wrap="square" lIns="0" tIns="0" rIns="0" bIns="0" rtlCol="0" anchor="t"/>
          <a:lstStyle/>
          <a:p>
            <a:pPr indent="0" marL="0">
              <a:buNone/>
            </a:pPr>
            <a:r>
              <a:rPr lang="en-US" sz="1600" b="1" dirty="0">
                <a:solidFill>
                  <a:srgbClr val="E87722"/>
                </a:solidFill>
                <a:latin typeface="Georgia" pitchFamily="34" charset="0"/>
                <a:ea typeface="Georgia" pitchFamily="34" charset="-122"/>
                <a:cs typeface="Georgia" pitchFamily="34" charset="-120"/>
              </a:rPr>
              <a:t>01</a:t>
            </a:r>
            <a:endParaRPr lang="en-US" sz="1600" dirty="0"/>
          </a:p>
        </p:txBody>
      </p:sp>
      <p:sp>
        <p:nvSpPr>
          <p:cNvPr id="7" name="Text 5"/>
          <p:cNvSpPr/>
          <p:nvPr/>
        </p:nvSpPr>
        <p:spPr>
          <a:xfrm>
            <a:off x="1051560" y="2807208"/>
            <a:ext cx="7498080" cy="365760"/>
          </a:xfrm>
          <a:prstGeom prst="rect">
            <a:avLst/>
          </a:prstGeom>
          <a:noFill/>
          <a:ln/>
        </p:spPr>
        <p:txBody>
          <a:bodyPr wrap="square" lIns="0" tIns="0" rIns="0" bIns="0" rtlCol="0" anchor="t"/>
          <a:lstStyle/>
          <a:p>
            <a:pPr indent="0" marL="0">
              <a:buNone/>
            </a:pPr>
            <a:r>
              <a:rPr lang="en-US" sz="1200" dirty="0">
                <a:solidFill>
                  <a:srgbClr val="4A5568"/>
                </a:solidFill>
                <a:latin typeface="Calibri" pitchFamily="34" charset="0"/>
                <a:ea typeface="Calibri" pitchFamily="34" charset="-122"/>
                <a:cs typeface="Calibri" pitchFamily="34" charset="-120"/>
              </a:rPr>
              <a:t>Exposición resumida de las funciones bíblicas del oficio.</a:t>
            </a:r>
            <a:endParaRPr lang="en-US" sz="1200" dirty="0"/>
          </a:p>
        </p:txBody>
      </p:sp>
      <p:sp>
        <p:nvSpPr>
          <p:cNvPr id="8" name="Text 6"/>
          <p:cNvSpPr/>
          <p:nvPr/>
        </p:nvSpPr>
        <p:spPr>
          <a:xfrm>
            <a:off x="548640" y="3136392"/>
            <a:ext cx="457200" cy="320040"/>
          </a:xfrm>
          <a:prstGeom prst="rect">
            <a:avLst/>
          </a:prstGeom>
          <a:noFill/>
          <a:ln/>
        </p:spPr>
        <p:txBody>
          <a:bodyPr wrap="square" lIns="0" tIns="0" rIns="0" bIns="0" rtlCol="0" anchor="t"/>
          <a:lstStyle/>
          <a:p>
            <a:pPr indent="0" marL="0">
              <a:buNone/>
            </a:pPr>
            <a:r>
              <a:rPr lang="en-US" sz="1600" b="1" dirty="0">
                <a:solidFill>
                  <a:srgbClr val="E87722"/>
                </a:solidFill>
                <a:latin typeface="Georgia" pitchFamily="34" charset="0"/>
                <a:ea typeface="Georgia" pitchFamily="34" charset="-122"/>
                <a:cs typeface="Georgia" pitchFamily="34" charset="-120"/>
              </a:rPr>
              <a:t>02</a:t>
            </a:r>
            <a:endParaRPr lang="en-US" sz="1600" dirty="0"/>
          </a:p>
        </p:txBody>
      </p:sp>
      <p:sp>
        <p:nvSpPr>
          <p:cNvPr id="9" name="Text 7"/>
          <p:cNvSpPr/>
          <p:nvPr/>
        </p:nvSpPr>
        <p:spPr>
          <a:xfrm>
            <a:off x="1051560" y="3154680"/>
            <a:ext cx="7498080" cy="365760"/>
          </a:xfrm>
          <a:prstGeom prst="rect">
            <a:avLst/>
          </a:prstGeom>
          <a:noFill/>
          <a:ln/>
        </p:spPr>
        <p:txBody>
          <a:bodyPr wrap="square" lIns="0" tIns="0" rIns="0" bIns="0" rtlCol="0" anchor="t"/>
          <a:lstStyle/>
          <a:p>
            <a:pPr indent="0" marL="0">
              <a:buNone/>
            </a:pPr>
            <a:r>
              <a:rPr lang="en-US" sz="1200" dirty="0">
                <a:solidFill>
                  <a:srgbClr val="4A5568"/>
                </a:solidFill>
                <a:latin typeface="Calibri" pitchFamily="34" charset="0"/>
                <a:ea typeface="Calibri" pitchFamily="34" charset="-122"/>
                <a:cs typeface="Calibri" pitchFamily="34" charset="-120"/>
              </a:rPr>
              <a:t>Presentación de las cualidades requeridas para el servicio.</a:t>
            </a:r>
            <a:endParaRPr lang="en-US" sz="1200" dirty="0"/>
          </a:p>
        </p:txBody>
      </p:sp>
      <p:sp>
        <p:nvSpPr>
          <p:cNvPr id="10" name="Text 8"/>
          <p:cNvSpPr/>
          <p:nvPr/>
        </p:nvSpPr>
        <p:spPr>
          <a:xfrm>
            <a:off x="548640" y="3483864"/>
            <a:ext cx="457200" cy="320040"/>
          </a:xfrm>
          <a:prstGeom prst="rect">
            <a:avLst/>
          </a:prstGeom>
          <a:noFill/>
          <a:ln/>
        </p:spPr>
        <p:txBody>
          <a:bodyPr wrap="square" lIns="0" tIns="0" rIns="0" bIns="0" rtlCol="0" anchor="t"/>
          <a:lstStyle/>
          <a:p>
            <a:pPr indent="0" marL="0">
              <a:buNone/>
            </a:pPr>
            <a:r>
              <a:rPr lang="en-US" sz="1600" b="1" dirty="0">
                <a:solidFill>
                  <a:srgbClr val="E87722"/>
                </a:solidFill>
                <a:latin typeface="Georgia" pitchFamily="34" charset="0"/>
                <a:ea typeface="Georgia" pitchFamily="34" charset="-122"/>
                <a:cs typeface="Georgia" pitchFamily="34" charset="-120"/>
              </a:rPr>
              <a:t>03</a:t>
            </a:r>
            <a:endParaRPr lang="en-US" sz="1600" dirty="0"/>
          </a:p>
        </p:txBody>
      </p:sp>
      <p:sp>
        <p:nvSpPr>
          <p:cNvPr id="11" name="Text 9"/>
          <p:cNvSpPr/>
          <p:nvPr/>
        </p:nvSpPr>
        <p:spPr>
          <a:xfrm>
            <a:off x="1051560" y="3502152"/>
            <a:ext cx="7498080" cy="365760"/>
          </a:xfrm>
          <a:prstGeom prst="rect">
            <a:avLst/>
          </a:prstGeom>
          <a:noFill/>
          <a:ln/>
        </p:spPr>
        <p:txBody>
          <a:bodyPr wrap="square" lIns="0" tIns="0" rIns="0" bIns="0" rtlCol="0" anchor="t"/>
          <a:lstStyle/>
          <a:p>
            <a:pPr indent="0" marL="0">
              <a:buNone/>
            </a:pPr>
            <a:r>
              <a:rPr lang="en-US" sz="1200" dirty="0">
                <a:solidFill>
                  <a:srgbClr val="4A5568"/>
                </a:solidFill>
                <a:latin typeface="Calibri" pitchFamily="34" charset="0"/>
                <a:ea typeface="Calibri" pitchFamily="34" charset="-122"/>
                <a:cs typeface="Calibri" pitchFamily="34" charset="-120"/>
              </a:rPr>
              <a:t>Descripción de las principales atribuciones autorizadas.</a:t>
            </a:r>
            <a:endParaRPr lang="en-US" sz="1200" dirty="0"/>
          </a:p>
        </p:txBody>
      </p:sp>
      <p:sp>
        <p:nvSpPr>
          <p:cNvPr id="12" name="Text 10"/>
          <p:cNvSpPr/>
          <p:nvPr/>
        </p:nvSpPr>
        <p:spPr>
          <a:xfrm>
            <a:off x="548640" y="3831336"/>
            <a:ext cx="457200" cy="320040"/>
          </a:xfrm>
          <a:prstGeom prst="rect">
            <a:avLst/>
          </a:prstGeom>
          <a:noFill/>
          <a:ln/>
        </p:spPr>
        <p:txBody>
          <a:bodyPr wrap="square" lIns="0" tIns="0" rIns="0" bIns="0" rtlCol="0" anchor="t"/>
          <a:lstStyle/>
          <a:p>
            <a:pPr indent="0" marL="0">
              <a:buNone/>
            </a:pPr>
            <a:r>
              <a:rPr lang="en-US" sz="1600" b="1" dirty="0">
                <a:solidFill>
                  <a:srgbClr val="E87722"/>
                </a:solidFill>
                <a:latin typeface="Georgia" pitchFamily="34" charset="0"/>
                <a:ea typeface="Georgia" pitchFamily="34" charset="-122"/>
                <a:cs typeface="Georgia" pitchFamily="34" charset="-120"/>
              </a:rPr>
              <a:t>04</a:t>
            </a:r>
            <a:endParaRPr lang="en-US" sz="1600" dirty="0"/>
          </a:p>
        </p:txBody>
      </p:sp>
      <p:sp>
        <p:nvSpPr>
          <p:cNvPr id="13" name="Text 11"/>
          <p:cNvSpPr/>
          <p:nvPr/>
        </p:nvSpPr>
        <p:spPr>
          <a:xfrm>
            <a:off x="1051560" y="3849624"/>
            <a:ext cx="7498080" cy="365760"/>
          </a:xfrm>
          <a:prstGeom prst="rect">
            <a:avLst/>
          </a:prstGeom>
          <a:noFill/>
          <a:ln/>
        </p:spPr>
        <p:txBody>
          <a:bodyPr wrap="square" lIns="0" tIns="0" rIns="0" bIns="0" rtlCol="0" anchor="t"/>
          <a:lstStyle/>
          <a:p>
            <a:pPr indent="0" marL="0">
              <a:buNone/>
            </a:pPr>
            <a:r>
              <a:rPr lang="en-US" sz="1200" dirty="0">
                <a:solidFill>
                  <a:srgbClr val="4A5568"/>
                </a:solidFill>
                <a:latin typeface="Calibri" pitchFamily="34" charset="0"/>
                <a:ea typeface="Calibri" pitchFamily="34" charset="-122"/>
                <a:cs typeface="Calibri" pitchFamily="34" charset="-120"/>
              </a:rPr>
              <a:t>Corta exhortación a la fidelidad en el servicio.</a:t>
            </a:r>
            <a:endParaRPr lang="en-US" sz="1200" dirty="0"/>
          </a:p>
        </p:txBody>
      </p:sp>
      <p:sp>
        <p:nvSpPr>
          <p:cNvPr id="14" name="Text 12"/>
          <p:cNvSpPr/>
          <p:nvPr/>
        </p:nvSpPr>
        <p:spPr>
          <a:xfrm>
            <a:off x="548640" y="4178808"/>
            <a:ext cx="457200" cy="320040"/>
          </a:xfrm>
          <a:prstGeom prst="rect">
            <a:avLst/>
          </a:prstGeom>
          <a:noFill/>
          <a:ln/>
        </p:spPr>
        <p:txBody>
          <a:bodyPr wrap="square" lIns="0" tIns="0" rIns="0" bIns="0" rtlCol="0" anchor="t"/>
          <a:lstStyle/>
          <a:p>
            <a:pPr indent="0" marL="0">
              <a:buNone/>
            </a:pPr>
            <a:r>
              <a:rPr lang="en-US" sz="1600" b="1" dirty="0">
                <a:solidFill>
                  <a:srgbClr val="E87722"/>
                </a:solidFill>
                <a:latin typeface="Georgia" pitchFamily="34" charset="0"/>
                <a:ea typeface="Georgia" pitchFamily="34" charset="-122"/>
                <a:cs typeface="Georgia" pitchFamily="34" charset="-120"/>
              </a:rPr>
              <a:t>05</a:t>
            </a:r>
            <a:endParaRPr lang="en-US" sz="1600" dirty="0"/>
          </a:p>
        </p:txBody>
      </p:sp>
      <p:sp>
        <p:nvSpPr>
          <p:cNvPr id="15" name="Text 13"/>
          <p:cNvSpPr/>
          <p:nvPr/>
        </p:nvSpPr>
        <p:spPr>
          <a:xfrm>
            <a:off x="1051560" y="4197096"/>
            <a:ext cx="7498080" cy="365760"/>
          </a:xfrm>
          <a:prstGeom prst="rect">
            <a:avLst/>
          </a:prstGeom>
          <a:noFill/>
          <a:ln/>
        </p:spPr>
        <p:txBody>
          <a:bodyPr wrap="square" lIns="0" tIns="0" rIns="0" bIns="0" rtlCol="0" anchor="t"/>
          <a:lstStyle/>
          <a:p>
            <a:pPr indent="0" marL="0">
              <a:buNone/>
            </a:pPr>
            <a:r>
              <a:rPr lang="en-US" sz="1200" dirty="0">
                <a:solidFill>
                  <a:srgbClr val="4A5568"/>
                </a:solidFill>
                <a:latin typeface="Calibri" pitchFamily="34" charset="0"/>
                <a:ea typeface="Calibri" pitchFamily="34" charset="-122"/>
                <a:cs typeface="Calibri" pitchFamily="34" charset="-120"/>
              </a:rPr>
              <a:t>Oración y la imposición de manos por el pastor, auxiliado por un anciano donde sea apropiado.</a:t>
            </a:r>
            <a:endParaRPr lang="en-US" sz="1200" dirty="0"/>
          </a:p>
        </p:txBody>
      </p:sp>
      <p:sp>
        <p:nvSpPr>
          <p:cNvPr id="16" name="Shape 14"/>
          <p:cNvSpPr/>
          <p:nvPr/>
        </p:nvSpPr>
        <p:spPr>
          <a:xfrm>
            <a:off x="548640" y="4617720"/>
            <a:ext cx="8046720" cy="18288"/>
          </a:xfrm>
          <a:prstGeom prst="rect">
            <a:avLst/>
          </a:prstGeom>
          <a:solidFill>
            <a:srgbClr val="E2E8F0"/>
          </a:solidFill>
          <a:ln w="12700">
            <a:solidFill>
              <a:srgbClr val="E2E8F0"/>
            </a:solidFill>
            <a:prstDash val="solid"/>
          </a:ln>
        </p:spPr>
      </p:sp>
      <p:sp>
        <p:nvSpPr>
          <p:cNvPr id="17" name="Text 15"/>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3</a:t>
            </a:r>
            <a:endParaRPr lang="en-US" sz="900" dirty="0"/>
          </a:p>
        </p:txBody>
      </p:sp>
      <p:sp>
        <p:nvSpPr>
          <p:cNvPr id="18" name="Text 16"/>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21</a:t>
            </a:r>
            <a:endParaRPr lang="en-US" sz="9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03 · LA ORDENACIÓN</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3000" b="1" dirty="0">
                <a:solidFill>
                  <a:srgbClr val="1A2B5C"/>
                </a:solidFill>
                <a:latin typeface="Georgia" pitchFamily="34" charset="0"/>
                <a:ea typeface="Georgia" pitchFamily="34" charset="-122"/>
                <a:cs typeface="Georgia" pitchFamily="34" charset="-120"/>
              </a:rPr>
              <a:t>Detalles prácticos importantes</a:t>
            </a:r>
            <a:endParaRPr lang="en-US" sz="30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Shape 3"/>
          <p:cNvSpPr/>
          <p:nvPr/>
        </p:nvSpPr>
        <p:spPr>
          <a:xfrm>
            <a:off x="548640" y="1920240"/>
            <a:ext cx="3840480" cy="1143000"/>
          </a:xfrm>
          <a:prstGeom prst="rect">
            <a:avLst/>
          </a:prstGeom>
          <a:solidFill>
            <a:srgbClr val="F7FAFC"/>
          </a:solidFill>
          <a:ln w="6350">
            <a:solidFill>
              <a:srgbClr val="E2E8F0"/>
            </a:solidFill>
            <a:prstDash val="solid"/>
          </a:ln>
        </p:spPr>
      </p:sp>
      <p:sp>
        <p:nvSpPr>
          <p:cNvPr id="6" name="Shape 4"/>
          <p:cNvSpPr/>
          <p:nvPr/>
        </p:nvSpPr>
        <p:spPr>
          <a:xfrm>
            <a:off x="548640" y="1920240"/>
            <a:ext cx="73152" cy="1143000"/>
          </a:xfrm>
          <a:prstGeom prst="rect">
            <a:avLst/>
          </a:prstGeom>
          <a:solidFill>
            <a:srgbClr val="E87722"/>
          </a:solidFill>
          <a:ln w="12700">
            <a:solidFill>
              <a:srgbClr val="E87722"/>
            </a:solidFill>
            <a:prstDash val="solid"/>
          </a:ln>
        </p:spPr>
      </p:sp>
      <p:sp>
        <p:nvSpPr>
          <p:cNvPr id="7" name="Text 5"/>
          <p:cNvSpPr/>
          <p:nvPr/>
        </p:nvSpPr>
        <p:spPr>
          <a:xfrm>
            <a:off x="777240" y="2029968"/>
            <a:ext cx="3520440" cy="365760"/>
          </a:xfrm>
          <a:prstGeom prst="rect">
            <a:avLst/>
          </a:prstGeom>
          <a:noFill/>
          <a:ln/>
        </p:spPr>
        <p:txBody>
          <a:bodyPr wrap="square" lIns="0" tIns="0" rIns="0" bIns="0" rtlCol="0" anchor="t"/>
          <a:lstStyle/>
          <a:p>
            <a:pPr indent="0" marL="0">
              <a:buNone/>
            </a:pPr>
            <a:r>
              <a:rPr lang="en-US" sz="1400" b="1" dirty="0">
                <a:solidFill>
                  <a:srgbClr val="1A2B5C"/>
                </a:solidFill>
                <a:latin typeface="Calibri" pitchFamily="34" charset="0"/>
                <a:ea typeface="Calibri" pitchFamily="34" charset="-122"/>
                <a:cs typeface="Calibri" pitchFamily="34" charset="-120"/>
              </a:rPr>
              <a:t>Ceremonia conjunta</a:t>
            </a:r>
            <a:endParaRPr lang="en-US" sz="1400" dirty="0"/>
          </a:p>
        </p:txBody>
      </p:sp>
      <p:sp>
        <p:nvSpPr>
          <p:cNvPr id="8" name="Text 6"/>
          <p:cNvSpPr/>
          <p:nvPr/>
        </p:nvSpPr>
        <p:spPr>
          <a:xfrm>
            <a:off x="777240" y="2377440"/>
            <a:ext cx="3520440" cy="64008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Se aconseja que la ordenación de los diáconos y las diaconisas se realice en una misma ceremonia.</a:t>
            </a:r>
            <a:endParaRPr lang="en-US" sz="1000" dirty="0"/>
          </a:p>
        </p:txBody>
      </p:sp>
      <p:sp>
        <p:nvSpPr>
          <p:cNvPr id="9" name="Shape 7"/>
          <p:cNvSpPr/>
          <p:nvPr/>
        </p:nvSpPr>
        <p:spPr>
          <a:xfrm>
            <a:off x="4663440" y="1920240"/>
            <a:ext cx="3840480" cy="1143000"/>
          </a:xfrm>
          <a:prstGeom prst="rect">
            <a:avLst/>
          </a:prstGeom>
          <a:solidFill>
            <a:srgbClr val="F7FAFC"/>
          </a:solidFill>
          <a:ln w="6350">
            <a:solidFill>
              <a:srgbClr val="E2E8F0"/>
            </a:solidFill>
            <a:prstDash val="solid"/>
          </a:ln>
        </p:spPr>
      </p:sp>
      <p:sp>
        <p:nvSpPr>
          <p:cNvPr id="10" name="Shape 8"/>
          <p:cNvSpPr/>
          <p:nvPr/>
        </p:nvSpPr>
        <p:spPr>
          <a:xfrm>
            <a:off x="4663440" y="1920240"/>
            <a:ext cx="73152" cy="1143000"/>
          </a:xfrm>
          <a:prstGeom prst="rect">
            <a:avLst/>
          </a:prstGeom>
          <a:solidFill>
            <a:srgbClr val="E87722"/>
          </a:solidFill>
          <a:ln w="12700">
            <a:solidFill>
              <a:srgbClr val="E87722"/>
            </a:solidFill>
            <a:prstDash val="solid"/>
          </a:ln>
        </p:spPr>
      </p:sp>
      <p:sp>
        <p:nvSpPr>
          <p:cNvPr id="11" name="Text 9"/>
          <p:cNvSpPr/>
          <p:nvPr/>
        </p:nvSpPr>
        <p:spPr>
          <a:xfrm>
            <a:off x="4892040" y="2029968"/>
            <a:ext cx="3520440" cy="365760"/>
          </a:xfrm>
          <a:prstGeom prst="rect">
            <a:avLst/>
          </a:prstGeom>
          <a:noFill/>
          <a:ln/>
        </p:spPr>
        <p:txBody>
          <a:bodyPr wrap="square" lIns="0" tIns="0" rIns="0" bIns="0" rtlCol="0" anchor="t"/>
          <a:lstStyle/>
          <a:p>
            <a:pPr indent="0" marL="0">
              <a:buNone/>
            </a:pPr>
            <a:r>
              <a:rPr lang="en-US" sz="1400" b="1" dirty="0">
                <a:solidFill>
                  <a:srgbClr val="1A2B5C"/>
                </a:solidFill>
                <a:latin typeface="Calibri" pitchFamily="34" charset="0"/>
                <a:ea typeface="Calibri" pitchFamily="34" charset="-122"/>
                <a:cs typeface="Calibri" pitchFamily="34" charset="-120"/>
              </a:rPr>
              <a:t>Transferencia</a:t>
            </a:r>
            <a:endParaRPr lang="en-US" sz="1400" dirty="0"/>
          </a:p>
        </p:txBody>
      </p:sp>
      <p:sp>
        <p:nvSpPr>
          <p:cNvPr id="12" name="Text 10"/>
          <p:cNvSpPr/>
          <p:nvPr/>
        </p:nvSpPr>
        <p:spPr>
          <a:xfrm>
            <a:off x="4892040" y="2377440"/>
            <a:ext cx="3520440" cy="64008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Si mantienen la condición de miembros, los diáconos y las diaconisas no necesitan ser ordenados nuevamente al ser transferidos a otras iglesias.</a:t>
            </a:r>
            <a:endParaRPr lang="en-US" sz="1000" dirty="0"/>
          </a:p>
        </p:txBody>
      </p:sp>
      <p:sp>
        <p:nvSpPr>
          <p:cNvPr id="13" name="Shape 11"/>
          <p:cNvSpPr/>
          <p:nvPr/>
        </p:nvSpPr>
        <p:spPr>
          <a:xfrm>
            <a:off x="548640" y="3246120"/>
            <a:ext cx="3840480" cy="1143000"/>
          </a:xfrm>
          <a:prstGeom prst="rect">
            <a:avLst/>
          </a:prstGeom>
          <a:solidFill>
            <a:srgbClr val="F7FAFC"/>
          </a:solidFill>
          <a:ln w="6350">
            <a:solidFill>
              <a:srgbClr val="E2E8F0"/>
            </a:solidFill>
            <a:prstDash val="solid"/>
          </a:ln>
        </p:spPr>
      </p:sp>
      <p:sp>
        <p:nvSpPr>
          <p:cNvPr id="14" name="Shape 12"/>
          <p:cNvSpPr/>
          <p:nvPr/>
        </p:nvSpPr>
        <p:spPr>
          <a:xfrm>
            <a:off x="548640" y="3246120"/>
            <a:ext cx="73152" cy="1143000"/>
          </a:xfrm>
          <a:prstGeom prst="rect">
            <a:avLst/>
          </a:prstGeom>
          <a:solidFill>
            <a:srgbClr val="E87722"/>
          </a:solidFill>
          <a:ln w="12700">
            <a:solidFill>
              <a:srgbClr val="E87722"/>
            </a:solidFill>
            <a:prstDash val="solid"/>
          </a:ln>
        </p:spPr>
      </p:sp>
      <p:sp>
        <p:nvSpPr>
          <p:cNvPr id="15" name="Text 13"/>
          <p:cNvSpPr/>
          <p:nvPr/>
        </p:nvSpPr>
        <p:spPr>
          <a:xfrm>
            <a:off x="777240" y="3355848"/>
            <a:ext cx="3520440" cy="365760"/>
          </a:xfrm>
          <a:prstGeom prst="rect">
            <a:avLst/>
          </a:prstGeom>
          <a:noFill/>
          <a:ln/>
        </p:spPr>
        <p:txBody>
          <a:bodyPr wrap="square" lIns="0" tIns="0" rIns="0" bIns="0" rtlCol="0" anchor="t"/>
          <a:lstStyle/>
          <a:p>
            <a:pPr indent="0" marL="0">
              <a:buNone/>
            </a:pPr>
            <a:r>
              <a:rPr lang="en-US" sz="1400" b="1" dirty="0">
                <a:solidFill>
                  <a:srgbClr val="1A2B5C"/>
                </a:solidFill>
                <a:latin typeface="Calibri" pitchFamily="34" charset="0"/>
                <a:ea typeface="Calibri" pitchFamily="34" charset="-122"/>
                <a:cs typeface="Calibri" pitchFamily="34" charset="-120"/>
              </a:rPr>
              <a:t>Reelección al fin del mandato</a:t>
            </a:r>
            <a:endParaRPr lang="en-US" sz="1400" dirty="0"/>
          </a:p>
        </p:txBody>
      </p:sp>
      <p:sp>
        <p:nvSpPr>
          <p:cNvPr id="16" name="Text 14"/>
          <p:cNvSpPr/>
          <p:nvPr/>
        </p:nvSpPr>
        <p:spPr>
          <a:xfrm>
            <a:off x="777240" y="3703320"/>
            <a:ext cx="3520440" cy="64008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Al expirar el período para el que fueron elegidos, deben ser reelectos si la iglesia desea que continúen sirviendo.</a:t>
            </a:r>
            <a:endParaRPr lang="en-US" sz="1000" dirty="0"/>
          </a:p>
        </p:txBody>
      </p:sp>
      <p:sp>
        <p:nvSpPr>
          <p:cNvPr id="17" name="Shape 15"/>
          <p:cNvSpPr/>
          <p:nvPr/>
        </p:nvSpPr>
        <p:spPr>
          <a:xfrm>
            <a:off x="4663440" y="3246120"/>
            <a:ext cx="3840480" cy="1143000"/>
          </a:xfrm>
          <a:prstGeom prst="rect">
            <a:avLst/>
          </a:prstGeom>
          <a:solidFill>
            <a:srgbClr val="F7FAFC"/>
          </a:solidFill>
          <a:ln w="6350">
            <a:solidFill>
              <a:srgbClr val="E2E8F0"/>
            </a:solidFill>
            <a:prstDash val="solid"/>
          </a:ln>
        </p:spPr>
      </p:sp>
      <p:sp>
        <p:nvSpPr>
          <p:cNvPr id="18" name="Shape 16"/>
          <p:cNvSpPr/>
          <p:nvPr/>
        </p:nvSpPr>
        <p:spPr>
          <a:xfrm>
            <a:off x="4663440" y="3246120"/>
            <a:ext cx="73152" cy="1143000"/>
          </a:xfrm>
          <a:prstGeom prst="rect">
            <a:avLst/>
          </a:prstGeom>
          <a:solidFill>
            <a:srgbClr val="E87722"/>
          </a:solidFill>
          <a:ln w="12700">
            <a:solidFill>
              <a:srgbClr val="E87722"/>
            </a:solidFill>
            <a:prstDash val="solid"/>
          </a:ln>
        </p:spPr>
      </p:sp>
      <p:sp>
        <p:nvSpPr>
          <p:cNvPr id="19" name="Text 17"/>
          <p:cNvSpPr/>
          <p:nvPr/>
        </p:nvSpPr>
        <p:spPr>
          <a:xfrm>
            <a:off x="4892040" y="3355848"/>
            <a:ext cx="3520440" cy="365760"/>
          </a:xfrm>
          <a:prstGeom prst="rect">
            <a:avLst/>
          </a:prstGeom>
          <a:noFill/>
          <a:ln/>
        </p:spPr>
        <p:txBody>
          <a:bodyPr wrap="square" lIns="0" tIns="0" rIns="0" bIns="0" rtlCol="0" anchor="t"/>
          <a:lstStyle/>
          <a:p>
            <a:pPr indent="0" marL="0">
              <a:buNone/>
            </a:pPr>
            <a:r>
              <a:rPr lang="en-US" sz="1400" b="1" dirty="0">
                <a:solidFill>
                  <a:srgbClr val="1A2B5C"/>
                </a:solidFill>
                <a:latin typeface="Calibri" pitchFamily="34" charset="0"/>
                <a:ea typeface="Calibri" pitchFamily="34" charset="-122"/>
                <a:cs typeface="Calibri" pitchFamily="34" charset="-120"/>
              </a:rPr>
              <a:t>Ancianos elegidos diáconos</a:t>
            </a:r>
            <a:endParaRPr lang="en-US" sz="1400" dirty="0"/>
          </a:p>
        </p:txBody>
      </p:sp>
      <p:sp>
        <p:nvSpPr>
          <p:cNvPr id="20" name="Text 18"/>
          <p:cNvSpPr/>
          <p:nvPr/>
        </p:nvSpPr>
        <p:spPr>
          <a:xfrm>
            <a:off x="4892040" y="3703320"/>
            <a:ext cx="3520440" cy="64008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No necesitan ser ordenados nuevamente, ya que la ordenación como ancianos abarca también esta función (Manual, pp. 92, 99).</a:t>
            </a:r>
            <a:endParaRPr lang="en-US" sz="1000" dirty="0"/>
          </a:p>
        </p:txBody>
      </p:sp>
      <p:sp>
        <p:nvSpPr>
          <p:cNvPr id="21" name="Shape 19"/>
          <p:cNvSpPr/>
          <p:nvPr/>
        </p:nvSpPr>
        <p:spPr>
          <a:xfrm>
            <a:off x="548640" y="4617720"/>
            <a:ext cx="8046720" cy="18288"/>
          </a:xfrm>
          <a:prstGeom prst="rect">
            <a:avLst/>
          </a:prstGeom>
          <a:solidFill>
            <a:srgbClr val="E2E8F0"/>
          </a:solidFill>
          <a:ln w="12700">
            <a:solidFill>
              <a:srgbClr val="E2E8F0"/>
            </a:solidFill>
            <a:prstDash val="solid"/>
          </a:ln>
        </p:spPr>
      </p:sp>
      <p:sp>
        <p:nvSpPr>
          <p:cNvPr id="22" name="Text 20"/>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3</a:t>
            </a:r>
            <a:endParaRPr lang="en-US" sz="900" dirty="0"/>
          </a:p>
        </p:txBody>
      </p:sp>
      <p:sp>
        <p:nvSpPr>
          <p:cNvPr id="23" name="Text 21"/>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22</a:t>
            </a:r>
            <a:endParaRPr lang="en-US" sz="9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0F1B3D"/>
        </a:solidFill>
      </p:bgPr>
    </p:bg>
    <p:spTree>
      <p:nvGrpSpPr>
        <p:cNvPr id="1" name=""/>
        <p:cNvGrpSpPr/>
        <p:nvPr/>
      </p:nvGrpSpPr>
      <p:grpSpPr>
        <a:xfrm>
          <a:off x="0" y="0"/>
          <a:ext cx="0" cy="0"/>
          <a:chOff x="0" y="0"/>
          <a:chExt cx="0" cy="0"/>
        </a:xfrm>
      </p:grpSpPr>
      <p:sp>
        <p:nvSpPr>
          <p:cNvPr id="2" name="Shape 0"/>
          <p:cNvSpPr/>
          <p:nvPr/>
        </p:nvSpPr>
        <p:spPr>
          <a:xfrm>
            <a:off x="4023360" y="822960"/>
            <a:ext cx="1097280" cy="1097280"/>
          </a:xfrm>
          <a:prstGeom prst="ellipse">
            <a:avLst/>
          </a:prstGeom>
          <a:solidFill>
            <a:srgbClr val="E87722"/>
          </a:solidFill>
          <a:ln w="12700">
            <a:solidFill>
              <a:srgbClr val="E87722"/>
            </a:solidFill>
            <a:prstDash val="solid"/>
          </a:ln>
        </p:spPr>
      </p:sp>
      <p:pic>
        <p:nvPicPr>
          <p:cNvPr id="3" name="Image 0" descr="preencoded.png">    </p:cNvPr>
          <p:cNvPicPr>
            <a:picLocks noChangeAspect="1"/>
          </p:cNvPicPr>
          <p:nvPr/>
        </p:nvPicPr>
        <p:blipFill>
          <a:blip r:embed="rId1"/>
          <a:stretch>
            <a:fillRect/>
          </a:stretch>
        </p:blipFill>
        <p:spPr>
          <a:xfrm>
            <a:off x="4297680" y="1097280"/>
            <a:ext cx="548640" cy="548640"/>
          </a:xfrm>
          <a:prstGeom prst="rect">
            <a:avLst/>
          </a:prstGeom>
        </p:spPr>
      </p:pic>
      <p:sp>
        <p:nvSpPr>
          <p:cNvPr id="4" name="Text 1"/>
          <p:cNvSpPr/>
          <p:nvPr/>
        </p:nvSpPr>
        <p:spPr>
          <a:xfrm>
            <a:off x="457200" y="2194560"/>
            <a:ext cx="8229600" cy="822960"/>
          </a:xfrm>
          <a:prstGeom prst="rect">
            <a:avLst/>
          </a:prstGeom>
          <a:noFill/>
          <a:ln/>
        </p:spPr>
        <p:txBody>
          <a:bodyPr wrap="square" lIns="0" tIns="0" rIns="0" bIns="0" rtlCol="0" anchor="t"/>
          <a:lstStyle/>
          <a:p>
            <a:pPr algn="ctr" indent="0" marL="0">
              <a:buNone/>
            </a:pPr>
            <a:r>
              <a:rPr lang="en-US" sz="5000" b="1" dirty="0">
                <a:solidFill>
                  <a:srgbClr val="FFFFFF"/>
                </a:solidFill>
                <a:latin typeface="Georgia" pitchFamily="34" charset="0"/>
                <a:ea typeface="Georgia" pitchFamily="34" charset="-122"/>
                <a:cs typeface="Georgia" pitchFamily="34" charset="-120"/>
              </a:rPr>
              <a:t>Gracias</a:t>
            </a:r>
            <a:endParaRPr lang="en-US" sz="5000" dirty="0"/>
          </a:p>
        </p:txBody>
      </p:sp>
      <p:sp>
        <p:nvSpPr>
          <p:cNvPr id="5" name="Shape 2"/>
          <p:cNvSpPr/>
          <p:nvPr/>
        </p:nvSpPr>
        <p:spPr>
          <a:xfrm>
            <a:off x="4206240" y="3063240"/>
            <a:ext cx="731520" cy="45720"/>
          </a:xfrm>
          <a:prstGeom prst="rect">
            <a:avLst/>
          </a:prstGeom>
          <a:solidFill>
            <a:srgbClr val="E87722"/>
          </a:solidFill>
          <a:ln w="12700">
            <a:solidFill>
              <a:srgbClr val="E87722"/>
            </a:solidFill>
            <a:prstDash val="solid"/>
          </a:ln>
        </p:spPr>
      </p:sp>
      <p:sp>
        <p:nvSpPr>
          <p:cNvPr id="6" name="Text 3"/>
          <p:cNvSpPr/>
          <p:nvPr/>
        </p:nvSpPr>
        <p:spPr>
          <a:xfrm>
            <a:off x="457200" y="3246120"/>
            <a:ext cx="8229600" cy="457200"/>
          </a:xfrm>
          <a:prstGeom prst="rect">
            <a:avLst/>
          </a:prstGeom>
          <a:noFill/>
          <a:ln/>
        </p:spPr>
        <p:txBody>
          <a:bodyPr wrap="square" lIns="0" tIns="0" rIns="0" bIns="0" rtlCol="0" anchor="t"/>
          <a:lstStyle/>
          <a:p>
            <a:pPr algn="ctr" indent="0" marL="0">
              <a:buNone/>
            </a:pPr>
            <a:r>
              <a:rPr lang="en-US" sz="2000" b="1" spc="600" kern="0" dirty="0">
                <a:solidFill>
                  <a:srgbClr val="E87722"/>
                </a:solidFill>
                <a:latin typeface="Calibri" pitchFamily="34" charset="0"/>
                <a:ea typeface="Calibri" pitchFamily="34" charset="-122"/>
                <a:cs typeface="Calibri" pitchFamily="34" charset="-120"/>
              </a:rPr>
              <a:t>INTEGRADOS EN LA MISIÓN</a:t>
            </a:r>
            <a:endParaRPr lang="en-US" sz="2000" dirty="0"/>
          </a:p>
        </p:txBody>
      </p:sp>
      <p:sp>
        <p:nvSpPr>
          <p:cNvPr id="7" name="Text 4"/>
          <p:cNvSpPr/>
          <p:nvPr/>
        </p:nvSpPr>
        <p:spPr>
          <a:xfrm>
            <a:off x="457200" y="3703320"/>
            <a:ext cx="8229600" cy="365760"/>
          </a:xfrm>
          <a:prstGeom prst="rect">
            <a:avLst/>
          </a:prstGeom>
          <a:noFill/>
          <a:ln/>
        </p:spPr>
        <p:txBody>
          <a:bodyPr wrap="square" lIns="0" tIns="0" rIns="0" bIns="0" rtlCol="0" anchor="t"/>
          <a:lstStyle/>
          <a:p>
            <a:pPr algn="ctr" indent="0" marL="0">
              <a:buNone/>
            </a:pPr>
            <a:r>
              <a:rPr lang="en-US" sz="1400" i="1" dirty="0">
                <a:solidFill>
                  <a:srgbClr val="CBD5E0"/>
                </a:solidFill>
                <a:latin typeface="Calibri" pitchFamily="34" charset="0"/>
                <a:ea typeface="Calibri" pitchFamily="34" charset="-122"/>
                <a:cs typeface="Calibri" pitchFamily="34" charset="-120"/>
              </a:rPr>
              <a:t>Un ministerio centrado en Cristo</a:t>
            </a:r>
            <a:endParaRPr lang="en-US" sz="1400" dirty="0"/>
          </a:p>
        </p:txBody>
      </p:sp>
      <p:sp>
        <p:nvSpPr>
          <p:cNvPr id="8" name="Text 5"/>
          <p:cNvSpPr/>
          <p:nvPr/>
        </p:nvSpPr>
        <p:spPr>
          <a:xfrm>
            <a:off x="457200" y="4526280"/>
            <a:ext cx="8229600" cy="320040"/>
          </a:xfrm>
          <a:prstGeom prst="rect">
            <a:avLst/>
          </a:prstGeom>
          <a:noFill/>
          <a:ln/>
        </p:spPr>
        <p:txBody>
          <a:bodyPr wrap="square" lIns="0" tIns="0" rIns="0" bIns="0" rtlCol="0" anchor="ctr"/>
          <a:lstStyle/>
          <a:p>
            <a:pPr algn="ctr" indent="0" marL="0">
              <a:buNone/>
            </a:pPr>
            <a:r>
              <a:rPr lang="en-US" sz="1100" b="1" spc="300" kern="0" dirty="0">
                <a:solidFill>
                  <a:srgbClr val="E87722"/>
                </a:solidFill>
                <a:latin typeface="Calibri" pitchFamily="34" charset="0"/>
                <a:ea typeface="Calibri" pitchFamily="34" charset="-122"/>
                <a:cs typeface="Calibri" pitchFamily="34" charset="-120"/>
              </a:rPr>
              <a:t>ASOCIACIÓN MINISTERIAL</a:t>
            </a:r>
            <a:endParaRPr lang="en-US" sz="1100" dirty="0"/>
          </a:p>
        </p:txBody>
      </p:sp>
      <p:sp>
        <p:nvSpPr>
          <p:cNvPr id="9" name="Text 6"/>
          <p:cNvSpPr/>
          <p:nvPr/>
        </p:nvSpPr>
        <p:spPr>
          <a:xfrm>
            <a:off x="457200" y="4800600"/>
            <a:ext cx="8229600" cy="274320"/>
          </a:xfrm>
          <a:prstGeom prst="rect">
            <a:avLst/>
          </a:prstGeom>
          <a:noFill/>
          <a:ln/>
        </p:spPr>
        <p:txBody>
          <a:bodyPr wrap="square" lIns="0" tIns="0" rIns="0" bIns="0" rtlCol="0" anchor="ctr"/>
          <a:lstStyle/>
          <a:p>
            <a:pPr algn="ctr" indent="0" marL="0">
              <a:buNone/>
            </a:pPr>
            <a:r>
              <a:rPr lang="en-US" sz="1000" i="1" dirty="0">
                <a:solidFill>
                  <a:srgbClr val="94A3B8"/>
                </a:solidFill>
                <a:latin typeface="Calibri" pitchFamily="34" charset="0"/>
                <a:ea typeface="Calibri" pitchFamily="34" charset="-122"/>
                <a:cs typeface="Calibri" pitchFamily="34" charset="-120"/>
              </a:rPr>
              <a:t>División Sudamericana</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3657600" cy="274320"/>
          </a:xfrm>
          <a:prstGeom prst="rect">
            <a:avLst/>
          </a:prstGeom>
          <a:noFill/>
          <a:ln/>
        </p:spPr>
        <p:txBody>
          <a:bodyPr wrap="square" lIns="0" tIns="0" rIns="0" bIns="0" rtlCol="0" anchor="ctr"/>
          <a:lstStyle/>
          <a:p>
            <a:pPr indent="0" marL="0">
              <a:buNone/>
            </a:pPr>
            <a:r>
              <a:rPr lang="en-US" sz="1100" b="1" spc="500" kern="0" dirty="0">
                <a:solidFill>
                  <a:srgbClr val="E87722"/>
                </a:solidFill>
                <a:latin typeface="Calibri" pitchFamily="34" charset="0"/>
                <a:ea typeface="Calibri" pitchFamily="34" charset="-122"/>
                <a:cs typeface="Calibri" pitchFamily="34" charset="-120"/>
              </a:rPr>
              <a:t>INTRODUCCIÓN</a:t>
            </a:r>
            <a:endParaRPr lang="en-US" sz="11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600" b="1" dirty="0">
                <a:solidFill>
                  <a:srgbClr val="1A2B5C"/>
                </a:solidFill>
                <a:latin typeface="Georgia" pitchFamily="34" charset="0"/>
                <a:ea typeface="Georgia" pitchFamily="34" charset="-122"/>
                <a:cs typeface="Georgia" pitchFamily="34" charset="-120"/>
              </a:rPr>
              <a:t>El cargo más antiguo de la iglesia</a:t>
            </a:r>
            <a:endParaRPr lang="en-US" sz="26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Significado, elección y consagración</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Este capítulo aborda los tres pilares del oficio del diaconado: el significado del cargo, el proceso de elección por la iglesia y la ordenación por imposición de manos. Cada uno tiene base bíblica directa, raíz histórica en la iglesia apostólica y aplicación práctica en el adventismo contemporáneo.</a:t>
            </a:r>
            <a:endParaRPr lang="en-US" sz="1200" dirty="0"/>
          </a:p>
          <a:p>
            <a:pPr indent="0" marL="0">
              <a:spcAft>
                <a:spcPts val="800"/>
              </a:spcAft>
              <a:buNone/>
            </a:pPr>
            <a:endParaRPr lang="en-US" sz="1200" dirty="0"/>
          </a:p>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Antes de servir, el diácono y la diaconisa necesitan comprender lo que significa ser elegidos, por qué la iglesia los aparta y qué responsabilidad asumen cuando reciben la imposición de manos. La claridad sobre estos fundamentos sostiene un ministerio fiel y duradero.</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sp>
      <p:sp>
        <p:nvSpPr>
          <p:cNvPr id="9" name="Text 6"/>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3</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03</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F1B3D"/>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E87722"/>
          </a:solidFill>
          <a:ln w="12700">
            <a:solidFill>
              <a:srgbClr val="E87722"/>
            </a:solidFill>
            <a:prstDash val="solid"/>
          </a:ln>
        </p:spPr>
      </p:sp>
      <p:sp>
        <p:nvSpPr>
          <p:cNvPr id="3" name="Text 1"/>
          <p:cNvSpPr/>
          <p:nvPr/>
        </p:nvSpPr>
        <p:spPr>
          <a:xfrm>
            <a:off x="822960" y="1645920"/>
            <a:ext cx="7315200" cy="457200"/>
          </a:xfrm>
          <a:prstGeom prst="rect">
            <a:avLst/>
          </a:prstGeom>
          <a:noFill/>
          <a:ln/>
        </p:spPr>
        <p:txBody>
          <a:bodyPr wrap="square" lIns="0" tIns="0" rIns="0" bIns="0" rtlCol="0" anchor="ctr"/>
          <a:lstStyle/>
          <a:p>
            <a:pPr indent="0" marL="0">
              <a:buNone/>
            </a:pPr>
            <a:r>
              <a:rPr lang="en-US" sz="1400" b="1" spc="600" kern="0" dirty="0">
                <a:solidFill>
                  <a:srgbClr val="E87722"/>
                </a:solidFill>
                <a:latin typeface="Calibri" pitchFamily="34" charset="0"/>
                <a:ea typeface="Calibri" pitchFamily="34" charset="-122"/>
                <a:cs typeface="Calibri" pitchFamily="34" charset="-120"/>
              </a:rPr>
              <a:t>PARTE 01</a:t>
            </a:r>
            <a:endParaRPr lang="en-US" sz="1400" dirty="0"/>
          </a:p>
        </p:txBody>
      </p:sp>
      <p:sp>
        <p:nvSpPr>
          <p:cNvPr id="4" name="Text 2"/>
          <p:cNvSpPr/>
          <p:nvPr/>
        </p:nvSpPr>
        <p:spPr>
          <a:xfrm>
            <a:off x="822960" y="2103120"/>
            <a:ext cx="7772400" cy="1828800"/>
          </a:xfrm>
          <a:prstGeom prst="rect">
            <a:avLst/>
          </a:prstGeom>
          <a:noFill/>
          <a:ln/>
        </p:spPr>
        <p:txBody>
          <a:bodyPr wrap="square" lIns="0" tIns="0" rIns="0" bIns="0" rtlCol="0" anchor="t"/>
          <a:lstStyle/>
          <a:p>
            <a:pPr indent="0" marL="0">
              <a:buNone/>
            </a:pPr>
            <a:r>
              <a:rPr lang="en-US" sz="5400" b="1" dirty="0">
                <a:solidFill>
                  <a:srgbClr val="FFFFFF"/>
                </a:solidFill>
                <a:latin typeface="Georgia" pitchFamily="34" charset="0"/>
                <a:ea typeface="Georgia" pitchFamily="34" charset="-122"/>
                <a:cs typeface="Georgia" pitchFamily="34" charset="-120"/>
              </a:rPr>
              <a:t>El significado</a:t>
            </a:r>
            <a:endParaRPr lang="en-US" sz="5400" dirty="0"/>
          </a:p>
          <a:p>
            <a:pPr indent="0" marL="0">
              <a:buNone/>
            </a:pPr>
            <a:r>
              <a:rPr lang="en-US" sz="5400" b="1" dirty="0">
                <a:solidFill>
                  <a:srgbClr val="FFFFFF"/>
                </a:solidFill>
                <a:latin typeface="Georgia" pitchFamily="34" charset="0"/>
                <a:ea typeface="Georgia" pitchFamily="34" charset="-122"/>
                <a:cs typeface="Georgia" pitchFamily="34" charset="-120"/>
              </a:rPr>
              <a:t>del cargo</a:t>
            </a:r>
            <a:endParaRPr lang="en-US" sz="5400" dirty="0"/>
          </a:p>
        </p:txBody>
      </p:sp>
      <p:sp>
        <p:nvSpPr>
          <p:cNvPr id="5" name="Text 3"/>
          <p:cNvSpPr/>
          <p:nvPr/>
        </p:nvSpPr>
        <p:spPr>
          <a:xfrm>
            <a:off x="822960" y="4160520"/>
            <a:ext cx="7315200" cy="457200"/>
          </a:xfrm>
          <a:prstGeom prst="rect">
            <a:avLst/>
          </a:prstGeom>
          <a:noFill/>
          <a:ln/>
        </p:spPr>
        <p:txBody>
          <a:bodyPr wrap="square" lIns="0" tIns="0" rIns="0" bIns="0" rtlCol="0" anchor="t"/>
          <a:lstStyle/>
          <a:p>
            <a:pPr indent="0" marL="0">
              <a:buNone/>
            </a:pPr>
            <a:r>
              <a:rPr lang="en-US" sz="1400" i="1" dirty="0">
                <a:solidFill>
                  <a:srgbClr val="CBD5E0"/>
                </a:solidFill>
                <a:latin typeface="Calibri" pitchFamily="34" charset="0"/>
                <a:ea typeface="Calibri" pitchFamily="34" charset="-122"/>
                <a:cs typeface="Calibri" pitchFamily="34" charset="-120"/>
              </a:rPr>
              <a:t>Del griego diakónos, siervo: el oficio nacido para servir.</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01 · EL SIGNIFICADO DEL CARGO</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800" b="1" dirty="0">
                <a:solidFill>
                  <a:srgbClr val="1A2B5C"/>
                </a:solidFill>
                <a:latin typeface="Georgia" pitchFamily="34" charset="0"/>
                <a:ea typeface="Georgia" pitchFamily="34" charset="-122"/>
                <a:cs typeface="Georgia" pitchFamily="34" charset="-120"/>
              </a:rPr>
              <a:t>Diácono: el que sirve</a:t>
            </a:r>
            <a:endParaRPr lang="en-US" sz="28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Una función de servicio, no de autoridad</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La palabra diácono proviene del griego diakónos, que significa siervo, y en ese sentido se utiliza muchas veces en los Evangelios. Uno de los más grandes privilegios en ejercer el diaconado reside en que esta función es, de cierta manera, la continuidad del ministerio de Cristo.</a:t>
            </a:r>
            <a:endParaRPr lang="en-US" sz="1200" dirty="0"/>
          </a:p>
          <a:p>
            <a:pPr indent="0" marL="0">
              <a:spcAft>
                <a:spcPts val="800"/>
              </a:spcAft>
              <a:buNone/>
            </a:pPr>
            <a:endParaRPr lang="en-US" sz="1200" dirty="0"/>
          </a:p>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Aquella persona elegida por la iglesia para el diaconado debe comprender que esta no es una función para el ejercicio de la autoridad sino, por el contrario, para el servicio en favor de las personas. El trabajo primordial de Cristo fue el de ministrar a los pobres, los necesitados y los ignorantes (El ministerio de la bondad, p. 63).</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sp>
      <p:sp>
        <p:nvSpPr>
          <p:cNvPr id="9" name="Text 6"/>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3</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05</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1A2B5C"/>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731520" y="914400"/>
            <a:ext cx="822960" cy="822960"/>
          </a:xfrm>
          <a:prstGeom prst="rect">
            <a:avLst/>
          </a:prstGeom>
        </p:spPr>
      </p:pic>
      <p:sp>
        <p:nvSpPr>
          <p:cNvPr id="3" name="Text 0"/>
          <p:cNvSpPr/>
          <p:nvPr/>
        </p:nvSpPr>
        <p:spPr>
          <a:xfrm>
            <a:off x="914400" y="1783080"/>
            <a:ext cx="7498080" cy="2103120"/>
          </a:xfrm>
          <a:prstGeom prst="rect">
            <a:avLst/>
          </a:prstGeom>
          <a:noFill/>
          <a:ln/>
        </p:spPr>
        <p:txBody>
          <a:bodyPr wrap="square" lIns="0" tIns="0" rIns="0" bIns="0" rtlCol="0" anchor="t"/>
          <a:lstStyle/>
          <a:p>
            <a:pPr indent="0" marL="0">
              <a:buNone/>
            </a:pPr>
            <a:r>
              <a:rPr lang="en-US" sz="2400" i="1" dirty="0">
                <a:solidFill>
                  <a:srgbClr val="FFFFFF"/>
                </a:solidFill>
                <a:latin typeface="Georgia" pitchFamily="34" charset="0"/>
                <a:ea typeface="Georgia" pitchFamily="34" charset="-122"/>
                <a:cs typeface="Georgia" pitchFamily="34" charset="-120"/>
              </a:rPr>
              <a:t>"Porque el Hijo del hombre tampoco vino para ser servido, sino para servir y dar su vida en rescate por muchos."</a:t>
            </a:r>
            <a:endParaRPr lang="en-US" sz="2400" dirty="0"/>
          </a:p>
        </p:txBody>
      </p:sp>
      <p:sp>
        <p:nvSpPr>
          <p:cNvPr id="4" name="Shape 1"/>
          <p:cNvSpPr/>
          <p:nvPr/>
        </p:nvSpPr>
        <p:spPr>
          <a:xfrm>
            <a:off x="914400" y="4069080"/>
            <a:ext cx="365760" cy="36576"/>
          </a:xfrm>
          <a:prstGeom prst="rect">
            <a:avLst/>
          </a:prstGeom>
          <a:solidFill>
            <a:srgbClr val="E87722"/>
          </a:solidFill>
          <a:ln w="12700">
            <a:solidFill>
              <a:srgbClr val="E87722"/>
            </a:solidFill>
            <a:prstDash val="solid"/>
          </a:ln>
        </p:spPr>
      </p:sp>
      <p:sp>
        <p:nvSpPr>
          <p:cNvPr id="5" name="Text 2"/>
          <p:cNvSpPr/>
          <p:nvPr/>
        </p:nvSpPr>
        <p:spPr>
          <a:xfrm>
            <a:off x="1417320" y="3931920"/>
            <a:ext cx="4572000" cy="320040"/>
          </a:xfrm>
          <a:prstGeom prst="rect">
            <a:avLst/>
          </a:prstGeom>
          <a:noFill/>
          <a:ln/>
        </p:spPr>
        <p:txBody>
          <a:bodyPr wrap="square" lIns="0" tIns="0" rIns="0" bIns="0" rtlCol="0" anchor="ctr"/>
          <a:lstStyle/>
          <a:p>
            <a:pPr indent="0" marL="0">
              <a:buNone/>
            </a:pPr>
            <a:r>
              <a:rPr lang="en-US" sz="1200" b="1" spc="400" kern="0" dirty="0">
                <a:solidFill>
                  <a:srgbClr val="E87722"/>
                </a:solidFill>
                <a:latin typeface="Calibri" pitchFamily="34" charset="0"/>
                <a:ea typeface="Calibri" pitchFamily="34" charset="-122"/>
                <a:cs typeface="Calibri" pitchFamily="34" charset="-120"/>
              </a:rPr>
              <a:t>MARCOS 10:45</a:t>
            </a:r>
            <a:endParaRPr lang="en-US" sz="1200" dirty="0"/>
          </a:p>
        </p:txBody>
      </p:sp>
      <p:sp>
        <p:nvSpPr>
          <p:cNvPr id="6" name="Text 3"/>
          <p:cNvSpPr/>
          <p:nvPr/>
        </p:nvSpPr>
        <p:spPr>
          <a:xfrm>
            <a:off x="914400" y="4297680"/>
            <a:ext cx="5486400" cy="274320"/>
          </a:xfrm>
          <a:prstGeom prst="rect">
            <a:avLst/>
          </a:prstGeom>
          <a:noFill/>
          <a:ln/>
        </p:spPr>
        <p:txBody>
          <a:bodyPr wrap="square" lIns="0" tIns="0" rIns="0" bIns="0" rtlCol="0" anchor="ctr"/>
          <a:lstStyle/>
          <a:p>
            <a:pPr indent="0" marL="0">
              <a:buNone/>
            </a:pPr>
            <a:r>
              <a:rPr lang="en-US" sz="1100" i="1" dirty="0">
                <a:solidFill>
                  <a:srgbClr val="94A3B8"/>
                </a:solidFill>
                <a:latin typeface="Calibri" pitchFamily="34" charset="0"/>
                <a:ea typeface="Calibri" pitchFamily="34" charset="-122"/>
                <a:cs typeface="Calibri" pitchFamily="34" charset="-120"/>
              </a:rPr>
              <a:t>Nueva Reina Valera 2000 Actualizada</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01 · EL SIGNIFICADO DEL CARGO</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800" b="1" dirty="0">
                <a:solidFill>
                  <a:srgbClr val="1A2B5C"/>
                </a:solidFill>
                <a:latin typeface="Georgia" pitchFamily="34" charset="0"/>
                <a:ea typeface="Georgia" pitchFamily="34" charset="-122"/>
                <a:cs typeface="Georgia" pitchFamily="34" charset="-120"/>
              </a:rPr>
              <a:t>La elección de los siete</a:t>
            </a:r>
            <a:endParaRPr lang="en-US" sz="28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El origen histórico del diaconado en Hechos 6</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La primera mención de la elección de hombres para el servicio a la iglesia aparece en Hechos 6: En esos días, como crecía el número de los discípulos, los creyentes griegos se quejaron contra los hebreos de que sus viudas eran descuidadas en la asistencia diaria (vers. 1).</a:t>
            </a:r>
            <a:endParaRPr lang="en-US" sz="1200" dirty="0"/>
          </a:p>
          <a:p>
            <a:pPr indent="0" marL="0">
              <a:spcAft>
                <a:spcPts val="800"/>
              </a:spcAft>
              <a:buNone/>
            </a:pPr>
            <a:endParaRPr lang="en-US" sz="1200" dirty="0"/>
          </a:p>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Para hacer frente a esa situación, los apóstoles convocaron a la iglesia: No es bueno que nosotros descuidemos el ministerio de la palabra de Dios para servir a las mesas. Por tanto, hermanos, elijan de entre ustedes a siete hombres de buen testimonio, llenos del Espíritu Santo y de sabiduría, a quienes encarguemos este trabajo (vers. 2-3).</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sp>
      <p:sp>
        <p:nvSpPr>
          <p:cNvPr id="9" name="Text 6"/>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3</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07</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01 · EL SIGNIFICADO DEL CARGO</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800" b="1" dirty="0">
                <a:solidFill>
                  <a:srgbClr val="1A2B5C"/>
                </a:solidFill>
                <a:latin typeface="Georgia" pitchFamily="34" charset="0"/>
                <a:ea typeface="Georgia" pitchFamily="34" charset="-122"/>
                <a:cs typeface="Georgia" pitchFamily="34" charset="-120"/>
              </a:rPr>
              <a:t>¿Quiénes fueron los siete?</a:t>
            </a:r>
            <a:endParaRPr lang="en-US" sz="28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Hombres familiarizados con la cultura griega</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Estos siete diáconos poseían nombres griegos. Uno de ellos es descrito como un gentil convertido al judaísmo (Hech. 6:5). La Biblia no informa cuántos eran helenistas y cuántos eran judíos conservadores, pues en aquellos tiempos muchos judíos palestinos tenían nombres griegos. Lo que parece cierto es que los siete fueron escogidos de entre el grupo de los que, por lo menos, estaban familiarizados con la cultura griega.</a:t>
            </a:r>
            <a:endParaRPr lang="en-US" sz="1200" dirty="0"/>
          </a:p>
          <a:p>
            <a:pPr indent="0" marL="0">
              <a:spcAft>
                <a:spcPts val="800"/>
              </a:spcAft>
              <a:buNone/>
            </a:pPr>
            <a:endParaRPr lang="en-US" sz="1200" dirty="0"/>
          </a:p>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Acerca de Esteban, Elena de White comenta: Aunque judío de nacimiento, hablaba griego y estaba familiarizado con los usos y costumbres de los griegos (Los hechos de los apóstoles, p. 81).</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sp>
      <p:sp>
        <p:nvSpPr>
          <p:cNvPr id="9" name="Text 6"/>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3</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08</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01 · EL SIGNIFICADO DEL CARGO</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3000" b="1" dirty="0">
                <a:solidFill>
                  <a:srgbClr val="1A2B5C"/>
                </a:solidFill>
                <a:latin typeface="Georgia" pitchFamily="34" charset="0"/>
                <a:ea typeface="Georgia" pitchFamily="34" charset="-122"/>
                <a:cs typeface="Georgia" pitchFamily="34" charset="-120"/>
              </a:rPr>
              <a:t>¿Por qué llamarlos diáconos?</a:t>
            </a:r>
            <a:endParaRPr lang="en-US" sz="30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Text 3"/>
          <p:cNvSpPr/>
          <p:nvPr/>
        </p:nvSpPr>
        <p:spPr>
          <a:xfrm>
            <a:off x="548640" y="1783080"/>
            <a:ext cx="8229600" cy="548640"/>
          </a:xfrm>
          <a:prstGeom prst="rect">
            <a:avLst/>
          </a:prstGeom>
          <a:noFill/>
          <a:ln/>
        </p:spPr>
        <p:txBody>
          <a:bodyPr wrap="square" lIns="0" tIns="0" rIns="0" bIns="0" rtlCol="0" anchor="t"/>
          <a:lstStyle/>
          <a:p>
            <a:pPr indent="0" marL="0">
              <a:buNone/>
            </a:pPr>
            <a:r>
              <a:rPr lang="en-US" sz="1200" i="1" dirty="0">
                <a:solidFill>
                  <a:srgbClr val="4A5568"/>
                </a:solidFill>
                <a:latin typeface="Calibri" pitchFamily="34" charset="0"/>
                <a:ea typeface="Calibri" pitchFamily="34" charset="-122"/>
                <a:cs typeface="Calibri" pitchFamily="34" charset="-120"/>
              </a:rPr>
              <a:t>Aunque el escritor bíblico no usa el título eclesiástico diakónos para los siete, hay dos razones sólidas para considerarlos los primeros diáconos:</a:t>
            </a:r>
            <a:endParaRPr lang="en-US" sz="1200" dirty="0"/>
          </a:p>
        </p:txBody>
      </p:sp>
      <p:sp>
        <p:nvSpPr>
          <p:cNvPr id="6" name="Shape 4"/>
          <p:cNvSpPr/>
          <p:nvPr/>
        </p:nvSpPr>
        <p:spPr>
          <a:xfrm>
            <a:off x="548640" y="2468880"/>
            <a:ext cx="3886200" cy="1920240"/>
          </a:xfrm>
          <a:prstGeom prst="rect">
            <a:avLst/>
          </a:prstGeom>
          <a:solidFill>
            <a:srgbClr val="F7FAFC"/>
          </a:solidFill>
          <a:ln w="6350">
            <a:solidFill>
              <a:srgbClr val="E2E8F0"/>
            </a:solidFill>
            <a:prstDash val="solid"/>
          </a:ln>
        </p:spPr>
      </p:sp>
      <p:sp>
        <p:nvSpPr>
          <p:cNvPr id="7" name="Shape 5"/>
          <p:cNvSpPr/>
          <p:nvPr/>
        </p:nvSpPr>
        <p:spPr>
          <a:xfrm>
            <a:off x="548640" y="2468880"/>
            <a:ext cx="73152" cy="1920240"/>
          </a:xfrm>
          <a:prstGeom prst="rect">
            <a:avLst/>
          </a:prstGeom>
          <a:solidFill>
            <a:srgbClr val="E87722"/>
          </a:solidFill>
          <a:ln w="12700">
            <a:solidFill>
              <a:srgbClr val="E87722"/>
            </a:solidFill>
            <a:prstDash val="solid"/>
          </a:ln>
        </p:spPr>
      </p:sp>
      <p:sp>
        <p:nvSpPr>
          <p:cNvPr id="8" name="Text 6"/>
          <p:cNvSpPr/>
          <p:nvPr/>
        </p:nvSpPr>
        <p:spPr>
          <a:xfrm>
            <a:off x="731520" y="2560320"/>
            <a:ext cx="548640" cy="365760"/>
          </a:xfrm>
          <a:prstGeom prst="rect">
            <a:avLst/>
          </a:prstGeom>
          <a:noFill/>
          <a:ln/>
        </p:spPr>
        <p:txBody>
          <a:bodyPr wrap="square" lIns="0" tIns="0" rIns="0" bIns="0" rtlCol="0" anchor="t"/>
          <a:lstStyle/>
          <a:p>
            <a:pPr indent="0" marL="0">
              <a:buNone/>
            </a:pPr>
            <a:r>
              <a:rPr lang="en-US" sz="2200" b="1" dirty="0">
                <a:solidFill>
                  <a:srgbClr val="E87722"/>
                </a:solidFill>
                <a:latin typeface="Georgia" pitchFamily="34" charset="0"/>
                <a:ea typeface="Georgia" pitchFamily="34" charset="-122"/>
                <a:cs typeface="Georgia" pitchFamily="34" charset="-120"/>
              </a:rPr>
              <a:t>01</a:t>
            </a:r>
            <a:endParaRPr lang="en-US" sz="2200" dirty="0"/>
          </a:p>
        </p:txBody>
      </p:sp>
      <p:sp>
        <p:nvSpPr>
          <p:cNvPr id="9" name="Text 7"/>
          <p:cNvSpPr/>
          <p:nvPr/>
        </p:nvSpPr>
        <p:spPr>
          <a:xfrm>
            <a:off x="1280160" y="2606040"/>
            <a:ext cx="3017520" cy="365760"/>
          </a:xfrm>
          <a:prstGeom prst="rect">
            <a:avLst/>
          </a:prstGeom>
          <a:noFill/>
          <a:ln/>
        </p:spPr>
        <p:txBody>
          <a:bodyPr wrap="square" lIns="0" tIns="0" rIns="0" bIns="0" rtlCol="0" anchor="t"/>
          <a:lstStyle/>
          <a:p>
            <a:pPr indent="0" marL="0">
              <a:buNone/>
            </a:pPr>
            <a:r>
              <a:rPr lang="en-US" sz="1600" b="1" dirty="0">
                <a:solidFill>
                  <a:srgbClr val="1A2B5C"/>
                </a:solidFill>
                <a:latin typeface="Calibri" pitchFamily="34" charset="0"/>
                <a:ea typeface="Calibri" pitchFamily="34" charset="-122"/>
                <a:cs typeface="Calibri" pitchFamily="34" charset="-120"/>
              </a:rPr>
              <a:t>La raíz griega</a:t>
            </a:r>
            <a:endParaRPr lang="en-US" sz="1600" dirty="0"/>
          </a:p>
        </p:txBody>
      </p:sp>
      <p:sp>
        <p:nvSpPr>
          <p:cNvPr id="10" name="Text 8"/>
          <p:cNvSpPr/>
          <p:nvPr/>
        </p:nvSpPr>
        <p:spPr>
          <a:xfrm>
            <a:off x="731520" y="3017520"/>
            <a:ext cx="3566160" cy="1280160"/>
          </a:xfrm>
          <a:prstGeom prst="rect">
            <a:avLst/>
          </a:prstGeom>
          <a:noFill/>
          <a:ln/>
        </p:spPr>
        <p:txBody>
          <a:bodyPr wrap="square" lIns="0" tIns="0" rIns="0" bIns="0" rtlCol="0" anchor="t"/>
          <a:lstStyle/>
          <a:p>
            <a:pPr indent="0" marL="0">
              <a:buNone/>
            </a:pPr>
            <a:r>
              <a:rPr lang="en-US" sz="1100" dirty="0">
                <a:solidFill>
                  <a:srgbClr val="4A5568"/>
                </a:solidFill>
                <a:latin typeface="Calibri" pitchFamily="34" charset="0"/>
                <a:ea typeface="Calibri" pitchFamily="34" charset="-122"/>
                <a:cs typeface="Calibri" pitchFamily="34" charset="-120"/>
              </a:rPr>
              <a:t>Las actividades para las que fueron escogidos provienen de la misma raíz:</a:t>
            </a:r>
            <a:endParaRPr lang="en-US" sz="1100" dirty="0"/>
          </a:p>
          <a:p>
            <a:pPr indent="0" marL="0">
              <a:buNone/>
            </a:pPr>
            <a:endParaRPr lang="en-US" sz="1100" dirty="0"/>
          </a:p>
          <a:p>
            <a:pPr indent="0" marL="0">
              <a:buNone/>
            </a:pPr>
            <a:r>
              <a:rPr lang="en-US" sz="1100" dirty="0">
                <a:solidFill>
                  <a:srgbClr val="4A5568"/>
                </a:solidFill>
                <a:latin typeface="Calibri" pitchFamily="34" charset="0"/>
                <a:ea typeface="Calibri" pitchFamily="34" charset="-122"/>
                <a:cs typeface="Calibri" pitchFamily="34" charset="-120"/>
              </a:rPr>
              <a:t>·  vers. 1: asistencia diaria (diakonía)</a:t>
            </a:r>
            <a:endParaRPr lang="en-US" sz="1100" dirty="0"/>
          </a:p>
          <a:p>
            <a:pPr indent="0" marL="0">
              <a:buNone/>
            </a:pPr>
            <a:r>
              <a:rPr lang="en-US" sz="1100" dirty="0">
                <a:solidFill>
                  <a:srgbClr val="4A5568"/>
                </a:solidFill>
                <a:latin typeface="Calibri" pitchFamily="34" charset="0"/>
                <a:ea typeface="Calibri" pitchFamily="34" charset="-122"/>
                <a:cs typeface="Calibri" pitchFamily="34" charset="-120"/>
              </a:rPr>
              <a:t>·  vers. 2: servir a las mesas (diakonéo)</a:t>
            </a:r>
            <a:endParaRPr lang="en-US" sz="1100" dirty="0"/>
          </a:p>
        </p:txBody>
      </p:sp>
      <p:sp>
        <p:nvSpPr>
          <p:cNvPr id="11" name="Shape 9"/>
          <p:cNvSpPr/>
          <p:nvPr/>
        </p:nvSpPr>
        <p:spPr>
          <a:xfrm>
            <a:off x="4709160" y="2468880"/>
            <a:ext cx="3886200" cy="1920240"/>
          </a:xfrm>
          <a:prstGeom prst="rect">
            <a:avLst/>
          </a:prstGeom>
          <a:solidFill>
            <a:srgbClr val="F7FAFC"/>
          </a:solidFill>
          <a:ln w="6350">
            <a:solidFill>
              <a:srgbClr val="E2E8F0"/>
            </a:solidFill>
            <a:prstDash val="solid"/>
          </a:ln>
        </p:spPr>
      </p:sp>
      <p:sp>
        <p:nvSpPr>
          <p:cNvPr id="12" name="Shape 10"/>
          <p:cNvSpPr/>
          <p:nvPr/>
        </p:nvSpPr>
        <p:spPr>
          <a:xfrm>
            <a:off x="4709160" y="2468880"/>
            <a:ext cx="73152" cy="1920240"/>
          </a:xfrm>
          <a:prstGeom prst="rect">
            <a:avLst/>
          </a:prstGeom>
          <a:solidFill>
            <a:srgbClr val="E87722"/>
          </a:solidFill>
          <a:ln w="12700">
            <a:solidFill>
              <a:srgbClr val="E87722"/>
            </a:solidFill>
            <a:prstDash val="solid"/>
          </a:ln>
        </p:spPr>
      </p:sp>
      <p:sp>
        <p:nvSpPr>
          <p:cNvPr id="13" name="Text 11"/>
          <p:cNvSpPr/>
          <p:nvPr/>
        </p:nvSpPr>
        <p:spPr>
          <a:xfrm>
            <a:off x="4892040" y="2560320"/>
            <a:ext cx="548640" cy="365760"/>
          </a:xfrm>
          <a:prstGeom prst="rect">
            <a:avLst/>
          </a:prstGeom>
          <a:noFill/>
          <a:ln/>
        </p:spPr>
        <p:txBody>
          <a:bodyPr wrap="square" lIns="0" tIns="0" rIns="0" bIns="0" rtlCol="0" anchor="t"/>
          <a:lstStyle/>
          <a:p>
            <a:pPr indent="0" marL="0">
              <a:buNone/>
            </a:pPr>
            <a:r>
              <a:rPr lang="en-US" sz="2200" b="1" dirty="0">
                <a:solidFill>
                  <a:srgbClr val="E87722"/>
                </a:solidFill>
                <a:latin typeface="Georgia" pitchFamily="34" charset="0"/>
                <a:ea typeface="Georgia" pitchFamily="34" charset="-122"/>
                <a:cs typeface="Georgia" pitchFamily="34" charset="-120"/>
              </a:rPr>
              <a:t>02</a:t>
            </a:r>
            <a:endParaRPr lang="en-US" sz="2200" dirty="0"/>
          </a:p>
        </p:txBody>
      </p:sp>
      <p:sp>
        <p:nvSpPr>
          <p:cNvPr id="14" name="Text 12"/>
          <p:cNvSpPr/>
          <p:nvPr/>
        </p:nvSpPr>
        <p:spPr>
          <a:xfrm>
            <a:off x="5440680" y="2606040"/>
            <a:ext cx="3017520" cy="365760"/>
          </a:xfrm>
          <a:prstGeom prst="rect">
            <a:avLst/>
          </a:prstGeom>
          <a:noFill/>
          <a:ln/>
        </p:spPr>
        <p:txBody>
          <a:bodyPr wrap="square" lIns="0" tIns="0" rIns="0" bIns="0" rtlCol="0" anchor="t"/>
          <a:lstStyle/>
          <a:p>
            <a:pPr indent="0" marL="0">
              <a:buNone/>
            </a:pPr>
            <a:r>
              <a:rPr lang="en-US" sz="1600" b="1" dirty="0">
                <a:solidFill>
                  <a:srgbClr val="1A2B5C"/>
                </a:solidFill>
                <a:latin typeface="Calibri" pitchFamily="34" charset="0"/>
                <a:ea typeface="Calibri" pitchFamily="34" charset="-122"/>
                <a:cs typeface="Calibri" pitchFamily="34" charset="-120"/>
              </a:rPr>
              <a:t>El Espíritu de Profecía</a:t>
            </a:r>
            <a:endParaRPr lang="en-US" sz="1600" dirty="0"/>
          </a:p>
        </p:txBody>
      </p:sp>
      <p:sp>
        <p:nvSpPr>
          <p:cNvPr id="15" name="Text 13"/>
          <p:cNvSpPr/>
          <p:nvPr/>
        </p:nvSpPr>
        <p:spPr>
          <a:xfrm>
            <a:off x="4892040" y="3017520"/>
            <a:ext cx="3566160" cy="1280160"/>
          </a:xfrm>
          <a:prstGeom prst="rect">
            <a:avLst/>
          </a:prstGeom>
          <a:noFill/>
          <a:ln/>
        </p:spPr>
        <p:txBody>
          <a:bodyPr wrap="square" lIns="0" tIns="0" rIns="0" bIns="0" rtlCol="0" anchor="t"/>
          <a:lstStyle/>
          <a:p>
            <a:pPr indent="0" marL="0">
              <a:buNone/>
            </a:pPr>
            <a:r>
              <a:rPr lang="en-US" sz="1100" dirty="0">
                <a:solidFill>
                  <a:srgbClr val="4A5568"/>
                </a:solidFill>
                <a:latin typeface="Calibri" pitchFamily="34" charset="0"/>
                <a:ea typeface="Calibri" pitchFamily="34" charset="-122"/>
                <a:cs typeface="Calibri" pitchFamily="34" charset="-120"/>
              </a:rPr>
              <a:t>Elena de White se refiere a ellos como diáconos en tres pasajes:</a:t>
            </a:r>
            <a:endParaRPr lang="en-US" sz="1100" dirty="0"/>
          </a:p>
          <a:p>
            <a:pPr indent="0" marL="0">
              <a:buNone/>
            </a:pPr>
            <a:endParaRPr lang="en-US" sz="1100" dirty="0"/>
          </a:p>
          <a:p>
            <a:pPr indent="0" marL="0">
              <a:buNone/>
            </a:pPr>
            <a:r>
              <a:rPr lang="en-US" sz="1100" dirty="0">
                <a:solidFill>
                  <a:srgbClr val="4A5568"/>
                </a:solidFill>
                <a:latin typeface="Calibri" pitchFamily="34" charset="0"/>
                <a:ea typeface="Calibri" pitchFamily="34" charset="-122"/>
                <a:cs typeface="Calibri" pitchFamily="34" charset="-120"/>
              </a:rPr>
              <a:t>·  Hechos de los apóstoles, p. 74</a:t>
            </a:r>
            <a:endParaRPr lang="en-US" sz="1100" dirty="0"/>
          </a:p>
          <a:p>
            <a:pPr indent="0" marL="0">
              <a:buNone/>
            </a:pPr>
            <a:r>
              <a:rPr lang="en-US" sz="1100" dirty="0">
                <a:solidFill>
                  <a:srgbClr val="4A5568"/>
                </a:solidFill>
                <a:latin typeface="Calibri" pitchFamily="34" charset="0"/>
                <a:ea typeface="Calibri" pitchFamily="34" charset="-122"/>
                <a:cs typeface="Calibri" pitchFamily="34" charset="-120"/>
              </a:rPr>
              <a:t>·  Hechos de los apóstoles, p. 75</a:t>
            </a:r>
            <a:endParaRPr lang="en-US" sz="1100" dirty="0"/>
          </a:p>
          <a:p>
            <a:pPr indent="0" marL="0">
              <a:buNone/>
            </a:pPr>
            <a:r>
              <a:rPr lang="en-US" sz="1100" dirty="0">
                <a:solidFill>
                  <a:srgbClr val="4A5568"/>
                </a:solidFill>
                <a:latin typeface="Calibri" pitchFamily="34" charset="0"/>
                <a:ea typeface="Calibri" pitchFamily="34" charset="-122"/>
                <a:cs typeface="Calibri" pitchFamily="34" charset="-120"/>
              </a:rPr>
              <a:t>·  Hechos de los apóstoles, p. 81</a:t>
            </a:r>
            <a:endParaRPr lang="en-US" sz="1100" dirty="0"/>
          </a:p>
        </p:txBody>
      </p:sp>
      <p:sp>
        <p:nvSpPr>
          <p:cNvPr id="16" name="Shape 14"/>
          <p:cNvSpPr/>
          <p:nvPr/>
        </p:nvSpPr>
        <p:spPr>
          <a:xfrm>
            <a:off x="548640" y="4617720"/>
            <a:ext cx="8046720" cy="18288"/>
          </a:xfrm>
          <a:prstGeom prst="rect">
            <a:avLst/>
          </a:prstGeom>
          <a:solidFill>
            <a:srgbClr val="E2E8F0"/>
          </a:solidFill>
          <a:ln w="12700">
            <a:solidFill>
              <a:srgbClr val="E2E8F0"/>
            </a:solidFill>
            <a:prstDash val="solid"/>
          </a:ln>
        </p:spPr>
      </p:sp>
      <p:sp>
        <p:nvSpPr>
          <p:cNvPr id="17" name="Text 15"/>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3</a:t>
            </a:r>
            <a:endParaRPr lang="en-US" sz="900" dirty="0"/>
          </a:p>
        </p:txBody>
      </p:sp>
      <p:sp>
        <p:nvSpPr>
          <p:cNvPr id="18" name="Text 16"/>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09</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23</Slides>
  <Notes>23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23</vt:i4>
      </vt:variant>
    </vt:vector>
  </HeadingPairs>
  <TitlesOfParts>
    <vt:vector size="26"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Guía del Diaconado · Capítulo 3</dc:title>
  <dc:subject>PptxGenJS Presentation</dc:subject>
  <dc:creator>Asociación Ministerial · DSA</dc:creator>
  <cp:lastModifiedBy>Asociación Ministerial · DSA</cp:lastModifiedBy>
  <cp:revision>1</cp:revision>
  <dcterms:created xsi:type="dcterms:W3CDTF">2026-05-12T17:44:51Z</dcterms:created>
  <dcterms:modified xsi:type="dcterms:W3CDTF">2026-05-12T17:44:51Z</dcterms:modified>
</cp:coreProperties>
</file>