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766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marL="0" indent="0">
              <a:buNone/>
            </a:pPr>
            <a:r>
              <a:rPr lang="en-US" sz="1100" b="1" kern="0" spc="40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554480"/>
            <a:ext cx="8229600" cy="1828800"/>
          </a:xfrm>
          <a:prstGeom prst="rect">
            <a:avLst/>
          </a:prstGeom>
          <a:noFill/>
          <a:ln/>
        </p:spPr>
        <p:txBody>
          <a:bodyPr wrap="square" lIns="0" tIns="0" rIns="0" bIns="0" rtlCol="0" anchor="t"/>
          <a:lstStyle/>
          <a:p>
            <a:pPr marL="0" indent="0">
              <a:buNone/>
            </a:pPr>
            <a:r>
              <a:rPr lang="en-US" sz="5400" b="1" dirty="0">
                <a:solidFill>
                  <a:srgbClr val="FFFFFF"/>
                </a:solidFill>
                <a:latin typeface="Georgia" pitchFamily="34" charset="0"/>
                <a:ea typeface="Georgia" pitchFamily="34" charset="-122"/>
                <a:cs typeface="Georgia" pitchFamily="34" charset="-120"/>
              </a:rPr>
              <a:t>Origen</a:t>
            </a:r>
            <a:endParaRPr lang="en-US" sz="5400" dirty="0"/>
          </a:p>
          <a:p>
            <a:pPr marL="0" indent="0">
              <a:buNone/>
            </a:pPr>
            <a:r>
              <a:rPr lang="en-US" sz="5400" b="1" dirty="0">
                <a:solidFill>
                  <a:srgbClr val="FFFFFF"/>
                </a:solidFill>
                <a:latin typeface="Georgia" pitchFamily="34" charset="0"/>
                <a:ea typeface="Georgia" pitchFamily="34" charset="-122"/>
                <a:cs typeface="Georgia" pitchFamily="34" charset="-120"/>
              </a:rPr>
              <a:t>del diaconado</a:t>
            </a:r>
            <a:endParaRPr lang="en-US" sz="5400" dirty="0"/>
          </a:p>
        </p:txBody>
      </p:sp>
      <p:sp>
        <p:nvSpPr>
          <p:cNvPr id="5" name="Shape 2"/>
          <p:cNvSpPr/>
          <p:nvPr/>
        </p:nvSpPr>
        <p:spPr>
          <a:xfrm>
            <a:off x="457200" y="3520440"/>
            <a:ext cx="640080" cy="54864"/>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457200" y="3703320"/>
            <a:ext cx="8229600" cy="411480"/>
          </a:xfrm>
          <a:prstGeom prst="rect">
            <a:avLst/>
          </a:prstGeom>
          <a:noFill/>
          <a:ln/>
        </p:spPr>
        <p:txBody>
          <a:bodyPr wrap="square" lIns="0" tIns="0" rIns="0" bIns="0" rtlCol="0" anchor="t"/>
          <a:lstStyle/>
          <a:p>
            <a:pPr marL="0" indent="0">
              <a:buNone/>
            </a:pPr>
            <a:r>
              <a:rPr lang="en-US" sz="1800" i="1" dirty="0">
                <a:solidFill>
                  <a:srgbClr val="CBD5E0"/>
                </a:solidFill>
                <a:latin typeface="Calibri" pitchFamily="34" charset="0"/>
                <a:ea typeface="Calibri" pitchFamily="34" charset="-122"/>
                <a:cs typeface="Calibri" pitchFamily="34" charset="-120"/>
              </a:rPr>
              <a:t>Capítulo 2 · Guía del Diaconado</a:t>
            </a:r>
            <a:endParaRPr lang="en-US" sz="1800" dirty="0"/>
          </a:p>
        </p:txBody>
      </p:sp>
      <p:sp>
        <p:nvSpPr>
          <p:cNvPr id="7" name="Text 4"/>
          <p:cNvSpPr/>
          <p:nvPr/>
        </p:nvSpPr>
        <p:spPr>
          <a:xfrm>
            <a:off x="457200" y="4480560"/>
            <a:ext cx="5486400" cy="320040"/>
          </a:xfrm>
          <a:prstGeom prst="rect">
            <a:avLst/>
          </a:prstGeom>
          <a:noFill/>
          <a:ln/>
        </p:spPr>
        <p:txBody>
          <a:bodyPr wrap="square" lIns="0" tIns="0" rIns="0" bIns="0" rtlCol="0" anchor="ctr"/>
          <a:lstStyle/>
          <a:p>
            <a:pPr marL="0" indent="0">
              <a:buNone/>
            </a:pPr>
            <a:r>
              <a:rPr lang="en-US" sz="1100" b="1" kern="0" spc="30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8" name="Text 5"/>
          <p:cNvSpPr/>
          <p:nvPr/>
        </p:nvSpPr>
        <p:spPr>
          <a:xfrm>
            <a:off x="457200" y="475488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9" name="Text 6"/>
          <p:cNvSpPr/>
          <p:nvPr/>
        </p:nvSpPr>
        <p:spPr>
          <a:xfrm>
            <a:off x="4572000" y="4572000"/>
            <a:ext cx="4114800" cy="320040"/>
          </a:xfrm>
          <a:prstGeom prst="rect">
            <a:avLst/>
          </a:prstGeom>
          <a:noFill/>
          <a:ln/>
        </p:spPr>
        <p:txBody>
          <a:bodyPr wrap="square" lIns="0" tIns="0" rIns="0" bIns="0" rtlCol="0" anchor="ctr"/>
          <a:lstStyle/>
          <a:p>
            <a:pPr marL="0" indent="0" algn="r">
              <a:buNone/>
            </a:pPr>
            <a:r>
              <a:rPr lang="en-US" sz="1100" b="1" kern="0" spc="300" dirty="0">
                <a:solidFill>
                  <a:srgbClr val="E87722"/>
                </a:solidFill>
                <a:latin typeface="Calibri" pitchFamily="34" charset="0"/>
                <a:ea typeface="Calibri" pitchFamily="34" charset="-122"/>
                <a:cs typeface="Calibri" pitchFamily="34" charset="-120"/>
              </a:rPr>
              <a:t>Capítulo 02</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82296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marL="0" indent="0">
              <a:buNone/>
            </a:pPr>
            <a:r>
              <a:rPr lang="en-US" sz="2200" i="1" dirty="0">
                <a:solidFill>
                  <a:srgbClr val="FFFFFF"/>
                </a:solidFill>
                <a:latin typeface="Georgia" pitchFamily="34" charset="0"/>
                <a:ea typeface="Georgia" pitchFamily="34" charset="-122"/>
                <a:cs typeface="Georgia" pitchFamily="34" charset="-120"/>
              </a:rPr>
              <a:t>"Y crecía la palabra del Señor, y el número de los discípulos se multiplicaba mucho en Jerusalén; también una gran multitud de los sacerdotes obedecía a la fe."</a:t>
            </a:r>
            <a:endParaRPr lang="en-US" sz="2200" dirty="0"/>
          </a:p>
        </p:txBody>
      </p:sp>
      <p:sp>
        <p:nvSpPr>
          <p:cNvPr id="4" name="Text 1"/>
          <p:cNvSpPr/>
          <p:nvPr/>
        </p:nvSpPr>
        <p:spPr>
          <a:xfrm>
            <a:off x="914400" y="3657600"/>
            <a:ext cx="7315200" cy="64008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Esta cosecha de almas se debió igualmente a la mayor libertad de que gozaban los apóstoles y al celo y la virtud demostrados por los siete diáconos.</a:t>
            </a:r>
            <a:endParaRPr lang="en-US" sz="12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HECHOS 6:7</a:t>
            </a:r>
            <a:endParaRPr lang="en-US" sz="1200" dirty="0"/>
          </a:p>
        </p:txBody>
      </p:sp>
      <p:sp>
        <p:nvSpPr>
          <p:cNvPr id="7" name="Text 4"/>
          <p:cNvSpPr/>
          <p:nvPr/>
        </p:nvSpPr>
        <p:spPr>
          <a:xfrm>
            <a:off x="914400" y="4636008"/>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Diáconos también enseñaban la fe</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Servir a las mesas no excluye predicar el evangelio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hecho de que estos hermanos habían sido ordenados para la obra especial de mirar por las necesidades de los pobres no les impedía enseñar también la fe. Por el contrario, tenían plena capacidad para instruir a otros en la verdad, lo cual hicieron con grandísimo fervor y éxito feliz.</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Su vida y su poder espirituales dependían de una estrecha comunión con Aquel por quien habían sido comisionados. Solamente unidos con Cristo podían esperar el poder del Espíritu Santo y la cooperación de los ángeles del cielo. Jesús había orado al Padre: que sean una cosa, como también nosotros; consumadamente una cosa, para que el mundo crea que tú me enviaste (Juan 17:11, 21, 23).</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1005840"/>
            <a:ext cx="822960" cy="822960"/>
          </a:xfrm>
          <a:prstGeom prst="rect">
            <a:avLst/>
          </a:prstGeom>
        </p:spPr>
      </p:pic>
      <p:sp>
        <p:nvSpPr>
          <p:cNvPr id="3" name="Text 0"/>
          <p:cNvSpPr/>
          <p:nvPr/>
        </p:nvSpPr>
        <p:spPr>
          <a:xfrm>
            <a:off x="914400" y="1920240"/>
            <a:ext cx="7498080" cy="1645920"/>
          </a:xfrm>
          <a:prstGeom prst="rect">
            <a:avLst/>
          </a:prstGeom>
          <a:noFill/>
          <a:ln/>
        </p:spPr>
        <p:txBody>
          <a:bodyPr wrap="square" lIns="0" tIns="0" rIns="0" bIns="0" rtlCol="0" anchor="t"/>
          <a:lstStyle/>
          <a:p>
            <a:pPr marL="0" indent="0">
              <a:buNone/>
            </a:pPr>
            <a:r>
              <a:rPr lang="en-US" sz="2600" i="1" dirty="0">
                <a:solidFill>
                  <a:srgbClr val="FFFFFF"/>
                </a:solidFill>
                <a:latin typeface="Georgia" pitchFamily="34" charset="0"/>
                <a:ea typeface="Georgia" pitchFamily="34" charset="-122"/>
                <a:cs typeface="Georgia" pitchFamily="34" charset="-120"/>
              </a:rPr>
              <a:t>"Hermosa como la luna, esclarecida como el sol, imponente como ejércitos en orden."</a:t>
            </a:r>
            <a:endParaRPr lang="en-US" sz="2600" dirty="0"/>
          </a:p>
        </p:txBody>
      </p:sp>
      <p:sp>
        <p:nvSpPr>
          <p:cNvPr id="4" name="Text 1"/>
          <p:cNvSpPr/>
          <p:nvPr/>
        </p:nvSpPr>
        <p:spPr>
          <a:xfrm>
            <a:off x="914400" y="3657600"/>
            <a:ext cx="7315200" cy="64008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Así avanzaría la iglesia mientras los mensajeros del evangelio permanecieran unidos en Cristo. Nada podría detener su progreso.</a:t>
            </a:r>
            <a:endParaRPr lang="en-US" sz="12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CANTARES 6:10</a:t>
            </a:r>
            <a:endParaRPr lang="en-US" sz="1200" dirty="0"/>
          </a:p>
        </p:txBody>
      </p:sp>
      <p:sp>
        <p:nvSpPr>
          <p:cNvPr id="7" name="Text 4"/>
          <p:cNvSpPr/>
          <p:nvPr/>
        </p:nvSpPr>
        <p:spPr>
          <a:xfrm>
            <a:off x="914400" y="4636008"/>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400" b="1" dirty="0">
                <a:solidFill>
                  <a:srgbClr val="1A2B5C"/>
                </a:solidFill>
                <a:latin typeface="Georgia" pitchFamily="34" charset="0"/>
                <a:ea typeface="Georgia" pitchFamily="34" charset="-122"/>
                <a:cs typeface="Georgia" pitchFamily="34" charset="-120"/>
              </a:rPr>
              <a:t>Un modelo de organización eclesiástica</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Jerusalén como referencia para todas las iglesias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La organización de la iglesia de Jerusalén debía servir de modelo para las iglesias que se establecieran en otros puntos. Los que tenían el gobierno general no habían de enseñorearse de la heredad de Dios, sino que, como prudentes pastores, habían de apacentar la grey de Dios, siendo dechados de la grey (1 Ped. 5:2-3). Los diáconos debían ser varones de buen testimonio, llenos de Espíritu Santo y de sabiduría (Hech. 6:3), colocándose unidamente de parte de la justicia.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Algunos estaban dotados por el Espíritu Santo con dones especiales: primero apóstoles, segundo profetas, tercero maestros, luego los que hacen milagros, los que ayudan, los que administran (1 Cor. 12:28). Todas estas clases de obreros tenían que trabajar concertadamente.</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4800" b="1" dirty="0">
                <a:solidFill>
                  <a:srgbClr val="FFFFFF"/>
                </a:solidFill>
                <a:latin typeface="Georgia" pitchFamily="34" charset="0"/>
                <a:ea typeface="Georgia" pitchFamily="34" charset="-122"/>
                <a:cs typeface="Georgia" pitchFamily="34" charset="-120"/>
              </a:rPr>
              <a:t>Lecciones del</a:t>
            </a:r>
            <a:endParaRPr lang="en-US" sz="4800" dirty="0"/>
          </a:p>
          <a:p>
            <a:pPr marL="0" indent="0">
              <a:buNone/>
            </a:pPr>
            <a:r>
              <a:rPr lang="en-US" sz="4800" b="1" dirty="0">
                <a:solidFill>
                  <a:srgbClr val="FFFFFF"/>
                </a:solidFill>
                <a:latin typeface="Georgia" pitchFamily="34" charset="0"/>
                <a:ea typeface="Georgia" pitchFamily="34" charset="-122"/>
                <a:cs typeface="Georgia" pitchFamily="34" charset="-120"/>
              </a:rPr>
              <a:t>Antiguo Testamento</a:t>
            </a:r>
            <a:endParaRPr lang="en-US" sz="4800" dirty="0"/>
          </a:p>
        </p:txBody>
      </p:sp>
      <p:sp>
        <p:nvSpPr>
          <p:cNvPr id="5" name="Text 3"/>
          <p:cNvSpPr/>
          <p:nvPr/>
        </p:nvSpPr>
        <p:spPr>
          <a:xfrm>
            <a:off x="822960" y="4160520"/>
            <a:ext cx="7315200" cy="45720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El consejo de Jetro, los 70 ancianos y el encargo del rey David.</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LECCIONES DEL ANTIGUO TESTAMENTO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Moisés y el consejo de Jetro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Compartir la carga del liderazgo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En los días de la teocracia, cuando Moisés estaba empeñado en llevar solo cargas tan gravosas que pronto lo agotarían, Jetro le aconsejó una sabia distribución de las responsabilidades: Preséntate tú por el pueblo ante Dios, y somete tú los asuntos a Dios. Enséñales las ordenanzas y las leyes, muéstrales el camino por donde anden, y lo que han de hacer (Éxo. 18:19-20).</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tiempo y la fuerza de quienes han sido colocados en los principales puestos de responsabilidad deben dedicarse a tratar los asuntos más graves que demandan especial sabiduría. No es plan de Dios que a tales hombres se les pida que resuelvan los asuntos menores que otros están bien capacitados para tratar.</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ÉXODO 18:25-26</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Cuatro niveles de liderazgo</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920240"/>
            <a:ext cx="1874520" cy="219456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7" name="Text 5"/>
          <p:cNvSpPr/>
          <p:nvPr/>
        </p:nvSpPr>
        <p:spPr>
          <a:xfrm>
            <a:off x="548640" y="2148840"/>
            <a:ext cx="1874520" cy="731520"/>
          </a:xfrm>
          <a:prstGeom prst="rect">
            <a:avLst/>
          </a:prstGeom>
          <a:noFill/>
          <a:ln/>
        </p:spPr>
        <p:txBody>
          <a:bodyPr wrap="square" lIns="0" tIns="0" rIns="0" bIns="0" rtlCol="0" anchor="t"/>
          <a:lstStyle/>
          <a:p>
            <a:pPr marL="0" indent="0" algn="ctr">
              <a:buNone/>
            </a:pPr>
            <a:r>
              <a:rPr lang="en-US" sz="4000" b="1" dirty="0">
                <a:solidFill>
                  <a:srgbClr val="E87722"/>
                </a:solidFill>
                <a:latin typeface="Georgia" pitchFamily="34" charset="0"/>
                <a:ea typeface="Georgia" pitchFamily="34" charset="-122"/>
                <a:cs typeface="Georgia" pitchFamily="34" charset="-120"/>
              </a:rPr>
              <a:t>1000</a:t>
            </a:r>
            <a:endParaRPr lang="en-US" sz="4000" dirty="0"/>
          </a:p>
        </p:txBody>
      </p:sp>
      <p:sp>
        <p:nvSpPr>
          <p:cNvPr id="8" name="Text 6"/>
          <p:cNvSpPr/>
          <p:nvPr/>
        </p:nvSpPr>
        <p:spPr>
          <a:xfrm>
            <a:off x="658368" y="2971800"/>
            <a:ext cx="1655064" cy="45720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Jefes de mil</a:t>
            </a:r>
            <a:endParaRPr lang="en-US" sz="1400" dirty="0"/>
          </a:p>
        </p:txBody>
      </p:sp>
      <p:sp>
        <p:nvSpPr>
          <p:cNvPr id="9" name="Text 7"/>
          <p:cNvSpPr/>
          <p:nvPr/>
        </p:nvSpPr>
        <p:spPr>
          <a:xfrm>
            <a:off x="658368" y="3429000"/>
            <a:ext cx="1655064" cy="59436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Mayor alcance, los casos más graves.</a:t>
            </a:r>
            <a:endParaRPr lang="en-US" sz="1000" dirty="0"/>
          </a:p>
        </p:txBody>
      </p:sp>
      <p:sp>
        <p:nvSpPr>
          <p:cNvPr id="10" name="Shape 8"/>
          <p:cNvSpPr/>
          <p:nvPr/>
        </p:nvSpPr>
        <p:spPr>
          <a:xfrm>
            <a:off x="2587752" y="1920240"/>
            <a:ext cx="1874520" cy="2194560"/>
          </a:xfrm>
          <a:prstGeom prst="rect">
            <a:avLst/>
          </a:prstGeom>
          <a:solidFill>
            <a:srgbClr val="F7FAFC"/>
          </a:solidFill>
          <a:ln w="6350">
            <a:solidFill>
              <a:srgbClr val="E2E8F0"/>
            </a:solidFill>
            <a:prstDash val="solid"/>
          </a:ln>
        </p:spPr>
        <p:txBody>
          <a:bodyPr/>
          <a:lstStyle/>
          <a:p>
            <a:endParaRPr lang="pt-BR"/>
          </a:p>
        </p:txBody>
      </p:sp>
      <p:sp>
        <p:nvSpPr>
          <p:cNvPr id="11" name="Shape 9"/>
          <p:cNvSpPr/>
          <p:nvPr/>
        </p:nvSpPr>
        <p:spPr>
          <a:xfrm>
            <a:off x="2587752"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12" name="Text 10"/>
          <p:cNvSpPr/>
          <p:nvPr/>
        </p:nvSpPr>
        <p:spPr>
          <a:xfrm>
            <a:off x="2587752" y="2148840"/>
            <a:ext cx="1874520" cy="731520"/>
          </a:xfrm>
          <a:prstGeom prst="rect">
            <a:avLst/>
          </a:prstGeom>
          <a:noFill/>
          <a:ln/>
        </p:spPr>
        <p:txBody>
          <a:bodyPr wrap="square" lIns="0" tIns="0" rIns="0" bIns="0" rtlCol="0" anchor="t"/>
          <a:lstStyle/>
          <a:p>
            <a:pPr marL="0" indent="0" algn="ctr">
              <a:buNone/>
            </a:pPr>
            <a:r>
              <a:rPr lang="en-US" sz="4000" b="1" dirty="0">
                <a:solidFill>
                  <a:srgbClr val="E87722"/>
                </a:solidFill>
                <a:latin typeface="Georgia" pitchFamily="34" charset="0"/>
                <a:ea typeface="Georgia" pitchFamily="34" charset="-122"/>
                <a:cs typeface="Georgia" pitchFamily="34" charset="-120"/>
              </a:rPr>
              <a:t>100</a:t>
            </a:r>
            <a:endParaRPr lang="en-US" sz="4000" dirty="0"/>
          </a:p>
        </p:txBody>
      </p:sp>
      <p:sp>
        <p:nvSpPr>
          <p:cNvPr id="13" name="Text 11"/>
          <p:cNvSpPr/>
          <p:nvPr/>
        </p:nvSpPr>
        <p:spPr>
          <a:xfrm>
            <a:off x="2697480" y="2971800"/>
            <a:ext cx="1655064" cy="45720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Jefes de cien</a:t>
            </a:r>
            <a:endParaRPr lang="en-US" sz="1400" dirty="0"/>
          </a:p>
        </p:txBody>
      </p:sp>
      <p:sp>
        <p:nvSpPr>
          <p:cNvPr id="14" name="Text 12"/>
          <p:cNvSpPr/>
          <p:nvPr/>
        </p:nvSpPr>
        <p:spPr>
          <a:xfrm>
            <a:off x="2697480" y="3429000"/>
            <a:ext cx="1655064" cy="59436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Nivel intermedio en la administración.</a:t>
            </a:r>
            <a:endParaRPr lang="en-US" sz="1000" dirty="0"/>
          </a:p>
        </p:txBody>
      </p:sp>
      <p:sp>
        <p:nvSpPr>
          <p:cNvPr id="15" name="Shape 13"/>
          <p:cNvSpPr/>
          <p:nvPr/>
        </p:nvSpPr>
        <p:spPr>
          <a:xfrm>
            <a:off x="4626864" y="1920240"/>
            <a:ext cx="1874520" cy="2194560"/>
          </a:xfrm>
          <a:prstGeom prst="rect">
            <a:avLst/>
          </a:prstGeom>
          <a:solidFill>
            <a:srgbClr val="F7FAFC"/>
          </a:solidFill>
          <a:ln w="6350">
            <a:solidFill>
              <a:srgbClr val="E2E8F0"/>
            </a:solidFill>
            <a:prstDash val="solid"/>
          </a:ln>
        </p:spPr>
        <p:txBody>
          <a:bodyPr/>
          <a:lstStyle/>
          <a:p>
            <a:endParaRPr lang="pt-BR"/>
          </a:p>
        </p:txBody>
      </p:sp>
      <p:sp>
        <p:nvSpPr>
          <p:cNvPr id="16" name="Shape 14"/>
          <p:cNvSpPr/>
          <p:nvPr/>
        </p:nvSpPr>
        <p:spPr>
          <a:xfrm>
            <a:off x="4626864"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17" name="Text 15"/>
          <p:cNvSpPr/>
          <p:nvPr/>
        </p:nvSpPr>
        <p:spPr>
          <a:xfrm>
            <a:off x="4626864" y="2148840"/>
            <a:ext cx="1874520" cy="731520"/>
          </a:xfrm>
          <a:prstGeom prst="rect">
            <a:avLst/>
          </a:prstGeom>
          <a:noFill/>
          <a:ln/>
        </p:spPr>
        <p:txBody>
          <a:bodyPr wrap="square" lIns="0" tIns="0" rIns="0" bIns="0" rtlCol="0" anchor="t"/>
          <a:lstStyle/>
          <a:p>
            <a:pPr marL="0" indent="0" algn="ctr">
              <a:buNone/>
            </a:pPr>
            <a:r>
              <a:rPr lang="en-US" sz="4000" b="1" dirty="0">
                <a:solidFill>
                  <a:srgbClr val="E87722"/>
                </a:solidFill>
                <a:latin typeface="Georgia" pitchFamily="34" charset="0"/>
                <a:ea typeface="Georgia" pitchFamily="34" charset="-122"/>
                <a:cs typeface="Georgia" pitchFamily="34" charset="-120"/>
              </a:rPr>
              <a:t>50</a:t>
            </a:r>
            <a:endParaRPr lang="en-US" sz="4000" dirty="0"/>
          </a:p>
        </p:txBody>
      </p:sp>
      <p:sp>
        <p:nvSpPr>
          <p:cNvPr id="18" name="Text 16"/>
          <p:cNvSpPr/>
          <p:nvPr/>
        </p:nvSpPr>
        <p:spPr>
          <a:xfrm>
            <a:off x="4736592" y="2971800"/>
            <a:ext cx="1655064" cy="45720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Jefes de cincuenta</a:t>
            </a:r>
            <a:endParaRPr lang="en-US" sz="1400" dirty="0"/>
          </a:p>
        </p:txBody>
      </p:sp>
      <p:sp>
        <p:nvSpPr>
          <p:cNvPr id="19" name="Text 17"/>
          <p:cNvSpPr/>
          <p:nvPr/>
        </p:nvSpPr>
        <p:spPr>
          <a:xfrm>
            <a:off x="4736592" y="3429000"/>
            <a:ext cx="1655064" cy="59436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Coordinación más próxima al pueblo.</a:t>
            </a:r>
            <a:endParaRPr lang="en-US" sz="1000" dirty="0"/>
          </a:p>
        </p:txBody>
      </p:sp>
      <p:sp>
        <p:nvSpPr>
          <p:cNvPr id="20" name="Shape 18"/>
          <p:cNvSpPr/>
          <p:nvPr/>
        </p:nvSpPr>
        <p:spPr>
          <a:xfrm>
            <a:off x="6665976" y="1920240"/>
            <a:ext cx="1874520" cy="2194560"/>
          </a:xfrm>
          <a:prstGeom prst="rect">
            <a:avLst/>
          </a:prstGeom>
          <a:solidFill>
            <a:srgbClr val="F7FAFC"/>
          </a:solidFill>
          <a:ln w="6350">
            <a:solidFill>
              <a:srgbClr val="E2E8F0"/>
            </a:solidFill>
            <a:prstDash val="solid"/>
          </a:ln>
        </p:spPr>
        <p:txBody>
          <a:bodyPr/>
          <a:lstStyle/>
          <a:p>
            <a:endParaRPr lang="pt-BR"/>
          </a:p>
        </p:txBody>
      </p:sp>
      <p:sp>
        <p:nvSpPr>
          <p:cNvPr id="21" name="Shape 19"/>
          <p:cNvSpPr/>
          <p:nvPr/>
        </p:nvSpPr>
        <p:spPr>
          <a:xfrm>
            <a:off x="6665976"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22" name="Text 20"/>
          <p:cNvSpPr/>
          <p:nvPr/>
        </p:nvSpPr>
        <p:spPr>
          <a:xfrm>
            <a:off x="6665976" y="2148840"/>
            <a:ext cx="1874520" cy="731520"/>
          </a:xfrm>
          <a:prstGeom prst="rect">
            <a:avLst/>
          </a:prstGeom>
          <a:noFill/>
          <a:ln/>
        </p:spPr>
        <p:txBody>
          <a:bodyPr wrap="square" lIns="0" tIns="0" rIns="0" bIns="0" rtlCol="0" anchor="t"/>
          <a:lstStyle/>
          <a:p>
            <a:pPr marL="0" indent="0" algn="ctr">
              <a:buNone/>
            </a:pPr>
            <a:r>
              <a:rPr lang="en-US" sz="4000" b="1" dirty="0">
                <a:solidFill>
                  <a:srgbClr val="E87722"/>
                </a:solidFill>
                <a:latin typeface="Georgia" pitchFamily="34" charset="0"/>
                <a:ea typeface="Georgia" pitchFamily="34" charset="-122"/>
                <a:cs typeface="Georgia" pitchFamily="34" charset="-120"/>
              </a:rPr>
              <a:t>10</a:t>
            </a:r>
            <a:endParaRPr lang="en-US" sz="4000" dirty="0"/>
          </a:p>
        </p:txBody>
      </p:sp>
      <p:sp>
        <p:nvSpPr>
          <p:cNvPr id="23" name="Text 21"/>
          <p:cNvSpPr/>
          <p:nvPr/>
        </p:nvSpPr>
        <p:spPr>
          <a:xfrm>
            <a:off x="6775704" y="2971800"/>
            <a:ext cx="1655064" cy="45720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Jefes de diez</a:t>
            </a:r>
            <a:endParaRPr lang="en-US" sz="1400" dirty="0"/>
          </a:p>
        </p:txBody>
      </p:sp>
      <p:sp>
        <p:nvSpPr>
          <p:cNvPr id="24" name="Text 22"/>
          <p:cNvSpPr/>
          <p:nvPr/>
        </p:nvSpPr>
        <p:spPr>
          <a:xfrm>
            <a:off x="6775704" y="3429000"/>
            <a:ext cx="1655064" cy="59436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Atención directa a las cuestiones pequeñas.</a:t>
            </a:r>
            <a:endParaRPr lang="en-US" sz="1000" dirty="0"/>
          </a:p>
        </p:txBody>
      </p:sp>
      <p:sp>
        <p:nvSpPr>
          <p:cNvPr id="25" name="Text 23"/>
          <p:cNvSpPr/>
          <p:nvPr/>
        </p:nvSpPr>
        <p:spPr>
          <a:xfrm>
            <a:off x="548640" y="4251960"/>
            <a:ext cx="8046720" cy="320040"/>
          </a:xfrm>
          <a:prstGeom prst="rect">
            <a:avLst/>
          </a:prstGeom>
          <a:noFill/>
          <a:ln/>
        </p:spPr>
        <p:txBody>
          <a:bodyPr wrap="square" lIns="0" tIns="0" rIns="0" bIns="0" rtlCol="0" anchor="ctr"/>
          <a:lstStyle/>
          <a:p>
            <a:pPr marL="0" indent="0" algn="ctr">
              <a:buNone/>
            </a:pPr>
            <a:r>
              <a:rPr lang="en-US" sz="1000" i="1" dirty="0">
                <a:solidFill>
                  <a:srgbClr val="4A5568"/>
                </a:solidFill>
                <a:latin typeface="Calibri" pitchFamily="34" charset="0"/>
                <a:ea typeface="Calibri" pitchFamily="34" charset="-122"/>
                <a:cs typeface="Calibri" pitchFamily="34" charset="-120"/>
              </a:rPr>
              <a:t>Que te traigan los casos graves, y que ellos juzguen los casos pequeños. Así aliviarás tu carga, y ellos la llevarán contigo (Éxo. 18:22).</a:t>
            </a:r>
            <a:endParaRPr lang="en-US" sz="1000" dirty="0"/>
          </a:p>
        </p:txBody>
      </p:sp>
      <p:sp>
        <p:nvSpPr>
          <p:cNvPr id="26" name="Shape 2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7" name="Text 2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28" name="Text 2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ÉXODO 18:21</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Las cualidades del líder según Jetro</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920240"/>
            <a:ext cx="1874520" cy="237744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7" name="Shape 5"/>
          <p:cNvSpPr/>
          <p:nvPr/>
        </p:nvSpPr>
        <p:spPr>
          <a:xfrm>
            <a:off x="1165860"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8" name="Image 0" descr="preencoded.png"/>
          <p:cNvPicPr>
            <a:picLocks noChangeAspect="1"/>
          </p:cNvPicPr>
          <p:nvPr/>
        </p:nvPicPr>
        <p:blipFill>
          <a:blip r:embed="rId3"/>
          <a:stretch>
            <a:fillRect/>
          </a:stretch>
        </p:blipFill>
        <p:spPr>
          <a:xfrm>
            <a:off x="1303020" y="2286000"/>
            <a:ext cx="365760" cy="365760"/>
          </a:xfrm>
          <a:prstGeom prst="rect">
            <a:avLst/>
          </a:prstGeom>
        </p:spPr>
      </p:pic>
      <p:sp>
        <p:nvSpPr>
          <p:cNvPr id="9" name="Text 6"/>
          <p:cNvSpPr/>
          <p:nvPr/>
        </p:nvSpPr>
        <p:spPr>
          <a:xfrm>
            <a:off x="658368" y="2971800"/>
            <a:ext cx="1655064" cy="59436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Varones de virtud</a:t>
            </a:r>
            <a:endParaRPr lang="en-US" sz="1400" dirty="0"/>
          </a:p>
        </p:txBody>
      </p:sp>
      <p:sp>
        <p:nvSpPr>
          <p:cNvPr id="10" name="Text 7"/>
          <p:cNvSpPr/>
          <p:nvPr/>
        </p:nvSpPr>
        <p:spPr>
          <a:xfrm>
            <a:off x="658368" y="3611880"/>
            <a:ext cx="1655064" cy="64008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Hombres íntegros, dignos de confianza pública.</a:t>
            </a:r>
            <a:endParaRPr lang="en-US" sz="1000" dirty="0"/>
          </a:p>
        </p:txBody>
      </p:sp>
      <p:sp>
        <p:nvSpPr>
          <p:cNvPr id="11" name="Shape 8"/>
          <p:cNvSpPr/>
          <p:nvPr/>
        </p:nvSpPr>
        <p:spPr>
          <a:xfrm>
            <a:off x="2587752" y="1920240"/>
            <a:ext cx="1874520" cy="2377440"/>
          </a:xfrm>
          <a:prstGeom prst="rect">
            <a:avLst/>
          </a:prstGeom>
          <a:solidFill>
            <a:srgbClr val="F7FAFC"/>
          </a:solidFill>
          <a:ln w="6350">
            <a:solidFill>
              <a:srgbClr val="E2E8F0"/>
            </a:solidFill>
            <a:prstDash val="solid"/>
          </a:ln>
        </p:spPr>
        <p:txBody>
          <a:bodyPr/>
          <a:lstStyle/>
          <a:p>
            <a:endParaRPr lang="pt-BR"/>
          </a:p>
        </p:txBody>
      </p:sp>
      <p:sp>
        <p:nvSpPr>
          <p:cNvPr id="12" name="Shape 9"/>
          <p:cNvSpPr/>
          <p:nvPr/>
        </p:nvSpPr>
        <p:spPr>
          <a:xfrm>
            <a:off x="2587752"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13" name="Shape 10"/>
          <p:cNvSpPr/>
          <p:nvPr/>
        </p:nvSpPr>
        <p:spPr>
          <a:xfrm>
            <a:off x="3204972"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14" name="Image 1" descr="preencoded.png"/>
          <p:cNvPicPr>
            <a:picLocks noChangeAspect="1"/>
          </p:cNvPicPr>
          <p:nvPr/>
        </p:nvPicPr>
        <p:blipFill>
          <a:blip r:embed="rId4"/>
          <a:stretch>
            <a:fillRect/>
          </a:stretch>
        </p:blipFill>
        <p:spPr>
          <a:xfrm>
            <a:off x="3342132" y="2286000"/>
            <a:ext cx="365760" cy="365760"/>
          </a:xfrm>
          <a:prstGeom prst="rect">
            <a:avLst/>
          </a:prstGeom>
        </p:spPr>
      </p:pic>
      <p:sp>
        <p:nvSpPr>
          <p:cNvPr id="15" name="Text 11"/>
          <p:cNvSpPr/>
          <p:nvPr/>
        </p:nvSpPr>
        <p:spPr>
          <a:xfrm>
            <a:off x="2697480" y="2971800"/>
            <a:ext cx="1655064" cy="59436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Temerosos de Dios</a:t>
            </a:r>
            <a:endParaRPr lang="en-US" sz="1400" dirty="0"/>
          </a:p>
        </p:txBody>
      </p:sp>
      <p:sp>
        <p:nvSpPr>
          <p:cNvPr id="16" name="Text 12"/>
          <p:cNvSpPr/>
          <p:nvPr/>
        </p:nvSpPr>
        <p:spPr>
          <a:xfrm>
            <a:off x="2697480" y="3611880"/>
            <a:ext cx="1655064" cy="64008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Conscientes de su responsabilidad ante el Señor.</a:t>
            </a:r>
            <a:endParaRPr lang="en-US" sz="1000" dirty="0"/>
          </a:p>
        </p:txBody>
      </p:sp>
      <p:sp>
        <p:nvSpPr>
          <p:cNvPr id="17" name="Shape 13"/>
          <p:cNvSpPr/>
          <p:nvPr/>
        </p:nvSpPr>
        <p:spPr>
          <a:xfrm>
            <a:off x="4626864" y="1920240"/>
            <a:ext cx="1874520" cy="2377440"/>
          </a:xfrm>
          <a:prstGeom prst="rect">
            <a:avLst/>
          </a:prstGeom>
          <a:solidFill>
            <a:srgbClr val="F7FAFC"/>
          </a:solidFill>
          <a:ln w="6350">
            <a:solidFill>
              <a:srgbClr val="E2E8F0"/>
            </a:solidFill>
            <a:prstDash val="solid"/>
          </a:ln>
        </p:spPr>
        <p:txBody>
          <a:bodyPr/>
          <a:lstStyle/>
          <a:p>
            <a:endParaRPr lang="pt-BR"/>
          </a:p>
        </p:txBody>
      </p:sp>
      <p:sp>
        <p:nvSpPr>
          <p:cNvPr id="18" name="Shape 14"/>
          <p:cNvSpPr/>
          <p:nvPr/>
        </p:nvSpPr>
        <p:spPr>
          <a:xfrm>
            <a:off x="4626864"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19" name="Shape 15"/>
          <p:cNvSpPr/>
          <p:nvPr/>
        </p:nvSpPr>
        <p:spPr>
          <a:xfrm>
            <a:off x="5244084"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20" name="Image 2" descr="preencoded.png"/>
          <p:cNvPicPr>
            <a:picLocks noChangeAspect="1"/>
          </p:cNvPicPr>
          <p:nvPr/>
        </p:nvPicPr>
        <p:blipFill>
          <a:blip r:embed="rId5"/>
          <a:stretch>
            <a:fillRect/>
          </a:stretch>
        </p:blipFill>
        <p:spPr>
          <a:xfrm>
            <a:off x="5381244" y="2286000"/>
            <a:ext cx="365760" cy="365760"/>
          </a:xfrm>
          <a:prstGeom prst="rect">
            <a:avLst/>
          </a:prstGeom>
        </p:spPr>
      </p:pic>
      <p:sp>
        <p:nvSpPr>
          <p:cNvPr id="21" name="Text 16"/>
          <p:cNvSpPr/>
          <p:nvPr/>
        </p:nvSpPr>
        <p:spPr>
          <a:xfrm>
            <a:off x="4736592" y="2971800"/>
            <a:ext cx="1655064" cy="59436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Varones de verdad</a:t>
            </a:r>
            <a:endParaRPr lang="en-US" sz="1400" dirty="0"/>
          </a:p>
        </p:txBody>
      </p:sp>
      <p:sp>
        <p:nvSpPr>
          <p:cNvPr id="22" name="Text 17"/>
          <p:cNvSpPr/>
          <p:nvPr/>
        </p:nvSpPr>
        <p:spPr>
          <a:xfrm>
            <a:off x="4736592" y="3611880"/>
            <a:ext cx="1655064" cy="64008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Honestos en la palabra y en la conducta.</a:t>
            </a:r>
            <a:endParaRPr lang="en-US" sz="1000" dirty="0"/>
          </a:p>
        </p:txBody>
      </p:sp>
      <p:sp>
        <p:nvSpPr>
          <p:cNvPr id="23" name="Shape 18"/>
          <p:cNvSpPr/>
          <p:nvPr/>
        </p:nvSpPr>
        <p:spPr>
          <a:xfrm>
            <a:off x="6665976" y="1920240"/>
            <a:ext cx="1874520" cy="2377440"/>
          </a:xfrm>
          <a:prstGeom prst="rect">
            <a:avLst/>
          </a:prstGeom>
          <a:solidFill>
            <a:srgbClr val="F7FAFC"/>
          </a:solidFill>
          <a:ln w="6350">
            <a:solidFill>
              <a:srgbClr val="E2E8F0"/>
            </a:solidFill>
            <a:prstDash val="solid"/>
          </a:ln>
        </p:spPr>
        <p:txBody>
          <a:bodyPr/>
          <a:lstStyle/>
          <a:p>
            <a:endParaRPr lang="pt-BR"/>
          </a:p>
        </p:txBody>
      </p:sp>
      <p:sp>
        <p:nvSpPr>
          <p:cNvPr id="24" name="Shape 19"/>
          <p:cNvSpPr/>
          <p:nvPr/>
        </p:nvSpPr>
        <p:spPr>
          <a:xfrm>
            <a:off x="6665976" y="1920240"/>
            <a:ext cx="1874520" cy="73152"/>
          </a:xfrm>
          <a:prstGeom prst="rect">
            <a:avLst/>
          </a:prstGeom>
          <a:solidFill>
            <a:srgbClr val="E87722"/>
          </a:solidFill>
          <a:ln w="12700">
            <a:solidFill>
              <a:srgbClr val="E87722"/>
            </a:solidFill>
            <a:prstDash val="solid"/>
          </a:ln>
        </p:spPr>
        <p:txBody>
          <a:bodyPr/>
          <a:lstStyle/>
          <a:p>
            <a:endParaRPr lang="pt-BR"/>
          </a:p>
        </p:txBody>
      </p:sp>
      <p:sp>
        <p:nvSpPr>
          <p:cNvPr id="25" name="Shape 20"/>
          <p:cNvSpPr/>
          <p:nvPr/>
        </p:nvSpPr>
        <p:spPr>
          <a:xfrm>
            <a:off x="7283196" y="214884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26" name="Image 3" descr="preencoded.png"/>
          <p:cNvPicPr>
            <a:picLocks noChangeAspect="1"/>
          </p:cNvPicPr>
          <p:nvPr/>
        </p:nvPicPr>
        <p:blipFill>
          <a:blip r:embed="rId6"/>
          <a:stretch>
            <a:fillRect/>
          </a:stretch>
        </p:blipFill>
        <p:spPr>
          <a:xfrm>
            <a:off x="7420356" y="2286000"/>
            <a:ext cx="365760" cy="365760"/>
          </a:xfrm>
          <a:prstGeom prst="rect">
            <a:avLst/>
          </a:prstGeom>
        </p:spPr>
      </p:pic>
      <p:sp>
        <p:nvSpPr>
          <p:cNvPr id="27" name="Text 21"/>
          <p:cNvSpPr/>
          <p:nvPr/>
        </p:nvSpPr>
        <p:spPr>
          <a:xfrm>
            <a:off x="6775704" y="2971800"/>
            <a:ext cx="1655064" cy="594360"/>
          </a:xfrm>
          <a:prstGeom prst="rect">
            <a:avLst/>
          </a:prstGeom>
          <a:noFill/>
          <a:ln/>
        </p:spPr>
        <p:txBody>
          <a:bodyPr wrap="square" lIns="0" tIns="0" rIns="0" bIns="0" rtlCol="0" anchor="t"/>
          <a:lstStyle/>
          <a:p>
            <a:pPr marL="0" indent="0" algn="ctr">
              <a:buNone/>
            </a:pPr>
            <a:r>
              <a:rPr lang="en-US" sz="1400" b="1" dirty="0">
                <a:solidFill>
                  <a:srgbClr val="1A2B5C"/>
                </a:solidFill>
                <a:latin typeface="Calibri" pitchFamily="34" charset="0"/>
                <a:ea typeface="Calibri" pitchFamily="34" charset="-122"/>
                <a:cs typeface="Calibri" pitchFamily="34" charset="-120"/>
              </a:rPr>
              <a:t>Aborrecen la avaricia</a:t>
            </a:r>
            <a:endParaRPr lang="en-US" sz="1400" dirty="0"/>
          </a:p>
        </p:txBody>
      </p:sp>
      <p:sp>
        <p:nvSpPr>
          <p:cNvPr id="28" name="Text 22"/>
          <p:cNvSpPr/>
          <p:nvPr/>
        </p:nvSpPr>
        <p:spPr>
          <a:xfrm>
            <a:off x="6775704" y="3611880"/>
            <a:ext cx="1655064" cy="640080"/>
          </a:xfrm>
          <a:prstGeom prst="rect">
            <a:avLst/>
          </a:prstGeom>
          <a:noFill/>
          <a:ln/>
        </p:spPr>
        <p:txBody>
          <a:bodyPr wrap="square" lIns="0" tIns="0" rIns="0" bIns="0" rtlCol="0" anchor="t"/>
          <a:lstStyle/>
          <a:p>
            <a:pPr marL="0" indent="0" algn="ctr">
              <a:buNone/>
            </a:pPr>
            <a:r>
              <a:rPr lang="en-US" sz="1000" dirty="0">
                <a:solidFill>
                  <a:srgbClr val="4A5568"/>
                </a:solidFill>
                <a:latin typeface="Calibri" pitchFamily="34" charset="0"/>
                <a:ea typeface="Calibri" pitchFamily="34" charset="-122"/>
                <a:cs typeface="Calibri" pitchFamily="34" charset="-120"/>
              </a:rPr>
              <a:t>Inmunes al lucro deshonesto y a la corrupción.</a:t>
            </a:r>
            <a:endParaRPr lang="en-US" sz="1000" dirty="0"/>
          </a:p>
        </p:txBody>
      </p:sp>
      <p:sp>
        <p:nvSpPr>
          <p:cNvPr id="29" name="Text 23"/>
          <p:cNvSpPr/>
          <p:nvPr/>
        </p:nvSpPr>
        <p:spPr>
          <a:xfrm>
            <a:off x="548640" y="4343400"/>
            <a:ext cx="8046720" cy="27432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Escoge tú de entre todo el pueblo varones de virtud, temerosos de Dios, varones de verdad, que aborrezcan la avaricia (Éxo. 18:21).</a:t>
            </a:r>
            <a:endParaRPr lang="en-US" sz="1000" dirty="0"/>
          </a:p>
        </p:txBody>
      </p:sp>
      <p:sp>
        <p:nvSpPr>
          <p:cNvPr id="30" name="Shape 2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31" name="Text 2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32" name="Text 2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LECCIONES DEL ANTIGUO TESTAMENTO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Los 70 ancianos y el juez justo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Cuatro principios del juicio según Deuteronomio 1</a:t>
            </a:r>
            <a:endParaRPr lang="en-US" sz="1400" dirty="0"/>
          </a:p>
        </p:txBody>
      </p:sp>
      <p:sp>
        <p:nvSpPr>
          <p:cNvPr id="7" name="Text 4"/>
          <p:cNvSpPr/>
          <p:nvPr/>
        </p:nvSpPr>
        <p:spPr>
          <a:xfrm>
            <a:off x="548640" y="2606040"/>
            <a:ext cx="8229600" cy="64008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Más tarde, al escoger setenta ancianos para que compartieran con él las responsabilidades de la dirección, Moisés escogió hombres de dignidad, de sano juicio y de experiencia. En su encargo expuso algunas de las cualidades que capacitan a un hombre para ser un sabio director:</a:t>
            </a:r>
            <a:endParaRPr lang="en-US" sz="1200" dirty="0"/>
          </a:p>
        </p:txBody>
      </p:sp>
      <p:sp>
        <p:nvSpPr>
          <p:cNvPr id="8" name="Shape 5"/>
          <p:cNvSpPr/>
          <p:nvPr/>
        </p:nvSpPr>
        <p:spPr>
          <a:xfrm>
            <a:off x="548640" y="3364992"/>
            <a:ext cx="164592" cy="164592"/>
          </a:xfrm>
          <a:prstGeom prst="ellipse">
            <a:avLst/>
          </a:prstGeom>
          <a:solidFill>
            <a:srgbClr val="E87722"/>
          </a:solidFill>
          <a:ln w="12700">
            <a:solidFill>
              <a:srgbClr val="E87722"/>
            </a:solidFill>
            <a:prstDash val="solid"/>
          </a:ln>
        </p:spPr>
        <p:txBody>
          <a:bodyPr/>
          <a:lstStyle/>
          <a:p>
            <a:endParaRPr lang="pt-BR"/>
          </a:p>
        </p:txBody>
      </p:sp>
      <p:sp>
        <p:nvSpPr>
          <p:cNvPr id="9" name="Text 6"/>
          <p:cNvSpPr/>
          <p:nvPr/>
        </p:nvSpPr>
        <p:spPr>
          <a:xfrm>
            <a:off x="822960" y="3291840"/>
            <a:ext cx="3749040" cy="5029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Oigan los pleitos de sus hermanos.</a:t>
            </a:r>
            <a:endParaRPr lang="en-US" sz="1100" dirty="0"/>
          </a:p>
        </p:txBody>
      </p:sp>
      <p:sp>
        <p:nvSpPr>
          <p:cNvPr id="10" name="Shape 7"/>
          <p:cNvSpPr/>
          <p:nvPr/>
        </p:nvSpPr>
        <p:spPr>
          <a:xfrm>
            <a:off x="4663440" y="3364992"/>
            <a:ext cx="164592" cy="164592"/>
          </a:xfrm>
          <a:prstGeom prst="ellipse">
            <a:avLst/>
          </a:prstGeom>
          <a:solidFill>
            <a:srgbClr val="E87722"/>
          </a:solidFill>
          <a:ln w="12700">
            <a:solidFill>
              <a:srgbClr val="E87722"/>
            </a:solidFill>
            <a:prstDash val="solid"/>
          </a:ln>
        </p:spPr>
        <p:txBody>
          <a:bodyPr/>
          <a:lstStyle/>
          <a:p>
            <a:endParaRPr lang="pt-BR"/>
          </a:p>
        </p:txBody>
      </p:sp>
      <p:sp>
        <p:nvSpPr>
          <p:cNvPr id="11" name="Text 8"/>
          <p:cNvSpPr/>
          <p:nvPr/>
        </p:nvSpPr>
        <p:spPr>
          <a:xfrm>
            <a:off x="4937760" y="3291840"/>
            <a:ext cx="3749040" cy="5029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Juzguen con justicia entre ellos y con el extranjero.</a:t>
            </a:r>
            <a:endParaRPr lang="en-US" sz="1100" dirty="0"/>
          </a:p>
        </p:txBody>
      </p:sp>
      <p:sp>
        <p:nvSpPr>
          <p:cNvPr id="12" name="Shape 9"/>
          <p:cNvSpPr/>
          <p:nvPr/>
        </p:nvSpPr>
        <p:spPr>
          <a:xfrm>
            <a:off x="548640" y="3867912"/>
            <a:ext cx="164592" cy="164592"/>
          </a:xfrm>
          <a:prstGeom prst="ellipse">
            <a:avLst/>
          </a:prstGeom>
          <a:solidFill>
            <a:srgbClr val="E87722"/>
          </a:solidFill>
          <a:ln w="12700">
            <a:solidFill>
              <a:srgbClr val="E87722"/>
            </a:solidFill>
            <a:prstDash val="solid"/>
          </a:ln>
        </p:spPr>
        <p:txBody>
          <a:bodyPr/>
          <a:lstStyle/>
          <a:p>
            <a:endParaRPr lang="pt-BR"/>
          </a:p>
        </p:txBody>
      </p:sp>
      <p:sp>
        <p:nvSpPr>
          <p:cNvPr id="13" name="Text 10"/>
          <p:cNvSpPr/>
          <p:nvPr/>
        </p:nvSpPr>
        <p:spPr>
          <a:xfrm>
            <a:off x="822960" y="3794760"/>
            <a:ext cx="3749040" cy="5029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No hagan acepción de personas en el juicio.</a:t>
            </a:r>
            <a:endParaRPr lang="en-US" sz="1100" dirty="0"/>
          </a:p>
        </p:txBody>
      </p:sp>
      <p:sp>
        <p:nvSpPr>
          <p:cNvPr id="14" name="Shape 11"/>
          <p:cNvSpPr/>
          <p:nvPr/>
        </p:nvSpPr>
        <p:spPr>
          <a:xfrm>
            <a:off x="4663440" y="3867912"/>
            <a:ext cx="164592" cy="164592"/>
          </a:xfrm>
          <a:prstGeom prst="ellipse">
            <a:avLst/>
          </a:prstGeom>
          <a:solidFill>
            <a:srgbClr val="E87722"/>
          </a:solidFill>
          <a:ln w="12700">
            <a:solidFill>
              <a:srgbClr val="E87722"/>
            </a:solidFill>
            <a:prstDash val="solid"/>
          </a:ln>
        </p:spPr>
        <p:txBody>
          <a:bodyPr/>
          <a:lstStyle/>
          <a:p>
            <a:endParaRPr lang="pt-BR"/>
          </a:p>
        </p:txBody>
      </p:sp>
      <p:sp>
        <p:nvSpPr>
          <p:cNvPr id="15" name="Text 12"/>
          <p:cNvSpPr/>
          <p:nvPr/>
        </p:nvSpPr>
        <p:spPr>
          <a:xfrm>
            <a:off x="4937760" y="3794760"/>
            <a:ext cx="3749040" cy="50292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Oirán al pequeño y al grande. No se dejen intimidar por nadie, porque el juicio es de Dios.</a:t>
            </a:r>
            <a:endParaRPr lang="en-US" sz="1100" dirty="0"/>
          </a:p>
        </p:txBody>
      </p:sp>
      <p:sp>
        <p:nvSpPr>
          <p:cNvPr id="16" name="Text 13"/>
          <p:cNvSpPr/>
          <p:nvPr/>
        </p:nvSpPr>
        <p:spPr>
          <a:xfrm>
            <a:off x="548640" y="4343400"/>
            <a:ext cx="8229600" cy="22860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Deuteronomio 1:16-17</a:t>
            </a:r>
            <a:endParaRPr lang="en-US" sz="1000" dirty="0"/>
          </a:p>
        </p:txBody>
      </p:sp>
      <p:sp>
        <p:nvSpPr>
          <p:cNvPr id="17" name="Shape 1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8" name="Text 1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9" name="Text 1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LECCIONES DEL ANTIGUO TESTAMENTO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David y el encargo a los líderes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La transición del reinado y la fidelidad al Señor</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rey David, hacia el final de su reinado, hizo un solemne encargo a quienes dirigían la obra de Dios en su tiempo. Convocando en Jerusalén a todos los principales de Israel, los príncipes de las tribus, los jefes de las divisiones que servían al rey, los tribunos y centuriones, con los superintendentes y los hombres valientes, el anciano rey les ordenó solemnemente ante todo Israel, congregación del Señor, y en oídos de nuestro Dios: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Guarden todos los preceptos del Señor su Dios (1 Crón. 28:1, 8). Y a Salomón, llamado a un puesto de mayor responsabilidad, David le hizo un encargo especial.</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marL="0" indent="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Los siete</a:t>
            </a:r>
            <a:endParaRPr lang="en-US" sz="1800" dirty="0"/>
          </a:p>
          <a:p>
            <a:pPr marL="0" indent="0">
              <a:buNone/>
            </a:pPr>
            <a:r>
              <a:rPr lang="en-US" sz="1800" b="1" dirty="0">
                <a:solidFill>
                  <a:srgbClr val="1A2B5C"/>
                </a:solidFill>
                <a:latin typeface="Calibri" pitchFamily="34" charset="0"/>
                <a:ea typeface="Calibri" pitchFamily="34" charset="-122"/>
                <a:cs typeface="Calibri" pitchFamily="34" charset="-120"/>
              </a:rPr>
              <a:t>diáconos</a:t>
            </a:r>
            <a:endParaRPr lang="en-US" sz="18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La elección histórica en Hechos 6 y el modelo de organización eclesiástica que nació allí.</a:t>
            </a:r>
            <a:endParaRPr lang="en-US" sz="12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Lecciones del</a:t>
            </a:r>
            <a:endParaRPr lang="en-US" sz="1800" dirty="0"/>
          </a:p>
          <a:p>
            <a:pPr marL="0" indent="0">
              <a:buNone/>
            </a:pPr>
            <a:r>
              <a:rPr lang="en-US" sz="1800" b="1" dirty="0">
                <a:solidFill>
                  <a:srgbClr val="1A2B5C"/>
                </a:solidFill>
                <a:latin typeface="Calibri" pitchFamily="34" charset="0"/>
                <a:ea typeface="Calibri" pitchFamily="34" charset="-122"/>
                <a:cs typeface="Calibri" pitchFamily="34" charset="-120"/>
              </a:rPr>
              <a:t>Antiguo Testamento</a:t>
            </a:r>
            <a:endParaRPr lang="en-US" sz="18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Moisés, Jetro, los 70 ancianos y el encargo del rey David a Salomón.</a:t>
            </a:r>
            <a:endParaRPr lang="en-US" sz="12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marL="0" indent="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marL="0" indent="0">
              <a:buNone/>
            </a:pPr>
            <a:r>
              <a:rPr lang="en-US" sz="1800" b="1" dirty="0">
                <a:solidFill>
                  <a:srgbClr val="1A2B5C"/>
                </a:solidFill>
                <a:latin typeface="Calibri" pitchFamily="34" charset="0"/>
                <a:ea typeface="Calibri" pitchFamily="34" charset="-122"/>
                <a:cs typeface="Calibri" pitchFamily="34" charset="-120"/>
              </a:rPr>
              <a:t>Principios para un</a:t>
            </a:r>
            <a:endParaRPr lang="en-US" sz="1800" dirty="0"/>
          </a:p>
          <a:p>
            <a:pPr marL="0" indent="0">
              <a:buNone/>
            </a:pPr>
            <a:r>
              <a:rPr lang="en-US" sz="1800" b="1" dirty="0">
                <a:solidFill>
                  <a:srgbClr val="1A2B5C"/>
                </a:solidFill>
                <a:latin typeface="Calibri" pitchFamily="34" charset="0"/>
                <a:ea typeface="Calibri" pitchFamily="34" charset="-122"/>
                <a:cs typeface="Calibri" pitchFamily="34" charset="-120"/>
              </a:rPr>
              <a:t>liderazgo consagrado</a:t>
            </a:r>
            <a:endParaRPr lang="en-US" sz="18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Las cualidades exigidas por los apóstoles y la unidad de la iglesia primitiva.</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640080"/>
            <a:ext cx="822960" cy="822960"/>
          </a:xfrm>
          <a:prstGeom prst="rect">
            <a:avLst/>
          </a:prstGeom>
        </p:spPr>
      </p:pic>
      <p:sp>
        <p:nvSpPr>
          <p:cNvPr id="3" name="Text 0"/>
          <p:cNvSpPr/>
          <p:nvPr/>
        </p:nvSpPr>
        <p:spPr>
          <a:xfrm>
            <a:off x="914400" y="1554480"/>
            <a:ext cx="7772400" cy="2560320"/>
          </a:xfrm>
          <a:prstGeom prst="rect">
            <a:avLst/>
          </a:prstGeom>
          <a:noFill/>
          <a:ln/>
        </p:spPr>
        <p:txBody>
          <a:bodyPr wrap="square" lIns="0" tIns="0" rIns="0" bIns="0" rtlCol="0" anchor="t"/>
          <a:lstStyle/>
          <a:p>
            <a:pPr marL="0" indent="0">
              <a:buNone/>
            </a:pPr>
            <a:r>
              <a:rPr lang="en-US" sz="1800" i="1" dirty="0">
                <a:solidFill>
                  <a:srgbClr val="FFFFFF"/>
                </a:solidFill>
                <a:latin typeface="Georgia" pitchFamily="34" charset="0"/>
                <a:ea typeface="Georgia" pitchFamily="34" charset="-122"/>
                <a:cs typeface="Georgia" pitchFamily="34" charset="-120"/>
              </a:rPr>
              <a:t>"Y tú, Salomón, hijo mío, reconoce al Dios de tu padre, y sírvelo con corazón perfecto y ánimo generoso; porque el Señor escudriña el corazón de todos y entiende toda intención de los pensamientos. Si tú lo buscas, lo hallarás; pero si lo dejas, él te dejará para siempre. Mira ahora que el Señor te ha elegido. ¡Esfuérzate!"</a:t>
            </a:r>
            <a:endParaRPr lang="en-US" sz="1800" dirty="0"/>
          </a:p>
        </p:txBody>
      </p:sp>
      <p:sp>
        <p:nvSpPr>
          <p:cNvPr id="4" name="Shape 1"/>
          <p:cNvSpPr/>
          <p:nvPr/>
        </p:nvSpPr>
        <p:spPr>
          <a:xfrm>
            <a:off x="914400" y="4297680"/>
            <a:ext cx="365760" cy="36576"/>
          </a:xfrm>
          <a:prstGeom prst="rect">
            <a:avLst/>
          </a:prstGeom>
          <a:solidFill>
            <a:srgbClr val="E87722"/>
          </a:solidFill>
          <a:ln w="12700">
            <a:solidFill>
              <a:srgbClr val="E87722"/>
            </a:solidFill>
            <a:prstDash val="solid"/>
          </a:ln>
        </p:spPr>
        <p:txBody>
          <a:bodyPr/>
          <a:lstStyle/>
          <a:p>
            <a:endParaRPr lang="pt-BR"/>
          </a:p>
        </p:txBody>
      </p:sp>
      <p:sp>
        <p:nvSpPr>
          <p:cNvPr id="5" name="Text 2"/>
          <p:cNvSpPr/>
          <p:nvPr/>
        </p:nvSpPr>
        <p:spPr>
          <a:xfrm>
            <a:off x="1417320" y="416052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1 CRÓNICAS 28:9-10</a:t>
            </a:r>
            <a:endParaRPr lang="en-US" sz="1200" dirty="0"/>
          </a:p>
        </p:txBody>
      </p:sp>
      <p:sp>
        <p:nvSpPr>
          <p:cNvPr id="6" name="Text 3"/>
          <p:cNvSpPr/>
          <p:nvPr/>
        </p:nvSpPr>
        <p:spPr>
          <a:xfrm>
            <a:off x="914400" y="4498848"/>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4400" b="1" dirty="0">
                <a:solidFill>
                  <a:srgbClr val="FFFFFF"/>
                </a:solidFill>
                <a:latin typeface="Georgia" pitchFamily="34" charset="0"/>
                <a:ea typeface="Georgia" pitchFamily="34" charset="-122"/>
                <a:cs typeface="Georgia" pitchFamily="34" charset="-120"/>
              </a:rPr>
              <a:t>Principios para un</a:t>
            </a:r>
            <a:endParaRPr lang="en-US" sz="4400" dirty="0"/>
          </a:p>
          <a:p>
            <a:pPr marL="0" indent="0">
              <a:buNone/>
            </a:pPr>
            <a:r>
              <a:rPr lang="en-US" sz="4400" b="1" dirty="0">
                <a:solidFill>
                  <a:srgbClr val="FFFFFF"/>
                </a:solidFill>
                <a:latin typeface="Georgia" pitchFamily="34" charset="0"/>
                <a:ea typeface="Georgia" pitchFamily="34" charset="-122"/>
                <a:cs typeface="Georgia" pitchFamily="34" charset="-120"/>
              </a:rPr>
              <a:t>liderazgo consagrado</a:t>
            </a:r>
            <a:endParaRPr lang="en-US" sz="4400" dirty="0"/>
          </a:p>
        </p:txBody>
      </p:sp>
      <p:sp>
        <p:nvSpPr>
          <p:cNvPr id="5" name="Text 3"/>
          <p:cNvSpPr/>
          <p:nvPr/>
        </p:nvSpPr>
        <p:spPr>
          <a:xfrm>
            <a:off x="822960" y="4160520"/>
            <a:ext cx="7315200" cy="45720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Las altas normas mantenidas por los apóstoles y la unidad de la iglesia.</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TITO 1:7-9</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Las cualidades del líder consagrado</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74520"/>
            <a:ext cx="3840480" cy="269748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74520"/>
            <a:ext cx="3840480" cy="73152"/>
          </a:xfrm>
          <a:prstGeom prst="rect">
            <a:avLst/>
          </a:prstGeom>
          <a:solidFill>
            <a:srgbClr val="B91C1C"/>
          </a:solidFill>
          <a:ln w="12700">
            <a:solidFill>
              <a:srgbClr val="B91C1C"/>
            </a:solidFill>
            <a:prstDash val="solid"/>
          </a:ln>
        </p:spPr>
        <p:txBody>
          <a:bodyPr/>
          <a:lstStyle/>
          <a:p>
            <a:endParaRPr lang="pt-BR"/>
          </a:p>
        </p:txBody>
      </p:sp>
      <p:pic>
        <p:nvPicPr>
          <p:cNvPr id="7" name="Image 0" descr="preencoded.png"/>
          <p:cNvPicPr>
            <a:picLocks noChangeAspect="1"/>
          </p:cNvPicPr>
          <p:nvPr/>
        </p:nvPicPr>
        <p:blipFill>
          <a:blip r:embed="rId3"/>
          <a:stretch>
            <a:fillRect/>
          </a:stretch>
        </p:blipFill>
        <p:spPr>
          <a:xfrm>
            <a:off x="777240" y="2103120"/>
            <a:ext cx="320040" cy="320040"/>
          </a:xfrm>
          <a:prstGeom prst="rect">
            <a:avLst/>
          </a:prstGeom>
        </p:spPr>
      </p:pic>
      <p:sp>
        <p:nvSpPr>
          <p:cNvPr id="8" name="Text 5"/>
          <p:cNvSpPr/>
          <p:nvPr/>
        </p:nvSpPr>
        <p:spPr>
          <a:xfrm>
            <a:off x="1188720" y="2121408"/>
            <a:ext cx="2743200" cy="320040"/>
          </a:xfrm>
          <a:prstGeom prst="rect">
            <a:avLst/>
          </a:prstGeom>
          <a:noFill/>
          <a:ln/>
        </p:spPr>
        <p:txBody>
          <a:bodyPr wrap="square" lIns="0" tIns="0" rIns="0" bIns="0" rtlCol="0" anchor="ctr"/>
          <a:lstStyle/>
          <a:p>
            <a:pPr marL="0" indent="0">
              <a:buNone/>
            </a:pPr>
            <a:r>
              <a:rPr lang="en-US" sz="1100" b="1" kern="0" spc="300" dirty="0">
                <a:solidFill>
                  <a:srgbClr val="B91C1C"/>
                </a:solidFill>
                <a:latin typeface="Calibri" pitchFamily="34" charset="0"/>
                <a:ea typeface="Calibri" pitchFamily="34" charset="-122"/>
                <a:cs typeface="Calibri" pitchFamily="34" charset="-120"/>
              </a:rPr>
              <a:t>LO QUE NO DEBE SER</a:t>
            </a:r>
            <a:endParaRPr lang="en-US" sz="1100" dirty="0"/>
          </a:p>
        </p:txBody>
      </p:sp>
      <p:sp>
        <p:nvSpPr>
          <p:cNvPr id="9" name="Text 6"/>
          <p:cNvSpPr/>
          <p:nvPr/>
        </p:nvSpPr>
        <p:spPr>
          <a:xfrm>
            <a:off x="868680" y="2606040"/>
            <a:ext cx="182880" cy="274320"/>
          </a:xfrm>
          <a:prstGeom prst="rect">
            <a:avLst/>
          </a:prstGeom>
          <a:noFill/>
          <a:ln/>
        </p:spPr>
        <p:txBody>
          <a:bodyPr wrap="square" lIns="0" tIns="0" rIns="0" bIns="0" rtlCol="0" anchor="t"/>
          <a:lstStyle/>
          <a:p>
            <a:pPr marL="0" indent="0">
              <a:buNone/>
            </a:pPr>
            <a:r>
              <a:rPr lang="en-US" sz="1600" b="1" dirty="0">
                <a:solidFill>
                  <a:srgbClr val="B91C1C"/>
                </a:solidFill>
                <a:latin typeface="Calibri" pitchFamily="34" charset="0"/>
                <a:ea typeface="Calibri" pitchFamily="34" charset="-122"/>
                <a:cs typeface="Calibri" pitchFamily="34" charset="-120"/>
              </a:rPr>
              <a:t>·</a:t>
            </a:r>
            <a:endParaRPr lang="en-US" sz="1600" dirty="0"/>
          </a:p>
        </p:txBody>
      </p:sp>
      <p:sp>
        <p:nvSpPr>
          <p:cNvPr id="10" name="Text 7"/>
          <p:cNvSpPr/>
          <p:nvPr/>
        </p:nvSpPr>
        <p:spPr>
          <a:xfrm>
            <a:off x="1051560" y="2606040"/>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Soberbio</a:t>
            </a:r>
            <a:endParaRPr lang="en-US" sz="1200" dirty="0"/>
          </a:p>
        </p:txBody>
      </p:sp>
      <p:sp>
        <p:nvSpPr>
          <p:cNvPr id="11" name="Text 8"/>
          <p:cNvSpPr/>
          <p:nvPr/>
        </p:nvSpPr>
        <p:spPr>
          <a:xfrm>
            <a:off x="868680" y="2953512"/>
            <a:ext cx="182880" cy="274320"/>
          </a:xfrm>
          <a:prstGeom prst="rect">
            <a:avLst/>
          </a:prstGeom>
          <a:noFill/>
          <a:ln/>
        </p:spPr>
        <p:txBody>
          <a:bodyPr wrap="square" lIns="0" tIns="0" rIns="0" bIns="0" rtlCol="0" anchor="t"/>
          <a:lstStyle/>
          <a:p>
            <a:pPr marL="0" indent="0">
              <a:buNone/>
            </a:pPr>
            <a:r>
              <a:rPr lang="en-US" sz="1600" b="1" dirty="0">
                <a:solidFill>
                  <a:srgbClr val="B91C1C"/>
                </a:solidFill>
                <a:latin typeface="Calibri" pitchFamily="34" charset="0"/>
                <a:ea typeface="Calibri" pitchFamily="34" charset="-122"/>
                <a:cs typeface="Calibri" pitchFamily="34" charset="-120"/>
              </a:rPr>
              <a:t>·</a:t>
            </a:r>
            <a:endParaRPr lang="en-US" sz="1600" dirty="0"/>
          </a:p>
        </p:txBody>
      </p:sp>
      <p:sp>
        <p:nvSpPr>
          <p:cNvPr id="12" name="Text 9"/>
          <p:cNvSpPr/>
          <p:nvPr/>
        </p:nvSpPr>
        <p:spPr>
          <a:xfrm>
            <a:off x="1051560" y="2953512"/>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Iracundo</a:t>
            </a:r>
            <a:endParaRPr lang="en-US" sz="1200" dirty="0"/>
          </a:p>
        </p:txBody>
      </p:sp>
      <p:sp>
        <p:nvSpPr>
          <p:cNvPr id="13" name="Text 10"/>
          <p:cNvSpPr/>
          <p:nvPr/>
        </p:nvSpPr>
        <p:spPr>
          <a:xfrm>
            <a:off x="868680" y="3300984"/>
            <a:ext cx="182880" cy="274320"/>
          </a:xfrm>
          <a:prstGeom prst="rect">
            <a:avLst/>
          </a:prstGeom>
          <a:noFill/>
          <a:ln/>
        </p:spPr>
        <p:txBody>
          <a:bodyPr wrap="square" lIns="0" tIns="0" rIns="0" bIns="0" rtlCol="0" anchor="t"/>
          <a:lstStyle/>
          <a:p>
            <a:pPr marL="0" indent="0">
              <a:buNone/>
            </a:pPr>
            <a:r>
              <a:rPr lang="en-US" sz="1600" b="1" dirty="0">
                <a:solidFill>
                  <a:srgbClr val="B91C1C"/>
                </a:solidFill>
                <a:latin typeface="Calibri" pitchFamily="34" charset="0"/>
                <a:ea typeface="Calibri" pitchFamily="34" charset="-122"/>
                <a:cs typeface="Calibri" pitchFamily="34" charset="-120"/>
              </a:rPr>
              <a:t>·</a:t>
            </a:r>
            <a:endParaRPr lang="en-US" sz="1600" dirty="0"/>
          </a:p>
        </p:txBody>
      </p:sp>
      <p:sp>
        <p:nvSpPr>
          <p:cNvPr id="14" name="Text 11"/>
          <p:cNvSpPr/>
          <p:nvPr/>
        </p:nvSpPr>
        <p:spPr>
          <a:xfrm>
            <a:off x="1051560" y="3300984"/>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Afecto al vino</a:t>
            </a:r>
            <a:endParaRPr lang="en-US" sz="1200" dirty="0"/>
          </a:p>
        </p:txBody>
      </p:sp>
      <p:sp>
        <p:nvSpPr>
          <p:cNvPr id="15" name="Text 12"/>
          <p:cNvSpPr/>
          <p:nvPr/>
        </p:nvSpPr>
        <p:spPr>
          <a:xfrm>
            <a:off x="868680" y="3648456"/>
            <a:ext cx="182880" cy="274320"/>
          </a:xfrm>
          <a:prstGeom prst="rect">
            <a:avLst/>
          </a:prstGeom>
          <a:noFill/>
          <a:ln/>
        </p:spPr>
        <p:txBody>
          <a:bodyPr wrap="square" lIns="0" tIns="0" rIns="0" bIns="0" rtlCol="0" anchor="t"/>
          <a:lstStyle/>
          <a:p>
            <a:pPr marL="0" indent="0">
              <a:buNone/>
            </a:pPr>
            <a:r>
              <a:rPr lang="en-US" sz="1600" b="1" dirty="0">
                <a:solidFill>
                  <a:srgbClr val="B91C1C"/>
                </a:solidFill>
                <a:latin typeface="Calibri" pitchFamily="34" charset="0"/>
                <a:ea typeface="Calibri" pitchFamily="34" charset="-122"/>
                <a:cs typeface="Calibri" pitchFamily="34" charset="-120"/>
              </a:rPr>
              <a:t>·</a:t>
            </a:r>
            <a:endParaRPr lang="en-US" sz="1600" dirty="0"/>
          </a:p>
        </p:txBody>
      </p:sp>
      <p:sp>
        <p:nvSpPr>
          <p:cNvPr id="16" name="Text 13"/>
          <p:cNvSpPr/>
          <p:nvPr/>
        </p:nvSpPr>
        <p:spPr>
          <a:xfrm>
            <a:off x="1051560" y="3648456"/>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Pendenciero</a:t>
            </a:r>
            <a:endParaRPr lang="en-US" sz="1200" dirty="0"/>
          </a:p>
        </p:txBody>
      </p:sp>
      <p:sp>
        <p:nvSpPr>
          <p:cNvPr id="17" name="Text 14"/>
          <p:cNvSpPr/>
          <p:nvPr/>
        </p:nvSpPr>
        <p:spPr>
          <a:xfrm>
            <a:off x="868680" y="3995928"/>
            <a:ext cx="182880" cy="274320"/>
          </a:xfrm>
          <a:prstGeom prst="rect">
            <a:avLst/>
          </a:prstGeom>
          <a:noFill/>
          <a:ln/>
        </p:spPr>
        <p:txBody>
          <a:bodyPr wrap="square" lIns="0" tIns="0" rIns="0" bIns="0" rtlCol="0" anchor="t"/>
          <a:lstStyle/>
          <a:p>
            <a:pPr marL="0" indent="0">
              <a:buNone/>
            </a:pPr>
            <a:r>
              <a:rPr lang="en-US" sz="1600" b="1" dirty="0">
                <a:solidFill>
                  <a:srgbClr val="B91C1C"/>
                </a:solidFill>
                <a:latin typeface="Calibri" pitchFamily="34" charset="0"/>
                <a:ea typeface="Calibri" pitchFamily="34" charset="-122"/>
                <a:cs typeface="Calibri" pitchFamily="34" charset="-120"/>
              </a:rPr>
              <a:t>·</a:t>
            </a:r>
            <a:endParaRPr lang="en-US" sz="1600" dirty="0"/>
          </a:p>
        </p:txBody>
      </p:sp>
      <p:sp>
        <p:nvSpPr>
          <p:cNvPr id="18" name="Text 15"/>
          <p:cNvSpPr/>
          <p:nvPr/>
        </p:nvSpPr>
        <p:spPr>
          <a:xfrm>
            <a:off x="1051560" y="3995928"/>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Codicioso de ganancias deshonestas</a:t>
            </a:r>
            <a:endParaRPr lang="en-US" sz="1200" dirty="0"/>
          </a:p>
        </p:txBody>
      </p:sp>
      <p:sp>
        <p:nvSpPr>
          <p:cNvPr id="19" name="Shape 16"/>
          <p:cNvSpPr/>
          <p:nvPr/>
        </p:nvSpPr>
        <p:spPr>
          <a:xfrm>
            <a:off x="4754880" y="1874520"/>
            <a:ext cx="3840480" cy="2697480"/>
          </a:xfrm>
          <a:prstGeom prst="rect">
            <a:avLst/>
          </a:prstGeom>
          <a:solidFill>
            <a:srgbClr val="F7FAFC"/>
          </a:solidFill>
          <a:ln w="6350">
            <a:solidFill>
              <a:srgbClr val="E2E8F0"/>
            </a:solidFill>
            <a:prstDash val="solid"/>
          </a:ln>
        </p:spPr>
        <p:txBody>
          <a:bodyPr/>
          <a:lstStyle/>
          <a:p>
            <a:endParaRPr lang="pt-BR"/>
          </a:p>
        </p:txBody>
      </p:sp>
      <p:sp>
        <p:nvSpPr>
          <p:cNvPr id="20" name="Shape 17"/>
          <p:cNvSpPr/>
          <p:nvPr/>
        </p:nvSpPr>
        <p:spPr>
          <a:xfrm>
            <a:off x="4754880" y="1874520"/>
            <a:ext cx="3840480" cy="73152"/>
          </a:xfrm>
          <a:prstGeom prst="rect">
            <a:avLst/>
          </a:prstGeom>
          <a:solidFill>
            <a:srgbClr val="047857"/>
          </a:solidFill>
          <a:ln w="12700">
            <a:solidFill>
              <a:srgbClr val="047857"/>
            </a:solidFill>
            <a:prstDash val="solid"/>
          </a:ln>
        </p:spPr>
        <p:txBody>
          <a:bodyPr/>
          <a:lstStyle/>
          <a:p>
            <a:endParaRPr lang="pt-BR"/>
          </a:p>
        </p:txBody>
      </p:sp>
      <p:pic>
        <p:nvPicPr>
          <p:cNvPr id="21" name="Image 1" descr="preencoded.png"/>
          <p:cNvPicPr>
            <a:picLocks noChangeAspect="1"/>
          </p:cNvPicPr>
          <p:nvPr/>
        </p:nvPicPr>
        <p:blipFill>
          <a:blip r:embed="rId4"/>
          <a:stretch>
            <a:fillRect/>
          </a:stretch>
        </p:blipFill>
        <p:spPr>
          <a:xfrm>
            <a:off x="4983480" y="2103120"/>
            <a:ext cx="320040" cy="320040"/>
          </a:xfrm>
          <a:prstGeom prst="rect">
            <a:avLst/>
          </a:prstGeom>
        </p:spPr>
      </p:pic>
      <p:sp>
        <p:nvSpPr>
          <p:cNvPr id="22" name="Text 18"/>
          <p:cNvSpPr/>
          <p:nvPr/>
        </p:nvSpPr>
        <p:spPr>
          <a:xfrm>
            <a:off x="5394960" y="2121408"/>
            <a:ext cx="2743200" cy="320040"/>
          </a:xfrm>
          <a:prstGeom prst="rect">
            <a:avLst/>
          </a:prstGeom>
          <a:noFill/>
          <a:ln/>
        </p:spPr>
        <p:txBody>
          <a:bodyPr wrap="square" lIns="0" tIns="0" rIns="0" bIns="0" rtlCol="0" anchor="ctr"/>
          <a:lstStyle/>
          <a:p>
            <a:pPr marL="0" indent="0">
              <a:buNone/>
            </a:pPr>
            <a:r>
              <a:rPr lang="en-US" sz="1100" b="1" kern="0" spc="300" dirty="0">
                <a:solidFill>
                  <a:srgbClr val="047857"/>
                </a:solidFill>
                <a:latin typeface="Calibri" pitchFamily="34" charset="0"/>
                <a:ea typeface="Calibri" pitchFamily="34" charset="-122"/>
                <a:cs typeface="Calibri" pitchFamily="34" charset="-120"/>
              </a:rPr>
              <a:t>LO QUE SÍ DEBE SER</a:t>
            </a:r>
            <a:endParaRPr lang="en-US" sz="1100" dirty="0"/>
          </a:p>
        </p:txBody>
      </p:sp>
      <p:sp>
        <p:nvSpPr>
          <p:cNvPr id="23" name="Text 19"/>
          <p:cNvSpPr/>
          <p:nvPr/>
        </p:nvSpPr>
        <p:spPr>
          <a:xfrm>
            <a:off x="5074920" y="2606040"/>
            <a:ext cx="182880" cy="274320"/>
          </a:xfrm>
          <a:prstGeom prst="rect">
            <a:avLst/>
          </a:prstGeom>
          <a:noFill/>
          <a:ln/>
        </p:spPr>
        <p:txBody>
          <a:bodyPr wrap="square" lIns="0" tIns="0" rIns="0" bIns="0" rtlCol="0" anchor="t"/>
          <a:lstStyle/>
          <a:p>
            <a:pPr marL="0" indent="0">
              <a:buNone/>
            </a:pPr>
            <a:r>
              <a:rPr lang="en-US" sz="1600" b="1" dirty="0">
                <a:solidFill>
                  <a:srgbClr val="047857"/>
                </a:solidFill>
                <a:latin typeface="Calibri" pitchFamily="34" charset="0"/>
                <a:ea typeface="Calibri" pitchFamily="34" charset="-122"/>
                <a:cs typeface="Calibri" pitchFamily="34" charset="-120"/>
              </a:rPr>
              <a:t>·</a:t>
            </a:r>
            <a:endParaRPr lang="en-US" sz="1600" dirty="0"/>
          </a:p>
        </p:txBody>
      </p:sp>
      <p:sp>
        <p:nvSpPr>
          <p:cNvPr id="24" name="Text 20"/>
          <p:cNvSpPr/>
          <p:nvPr/>
        </p:nvSpPr>
        <p:spPr>
          <a:xfrm>
            <a:off x="5257800" y="2606040"/>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Irreprensible</a:t>
            </a:r>
            <a:endParaRPr lang="en-US" sz="1200" dirty="0"/>
          </a:p>
        </p:txBody>
      </p:sp>
      <p:sp>
        <p:nvSpPr>
          <p:cNvPr id="25" name="Text 21"/>
          <p:cNvSpPr/>
          <p:nvPr/>
        </p:nvSpPr>
        <p:spPr>
          <a:xfrm>
            <a:off x="5074920" y="2953512"/>
            <a:ext cx="182880" cy="274320"/>
          </a:xfrm>
          <a:prstGeom prst="rect">
            <a:avLst/>
          </a:prstGeom>
          <a:noFill/>
          <a:ln/>
        </p:spPr>
        <p:txBody>
          <a:bodyPr wrap="square" lIns="0" tIns="0" rIns="0" bIns="0" rtlCol="0" anchor="t"/>
          <a:lstStyle/>
          <a:p>
            <a:pPr marL="0" indent="0">
              <a:buNone/>
            </a:pPr>
            <a:r>
              <a:rPr lang="en-US" sz="1600" b="1" dirty="0">
                <a:solidFill>
                  <a:srgbClr val="047857"/>
                </a:solidFill>
                <a:latin typeface="Calibri" pitchFamily="34" charset="0"/>
                <a:ea typeface="Calibri" pitchFamily="34" charset="-122"/>
                <a:cs typeface="Calibri" pitchFamily="34" charset="-120"/>
              </a:rPr>
              <a:t>·</a:t>
            </a:r>
            <a:endParaRPr lang="en-US" sz="1600" dirty="0"/>
          </a:p>
        </p:txBody>
      </p:sp>
      <p:sp>
        <p:nvSpPr>
          <p:cNvPr id="26" name="Text 22"/>
          <p:cNvSpPr/>
          <p:nvPr/>
        </p:nvSpPr>
        <p:spPr>
          <a:xfrm>
            <a:off x="5257800" y="2953512"/>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Hospitalario, amante de lo bueno</a:t>
            </a:r>
            <a:endParaRPr lang="en-US" sz="1200" dirty="0"/>
          </a:p>
        </p:txBody>
      </p:sp>
      <p:sp>
        <p:nvSpPr>
          <p:cNvPr id="27" name="Text 23"/>
          <p:cNvSpPr/>
          <p:nvPr/>
        </p:nvSpPr>
        <p:spPr>
          <a:xfrm>
            <a:off x="5074920" y="3300984"/>
            <a:ext cx="182880" cy="274320"/>
          </a:xfrm>
          <a:prstGeom prst="rect">
            <a:avLst/>
          </a:prstGeom>
          <a:noFill/>
          <a:ln/>
        </p:spPr>
        <p:txBody>
          <a:bodyPr wrap="square" lIns="0" tIns="0" rIns="0" bIns="0" rtlCol="0" anchor="t"/>
          <a:lstStyle/>
          <a:p>
            <a:pPr marL="0" indent="0">
              <a:buNone/>
            </a:pPr>
            <a:r>
              <a:rPr lang="en-US" sz="1600" b="1" dirty="0">
                <a:solidFill>
                  <a:srgbClr val="047857"/>
                </a:solidFill>
                <a:latin typeface="Calibri" pitchFamily="34" charset="0"/>
                <a:ea typeface="Calibri" pitchFamily="34" charset="-122"/>
                <a:cs typeface="Calibri" pitchFamily="34" charset="-120"/>
              </a:rPr>
              <a:t>·</a:t>
            </a:r>
            <a:endParaRPr lang="en-US" sz="1600" dirty="0"/>
          </a:p>
        </p:txBody>
      </p:sp>
      <p:sp>
        <p:nvSpPr>
          <p:cNvPr id="28" name="Text 24"/>
          <p:cNvSpPr/>
          <p:nvPr/>
        </p:nvSpPr>
        <p:spPr>
          <a:xfrm>
            <a:off x="5257800" y="3300984"/>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Sobrio, justo y santo</a:t>
            </a:r>
            <a:endParaRPr lang="en-US" sz="1200" dirty="0"/>
          </a:p>
        </p:txBody>
      </p:sp>
      <p:sp>
        <p:nvSpPr>
          <p:cNvPr id="29" name="Text 25"/>
          <p:cNvSpPr/>
          <p:nvPr/>
        </p:nvSpPr>
        <p:spPr>
          <a:xfrm>
            <a:off x="5074920" y="3648456"/>
            <a:ext cx="182880" cy="274320"/>
          </a:xfrm>
          <a:prstGeom prst="rect">
            <a:avLst/>
          </a:prstGeom>
          <a:noFill/>
          <a:ln/>
        </p:spPr>
        <p:txBody>
          <a:bodyPr wrap="square" lIns="0" tIns="0" rIns="0" bIns="0" rtlCol="0" anchor="t"/>
          <a:lstStyle/>
          <a:p>
            <a:pPr marL="0" indent="0">
              <a:buNone/>
            </a:pPr>
            <a:r>
              <a:rPr lang="en-US" sz="1600" b="1" dirty="0">
                <a:solidFill>
                  <a:srgbClr val="047857"/>
                </a:solidFill>
                <a:latin typeface="Calibri" pitchFamily="34" charset="0"/>
                <a:ea typeface="Calibri" pitchFamily="34" charset="-122"/>
                <a:cs typeface="Calibri" pitchFamily="34" charset="-120"/>
              </a:rPr>
              <a:t>·</a:t>
            </a:r>
            <a:endParaRPr lang="en-US" sz="1600" dirty="0"/>
          </a:p>
        </p:txBody>
      </p:sp>
      <p:sp>
        <p:nvSpPr>
          <p:cNvPr id="30" name="Text 26"/>
          <p:cNvSpPr/>
          <p:nvPr/>
        </p:nvSpPr>
        <p:spPr>
          <a:xfrm>
            <a:off x="5257800" y="3648456"/>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Dueño de sí mismo</a:t>
            </a:r>
            <a:endParaRPr lang="en-US" sz="1200" dirty="0"/>
          </a:p>
        </p:txBody>
      </p:sp>
      <p:sp>
        <p:nvSpPr>
          <p:cNvPr id="31" name="Text 27"/>
          <p:cNvSpPr/>
          <p:nvPr/>
        </p:nvSpPr>
        <p:spPr>
          <a:xfrm>
            <a:off x="5074920" y="3995928"/>
            <a:ext cx="182880" cy="274320"/>
          </a:xfrm>
          <a:prstGeom prst="rect">
            <a:avLst/>
          </a:prstGeom>
          <a:noFill/>
          <a:ln/>
        </p:spPr>
        <p:txBody>
          <a:bodyPr wrap="square" lIns="0" tIns="0" rIns="0" bIns="0" rtlCol="0" anchor="t"/>
          <a:lstStyle/>
          <a:p>
            <a:pPr marL="0" indent="0">
              <a:buNone/>
            </a:pPr>
            <a:r>
              <a:rPr lang="en-US" sz="1600" b="1" dirty="0">
                <a:solidFill>
                  <a:srgbClr val="047857"/>
                </a:solidFill>
                <a:latin typeface="Calibri" pitchFamily="34" charset="0"/>
                <a:ea typeface="Calibri" pitchFamily="34" charset="-122"/>
                <a:cs typeface="Calibri" pitchFamily="34" charset="-120"/>
              </a:rPr>
              <a:t>·</a:t>
            </a:r>
            <a:endParaRPr lang="en-US" sz="1600" dirty="0"/>
          </a:p>
        </p:txBody>
      </p:sp>
      <p:sp>
        <p:nvSpPr>
          <p:cNvPr id="32" name="Text 28"/>
          <p:cNvSpPr/>
          <p:nvPr/>
        </p:nvSpPr>
        <p:spPr>
          <a:xfrm>
            <a:off x="5257800" y="3995928"/>
            <a:ext cx="3246120" cy="32004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Apegado a la palabra fiel</a:t>
            </a:r>
            <a:endParaRPr lang="en-US" sz="1200" dirty="0"/>
          </a:p>
        </p:txBody>
      </p:sp>
      <p:sp>
        <p:nvSpPr>
          <p:cNvPr id="33" name="Shape 29"/>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34" name="Text 30"/>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35" name="Text 31"/>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22</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PRINCIPIOS PARA UN LIDERAZGO CONSAGRADO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La iglesia: un ejército disciplinado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Acción concertada contra los esfuerzos del enemigo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orden mantenido en la primitiva iglesia cristiana la habilitó para seguir firmemente adelante como disciplinado ejército revestido de la armadura de Dios. Aunque los grupos de fieles estaban esparcidos en un dilatado territorio, eran todos miembros de un solo cuerpo y actuaban de concierto y en mutua armonía.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Cuando se suscitaban disensiones en alguna iglesia local, como ocurrió en Antioquía, no se consentía que la cuestión dividiese a la iglesia: se la sometía a un concilio general de todos los fieles, constituido por delegados de las diversas iglesias locales, junto con los apóstoles y los ancianos. Por la concertada acción de todos se desbarataban los esfuerzos de Satanás contra las iglesias aisladas.</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23</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1005840"/>
            <a:ext cx="822960" cy="822960"/>
          </a:xfrm>
          <a:prstGeom prst="rect">
            <a:avLst/>
          </a:prstGeom>
        </p:spPr>
      </p:pic>
      <p:sp>
        <p:nvSpPr>
          <p:cNvPr id="3" name="Text 0"/>
          <p:cNvSpPr/>
          <p:nvPr/>
        </p:nvSpPr>
        <p:spPr>
          <a:xfrm>
            <a:off x="914400" y="1920240"/>
            <a:ext cx="7498080" cy="1828800"/>
          </a:xfrm>
          <a:prstGeom prst="rect">
            <a:avLst/>
          </a:prstGeom>
          <a:noFill/>
          <a:ln/>
        </p:spPr>
        <p:txBody>
          <a:bodyPr wrap="square" lIns="0" tIns="0" rIns="0" bIns="0" rtlCol="0" anchor="t"/>
          <a:lstStyle/>
          <a:p>
            <a:pPr marL="0" indent="0">
              <a:buNone/>
            </a:pPr>
            <a:r>
              <a:rPr lang="en-US" sz="2600" i="1" dirty="0">
                <a:solidFill>
                  <a:srgbClr val="FFFFFF"/>
                </a:solidFill>
                <a:latin typeface="Georgia" pitchFamily="34" charset="0"/>
                <a:ea typeface="Georgia" pitchFamily="34" charset="-122"/>
                <a:cs typeface="Georgia" pitchFamily="34" charset="-120"/>
              </a:rPr>
              <a:t>"Dios no es Dios de disensión, sino de paz; como en todas las iglesias de los santos."</a:t>
            </a:r>
            <a:endParaRPr lang="en-US" sz="2600" dirty="0"/>
          </a:p>
        </p:txBody>
      </p:sp>
      <p:sp>
        <p:nvSpPr>
          <p:cNvPr id="4" name="Text 1"/>
          <p:cNvSpPr/>
          <p:nvPr/>
        </p:nvSpPr>
        <p:spPr>
          <a:xfrm>
            <a:off x="914400" y="3657600"/>
            <a:ext cx="7315200" cy="64008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Dios desea que su obra se lleve adelante con perfección y exactitud: los cristianos unidos con los cristianos, las iglesias con las iglesias, los instrumentos humanos cooperando con los divinos.</a:t>
            </a:r>
            <a:endParaRPr lang="en-US" sz="12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1 CORINTIOS 14:33</a:t>
            </a:r>
            <a:endParaRPr lang="en-US" sz="1200" dirty="0"/>
          </a:p>
        </p:txBody>
      </p:sp>
      <p:sp>
        <p:nvSpPr>
          <p:cNvPr id="7" name="Text 4"/>
          <p:cNvSpPr/>
          <p:nvPr/>
        </p:nvSpPr>
        <p:spPr>
          <a:xfrm>
            <a:off x="914400" y="4636008"/>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txBody>
          <a:bodyPr/>
          <a:lstStyle/>
          <a:p>
            <a:endParaRPr lang="pt-BR"/>
          </a:p>
        </p:txBody>
      </p:sp>
      <p:pic>
        <p:nvPicPr>
          <p:cNvPr id="3" name="Image 0" descr="preencoded.png"/>
          <p:cNvPicPr>
            <a:picLocks noChangeAspect="1"/>
          </p:cNvPicPr>
          <p:nvPr/>
        </p:nvPicPr>
        <p:blipFill>
          <a:blip r:embed="rId3"/>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marL="0" indent="0" algn="ctr">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457200" y="3246120"/>
            <a:ext cx="8229600" cy="457200"/>
          </a:xfrm>
          <a:prstGeom prst="rect">
            <a:avLst/>
          </a:prstGeom>
          <a:noFill/>
          <a:ln/>
        </p:spPr>
        <p:txBody>
          <a:bodyPr wrap="square" lIns="0" tIns="0" rIns="0" bIns="0" rtlCol="0" anchor="t"/>
          <a:lstStyle/>
          <a:p>
            <a:pPr marL="0" indent="0" algn="ctr">
              <a:buNone/>
            </a:pPr>
            <a:r>
              <a:rPr lang="en-US" sz="2000" b="1" kern="0" spc="60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marL="0" indent="0" algn="ctr">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100" b="1" kern="0" spc="30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Un ministerio bíblico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Hechos 6 y el legado apostólico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ministerio del diaconado tuvo su inicio en la época de los apóstoles. Comenzó con la selección de siete hombres, entre ellos Esteban y Felipe, dedicados a las obras de caridad y asistencia en la iglesia de Jerusalén (Hech. 6:5-7). Más tarde, el Nuevo Testamento también menciona el servicio de diaconisas, como Febe (Rom. 16:1). Por lo tanto, el ministerio del diaconado tiene orígenes bíblicos.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Las características que deben encontrarse en quienes son llamados a dirigir la iglesia son una vida piadosa, la rectitud moral y espiritual, la identificación con el pueblo y la causa de Dios, la sabiduría y el discernimiento. Este capítulo está adaptado del capítulo 9 del libro Hechos de los apóstoles, de Elena de White.</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5400" b="1" dirty="0">
                <a:solidFill>
                  <a:srgbClr val="FFFFFF"/>
                </a:solidFill>
                <a:latin typeface="Georgia" pitchFamily="34" charset="0"/>
                <a:ea typeface="Georgia" pitchFamily="34" charset="-122"/>
                <a:cs typeface="Georgia" pitchFamily="34" charset="-120"/>
              </a:rPr>
              <a:t>Los siete</a:t>
            </a:r>
            <a:endParaRPr lang="en-US" sz="5400" dirty="0"/>
          </a:p>
          <a:p>
            <a:pPr marL="0" indent="0">
              <a:buNone/>
            </a:pPr>
            <a:r>
              <a:rPr lang="en-US" sz="5400" b="1" dirty="0">
                <a:solidFill>
                  <a:srgbClr val="FFFFFF"/>
                </a:solidFill>
                <a:latin typeface="Georgia" pitchFamily="34" charset="0"/>
                <a:ea typeface="Georgia" pitchFamily="34" charset="-122"/>
                <a:cs typeface="Georgia" pitchFamily="34" charset="-120"/>
              </a:rPr>
              <a:t>diáconos</a:t>
            </a:r>
            <a:endParaRPr lang="en-US" sz="5400" dirty="0"/>
          </a:p>
        </p:txBody>
      </p:sp>
      <p:sp>
        <p:nvSpPr>
          <p:cNvPr id="5" name="Text 3"/>
          <p:cNvSpPr/>
          <p:nvPr/>
        </p:nvSpPr>
        <p:spPr>
          <a:xfrm>
            <a:off x="822960" y="4160520"/>
            <a:ext cx="6858000" cy="45720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La elección histórica narrada en Hechos 6.</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El desafío de una iglesia en crecimiento</a:t>
            </a:r>
            <a:endParaRPr lang="en-US" sz="2600" dirty="0"/>
          </a:p>
        </p:txBody>
      </p:sp>
      <p:sp>
        <p:nvSpPr>
          <p:cNvPr id="6" name="Text 3"/>
          <p:cNvSpPr/>
          <p:nvPr/>
        </p:nvSpPr>
        <p:spPr>
          <a:xfrm>
            <a:off x="2103120" y="192024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Diversidad y tensión en Jerusalén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En la iglesia primitiva había gente de diversas clases sociales y distintas nacionalidades. Cuando vino el Espíritu Santo en Pentecostés, moraban entonces en Jerusalén judíos, varones religiosos, de todas las naciones debajo del cielo (Hech. 2:5). Entre los originarios de la fe hebrea había también algunos conocidos como helenistas, cuya desconfianza y aun enemistad con los judíos de Palestina databan de largo tiempo.</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Los que se habían convertido por la labor de los apóstoles estaban afectuosamente unidos por el amor cristiano. A pesar de sus anteriores prejuicios, se hallaban en recíproca concordia.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La estrategia de Satanás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Atacando la unidad por la antigua sospecha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Sabía Satanás que mientras durase aquella unión no podría impedir el progreso de la verdad evangélica, y procuró valerse de los antiguos modos de pensar para introducir elementos de discordia. Al crecer el número de discípulos, logró despertar las sospechas de algunos que ya tenían la costumbre de mirar con envidia a sus correligionarios.</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Así hubo murmuración de los helenistas contra los hebreos (Hech. 6:1). El motivo: un supuesto descuido de las viudas griegas en el reparto diario de socorros. Toda desigualdad habría sido contraria al espíritu del evangelio. Era indispensable tomar medidas inmediatas, so pena de que el enemigo determinase una división entre los fieles.</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400" b="1" dirty="0">
                <a:solidFill>
                  <a:srgbClr val="1A2B5C"/>
                </a:solidFill>
                <a:latin typeface="Georgia" pitchFamily="34" charset="0"/>
                <a:ea typeface="Georgia" pitchFamily="34" charset="-122"/>
                <a:cs typeface="Georgia" pitchFamily="34" charset="-120"/>
              </a:rPr>
              <a:t>Organización de un servicio eficiente</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Una redistribución sabia de responsabilidades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Los discípulos habían llegado a una crisis. La iglesia se ampliaba de continuo, y este aumento de miembros acrecentaba las pesadas cargas de los que ocupaban puestos de responsabilidad. Ningún hombre, ni grupo de hombres, podía continuar llevando esas cargas en solitario, sin poner en peligro la futura prosperidad de la iglesia.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Los apóstoles reunieron a los fieles en asamblea, e inspirados por el Espíritu Santo expusieron un plan para la mejor organización de todas las fuerzas vivas de la iglesia. Había llegado el tiempo en que los jefes espirituales debían ser relevados de la tarea de socorrer directamente a los pobres, para quedar libres para proseguir con la obra de predicar el evangelio.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777240"/>
            <a:ext cx="822960" cy="822960"/>
          </a:xfrm>
          <a:prstGeom prst="rect">
            <a:avLst/>
          </a:prstGeom>
        </p:spPr>
      </p:pic>
      <p:sp>
        <p:nvSpPr>
          <p:cNvPr id="3" name="Text 0"/>
          <p:cNvSpPr/>
          <p:nvPr/>
        </p:nvSpPr>
        <p:spPr>
          <a:xfrm>
            <a:off x="914400" y="1691640"/>
            <a:ext cx="7772400" cy="2286000"/>
          </a:xfrm>
          <a:prstGeom prst="rect">
            <a:avLst/>
          </a:prstGeom>
          <a:noFill/>
          <a:ln/>
        </p:spPr>
        <p:txBody>
          <a:bodyPr wrap="square" lIns="0" tIns="0" rIns="0" bIns="0" rtlCol="0" anchor="t"/>
          <a:lstStyle/>
          <a:p>
            <a:pPr marL="0" indent="0">
              <a:buNone/>
            </a:pPr>
            <a:r>
              <a:rPr lang="en-US" sz="2200" i="1" dirty="0">
                <a:solidFill>
                  <a:srgbClr val="FFFFFF"/>
                </a:solidFill>
                <a:latin typeface="Georgia" pitchFamily="34" charset="0"/>
                <a:ea typeface="Georgia" pitchFamily="34" charset="-122"/>
                <a:cs typeface="Georgia" pitchFamily="34" charset="-120"/>
              </a:rPr>
              <a:t>"Busquen pues, hermanos, siete varones de buen testimonio, llenos de Espíritu Santo y de sabiduría, a los cuales pongamos en esta obra. Y nosotros persistiremos en la oración, y en el ministerio de la palabra."</a:t>
            </a:r>
            <a:endParaRPr lang="en-US" sz="2200" dirty="0"/>
          </a:p>
        </p:txBody>
      </p:sp>
      <p:sp>
        <p:nvSpPr>
          <p:cNvPr id="4" name="Text 1"/>
          <p:cNvSpPr/>
          <p:nvPr/>
        </p:nvSpPr>
        <p:spPr>
          <a:xfrm>
            <a:off x="914400" y="3703320"/>
            <a:ext cx="7772400" cy="548640"/>
          </a:xfrm>
          <a:prstGeom prst="rect">
            <a:avLst/>
          </a:prstGeom>
          <a:noFill/>
          <a:ln/>
        </p:spPr>
        <p:txBody>
          <a:bodyPr wrap="square" lIns="0" tIns="0" rIns="0" bIns="0" rtlCol="0" anchor="t"/>
          <a:lstStyle/>
          <a:p>
            <a:pPr marL="0" indent="0">
              <a:buNone/>
            </a:pPr>
            <a:r>
              <a:rPr lang="en-US" sz="1200" i="1" dirty="0">
                <a:solidFill>
                  <a:srgbClr val="CBD5E0"/>
                </a:solidFill>
                <a:latin typeface="Calibri" pitchFamily="34" charset="0"/>
                <a:ea typeface="Calibri" pitchFamily="34" charset="-122"/>
                <a:cs typeface="Calibri" pitchFamily="34" charset="-120"/>
              </a:rPr>
              <a:t>Siguieron los fieles este consejo, y por oración e imposición de manos fueron escogidos solemnemente siete hombres para el oficio de diáconos.</a:t>
            </a:r>
            <a:endParaRPr lang="en-US" sz="1200" dirty="0"/>
          </a:p>
        </p:txBody>
      </p:sp>
      <p:sp>
        <p:nvSpPr>
          <p:cNvPr id="5" name="Shape 2"/>
          <p:cNvSpPr/>
          <p:nvPr/>
        </p:nvSpPr>
        <p:spPr>
          <a:xfrm>
            <a:off x="914400" y="4434840"/>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97680"/>
            <a:ext cx="4572000" cy="320040"/>
          </a:xfrm>
          <a:prstGeom prst="rect">
            <a:avLst/>
          </a:prstGeom>
          <a:noFill/>
          <a:ln/>
        </p:spPr>
        <p:txBody>
          <a:bodyPr wrap="square" lIns="0" tIns="0" rIns="0" bIns="0" rtlCol="0" anchor="ctr"/>
          <a:lstStyle/>
          <a:p>
            <a:pPr marL="0" indent="0">
              <a:buNone/>
            </a:pPr>
            <a:r>
              <a:rPr lang="en-US" sz="1200" b="1" kern="0" spc="400" dirty="0">
                <a:solidFill>
                  <a:srgbClr val="E87722"/>
                </a:solidFill>
                <a:latin typeface="Calibri" pitchFamily="34" charset="0"/>
                <a:ea typeface="Calibri" pitchFamily="34" charset="-122"/>
                <a:cs typeface="Calibri" pitchFamily="34" charset="-120"/>
              </a:rPr>
              <a:t>HECHOS 6:3-4</a:t>
            </a:r>
            <a:endParaRPr lang="en-US" sz="1200" dirty="0"/>
          </a:p>
        </p:txBody>
      </p:sp>
      <p:sp>
        <p:nvSpPr>
          <p:cNvPr id="7" name="Text 4"/>
          <p:cNvSpPr/>
          <p:nvPr/>
        </p:nvSpPr>
        <p:spPr>
          <a:xfrm>
            <a:off x="914400" y="4636008"/>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LOS SIETE DIÁCONOS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Resultado del liderazgo compartido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Beneficios inmediatos para la iglesia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El nombramiento de los siete para tomar a su cargo determinada modalidad de trabajo fue muy beneficioso para la iglesia. Estos oficiales cuidaban especialmente de las necesidades de los miembros, así como de los intereses económicos de la iglesia.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Con su prudente administración y piadoso ejemplo, prestaban importante ayuda a sus colegas para armonizar en unidad de conjunto los diversos intereses de la iglesia. Esta medida estaba de acuerdo con el plan de Dios, como lo demostraron los inmediatos resultados que en bien de la iglesia produjo.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2</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2337</Words>
  <Application>Microsoft Macintosh PowerPoint</Application>
  <PresentationFormat>Apresentação na tela (16:9)</PresentationFormat>
  <Paragraphs>229</Paragraphs>
  <Slides>25</Slides>
  <Notes>25</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25</vt:i4>
      </vt:variant>
    </vt:vector>
  </HeadingPairs>
  <TitlesOfParts>
    <vt:vector size="29" baseType="lpstr">
      <vt:lpstr>Arial</vt:lpstr>
      <vt:lpstr>Calibri</vt:lpstr>
      <vt:lpstr>Georgia</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2</dc:title>
  <dc:subject>PptxGenJS Presentation</dc:subject>
  <dc:creator>Asociación Ministerial · DSA</dc:creator>
  <cp:lastModifiedBy>DSA - Otavio José Barreto Lima</cp:lastModifiedBy>
  <cp:revision>2</cp:revision>
  <dcterms:created xsi:type="dcterms:W3CDTF">2026-05-12T17:25:52Z</dcterms:created>
  <dcterms:modified xsi:type="dcterms:W3CDTF">2026-05-12T17:36:09Z</dcterms:modified>
</cp:coreProperties>
</file>