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notesMasterIdLst>
    <p:notesMasterId r:id="rId2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image-21-1.png"/><Relationship Id="rId2" Type="http://schemas.openxmlformats.org/officeDocument/2006/relationships/image" Target="../media/image-21-2.png"/><Relationship Id="rId3" Type="http://schemas.openxmlformats.org/officeDocument/2006/relationships/image" Target="../media/image-21-3.png"/><Relationship Id="rId4" Type="http://schemas.openxmlformats.org/officeDocument/2006/relationships/image" Target="../media/image-21-4.png"/><Relationship Id="rId5" Type="http://schemas.openxmlformats.org/officeDocument/2006/relationships/slideLayout" Target="../slideLayouts/slideLayout1.xml"/><Relationship Id="rId6"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image-22-1.png"/><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554480"/>
            <a:ext cx="8229600" cy="1828800"/>
          </a:xfrm>
          <a:prstGeom prst="rect">
            <a:avLst/>
          </a:prstGeom>
          <a:noFill/>
          <a:ln/>
        </p:spPr>
        <p:txBody>
          <a:bodyPr wrap="square" lIns="0" tIns="0" rIns="0" bIns="0" rtlCol="0" anchor="t"/>
          <a:lstStyle/>
          <a:p>
            <a:pPr indent="0" marL="0">
              <a:buNone/>
            </a:pPr>
            <a:r>
              <a:rPr lang="en-US" sz="5400" b="1" dirty="0">
                <a:solidFill>
                  <a:srgbClr val="FFFFFF"/>
                </a:solidFill>
                <a:latin typeface="Georgia" pitchFamily="34" charset="0"/>
                <a:ea typeface="Georgia" pitchFamily="34" charset="-122"/>
                <a:cs typeface="Georgia" pitchFamily="34" charset="-120"/>
              </a:rPr>
              <a:t>La iglesia</a:t>
            </a:r>
            <a:endParaRPr lang="en-US" sz="5400" dirty="0"/>
          </a:p>
          <a:p>
            <a:pPr indent="0" marL="0">
              <a:buNone/>
            </a:pPr>
            <a:r>
              <a:rPr lang="en-US" sz="5400" b="1" dirty="0">
                <a:solidFill>
                  <a:srgbClr val="FFFFFF"/>
                </a:solidFill>
                <a:latin typeface="Georgia" pitchFamily="34" charset="0"/>
                <a:ea typeface="Georgia" pitchFamily="34" charset="-122"/>
                <a:cs typeface="Georgia" pitchFamily="34" charset="-120"/>
              </a:rPr>
              <a:t>a la que servimos</a:t>
            </a:r>
            <a:endParaRPr lang="en-US" sz="5400" dirty="0"/>
          </a:p>
        </p:txBody>
      </p:sp>
      <p:sp>
        <p:nvSpPr>
          <p:cNvPr id="5" name="Shape 2"/>
          <p:cNvSpPr/>
          <p:nvPr/>
        </p:nvSpPr>
        <p:spPr>
          <a:xfrm>
            <a:off x="457200" y="3520440"/>
            <a:ext cx="640080" cy="54864"/>
          </a:xfrm>
          <a:prstGeom prst="rect">
            <a:avLst/>
          </a:prstGeom>
          <a:solidFill>
            <a:srgbClr val="E87722"/>
          </a:solidFill>
          <a:ln w="12700">
            <a:solidFill>
              <a:srgbClr val="E87722"/>
            </a:solidFill>
            <a:prstDash val="solid"/>
          </a:ln>
        </p:spPr>
      </p:sp>
      <p:sp>
        <p:nvSpPr>
          <p:cNvPr id="6" name="Text 3"/>
          <p:cNvSpPr/>
          <p:nvPr/>
        </p:nvSpPr>
        <p:spPr>
          <a:xfrm>
            <a:off x="457200" y="3703320"/>
            <a:ext cx="8229600" cy="411480"/>
          </a:xfrm>
          <a:prstGeom prst="rect">
            <a:avLst/>
          </a:prstGeom>
          <a:noFill/>
          <a:ln/>
        </p:spPr>
        <p:txBody>
          <a:bodyPr wrap="square" lIns="0" tIns="0" rIns="0" bIns="0" rtlCol="0" anchor="t"/>
          <a:lstStyle/>
          <a:p>
            <a:pPr indent="0" marL="0">
              <a:buNone/>
            </a:pPr>
            <a:r>
              <a:rPr lang="en-US" sz="1800" i="1" dirty="0">
                <a:solidFill>
                  <a:srgbClr val="CBD5E0"/>
                </a:solidFill>
                <a:latin typeface="Calibri" pitchFamily="34" charset="0"/>
                <a:ea typeface="Calibri" pitchFamily="34" charset="-122"/>
                <a:cs typeface="Calibri" pitchFamily="34" charset="-120"/>
              </a:rPr>
              <a:t>Capítulo 1 · Guía del Diaconado</a:t>
            </a:r>
            <a:endParaRPr lang="en-US" sz="1800" dirty="0"/>
          </a:p>
        </p:txBody>
      </p:sp>
      <p:sp>
        <p:nvSpPr>
          <p:cNvPr id="7" name="Text 4"/>
          <p:cNvSpPr/>
          <p:nvPr/>
        </p:nvSpPr>
        <p:spPr>
          <a:xfrm>
            <a:off x="457200" y="4480560"/>
            <a:ext cx="5486400" cy="320040"/>
          </a:xfrm>
          <a:prstGeom prst="rect">
            <a:avLst/>
          </a:prstGeom>
          <a:noFill/>
          <a:ln/>
        </p:spPr>
        <p:txBody>
          <a:bodyPr wrap="square" lIns="0" tIns="0" rIns="0" bIns="0" rtlCol="0" anchor="ctr"/>
          <a:lstStyle/>
          <a:p>
            <a:pPr indent="0" marL="0">
              <a:buNone/>
            </a:pPr>
            <a:r>
              <a:rPr lang="en-US" sz="1100" b="1" spc="300" kern="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8" name="Text 5"/>
          <p:cNvSpPr/>
          <p:nvPr/>
        </p:nvSpPr>
        <p:spPr>
          <a:xfrm>
            <a:off x="457200" y="475488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9" name="Text 6"/>
          <p:cNvSpPr/>
          <p:nvPr/>
        </p:nvSpPr>
        <p:spPr>
          <a:xfrm>
            <a:off x="4572000" y="4572000"/>
            <a:ext cx="4114800" cy="320040"/>
          </a:xfrm>
          <a:prstGeom prst="rect">
            <a:avLst/>
          </a:prstGeom>
          <a:noFill/>
          <a:ln/>
        </p:spPr>
        <p:txBody>
          <a:bodyPr wrap="square" lIns="0" tIns="0" rIns="0" bIns="0" rtlCol="0" anchor="ctr"/>
          <a:lstStyle/>
          <a:p>
            <a:pPr algn="r" indent="0" marL="0">
              <a:buNone/>
            </a:pPr>
            <a:r>
              <a:rPr lang="en-US" sz="1100" b="1" spc="300" kern="0" dirty="0">
                <a:solidFill>
                  <a:srgbClr val="E87722"/>
                </a:solidFill>
                <a:latin typeface="Calibri" pitchFamily="34" charset="0"/>
                <a:ea typeface="Calibri" pitchFamily="34" charset="-122"/>
                <a:cs typeface="Calibri" pitchFamily="34" charset="-120"/>
              </a:rPr>
              <a:t>Capítulo 01</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914400"/>
            <a:ext cx="822960" cy="822960"/>
          </a:xfrm>
          <a:prstGeom prst="rect">
            <a:avLst/>
          </a:prstGeom>
        </p:spPr>
      </p:pic>
      <p:sp>
        <p:nvSpPr>
          <p:cNvPr id="3" name="Text 0"/>
          <p:cNvSpPr/>
          <p:nvPr/>
        </p:nvSpPr>
        <p:spPr>
          <a:xfrm>
            <a:off x="914400" y="1783080"/>
            <a:ext cx="7498080" cy="2103120"/>
          </a:xfrm>
          <a:prstGeom prst="rect">
            <a:avLst/>
          </a:prstGeom>
          <a:noFill/>
          <a:ln/>
        </p:spPr>
        <p:txBody>
          <a:bodyPr wrap="square" lIns="0" tIns="0" rIns="0" bIns="0" rtlCol="0" anchor="t"/>
          <a:lstStyle/>
          <a:p>
            <a:pPr indent="0" marL="0">
              <a:buNone/>
            </a:pPr>
            <a:r>
              <a:rPr lang="en-US" sz="2400" i="1" dirty="0">
                <a:solidFill>
                  <a:srgbClr val="FFFFFF"/>
                </a:solidFill>
                <a:latin typeface="Georgia" pitchFamily="34" charset="0"/>
                <a:ea typeface="Georgia" pitchFamily="34" charset="-122"/>
                <a:cs typeface="Georgia" pitchFamily="34" charset="-120"/>
              </a:rPr>
              <a:t>"La iglesia de Cristo, por más debilitada y defectuosa que pueda ser, es el único objeto en la Tierra al cual él concede su suprema consideración."</a:t>
            </a:r>
            <a:endParaRPr lang="en-US" sz="2400" dirty="0"/>
          </a:p>
        </p:txBody>
      </p:sp>
      <p:sp>
        <p:nvSpPr>
          <p:cNvPr id="4" name="Shape 1"/>
          <p:cNvSpPr/>
          <p:nvPr/>
        </p:nvSpPr>
        <p:spPr>
          <a:xfrm>
            <a:off x="914400" y="4069080"/>
            <a:ext cx="365760" cy="36576"/>
          </a:xfrm>
          <a:prstGeom prst="rect">
            <a:avLst/>
          </a:prstGeom>
          <a:solidFill>
            <a:srgbClr val="E87722"/>
          </a:solidFill>
          <a:ln w="12700">
            <a:solidFill>
              <a:srgbClr val="E87722"/>
            </a:solidFill>
            <a:prstDash val="solid"/>
          </a:ln>
        </p:spPr>
      </p:sp>
      <p:sp>
        <p:nvSpPr>
          <p:cNvPr id="5" name="Text 2"/>
          <p:cNvSpPr/>
          <p:nvPr/>
        </p:nvSpPr>
        <p:spPr>
          <a:xfrm>
            <a:off x="1417320" y="3931920"/>
            <a:ext cx="4572000" cy="320040"/>
          </a:xfrm>
          <a:prstGeom prst="rect">
            <a:avLst/>
          </a:prstGeom>
          <a:noFill/>
          <a:ln/>
        </p:spPr>
        <p:txBody>
          <a:bodyPr wrap="square" lIns="0" tIns="0" rIns="0" bIns="0" rtlCol="0" anchor="ctr"/>
          <a:lstStyle/>
          <a:p>
            <a:pPr indent="0" marL="0">
              <a:buNone/>
            </a:pPr>
            <a:r>
              <a:rPr lang="en-US" sz="1200" b="1" spc="400" kern="0" dirty="0">
                <a:solidFill>
                  <a:srgbClr val="E87722"/>
                </a:solidFill>
                <a:latin typeface="Calibri" pitchFamily="34" charset="0"/>
                <a:ea typeface="Calibri" pitchFamily="34" charset="-122"/>
                <a:cs typeface="Calibri" pitchFamily="34" charset="-120"/>
              </a:rPr>
              <a:t>ELENA DE WHITE</a:t>
            </a:r>
            <a:endParaRPr lang="en-US" sz="1200" dirty="0"/>
          </a:p>
        </p:txBody>
      </p:sp>
      <p:sp>
        <p:nvSpPr>
          <p:cNvPr id="6" name="Text 3"/>
          <p:cNvSpPr/>
          <p:nvPr/>
        </p:nvSpPr>
        <p:spPr>
          <a:xfrm>
            <a:off x="914400" y="4297680"/>
            <a:ext cx="5486400" cy="274320"/>
          </a:xfrm>
          <a:prstGeom prst="rect">
            <a:avLst/>
          </a:prstGeom>
          <a:noFill/>
          <a:ln/>
        </p:spPr>
        <p:txBody>
          <a:bodyPr wrap="square" lIns="0" tIns="0" rIns="0" bIns="0" rtlCol="0" anchor="ctr"/>
          <a:lstStyle/>
          <a:p>
            <a:pPr indent="0" marL="0">
              <a:buNone/>
            </a:pPr>
            <a:r>
              <a:rPr lang="en-US" sz="1100" i="1" dirty="0">
                <a:solidFill>
                  <a:srgbClr val="94A3B8"/>
                </a:solidFill>
                <a:latin typeface="Calibri" pitchFamily="34" charset="0"/>
                <a:ea typeface="Calibri" pitchFamily="34" charset="-122"/>
                <a:cs typeface="Calibri" pitchFamily="34" charset="-120"/>
              </a:rPr>
              <a:t>Testimonios para los ministros, p. 37</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5400" b="1" dirty="0">
                <a:solidFill>
                  <a:srgbClr val="FFFFFF"/>
                </a:solidFill>
                <a:latin typeface="Georgia" pitchFamily="34" charset="0"/>
                <a:ea typeface="Georgia" pitchFamily="34" charset="-122"/>
                <a:cs typeface="Georgia" pitchFamily="34" charset="-120"/>
              </a:rPr>
              <a:t>Organización</a:t>
            </a:r>
            <a:endParaRPr lang="en-US" sz="5400" dirty="0"/>
          </a:p>
          <a:p>
            <a:pPr indent="0" marL="0">
              <a:buNone/>
            </a:pPr>
            <a:r>
              <a:rPr lang="en-US" sz="5400" b="1" dirty="0">
                <a:solidFill>
                  <a:srgbClr val="FFFFFF"/>
                </a:solidFill>
                <a:latin typeface="Georgia" pitchFamily="34" charset="0"/>
                <a:ea typeface="Georgia" pitchFamily="34" charset="-122"/>
                <a:cs typeface="Georgia" pitchFamily="34" charset="-120"/>
              </a:rPr>
              <a:t>y autoridad</a:t>
            </a:r>
            <a:endParaRPr lang="en-US" sz="5400" dirty="0"/>
          </a:p>
        </p:txBody>
      </p:sp>
      <p:sp>
        <p:nvSpPr>
          <p:cNvPr id="5" name="Text 3"/>
          <p:cNvSpPr/>
          <p:nvPr/>
        </p:nvSpPr>
        <p:spPr>
          <a:xfrm>
            <a:off x="822960" y="4160520"/>
            <a:ext cx="6858000" cy="45720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Basado en el capítulo 3 del Manual de la iglesia, edición 2025.</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914400"/>
            <a:ext cx="822960" cy="822960"/>
          </a:xfrm>
          <a:prstGeom prst="rect">
            <a:avLst/>
          </a:prstGeom>
        </p:spPr>
      </p:pic>
      <p:sp>
        <p:nvSpPr>
          <p:cNvPr id="3" name="Text 0"/>
          <p:cNvSpPr/>
          <p:nvPr/>
        </p:nvSpPr>
        <p:spPr>
          <a:xfrm>
            <a:off x="914400" y="1783080"/>
            <a:ext cx="7498080" cy="2103120"/>
          </a:xfrm>
          <a:prstGeom prst="rect">
            <a:avLst/>
          </a:prstGeom>
          <a:noFill/>
          <a:ln/>
        </p:spPr>
        <p:txBody>
          <a:bodyPr wrap="square" lIns="0" tIns="0" rIns="0" bIns="0" rtlCol="0" anchor="t"/>
          <a:lstStyle/>
          <a:p>
            <a:pPr indent="0" marL="0">
              <a:buNone/>
            </a:pPr>
            <a:r>
              <a:rPr lang="en-US" sz="2400" i="1" dirty="0">
                <a:solidFill>
                  <a:srgbClr val="FFFFFF"/>
                </a:solidFill>
                <a:latin typeface="Georgia" pitchFamily="34" charset="0"/>
                <a:ea typeface="Georgia" pitchFamily="34" charset="-122"/>
                <a:cs typeface="Georgia" pitchFamily="34" charset="-120"/>
              </a:rPr>
              <a:t>"El Dios del cielo es un Dios de orden, y requiere que sus seguidores tengan reglas y normas que mantengan el orden."</a:t>
            </a:r>
            <a:endParaRPr lang="en-US" sz="2400" dirty="0"/>
          </a:p>
        </p:txBody>
      </p:sp>
      <p:sp>
        <p:nvSpPr>
          <p:cNvPr id="4" name="Shape 1"/>
          <p:cNvSpPr/>
          <p:nvPr/>
        </p:nvSpPr>
        <p:spPr>
          <a:xfrm>
            <a:off x="914400" y="4069080"/>
            <a:ext cx="365760" cy="36576"/>
          </a:xfrm>
          <a:prstGeom prst="rect">
            <a:avLst/>
          </a:prstGeom>
          <a:solidFill>
            <a:srgbClr val="E87722"/>
          </a:solidFill>
          <a:ln w="12700">
            <a:solidFill>
              <a:srgbClr val="E87722"/>
            </a:solidFill>
            <a:prstDash val="solid"/>
          </a:ln>
        </p:spPr>
      </p:sp>
      <p:sp>
        <p:nvSpPr>
          <p:cNvPr id="5" name="Text 2"/>
          <p:cNvSpPr/>
          <p:nvPr/>
        </p:nvSpPr>
        <p:spPr>
          <a:xfrm>
            <a:off x="1417320" y="3931920"/>
            <a:ext cx="4572000" cy="320040"/>
          </a:xfrm>
          <a:prstGeom prst="rect">
            <a:avLst/>
          </a:prstGeom>
          <a:noFill/>
          <a:ln/>
        </p:spPr>
        <p:txBody>
          <a:bodyPr wrap="square" lIns="0" tIns="0" rIns="0" bIns="0" rtlCol="0" anchor="ctr"/>
          <a:lstStyle/>
          <a:p>
            <a:pPr indent="0" marL="0">
              <a:buNone/>
            </a:pPr>
            <a:r>
              <a:rPr lang="en-US" sz="1200" b="1" spc="400" kern="0" dirty="0">
                <a:solidFill>
                  <a:srgbClr val="E87722"/>
                </a:solidFill>
                <a:latin typeface="Calibri" pitchFamily="34" charset="0"/>
                <a:ea typeface="Calibri" pitchFamily="34" charset="-122"/>
                <a:cs typeface="Calibri" pitchFamily="34" charset="-120"/>
              </a:rPr>
              <a:t>ELENA DE WHITE</a:t>
            </a:r>
            <a:endParaRPr lang="en-US" sz="1200" dirty="0"/>
          </a:p>
        </p:txBody>
      </p:sp>
      <p:sp>
        <p:nvSpPr>
          <p:cNvPr id="6" name="Text 3"/>
          <p:cNvSpPr/>
          <p:nvPr/>
        </p:nvSpPr>
        <p:spPr>
          <a:xfrm>
            <a:off x="914400" y="4297680"/>
            <a:ext cx="5486400" cy="274320"/>
          </a:xfrm>
          <a:prstGeom prst="rect">
            <a:avLst/>
          </a:prstGeom>
          <a:noFill/>
          <a:ln/>
        </p:spPr>
        <p:txBody>
          <a:bodyPr wrap="square" lIns="0" tIns="0" rIns="0" bIns="0" rtlCol="0" anchor="ctr"/>
          <a:lstStyle/>
          <a:p>
            <a:pPr indent="0" marL="0">
              <a:buNone/>
            </a:pPr>
            <a:r>
              <a:rPr lang="en-US" sz="1100" i="1" dirty="0">
                <a:solidFill>
                  <a:srgbClr val="94A3B8"/>
                </a:solidFill>
                <a:latin typeface="Calibri" pitchFamily="34" charset="0"/>
                <a:ea typeface="Calibri" pitchFamily="34" charset="-122"/>
                <a:cs typeface="Calibri" pitchFamily="34" charset="-120"/>
              </a:rPr>
              <a:t>Testimonios para la iglesia, t. 5, pp. 254-255</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ORGANIZACIÓN Y AUTORIDAD</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Base bíblica: el modelo del AT</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El gobierno de Israel: organización admirable</a:t>
            </a:r>
            <a:endParaRPr lang="en-US" sz="1400" dirty="0"/>
          </a:p>
        </p:txBody>
      </p:sp>
      <p:sp>
        <p:nvSpPr>
          <p:cNvPr id="7" name="Text 4"/>
          <p:cNvSpPr/>
          <p:nvPr/>
        </p:nvSpPr>
        <p:spPr>
          <a:xfrm>
            <a:off x="548640" y="2606040"/>
            <a:ext cx="8229600" cy="640080"/>
          </a:xfrm>
          <a:prstGeom prst="rect">
            <a:avLst/>
          </a:prstGeom>
          <a:noFill/>
          <a:ln/>
        </p:spPr>
        <p:txBody>
          <a:bodyPr wrap="square" lIns="0" tIns="0" rIns="0" bIns="0" rtlCol="0" anchor="t"/>
          <a:lstStyle/>
          <a:p>
            <a:pPr indent="0" marL="0">
              <a:buNone/>
            </a:pPr>
            <a:r>
              <a:rPr lang="en-US" sz="1300" dirty="0">
                <a:solidFill>
                  <a:srgbClr val="4A5568"/>
                </a:solidFill>
                <a:latin typeface="Calibri" pitchFamily="34" charset="0"/>
                <a:ea typeface="Calibri" pitchFamily="34" charset="-122"/>
                <a:cs typeface="Calibri" pitchFamily="34" charset="-120"/>
              </a:rPr>
              <a:t>Cuando Dios llamó a los hijos de Israel de Egipto y los escogió como su pueblo, les asignó un impresionante sistema de organización para gobernar tanto los asuntos civiles como los religiosos:</a:t>
            </a:r>
            <a:endParaRPr lang="en-US" sz="1300" dirty="0"/>
          </a:p>
        </p:txBody>
      </p:sp>
      <p:sp>
        <p:nvSpPr>
          <p:cNvPr id="8" name="Shape 5"/>
          <p:cNvSpPr/>
          <p:nvPr/>
        </p:nvSpPr>
        <p:spPr>
          <a:xfrm>
            <a:off x="548640" y="3410712"/>
            <a:ext cx="164592" cy="164592"/>
          </a:xfrm>
          <a:prstGeom prst="ellipse">
            <a:avLst/>
          </a:prstGeom>
          <a:solidFill>
            <a:srgbClr val="E87722"/>
          </a:solidFill>
          <a:ln w="12700">
            <a:solidFill>
              <a:srgbClr val="E87722"/>
            </a:solidFill>
            <a:prstDash val="solid"/>
          </a:ln>
        </p:spPr>
      </p:sp>
      <p:sp>
        <p:nvSpPr>
          <p:cNvPr id="9" name="Text 6"/>
          <p:cNvSpPr/>
          <p:nvPr/>
        </p:nvSpPr>
        <p:spPr>
          <a:xfrm>
            <a:off x="822960" y="3337560"/>
            <a:ext cx="374904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Dios, centro de autoridad y soberano de Israel.</a:t>
            </a:r>
            <a:endParaRPr lang="en-US" sz="1200" dirty="0"/>
          </a:p>
        </p:txBody>
      </p:sp>
      <p:sp>
        <p:nvSpPr>
          <p:cNvPr id="10" name="Shape 7"/>
          <p:cNvSpPr/>
          <p:nvPr/>
        </p:nvSpPr>
        <p:spPr>
          <a:xfrm>
            <a:off x="548640" y="3794760"/>
            <a:ext cx="164592" cy="164592"/>
          </a:xfrm>
          <a:prstGeom prst="ellipse">
            <a:avLst/>
          </a:prstGeom>
          <a:solidFill>
            <a:srgbClr val="E87722"/>
          </a:solidFill>
          <a:ln w="12700">
            <a:solidFill>
              <a:srgbClr val="E87722"/>
            </a:solidFill>
            <a:prstDash val="solid"/>
          </a:ln>
        </p:spPr>
      </p:sp>
      <p:sp>
        <p:nvSpPr>
          <p:cNvPr id="11" name="Text 8"/>
          <p:cNvSpPr/>
          <p:nvPr/>
        </p:nvSpPr>
        <p:spPr>
          <a:xfrm>
            <a:off x="822960" y="3721608"/>
            <a:ext cx="374904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Moisés, líder visible designado por Dios.</a:t>
            </a:r>
            <a:endParaRPr lang="en-US" sz="1200" dirty="0"/>
          </a:p>
        </p:txBody>
      </p:sp>
      <p:sp>
        <p:nvSpPr>
          <p:cNvPr id="12" name="Shape 9"/>
          <p:cNvSpPr/>
          <p:nvPr/>
        </p:nvSpPr>
        <p:spPr>
          <a:xfrm>
            <a:off x="548640" y="4178808"/>
            <a:ext cx="164592" cy="164592"/>
          </a:xfrm>
          <a:prstGeom prst="ellipse">
            <a:avLst/>
          </a:prstGeom>
          <a:solidFill>
            <a:srgbClr val="E87722"/>
          </a:solidFill>
          <a:ln w="12700">
            <a:solidFill>
              <a:srgbClr val="E87722"/>
            </a:solidFill>
            <a:prstDash val="solid"/>
          </a:ln>
        </p:spPr>
      </p:sp>
      <p:sp>
        <p:nvSpPr>
          <p:cNvPr id="13" name="Text 10"/>
          <p:cNvSpPr/>
          <p:nvPr/>
        </p:nvSpPr>
        <p:spPr>
          <a:xfrm>
            <a:off x="822960" y="4105656"/>
            <a:ext cx="374904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Consejo de 70 ancianos, asistentes en la administración.</a:t>
            </a:r>
            <a:endParaRPr lang="en-US" sz="1200" dirty="0"/>
          </a:p>
        </p:txBody>
      </p:sp>
      <p:sp>
        <p:nvSpPr>
          <p:cNvPr id="14" name="Shape 11"/>
          <p:cNvSpPr/>
          <p:nvPr/>
        </p:nvSpPr>
        <p:spPr>
          <a:xfrm>
            <a:off x="4663440" y="3410712"/>
            <a:ext cx="164592" cy="164592"/>
          </a:xfrm>
          <a:prstGeom prst="ellipse">
            <a:avLst/>
          </a:prstGeom>
          <a:solidFill>
            <a:srgbClr val="E87722"/>
          </a:solidFill>
          <a:ln w="12700">
            <a:solidFill>
              <a:srgbClr val="E87722"/>
            </a:solidFill>
            <a:prstDash val="solid"/>
          </a:ln>
        </p:spPr>
      </p:sp>
      <p:sp>
        <p:nvSpPr>
          <p:cNvPr id="15" name="Text 12"/>
          <p:cNvSpPr/>
          <p:nvPr/>
        </p:nvSpPr>
        <p:spPr>
          <a:xfrm>
            <a:off x="4937760" y="3337560"/>
            <a:ext cx="374904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Sacerdotes, que consultaban al Señor en el Santuario.</a:t>
            </a:r>
            <a:endParaRPr lang="en-US" sz="1200" dirty="0"/>
          </a:p>
        </p:txBody>
      </p:sp>
      <p:sp>
        <p:nvSpPr>
          <p:cNvPr id="16" name="Shape 13"/>
          <p:cNvSpPr/>
          <p:nvPr/>
        </p:nvSpPr>
        <p:spPr>
          <a:xfrm>
            <a:off x="4663440" y="3794760"/>
            <a:ext cx="164592" cy="164592"/>
          </a:xfrm>
          <a:prstGeom prst="ellipse">
            <a:avLst/>
          </a:prstGeom>
          <a:solidFill>
            <a:srgbClr val="E87722"/>
          </a:solidFill>
          <a:ln w="12700">
            <a:solidFill>
              <a:srgbClr val="E87722"/>
            </a:solidFill>
            <a:prstDash val="solid"/>
          </a:ln>
        </p:spPr>
      </p:sp>
      <p:sp>
        <p:nvSpPr>
          <p:cNvPr id="17" name="Text 14"/>
          <p:cNvSpPr/>
          <p:nvPr/>
        </p:nvSpPr>
        <p:spPr>
          <a:xfrm>
            <a:off x="4937760" y="3721608"/>
            <a:ext cx="374904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Jefes y príncipes que gobernaban las tribus.</a:t>
            </a:r>
            <a:endParaRPr lang="en-US" sz="1200" dirty="0"/>
          </a:p>
        </p:txBody>
      </p:sp>
      <p:sp>
        <p:nvSpPr>
          <p:cNvPr id="18" name="Shape 15"/>
          <p:cNvSpPr/>
          <p:nvPr/>
        </p:nvSpPr>
        <p:spPr>
          <a:xfrm>
            <a:off x="4663440" y="4178808"/>
            <a:ext cx="164592" cy="164592"/>
          </a:xfrm>
          <a:prstGeom prst="ellipse">
            <a:avLst/>
          </a:prstGeom>
          <a:solidFill>
            <a:srgbClr val="E87722"/>
          </a:solidFill>
          <a:ln w="12700">
            <a:solidFill>
              <a:srgbClr val="E87722"/>
            </a:solidFill>
            <a:prstDash val="solid"/>
          </a:ln>
        </p:spPr>
      </p:sp>
      <p:sp>
        <p:nvSpPr>
          <p:cNvPr id="19" name="Text 16"/>
          <p:cNvSpPr/>
          <p:nvPr/>
        </p:nvSpPr>
        <p:spPr>
          <a:xfrm>
            <a:off x="4937760" y="4105656"/>
            <a:ext cx="3749040" cy="36576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Jefes de millares, centenas, cincuenta y diez (Deut. 1:15).</a:t>
            </a:r>
            <a:endParaRPr lang="en-US" sz="1200" dirty="0"/>
          </a:p>
        </p:txBody>
      </p:sp>
      <p:sp>
        <p:nvSpPr>
          <p:cNvPr id="20" name="Shape 17"/>
          <p:cNvSpPr/>
          <p:nvPr/>
        </p:nvSpPr>
        <p:spPr>
          <a:xfrm>
            <a:off x="548640" y="4617720"/>
            <a:ext cx="8046720" cy="18288"/>
          </a:xfrm>
          <a:prstGeom prst="rect">
            <a:avLst/>
          </a:prstGeom>
          <a:solidFill>
            <a:srgbClr val="E2E8F0"/>
          </a:solidFill>
          <a:ln w="12700">
            <a:solidFill>
              <a:srgbClr val="E2E8F0"/>
            </a:solidFill>
            <a:prstDash val="solid"/>
          </a:ln>
        </p:spPr>
      </p:sp>
      <p:sp>
        <p:nvSpPr>
          <p:cNvPr id="21" name="Text 1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22" name="Text 1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ORGANIZACIÓN Y AUTORIDAD</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El cuerpo en el Nuevo Testamento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Diversos dones, un mismo Espíritu</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En el Nuevo Testamento se demostró la misma perfección en la organización. Cristo, que formó a la iglesia, ha colocado a cada miembro en el cuerpo como él quiso (1 Cor. 12:18). Él los dotó con dones y talentos adecuados a las funciones que les confió, y los organizó en un cuerpo vivo y activo, del cual él es la cabeza.</a:t>
            </a:r>
            <a:endParaRPr lang="en-US" sz="1300" dirty="0"/>
          </a:p>
          <a:p>
            <a:pPr indent="0" marL="0">
              <a:spcAft>
                <a:spcPts val="800"/>
              </a:spcAft>
              <a:buNone/>
            </a:pPr>
            <a:endParaRPr lang="en-US" sz="1300" dirty="0"/>
          </a:p>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Así los puso Dios en la iglesia: primero apóstoles, segundo profetas, tercero maestros, después los que hacen milagros, después dones de sanidad, los que ayudan, los que administran, los que tienen don de lenguas (1 Cor. 12:28). Pero todas estas clases de obreros tenían que trabajar concertadamente.</a:t>
            </a:r>
            <a:endParaRPr lang="en-US" sz="13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IMPORTANCIA DE LA ORGANIZACIÓN</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Sin organización, nada prospera</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2468880" cy="2468880"/>
          </a:xfrm>
          <a:prstGeom prst="rect">
            <a:avLst/>
          </a:prstGeom>
          <a:solidFill>
            <a:srgbClr val="F7FAFC"/>
          </a:solidFill>
          <a:ln w="6350">
            <a:solidFill>
              <a:srgbClr val="E2E8F0"/>
            </a:solidFill>
            <a:prstDash val="solid"/>
          </a:ln>
        </p:spPr>
      </p:sp>
      <p:sp>
        <p:nvSpPr>
          <p:cNvPr id="6" name="Shape 4"/>
          <p:cNvSpPr/>
          <p:nvPr/>
        </p:nvSpPr>
        <p:spPr>
          <a:xfrm>
            <a:off x="548640" y="1920240"/>
            <a:ext cx="73152" cy="2468880"/>
          </a:xfrm>
          <a:prstGeom prst="rect">
            <a:avLst/>
          </a:prstGeom>
          <a:solidFill>
            <a:srgbClr val="E87722"/>
          </a:solidFill>
          <a:ln w="12700">
            <a:solidFill>
              <a:srgbClr val="E87722"/>
            </a:solidFill>
            <a:prstDash val="solid"/>
          </a:ln>
        </p:spPr>
      </p:sp>
      <p:sp>
        <p:nvSpPr>
          <p:cNvPr id="7" name="Shape 5"/>
          <p:cNvSpPr/>
          <p:nvPr/>
        </p:nvSpPr>
        <p:spPr>
          <a:xfrm>
            <a:off x="868680" y="219456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331720"/>
            <a:ext cx="365760" cy="365760"/>
          </a:xfrm>
          <a:prstGeom prst="rect">
            <a:avLst/>
          </a:prstGeom>
        </p:spPr>
      </p:pic>
      <p:sp>
        <p:nvSpPr>
          <p:cNvPr id="9" name="Text 6"/>
          <p:cNvSpPr/>
          <p:nvPr/>
        </p:nvSpPr>
        <p:spPr>
          <a:xfrm>
            <a:off x="22860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01</a:t>
            </a:r>
            <a:endParaRPr lang="en-US" sz="2200" dirty="0"/>
          </a:p>
        </p:txBody>
      </p:sp>
      <p:sp>
        <p:nvSpPr>
          <p:cNvPr id="10" name="Text 7"/>
          <p:cNvSpPr/>
          <p:nvPr/>
        </p:nvSpPr>
        <p:spPr>
          <a:xfrm>
            <a:off x="822960" y="3017520"/>
            <a:ext cx="2103120" cy="457200"/>
          </a:xfrm>
          <a:prstGeom prst="rect">
            <a:avLst/>
          </a:prstGeom>
          <a:noFill/>
          <a:ln/>
        </p:spPr>
        <p:txBody>
          <a:bodyPr wrap="square" lIns="0" tIns="0" rIns="0" bIns="0" rtlCol="0" anchor="t"/>
          <a:lstStyle/>
          <a:p>
            <a:pPr indent="0" marL="0">
              <a:buNone/>
            </a:pPr>
            <a:r>
              <a:rPr lang="en-US" sz="2000" b="1" dirty="0">
                <a:solidFill>
                  <a:srgbClr val="1A2B5C"/>
                </a:solidFill>
                <a:latin typeface="Calibri" pitchFamily="34" charset="0"/>
                <a:ea typeface="Calibri" pitchFamily="34" charset="-122"/>
                <a:cs typeface="Calibri" pitchFamily="34" charset="-120"/>
              </a:rPr>
              <a:t>El cuerpo</a:t>
            </a:r>
            <a:endParaRPr lang="en-US" sz="2000" dirty="0"/>
          </a:p>
        </p:txBody>
      </p:sp>
      <p:sp>
        <p:nvSpPr>
          <p:cNvPr id="11" name="Text 8"/>
          <p:cNvSpPr/>
          <p:nvPr/>
        </p:nvSpPr>
        <p:spPr>
          <a:xfrm>
            <a:off x="822960" y="3520440"/>
            <a:ext cx="2103120" cy="8686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No hay cuerpo humano vivo a menos que sus miembros estén unidos y funcionen juntos bajo un control central.</a:t>
            </a:r>
            <a:endParaRPr lang="en-US" sz="1100" dirty="0"/>
          </a:p>
        </p:txBody>
      </p:sp>
      <p:sp>
        <p:nvSpPr>
          <p:cNvPr id="12" name="Shape 9"/>
          <p:cNvSpPr/>
          <p:nvPr/>
        </p:nvSpPr>
        <p:spPr>
          <a:xfrm>
            <a:off x="3291840" y="1920240"/>
            <a:ext cx="2468880" cy="2468880"/>
          </a:xfrm>
          <a:prstGeom prst="rect">
            <a:avLst/>
          </a:prstGeom>
          <a:solidFill>
            <a:srgbClr val="F7FAFC"/>
          </a:solidFill>
          <a:ln w="6350">
            <a:solidFill>
              <a:srgbClr val="E2E8F0"/>
            </a:solidFill>
            <a:prstDash val="solid"/>
          </a:ln>
        </p:spPr>
      </p:sp>
      <p:sp>
        <p:nvSpPr>
          <p:cNvPr id="13" name="Shape 10"/>
          <p:cNvSpPr/>
          <p:nvPr/>
        </p:nvSpPr>
        <p:spPr>
          <a:xfrm>
            <a:off x="3291840" y="1920240"/>
            <a:ext cx="73152" cy="2468880"/>
          </a:xfrm>
          <a:prstGeom prst="rect">
            <a:avLst/>
          </a:prstGeom>
          <a:solidFill>
            <a:srgbClr val="E87722"/>
          </a:solidFill>
          <a:ln w="12700">
            <a:solidFill>
              <a:srgbClr val="E87722"/>
            </a:solidFill>
            <a:prstDash val="solid"/>
          </a:ln>
        </p:spPr>
      </p:sp>
      <p:sp>
        <p:nvSpPr>
          <p:cNvPr id="14" name="Shape 11"/>
          <p:cNvSpPr/>
          <p:nvPr/>
        </p:nvSpPr>
        <p:spPr>
          <a:xfrm>
            <a:off x="3611880" y="2194560"/>
            <a:ext cx="640080" cy="64008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749040" y="2331720"/>
            <a:ext cx="365760" cy="365760"/>
          </a:xfrm>
          <a:prstGeom prst="rect">
            <a:avLst/>
          </a:prstGeom>
        </p:spPr>
      </p:pic>
      <p:sp>
        <p:nvSpPr>
          <p:cNvPr id="16" name="Text 12"/>
          <p:cNvSpPr/>
          <p:nvPr/>
        </p:nvSpPr>
        <p:spPr>
          <a:xfrm>
            <a:off x="50292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02</a:t>
            </a:r>
            <a:endParaRPr lang="en-US" sz="2200" dirty="0"/>
          </a:p>
        </p:txBody>
      </p:sp>
      <p:sp>
        <p:nvSpPr>
          <p:cNvPr id="17" name="Text 13"/>
          <p:cNvSpPr/>
          <p:nvPr/>
        </p:nvSpPr>
        <p:spPr>
          <a:xfrm>
            <a:off x="3566160" y="3017520"/>
            <a:ext cx="2103120" cy="457200"/>
          </a:xfrm>
          <a:prstGeom prst="rect">
            <a:avLst/>
          </a:prstGeom>
          <a:noFill/>
          <a:ln/>
        </p:spPr>
        <p:txBody>
          <a:bodyPr wrap="square" lIns="0" tIns="0" rIns="0" bIns="0" rtlCol="0" anchor="t"/>
          <a:lstStyle/>
          <a:p>
            <a:pPr indent="0" marL="0">
              <a:buNone/>
            </a:pPr>
            <a:r>
              <a:rPr lang="en-US" sz="2000" b="1" dirty="0">
                <a:solidFill>
                  <a:srgbClr val="1A2B5C"/>
                </a:solidFill>
                <a:latin typeface="Calibri" pitchFamily="34" charset="0"/>
                <a:ea typeface="Calibri" pitchFamily="34" charset="-122"/>
                <a:cs typeface="Calibri" pitchFamily="34" charset="-120"/>
              </a:rPr>
              <a:t>La nación</a:t>
            </a:r>
            <a:endParaRPr lang="en-US" sz="2000" dirty="0"/>
          </a:p>
        </p:txBody>
      </p:sp>
      <p:sp>
        <p:nvSpPr>
          <p:cNvPr id="18" name="Text 14"/>
          <p:cNvSpPr/>
          <p:nvPr/>
        </p:nvSpPr>
        <p:spPr>
          <a:xfrm>
            <a:off x="3566160" y="3520440"/>
            <a:ext cx="2103120" cy="8686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Una nación sin gobierno organizado no tardaría en hundirse en el caos y desaparecer.</a:t>
            </a:r>
            <a:endParaRPr lang="en-US" sz="1100" dirty="0"/>
          </a:p>
        </p:txBody>
      </p:sp>
      <p:sp>
        <p:nvSpPr>
          <p:cNvPr id="19" name="Shape 15"/>
          <p:cNvSpPr/>
          <p:nvPr/>
        </p:nvSpPr>
        <p:spPr>
          <a:xfrm>
            <a:off x="6035040" y="1920240"/>
            <a:ext cx="2468880" cy="2468880"/>
          </a:xfrm>
          <a:prstGeom prst="rect">
            <a:avLst/>
          </a:prstGeom>
          <a:solidFill>
            <a:srgbClr val="F7FAFC"/>
          </a:solidFill>
          <a:ln w="6350">
            <a:solidFill>
              <a:srgbClr val="E2E8F0"/>
            </a:solidFill>
            <a:prstDash val="solid"/>
          </a:ln>
        </p:spPr>
      </p:sp>
      <p:sp>
        <p:nvSpPr>
          <p:cNvPr id="20" name="Shape 16"/>
          <p:cNvSpPr/>
          <p:nvPr/>
        </p:nvSpPr>
        <p:spPr>
          <a:xfrm>
            <a:off x="6035040" y="1920240"/>
            <a:ext cx="73152" cy="2468880"/>
          </a:xfrm>
          <a:prstGeom prst="rect">
            <a:avLst/>
          </a:prstGeom>
          <a:solidFill>
            <a:srgbClr val="E87722"/>
          </a:solidFill>
          <a:ln w="12700">
            <a:solidFill>
              <a:srgbClr val="E87722"/>
            </a:solidFill>
            <a:prstDash val="solid"/>
          </a:ln>
        </p:spPr>
      </p:sp>
      <p:sp>
        <p:nvSpPr>
          <p:cNvPr id="21" name="Shape 17"/>
          <p:cNvSpPr/>
          <p:nvPr/>
        </p:nvSpPr>
        <p:spPr>
          <a:xfrm>
            <a:off x="6355080" y="2194560"/>
            <a:ext cx="640080" cy="640080"/>
          </a:xfrm>
          <a:prstGeom prst="ellipse">
            <a:avLst/>
          </a:prstGeom>
          <a:solidFill>
            <a:srgbClr val="FFFFFF"/>
          </a:solidFill>
          <a:ln w="19050">
            <a:solidFill>
              <a:srgbClr val="E87722"/>
            </a:solidFill>
            <a:prstDash val="solid"/>
          </a:ln>
        </p:spPr>
      </p:sp>
      <p:pic>
        <p:nvPicPr>
          <p:cNvPr id="22" name="Image 2" descr="preencoded.png">    </p:cNvPr>
          <p:cNvPicPr>
            <a:picLocks noChangeAspect="1"/>
          </p:cNvPicPr>
          <p:nvPr/>
        </p:nvPicPr>
        <p:blipFill>
          <a:blip r:embed="rId3"/>
          <a:stretch>
            <a:fillRect/>
          </a:stretch>
        </p:blipFill>
        <p:spPr>
          <a:xfrm>
            <a:off x="6492240" y="2331720"/>
            <a:ext cx="365760" cy="365760"/>
          </a:xfrm>
          <a:prstGeom prst="rect">
            <a:avLst/>
          </a:prstGeom>
        </p:spPr>
      </p:pic>
      <p:sp>
        <p:nvSpPr>
          <p:cNvPr id="23" name="Text 18"/>
          <p:cNvSpPr/>
          <p:nvPr/>
        </p:nvSpPr>
        <p:spPr>
          <a:xfrm>
            <a:off x="77724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03</a:t>
            </a:r>
            <a:endParaRPr lang="en-US" sz="2200" dirty="0"/>
          </a:p>
        </p:txBody>
      </p:sp>
      <p:sp>
        <p:nvSpPr>
          <p:cNvPr id="24" name="Text 19"/>
          <p:cNvSpPr/>
          <p:nvPr/>
        </p:nvSpPr>
        <p:spPr>
          <a:xfrm>
            <a:off x="6309360" y="3017520"/>
            <a:ext cx="2103120" cy="457200"/>
          </a:xfrm>
          <a:prstGeom prst="rect">
            <a:avLst/>
          </a:prstGeom>
          <a:noFill/>
          <a:ln/>
        </p:spPr>
        <p:txBody>
          <a:bodyPr wrap="square" lIns="0" tIns="0" rIns="0" bIns="0" rtlCol="0" anchor="t"/>
          <a:lstStyle/>
          <a:p>
            <a:pPr indent="0" marL="0">
              <a:buNone/>
            </a:pPr>
            <a:r>
              <a:rPr lang="en-US" sz="2000" b="1" dirty="0">
                <a:solidFill>
                  <a:srgbClr val="1A2B5C"/>
                </a:solidFill>
                <a:latin typeface="Calibri" pitchFamily="34" charset="0"/>
                <a:ea typeface="Calibri" pitchFamily="34" charset="-122"/>
                <a:cs typeface="Calibri" pitchFamily="34" charset="-120"/>
              </a:rPr>
              <a:t>La empresa</a:t>
            </a:r>
            <a:endParaRPr lang="en-US" sz="2000" dirty="0"/>
          </a:p>
        </p:txBody>
      </p:sp>
      <p:sp>
        <p:nvSpPr>
          <p:cNvPr id="25" name="Text 20"/>
          <p:cNvSpPr/>
          <p:nvPr/>
        </p:nvSpPr>
        <p:spPr>
          <a:xfrm>
            <a:off x="6309360" y="3520440"/>
            <a:ext cx="2103120" cy="8686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Una empresa comercial sin organización fracasaría. Así ocurriría con la iglesia: se desintegraría y perecería.</a:t>
            </a:r>
            <a:endParaRPr lang="en-US" sz="1100" dirty="0"/>
          </a:p>
        </p:txBody>
      </p:sp>
      <p:sp>
        <p:nvSpPr>
          <p:cNvPr id="26" name="Shape 21"/>
          <p:cNvSpPr/>
          <p:nvPr/>
        </p:nvSpPr>
        <p:spPr>
          <a:xfrm>
            <a:off x="548640" y="4617720"/>
            <a:ext cx="8046720" cy="18288"/>
          </a:xfrm>
          <a:prstGeom prst="rect">
            <a:avLst/>
          </a:prstGeom>
          <a:solidFill>
            <a:srgbClr val="E2E8F0"/>
          </a:solidFill>
          <a:ln w="12700">
            <a:solidFill>
              <a:srgbClr val="E2E8F0"/>
            </a:solidFill>
            <a:prstDash val="solid"/>
          </a:ln>
        </p:spPr>
      </p:sp>
      <p:sp>
        <p:nvSpPr>
          <p:cNvPr id="27" name="Text 2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28" name="Text 2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822960"/>
            <a:ext cx="822960" cy="822960"/>
          </a:xfrm>
          <a:prstGeom prst="rect">
            <a:avLst/>
          </a:prstGeom>
        </p:spPr>
      </p:pic>
      <p:sp>
        <p:nvSpPr>
          <p:cNvPr id="3" name="Text 0"/>
          <p:cNvSpPr/>
          <p:nvPr/>
        </p:nvSpPr>
        <p:spPr>
          <a:xfrm>
            <a:off x="914400" y="1783080"/>
            <a:ext cx="7498080" cy="1645920"/>
          </a:xfrm>
          <a:prstGeom prst="rect">
            <a:avLst/>
          </a:prstGeom>
          <a:noFill/>
          <a:ln/>
        </p:spPr>
        <p:txBody>
          <a:bodyPr wrap="square" lIns="0" tIns="0" rIns="0" bIns="0" rtlCol="0" anchor="t"/>
          <a:lstStyle/>
          <a:p>
            <a:pPr indent="0" marL="0">
              <a:buNone/>
            </a:pPr>
            <a:r>
              <a:rPr lang="en-US" sz="2800" i="1" dirty="0">
                <a:solidFill>
                  <a:srgbClr val="FFFFFF"/>
                </a:solidFill>
                <a:latin typeface="Georgia" pitchFamily="34" charset="0"/>
                <a:ea typeface="Georgia" pitchFamily="34" charset="-122"/>
                <a:cs typeface="Georgia" pitchFamily="34" charset="-120"/>
              </a:rPr>
              <a:t>"En esta obra no existe tal cosa como que cada hombre pueda ser independiente."</a:t>
            </a:r>
            <a:endParaRPr lang="en-US" sz="2800" dirty="0"/>
          </a:p>
        </p:txBody>
      </p:sp>
      <p:sp>
        <p:nvSpPr>
          <p:cNvPr id="4" name="Text 1"/>
          <p:cNvSpPr/>
          <p:nvPr/>
        </p:nvSpPr>
        <p:spPr>
          <a:xfrm>
            <a:off x="914400" y="3520440"/>
            <a:ext cx="7315200" cy="640080"/>
          </a:xfrm>
          <a:prstGeom prst="rect">
            <a:avLst/>
          </a:prstGeom>
          <a:noFill/>
          <a:ln/>
        </p:spPr>
        <p:txBody>
          <a:bodyPr wrap="square" lIns="0" tIns="0" rIns="0" bIns="0" rtlCol="0" anchor="t"/>
          <a:lstStyle/>
          <a:p>
            <a:pPr indent="0" marL="0">
              <a:buNone/>
            </a:pPr>
            <a:r>
              <a:rPr lang="en-US" sz="1200" i="1" dirty="0">
                <a:solidFill>
                  <a:srgbClr val="CBD5E0"/>
                </a:solidFill>
                <a:latin typeface="Calibri" pitchFamily="34" charset="0"/>
                <a:ea typeface="Calibri" pitchFamily="34" charset="-122"/>
                <a:cs typeface="Calibri" pitchFamily="34" charset="-120"/>
              </a:rPr>
              <a:t>Algunos han promovido la idea de que, al acercarnos al fin del tiempo, cada hijo de Dios actuará independientemente de toda organización religiosa. Pero Elena de White advierte que esto es contrario al plan de Dios.</a:t>
            </a:r>
            <a:endParaRPr lang="en-US" sz="1200" dirty="0"/>
          </a:p>
        </p:txBody>
      </p:sp>
      <p:sp>
        <p:nvSpPr>
          <p:cNvPr id="5" name="Shape 2"/>
          <p:cNvSpPr/>
          <p:nvPr/>
        </p:nvSpPr>
        <p:spPr>
          <a:xfrm>
            <a:off x="914400" y="4297680"/>
            <a:ext cx="365760" cy="36576"/>
          </a:xfrm>
          <a:prstGeom prst="rect">
            <a:avLst/>
          </a:prstGeom>
          <a:solidFill>
            <a:srgbClr val="E87722"/>
          </a:solidFill>
          <a:ln w="12700">
            <a:solidFill>
              <a:srgbClr val="E87722"/>
            </a:solidFill>
            <a:prstDash val="solid"/>
          </a:ln>
        </p:spPr>
      </p:sp>
      <p:sp>
        <p:nvSpPr>
          <p:cNvPr id="6" name="Text 3"/>
          <p:cNvSpPr/>
          <p:nvPr/>
        </p:nvSpPr>
        <p:spPr>
          <a:xfrm>
            <a:off x="1417320" y="4160520"/>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498848"/>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Testimonios para los ministros, pp. 500-501</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ORGANIZACIÓN Y AUTORIDAD</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Propósito de la organización</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640080"/>
          </a:xfrm>
          <a:prstGeom prst="rect">
            <a:avLst/>
          </a:prstGeom>
          <a:noFill/>
          <a:ln/>
        </p:spPr>
        <p:txBody>
          <a:bodyPr wrap="square" lIns="0" tIns="0" rIns="0" bIns="0" rtlCol="0" anchor="t"/>
          <a:lstStyle/>
          <a:p>
            <a:pPr indent="0" marL="0">
              <a:buNone/>
            </a:pPr>
            <a:r>
              <a:rPr lang="en-US" sz="1300" i="1" dirty="0">
                <a:solidFill>
                  <a:srgbClr val="4A5568"/>
                </a:solidFill>
                <a:latin typeface="Calibri" pitchFamily="34" charset="0"/>
                <a:ea typeface="Calibri" pitchFamily="34" charset="-122"/>
                <a:cs typeface="Calibri" pitchFamily="34" charset="-120"/>
              </a:rPr>
              <a:t>A medida que los miembros fueron aumentando, resultó evidente que sin alguna forma de organización habría gran confusión y la obra no se realizaría con éxito. La organización era indispensable para:</a:t>
            </a:r>
            <a:endParaRPr lang="en-US" sz="1300" dirty="0"/>
          </a:p>
        </p:txBody>
      </p:sp>
      <p:sp>
        <p:nvSpPr>
          <p:cNvPr id="6" name="Text 4"/>
          <p:cNvSpPr/>
          <p:nvPr/>
        </p:nvSpPr>
        <p:spPr>
          <a:xfrm>
            <a:off x="548640" y="2606040"/>
            <a:ext cx="548640" cy="365760"/>
          </a:xfrm>
          <a:prstGeom prst="rect">
            <a:avLst/>
          </a:prstGeom>
          <a:noFill/>
          <a:ln/>
        </p:spPr>
        <p:txBody>
          <a:bodyPr wrap="square" lIns="0" tIns="0" rIns="0" bIns="0" rtlCol="0" anchor="t"/>
          <a:lstStyle/>
          <a:p>
            <a:pPr indent="0" marL="0">
              <a:buNone/>
            </a:pPr>
            <a:r>
              <a:rPr lang="en-US" sz="2000" b="1" dirty="0">
                <a:solidFill>
                  <a:srgbClr val="E87722"/>
                </a:solidFill>
                <a:latin typeface="Georgia" pitchFamily="34" charset="0"/>
                <a:ea typeface="Georgia" pitchFamily="34" charset="-122"/>
                <a:cs typeface="Georgia" pitchFamily="34" charset="-120"/>
              </a:rPr>
              <a:t>01</a:t>
            </a:r>
            <a:endParaRPr lang="en-US" sz="2000" dirty="0"/>
          </a:p>
        </p:txBody>
      </p:sp>
      <p:sp>
        <p:nvSpPr>
          <p:cNvPr id="7" name="Text 5"/>
          <p:cNvSpPr/>
          <p:nvPr/>
        </p:nvSpPr>
        <p:spPr>
          <a:xfrm>
            <a:off x="1097280" y="2642616"/>
            <a:ext cx="3383280" cy="50292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Proporcionar sostén al ministerio.</a:t>
            </a:r>
            <a:endParaRPr lang="en-US" sz="1200" dirty="0"/>
          </a:p>
        </p:txBody>
      </p:sp>
      <p:sp>
        <p:nvSpPr>
          <p:cNvPr id="8" name="Text 6"/>
          <p:cNvSpPr/>
          <p:nvPr/>
        </p:nvSpPr>
        <p:spPr>
          <a:xfrm>
            <a:off x="4663440" y="2606040"/>
            <a:ext cx="548640" cy="365760"/>
          </a:xfrm>
          <a:prstGeom prst="rect">
            <a:avLst/>
          </a:prstGeom>
          <a:noFill/>
          <a:ln/>
        </p:spPr>
        <p:txBody>
          <a:bodyPr wrap="square" lIns="0" tIns="0" rIns="0" bIns="0" rtlCol="0" anchor="t"/>
          <a:lstStyle/>
          <a:p>
            <a:pPr indent="0" marL="0">
              <a:buNone/>
            </a:pPr>
            <a:r>
              <a:rPr lang="en-US" sz="2000" b="1" dirty="0">
                <a:solidFill>
                  <a:srgbClr val="E87722"/>
                </a:solidFill>
                <a:latin typeface="Georgia" pitchFamily="34" charset="0"/>
                <a:ea typeface="Georgia" pitchFamily="34" charset="-122"/>
                <a:cs typeface="Georgia" pitchFamily="34" charset="-120"/>
              </a:rPr>
              <a:t>02</a:t>
            </a:r>
            <a:endParaRPr lang="en-US" sz="2000" dirty="0"/>
          </a:p>
        </p:txBody>
      </p:sp>
      <p:sp>
        <p:nvSpPr>
          <p:cNvPr id="9" name="Text 7"/>
          <p:cNvSpPr/>
          <p:nvPr/>
        </p:nvSpPr>
        <p:spPr>
          <a:xfrm>
            <a:off x="5212080" y="2642616"/>
            <a:ext cx="3383280" cy="50292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Dirigir la obra en nuevos territorios.</a:t>
            </a:r>
            <a:endParaRPr lang="en-US" sz="1200" dirty="0"/>
          </a:p>
        </p:txBody>
      </p:sp>
      <p:sp>
        <p:nvSpPr>
          <p:cNvPr id="10" name="Text 8"/>
          <p:cNvSpPr/>
          <p:nvPr/>
        </p:nvSpPr>
        <p:spPr>
          <a:xfrm>
            <a:off x="548640" y="3108960"/>
            <a:ext cx="548640" cy="365760"/>
          </a:xfrm>
          <a:prstGeom prst="rect">
            <a:avLst/>
          </a:prstGeom>
          <a:noFill/>
          <a:ln/>
        </p:spPr>
        <p:txBody>
          <a:bodyPr wrap="square" lIns="0" tIns="0" rIns="0" bIns="0" rtlCol="0" anchor="t"/>
          <a:lstStyle/>
          <a:p>
            <a:pPr indent="0" marL="0">
              <a:buNone/>
            </a:pPr>
            <a:r>
              <a:rPr lang="en-US" sz="2000" b="1" dirty="0">
                <a:solidFill>
                  <a:srgbClr val="E87722"/>
                </a:solidFill>
                <a:latin typeface="Georgia" pitchFamily="34" charset="0"/>
                <a:ea typeface="Georgia" pitchFamily="34" charset="-122"/>
                <a:cs typeface="Georgia" pitchFamily="34" charset="-120"/>
              </a:rPr>
              <a:t>03</a:t>
            </a:r>
            <a:endParaRPr lang="en-US" sz="2000" dirty="0"/>
          </a:p>
        </p:txBody>
      </p:sp>
      <p:sp>
        <p:nvSpPr>
          <p:cNvPr id="11" name="Text 9"/>
          <p:cNvSpPr/>
          <p:nvPr/>
        </p:nvSpPr>
        <p:spPr>
          <a:xfrm>
            <a:off x="1097280" y="3145536"/>
            <a:ext cx="3383280" cy="50292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Proteger a las iglesias y a los ministros de los miembros indignos.</a:t>
            </a:r>
            <a:endParaRPr lang="en-US" sz="1200" dirty="0"/>
          </a:p>
        </p:txBody>
      </p:sp>
      <p:sp>
        <p:nvSpPr>
          <p:cNvPr id="12" name="Text 10"/>
          <p:cNvSpPr/>
          <p:nvPr/>
        </p:nvSpPr>
        <p:spPr>
          <a:xfrm>
            <a:off x="4663440" y="3108960"/>
            <a:ext cx="548640" cy="365760"/>
          </a:xfrm>
          <a:prstGeom prst="rect">
            <a:avLst/>
          </a:prstGeom>
          <a:noFill/>
          <a:ln/>
        </p:spPr>
        <p:txBody>
          <a:bodyPr wrap="square" lIns="0" tIns="0" rIns="0" bIns="0" rtlCol="0" anchor="t"/>
          <a:lstStyle/>
          <a:p>
            <a:pPr indent="0" marL="0">
              <a:buNone/>
            </a:pPr>
            <a:r>
              <a:rPr lang="en-US" sz="2000" b="1" dirty="0">
                <a:solidFill>
                  <a:srgbClr val="E87722"/>
                </a:solidFill>
                <a:latin typeface="Georgia" pitchFamily="34" charset="0"/>
                <a:ea typeface="Georgia" pitchFamily="34" charset="-122"/>
                <a:cs typeface="Georgia" pitchFamily="34" charset="-120"/>
              </a:rPr>
              <a:t>04</a:t>
            </a:r>
            <a:endParaRPr lang="en-US" sz="2000" dirty="0"/>
          </a:p>
        </p:txBody>
      </p:sp>
      <p:sp>
        <p:nvSpPr>
          <p:cNvPr id="13" name="Text 11"/>
          <p:cNvSpPr/>
          <p:nvPr/>
        </p:nvSpPr>
        <p:spPr>
          <a:xfrm>
            <a:off x="5212080" y="3145536"/>
            <a:ext cx="3383280" cy="50292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Retener las propiedades de la iglesia.</a:t>
            </a:r>
            <a:endParaRPr lang="en-US" sz="1200" dirty="0"/>
          </a:p>
        </p:txBody>
      </p:sp>
      <p:sp>
        <p:nvSpPr>
          <p:cNvPr id="14" name="Text 12"/>
          <p:cNvSpPr/>
          <p:nvPr/>
        </p:nvSpPr>
        <p:spPr>
          <a:xfrm>
            <a:off x="548640" y="3611880"/>
            <a:ext cx="548640" cy="365760"/>
          </a:xfrm>
          <a:prstGeom prst="rect">
            <a:avLst/>
          </a:prstGeom>
          <a:noFill/>
          <a:ln/>
        </p:spPr>
        <p:txBody>
          <a:bodyPr wrap="square" lIns="0" tIns="0" rIns="0" bIns="0" rtlCol="0" anchor="t"/>
          <a:lstStyle/>
          <a:p>
            <a:pPr indent="0" marL="0">
              <a:buNone/>
            </a:pPr>
            <a:r>
              <a:rPr lang="en-US" sz="2000" b="1" dirty="0">
                <a:solidFill>
                  <a:srgbClr val="E87722"/>
                </a:solidFill>
                <a:latin typeface="Georgia" pitchFamily="34" charset="0"/>
                <a:ea typeface="Georgia" pitchFamily="34" charset="-122"/>
                <a:cs typeface="Georgia" pitchFamily="34" charset="-120"/>
              </a:rPr>
              <a:t>05</a:t>
            </a:r>
            <a:endParaRPr lang="en-US" sz="2000" dirty="0"/>
          </a:p>
        </p:txBody>
      </p:sp>
      <p:sp>
        <p:nvSpPr>
          <p:cNvPr id="15" name="Text 13"/>
          <p:cNvSpPr/>
          <p:nvPr/>
        </p:nvSpPr>
        <p:spPr>
          <a:xfrm>
            <a:off x="1097280" y="3648456"/>
            <a:ext cx="3383280" cy="50292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Publicar la verdad por medio de la prensa.</a:t>
            </a:r>
            <a:endParaRPr lang="en-US" sz="1200" dirty="0"/>
          </a:p>
        </p:txBody>
      </p:sp>
      <p:sp>
        <p:nvSpPr>
          <p:cNvPr id="16" name="Text 14"/>
          <p:cNvSpPr/>
          <p:nvPr/>
        </p:nvSpPr>
        <p:spPr>
          <a:xfrm>
            <a:off x="4663440" y="3611880"/>
            <a:ext cx="548640" cy="365760"/>
          </a:xfrm>
          <a:prstGeom prst="rect">
            <a:avLst/>
          </a:prstGeom>
          <a:noFill/>
          <a:ln/>
        </p:spPr>
        <p:txBody>
          <a:bodyPr wrap="square" lIns="0" tIns="0" rIns="0" bIns="0" rtlCol="0" anchor="t"/>
          <a:lstStyle/>
          <a:p>
            <a:pPr indent="0" marL="0">
              <a:buNone/>
            </a:pPr>
            <a:r>
              <a:rPr lang="en-US" sz="2000" b="1" dirty="0">
                <a:solidFill>
                  <a:srgbClr val="E87722"/>
                </a:solidFill>
                <a:latin typeface="Georgia" pitchFamily="34" charset="0"/>
                <a:ea typeface="Georgia" pitchFamily="34" charset="-122"/>
                <a:cs typeface="Georgia" pitchFamily="34" charset="-120"/>
              </a:rPr>
              <a:t>06</a:t>
            </a:r>
            <a:endParaRPr lang="en-US" sz="2000" dirty="0"/>
          </a:p>
        </p:txBody>
      </p:sp>
      <p:sp>
        <p:nvSpPr>
          <p:cNvPr id="17" name="Text 15"/>
          <p:cNvSpPr/>
          <p:nvPr/>
        </p:nvSpPr>
        <p:spPr>
          <a:xfrm>
            <a:off x="5212080" y="3648456"/>
            <a:ext cx="3383280" cy="50292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Y muchos otros objetivos esenciales para el avance del evangelio.</a:t>
            </a:r>
            <a:endParaRPr lang="en-US" sz="1200" dirty="0"/>
          </a:p>
        </p:txBody>
      </p:sp>
      <p:sp>
        <p:nvSpPr>
          <p:cNvPr id="18" name="Text 16"/>
          <p:cNvSpPr/>
          <p:nvPr/>
        </p:nvSpPr>
        <p:spPr>
          <a:xfrm>
            <a:off x="548640" y="4297680"/>
            <a:ext cx="82296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Basado en Testimonios para los ministros, p. 26</a:t>
            </a:r>
            <a:endParaRPr lang="en-US" sz="1000" dirty="0"/>
          </a:p>
        </p:txBody>
      </p:sp>
      <p:sp>
        <p:nvSpPr>
          <p:cNvPr id="19" name="Shape 17"/>
          <p:cNvSpPr/>
          <p:nvPr/>
        </p:nvSpPr>
        <p:spPr>
          <a:xfrm>
            <a:off x="548640" y="4617720"/>
            <a:ext cx="8046720" cy="18288"/>
          </a:xfrm>
          <a:prstGeom prst="rect">
            <a:avLst/>
          </a:prstGeom>
          <a:solidFill>
            <a:srgbClr val="E2E8F0"/>
          </a:solidFill>
          <a:ln w="12700">
            <a:solidFill>
              <a:srgbClr val="E2E8F0"/>
            </a:solidFill>
            <a:prstDash val="solid"/>
          </a:ln>
        </p:spPr>
      </p:sp>
      <p:sp>
        <p:nvSpPr>
          <p:cNvPr id="20" name="Text 1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21" name="Text 1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ORGANIZACIÓN Y AUTORIDAD</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El modelo del NT en acción</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Del concilio apostólico a la elección de los diáconos</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 comisión que el Salvador dio a la iglesia, de llevar el evangelio a todo el mundo (Mat. 28:19-20; Mar. 16:15), comprendía no solo la predicación, sino también asegurar el bienestar de quienes lo aceptaban. Esto implicaba atención pastoral, lugar de acomodación para el rebaño y resolver problemas de relaciones humanas. Una situación tal exigía organización.</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Al principio, los apóstoles constituyeron un concilio que dirigió las actividades de la iglesia desde Jerusalén (Hech. 15:1-35). Cuando el grupo de aquella ciudad llegó a ser tan numeroso que la administración de sus asuntos prácticos se convirtió en un problema, eligieron diáconos para que se encargaran de los asuntos administrativos de la iglesia (Hech. 6:2-4).</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ORGANIZACIÓN Y AUTORIDAD</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La organización de la obra hoy</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Una iglesia representativa, desde 1863</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 forma de gobierno de la Iglesia Adventista es representativa: reconoce que la autoridad de la iglesia descansa en sus miembros, y se expresa a través de representantes debidamente escogidos en cada nivel de la organización, con responsabilidad ejecutiva delegada en los cuerpos representativos y en los oficiales. Esta forma de gobierno reconoce, también, que la ordenación al ministerio es reconocida por la iglesia mundial.</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En 1863, los representantes de las Asociaciones se reunieron para organizar la Asociación General de los Adventistas del Séptimo Día.</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indent="0" marL="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sp>
      <p:sp>
        <p:nvSpPr>
          <p:cNvPr id="5" name="Text 3"/>
          <p:cNvSpPr/>
          <p:nvPr/>
        </p:nvSpPr>
        <p:spPr>
          <a:xfrm>
            <a:off x="5486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01</a:t>
            </a:r>
            <a:endParaRPr lang="en-US" sz="6400" dirty="0"/>
          </a:p>
        </p:txBody>
      </p:sp>
      <p:sp>
        <p:nvSpPr>
          <p:cNvPr id="6" name="Text 4"/>
          <p:cNvSpPr/>
          <p:nvPr/>
        </p:nvSpPr>
        <p:spPr>
          <a:xfrm>
            <a:off x="548640" y="3108960"/>
            <a:ext cx="2468880" cy="82296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La iglesia del</a:t>
            </a:r>
            <a:endParaRPr lang="en-US" sz="1800" dirty="0"/>
          </a:p>
          <a:p>
            <a:pPr indent="0" marL="0">
              <a:buNone/>
            </a:pPr>
            <a:r>
              <a:rPr lang="en-US" sz="1800" b="1" dirty="0">
                <a:solidFill>
                  <a:srgbClr val="1A2B5C"/>
                </a:solidFill>
                <a:latin typeface="Calibri" pitchFamily="34" charset="0"/>
                <a:ea typeface="Calibri" pitchFamily="34" charset="-122"/>
                <a:cs typeface="Calibri" pitchFamily="34" charset="-120"/>
              </a:rPr>
              <a:t>Dios viviente</a:t>
            </a:r>
            <a:endParaRPr lang="en-US" sz="1800" dirty="0"/>
          </a:p>
        </p:txBody>
      </p:sp>
      <p:sp>
        <p:nvSpPr>
          <p:cNvPr id="7" name="Text 5"/>
          <p:cNvSpPr/>
          <p:nvPr/>
        </p:nvSpPr>
        <p:spPr>
          <a:xfrm>
            <a:off x="548640" y="3977640"/>
            <a:ext cx="2468880" cy="91440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El privilegio de pertenecer al cuerpo de Cristo, sin muros de separación.</a:t>
            </a:r>
            <a:endParaRPr lang="en-US" sz="1200" dirty="0"/>
          </a:p>
        </p:txBody>
      </p:sp>
      <p:sp>
        <p:nvSpPr>
          <p:cNvPr id="8" name="Text 6"/>
          <p:cNvSpPr/>
          <p:nvPr/>
        </p:nvSpPr>
        <p:spPr>
          <a:xfrm>
            <a:off x="32918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02</a:t>
            </a:r>
            <a:endParaRPr lang="en-US" sz="6400" dirty="0"/>
          </a:p>
        </p:txBody>
      </p:sp>
      <p:sp>
        <p:nvSpPr>
          <p:cNvPr id="9" name="Text 7"/>
          <p:cNvSpPr/>
          <p:nvPr/>
        </p:nvSpPr>
        <p:spPr>
          <a:xfrm>
            <a:off x="3291840" y="3108960"/>
            <a:ext cx="2468880" cy="82296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Organización</a:t>
            </a:r>
            <a:endParaRPr lang="en-US" sz="1800" dirty="0"/>
          </a:p>
          <a:p>
            <a:pPr indent="0" marL="0">
              <a:buNone/>
            </a:pPr>
            <a:r>
              <a:rPr lang="en-US" sz="1800" b="1" dirty="0">
                <a:solidFill>
                  <a:srgbClr val="1A2B5C"/>
                </a:solidFill>
                <a:latin typeface="Calibri" pitchFamily="34" charset="0"/>
                <a:ea typeface="Calibri" pitchFamily="34" charset="-122"/>
                <a:cs typeface="Calibri" pitchFamily="34" charset="-120"/>
              </a:rPr>
              <a:t>y autoridad</a:t>
            </a:r>
            <a:endParaRPr lang="en-US" sz="1800" dirty="0"/>
          </a:p>
        </p:txBody>
      </p:sp>
      <p:sp>
        <p:nvSpPr>
          <p:cNvPr id="10" name="Text 8"/>
          <p:cNvSpPr/>
          <p:nvPr/>
        </p:nvSpPr>
        <p:spPr>
          <a:xfrm>
            <a:off x="3291840" y="3977640"/>
            <a:ext cx="2468880" cy="91440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La base bíblica de la organización y el modelo del Nuevo Testamento para la iglesia de hoy.</a:t>
            </a:r>
            <a:endParaRPr lang="en-US" sz="1200" dirty="0"/>
          </a:p>
        </p:txBody>
      </p:sp>
      <p:sp>
        <p:nvSpPr>
          <p:cNvPr id="11" name="Text 9"/>
          <p:cNvSpPr/>
          <p:nvPr/>
        </p:nvSpPr>
        <p:spPr>
          <a:xfrm>
            <a:off x="60350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03</a:t>
            </a:r>
            <a:endParaRPr lang="en-US" sz="6400" dirty="0"/>
          </a:p>
        </p:txBody>
      </p:sp>
      <p:sp>
        <p:nvSpPr>
          <p:cNvPr id="12" name="Text 10"/>
          <p:cNvSpPr/>
          <p:nvPr/>
        </p:nvSpPr>
        <p:spPr>
          <a:xfrm>
            <a:off x="6035040" y="3108960"/>
            <a:ext cx="2468880" cy="82296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Bosquejo</a:t>
            </a:r>
            <a:endParaRPr lang="en-US" sz="1800" dirty="0"/>
          </a:p>
          <a:p>
            <a:pPr indent="0" marL="0">
              <a:buNone/>
            </a:pPr>
            <a:r>
              <a:rPr lang="en-US" sz="1800" b="1" dirty="0">
                <a:solidFill>
                  <a:srgbClr val="1A2B5C"/>
                </a:solidFill>
                <a:latin typeface="Calibri" pitchFamily="34" charset="0"/>
                <a:ea typeface="Calibri" pitchFamily="34" charset="-122"/>
                <a:cs typeface="Calibri" pitchFamily="34" charset="-120"/>
              </a:rPr>
              <a:t>confesional</a:t>
            </a:r>
            <a:endParaRPr lang="en-US" sz="1800" dirty="0"/>
          </a:p>
        </p:txBody>
      </p:sp>
      <p:sp>
        <p:nvSpPr>
          <p:cNvPr id="13" name="Text 11"/>
          <p:cNvSpPr/>
          <p:nvPr/>
        </p:nvSpPr>
        <p:spPr>
          <a:xfrm>
            <a:off x="6035040" y="3977640"/>
            <a:ext cx="2468880" cy="91440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Los cuatro niveles de la organización adventista, desde la iglesia local hasta la Asociación General.</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777240"/>
            <a:ext cx="822960" cy="822960"/>
          </a:xfrm>
          <a:prstGeom prst="rect">
            <a:avLst/>
          </a:prstGeom>
        </p:spPr>
      </p:pic>
      <p:sp>
        <p:nvSpPr>
          <p:cNvPr id="3" name="Text 0"/>
          <p:cNvSpPr/>
          <p:nvPr/>
        </p:nvSpPr>
        <p:spPr>
          <a:xfrm>
            <a:off x="914400" y="1691640"/>
            <a:ext cx="7772400" cy="1097280"/>
          </a:xfrm>
          <a:prstGeom prst="rect">
            <a:avLst/>
          </a:prstGeom>
          <a:noFill/>
          <a:ln/>
        </p:spPr>
        <p:txBody>
          <a:bodyPr wrap="square" lIns="0" tIns="0" rIns="0" bIns="0" rtlCol="0" anchor="t"/>
          <a:lstStyle/>
          <a:p>
            <a:pPr indent="0" marL="0">
              <a:buNone/>
            </a:pPr>
            <a:r>
              <a:rPr lang="en-US" sz="2800" i="1" dirty="0">
                <a:solidFill>
                  <a:srgbClr val="FFFFFF"/>
                </a:solidFill>
                <a:latin typeface="Georgia" pitchFamily="34" charset="0"/>
                <a:ea typeface="Georgia" pitchFamily="34" charset="-122"/>
                <a:cs typeface="Georgia" pitchFamily="34" charset="-120"/>
              </a:rPr>
              <a:t>"Cada miembro de iglesia tiene voz</a:t>
            </a:r>
            <a:endParaRPr lang="en-US" sz="2800" dirty="0"/>
          </a:p>
          <a:p>
            <a:pPr indent="0" marL="0">
              <a:buNone/>
            </a:pPr>
            <a:r>
              <a:rPr lang="en-US" sz="2800" i="1" dirty="0">
                <a:solidFill>
                  <a:srgbClr val="FFFFFF"/>
                </a:solidFill>
                <a:latin typeface="Georgia" pitchFamily="34" charset="0"/>
                <a:ea typeface="Georgia" pitchFamily="34" charset="-122"/>
                <a:cs typeface="Georgia" pitchFamily="34" charset="-120"/>
              </a:rPr>
              <a:t>para elegir los dirigentes de esta."</a:t>
            </a:r>
            <a:endParaRPr lang="en-US" sz="2800" dirty="0"/>
          </a:p>
        </p:txBody>
      </p:sp>
      <p:sp>
        <p:nvSpPr>
          <p:cNvPr id="4" name="Text 1"/>
          <p:cNvSpPr/>
          <p:nvPr/>
        </p:nvSpPr>
        <p:spPr>
          <a:xfrm>
            <a:off x="914400" y="2926080"/>
            <a:ext cx="7772400" cy="1280160"/>
          </a:xfrm>
          <a:prstGeom prst="rect">
            <a:avLst/>
          </a:prstGeom>
          <a:noFill/>
          <a:ln/>
        </p:spPr>
        <p:txBody>
          <a:bodyPr wrap="square" lIns="0" tIns="0" rIns="0" bIns="0" rtlCol="0" anchor="t"/>
          <a:lstStyle/>
          <a:p>
            <a:pPr indent="0" marL="0">
              <a:buNone/>
            </a:pPr>
            <a:r>
              <a:rPr lang="en-US" sz="1200" i="1" dirty="0">
                <a:solidFill>
                  <a:srgbClr val="CBD5E0"/>
                </a:solidFill>
                <a:latin typeface="Calibri" pitchFamily="34" charset="0"/>
                <a:ea typeface="Calibri" pitchFamily="34" charset="-122"/>
                <a:cs typeface="Calibri" pitchFamily="34" charset="-120"/>
              </a:rPr>
              <a:t>La iglesia elige a los dirigentes de las Asociaciones locales. Los delegados elegidos por las Asociaciones eligen los de las Uniones, y los delegados elegidos por las Uniones eligen a los dirigentes de la Asociación General. Con este arreglo, toda Asociación, institución, iglesia e individuo tiene voz en la elección de los hombres que llevan las responsabilidades principales.</a:t>
            </a:r>
            <a:endParaRPr lang="en-US" sz="1200" dirty="0"/>
          </a:p>
        </p:txBody>
      </p:sp>
      <p:sp>
        <p:nvSpPr>
          <p:cNvPr id="5" name="Shape 2"/>
          <p:cNvSpPr/>
          <p:nvPr/>
        </p:nvSpPr>
        <p:spPr>
          <a:xfrm>
            <a:off x="914400" y="4297680"/>
            <a:ext cx="365760" cy="36576"/>
          </a:xfrm>
          <a:prstGeom prst="rect">
            <a:avLst/>
          </a:prstGeom>
          <a:solidFill>
            <a:srgbClr val="E87722"/>
          </a:solidFill>
          <a:ln w="12700">
            <a:solidFill>
              <a:srgbClr val="E87722"/>
            </a:solidFill>
            <a:prstDash val="solid"/>
          </a:ln>
        </p:spPr>
      </p:sp>
      <p:sp>
        <p:nvSpPr>
          <p:cNvPr id="6" name="Text 3"/>
          <p:cNvSpPr/>
          <p:nvPr/>
        </p:nvSpPr>
        <p:spPr>
          <a:xfrm>
            <a:off x="1417320" y="4160520"/>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498848"/>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Joyas de los testimonios, t. 3, p. 265</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BOSQUEJO CONFESIONAL</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Los cuatro niveles de la organización</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1874520" cy="2377440"/>
          </a:xfrm>
          <a:prstGeom prst="rect">
            <a:avLst/>
          </a:prstGeom>
          <a:solidFill>
            <a:srgbClr val="F7FAFC"/>
          </a:solidFill>
          <a:ln w="6350">
            <a:solidFill>
              <a:srgbClr val="E2E8F0"/>
            </a:solidFill>
            <a:prstDash val="solid"/>
          </a:ln>
        </p:spPr>
      </p:sp>
      <p:sp>
        <p:nvSpPr>
          <p:cNvPr id="6" name="Shape 4"/>
          <p:cNvSpPr/>
          <p:nvPr/>
        </p:nvSpPr>
        <p:spPr>
          <a:xfrm>
            <a:off x="548640" y="1920240"/>
            <a:ext cx="1874520" cy="73152"/>
          </a:xfrm>
          <a:prstGeom prst="rect">
            <a:avLst/>
          </a:prstGeom>
          <a:solidFill>
            <a:srgbClr val="E87722"/>
          </a:solidFill>
          <a:ln w="12700">
            <a:solidFill>
              <a:srgbClr val="E87722"/>
            </a:solidFill>
            <a:prstDash val="solid"/>
          </a:ln>
        </p:spPr>
      </p:sp>
      <p:sp>
        <p:nvSpPr>
          <p:cNvPr id="7" name="Shape 5"/>
          <p:cNvSpPr/>
          <p:nvPr/>
        </p:nvSpPr>
        <p:spPr>
          <a:xfrm>
            <a:off x="1165860" y="214884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303020" y="2286000"/>
            <a:ext cx="365760" cy="365760"/>
          </a:xfrm>
          <a:prstGeom prst="rect">
            <a:avLst/>
          </a:prstGeom>
        </p:spPr>
      </p:pic>
      <p:sp>
        <p:nvSpPr>
          <p:cNvPr id="9" name="Text 6"/>
          <p:cNvSpPr/>
          <p:nvPr/>
        </p:nvSpPr>
        <p:spPr>
          <a:xfrm>
            <a:off x="548640" y="2880360"/>
            <a:ext cx="1874520" cy="274320"/>
          </a:xfrm>
          <a:prstGeom prst="rect">
            <a:avLst/>
          </a:prstGeom>
          <a:noFill/>
          <a:ln/>
        </p:spPr>
        <p:txBody>
          <a:bodyPr wrap="square" lIns="0" tIns="0" rIns="0" bIns="0" rtlCol="0" anchor="t"/>
          <a:lstStyle/>
          <a:p>
            <a:pPr algn="ctr" indent="0" marL="0">
              <a:buNone/>
            </a:pPr>
            <a:r>
              <a:rPr lang="en-US" sz="900" b="1" spc="300" kern="0" dirty="0">
                <a:solidFill>
                  <a:srgbClr val="E87722"/>
                </a:solidFill>
                <a:latin typeface="Calibri" pitchFamily="34" charset="0"/>
                <a:ea typeface="Calibri" pitchFamily="34" charset="-122"/>
                <a:cs typeface="Calibri" pitchFamily="34" charset="-120"/>
              </a:rPr>
              <a:t>Nivel 1</a:t>
            </a:r>
            <a:endParaRPr lang="en-US" sz="900" dirty="0"/>
          </a:p>
        </p:txBody>
      </p:sp>
      <p:sp>
        <p:nvSpPr>
          <p:cNvPr id="10" name="Text 7"/>
          <p:cNvSpPr/>
          <p:nvPr/>
        </p:nvSpPr>
        <p:spPr>
          <a:xfrm>
            <a:off x="658368" y="3154680"/>
            <a:ext cx="1655064" cy="45720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Iglesia local</a:t>
            </a:r>
            <a:endParaRPr lang="en-US" sz="1400" dirty="0"/>
          </a:p>
        </p:txBody>
      </p:sp>
      <p:sp>
        <p:nvSpPr>
          <p:cNvPr id="11" name="Text 8"/>
          <p:cNvSpPr/>
          <p:nvPr/>
        </p:nvSpPr>
        <p:spPr>
          <a:xfrm>
            <a:off x="658368" y="3611880"/>
            <a:ext cx="1655064" cy="640080"/>
          </a:xfrm>
          <a:prstGeom prst="rect">
            <a:avLst/>
          </a:prstGeom>
          <a:noFill/>
          <a:ln/>
        </p:spPr>
        <p:txBody>
          <a:bodyPr wrap="square" lIns="0" tIns="0" rIns="0" bIns="0" rtlCol="0" anchor="t"/>
          <a:lstStyle/>
          <a:p>
            <a:pPr algn="ctr" indent="0" marL="0">
              <a:buNone/>
            </a:pPr>
            <a:r>
              <a:rPr lang="en-US" sz="1000" dirty="0">
                <a:solidFill>
                  <a:srgbClr val="4A5568"/>
                </a:solidFill>
                <a:latin typeface="Calibri" pitchFamily="34" charset="0"/>
                <a:ea typeface="Calibri" pitchFamily="34" charset="-122"/>
                <a:cs typeface="Calibri" pitchFamily="34" charset="-120"/>
              </a:rPr>
              <a:t>La célula básica donde el creyente sirve, adora y es cuidado pastoralmente.</a:t>
            </a:r>
            <a:endParaRPr lang="en-US" sz="1000" dirty="0"/>
          </a:p>
        </p:txBody>
      </p:sp>
      <p:sp>
        <p:nvSpPr>
          <p:cNvPr id="12" name="Shape 9"/>
          <p:cNvSpPr/>
          <p:nvPr/>
        </p:nvSpPr>
        <p:spPr>
          <a:xfrm>
            <a:off x="2587752" y="1920240"/>
            <a:ext cx="1874520" cy="2377440"/>
          </a:xfrm>
          <a:prstGeom prst="rect">
            <a:avLst/>
          </a:prstGeom>
          <a:solidFill>
            <a:srgbClr val="F7FAFC"/>
          </a:solidFill>
          <a:ln w="6350">
            <a:solidFill>
              <a:srgbClr val="E2E8F0"/>
            </a:solidFill>
            <a:prstDash val="solid"/>
          </a:ln>
        </p:spPr>
      </p:sp>
      <p:sp>
        <p:nvSpPr>
          <p:cNvPr id="13" name="Shape 10"/>
          <p:cNvSpPr/>
          <p:nvPr/>
        </p:nvSpPr>
        <p:spPr>
          <a:xfrm>
            <a:off x="2587752" y="1920240"/>
            <a:ext cx="1874520" cy="73152"/>
          </a:xfrm>
          <a:prstGeom prst="rect">
            <a:avLst/>
          </a:prstGeom>
          <a:solidFill>
            <a:srgbClr val="E87722"/>
          </a:solidFill>
          <a:ln w="12700">
            <a:solidFill>
              <a:srgbClr val="E87722"/>
            </a:solidFill>
            <a:prstDash val="solid"/>
          </a:ln>
        </p:spPr>
      </p:sp>
      <p:sp>
        <p:nvSpPr>
          <p:cNvPr id="14" name="Shape 11"/>
          <p:cNvSpPr/>
          <p:nvPr/>
        </p:nvSpPr>
        <p:spPr>
          <a:xfrm>
            <a:off x="3204972" y="2148840"/>
            <a:ext cx="640080" cy="64008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342132" y="2286000"/>
            <a:ext cx="365760" cy="365760"/>
          </a:xfrm>
          <a:prstGeom prst="rect">
            <a:avLst/>
          </a:prstGeom>
        </p:spPr>
      </p:pic>
      <p:sp>
        <p:nvSpPr>
          <p:cNvPr id="16" name="Text 12"/>
          <p:cNvSpPr/>
          <p:nvPr/>
        </p:nvSpPr>
        <p:spPr>
          <a:xfrm>
            <a:off x="2587752" y="2880360"/>
            <a:ext cx="1874520" cy="274320"/>
          </a:xfrm>
          <a:prstGeom prst="rect">
            <a:avLst/>
          </a:prstGeom>
          <a:noFill/>
          <a:ln/>
        </p:spPr>
        <p:txBody>
          <a:bodyPr wrap="square" lIns="0" tIns="0" rIns="0" bIns="0" rtlCol="0" anchor="t"/>
          <a:lstStyle/>
          <a:p>
            <a:pPr algn="ctr" indent="0" marL="0">
              <a:buNone/>
            </a:pPr>
            <a:r>
              <a:rPr lang="en-US" sz="900" b="1" spc="300" kern="0" dirty="0">
                <a:solidFill>
                  <a:srgbClr val="E87722"/>
                </a:solidFill>
                <a:latin typeface="Calibri" pitchFamily="34" charset="0"/>
                <a:ea typeface="Calibri" pitchFamily="34" charset="-122"/>
                <a:cs typeface="Calibri" pitchFamily="34" charset="-120"/>
              </a:rPr>
              <a:t>Nivel 2</a:t>
            </a:r>
            <a:endParaRPr lang="en-US" sz="900" dirty="0"/>
          </a:p>
        </p:txBody>
      </p:sp>
      <p:sp>
        <p:nvSpPr>
          <p:cNvPr id="17" name="Text 13"/>
          <p:cNvSpPr/>
          <p:nvPr/>
        </p:nvSpPr>
        <p:spPr>
          <a:xfrm>
            <a:off x="2697480" y="3154680"/>
            <a:ext cx="1655064" cy="45720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Asociación o Misión</a:t>
            </a:r>
            <a:endParaRPr lang="en-US" sz="1400" dirty="0"/>
          </a:p>
        </p:txBody>
      </p:sp>
      <p:sp>
        <p:nvSpPr>
          <p:cNvPr id="18" name="Text 14"/>
          <p:cNvSpPr/>
          <p:nvPr/>
        </p:nvSpPr>
        <p:spPr>
          <a:xfrm>
            <a:off x="2697480" y="3611880"/>
            <a:ext cx="1655064" cy="640080"/>
          </a:xfrm>
          <a:prstGeom prst="rect">
            <a:avLst/>
          </a:prstGeom>
          <a:noFill/>
          <a:ln/>
        </p:spPr>
        <p:txBody>
          <a:bodyPr wrap="square" lIns="0" tIns="0" rIns="0" bIns="0" rtlCol="0" anchor="t"/>
          <a:lstStyle/>
          <a:p>
            <a:pPr algn="ctr" indent="0" marL="0">
              <a:buNone/>
            </a:pPr>
            <a:r>
              <a:rPr lang="en-US" sz="1000" dirty="0">
                <a:solidFill>
                  <a:srgbClr val="4A5568"/>
                </a:solidFill>
                <a:latin typeface="Calibri" pitchFamily="34" charset="0"/>
                <a:ea typeface="Calibri" pitchFamily="34" charset="-122"/>
                <a:cs typeface="Calibri" pitchFamily="34" charset="-120"/>
              </a:rPr>
              <a:t>Reúne las iglesias locales de un campo geográfico. Asociación local o Misión.</a:t>
            </a:r>
            <a:endParaRPr lang="en-US" sz="1000" dirty="0"/>
          </a:p>
        </p:txBody>
      </p:sp>
      <p:sp>
        <p:nvSpPr>
          <p:cNvPr id="19" name="Shape 15"/>
          <p:cNvSpPr/>
          <p:nvPr/>
        </p:nvSpPr>
        <p:spPr>
          <a:xfrm>
            <a:off x="4626864" y="1920240"/>
            <a:ext cx="1874520" cy="2377440"/>
          </a:xfrm>
          <a:prstGeom prst="rect">
            <a:avLst/>
          </a:prstGeom>
          <a:solidFill>
            <a:srgbClr val="F7FAFC"/>
          </a:solidFill>
          <a:ln w="6350">
            <a:solidFill>
              <a:srgbClr val="E2E8F0"/>
            </a:solidFill>
            <a:prstDash val="solid"/>
          </a:ln>
        </p:spPr>
      </p:sp>
      <p:sp>
        <p:nvSpPr>
          <p:cNvPr id="20" name="Shape 16"/>
          <p:cNvSpPr/>
          <p:nvPr/>
        </p:nvSpPr>
        <p:spPr>
          <a:xfrm>
            <a:off x="4626864" y="1920240"/>
            <a:ext cx="1874520" cy="73152"/>
          </a:xfrm>
          <a:prstGeom prst="rect">
            <a:avLst/>
          </a:prstGeom>
          <a:solidFill>
            <a:srgbClr val="E87722"/>
          </a:solidFill>
          <a:ln w="12700">
            <a:solidFill>
              <a:srgbClr val="E87722"/>
            </a:solidFill>
            <a:prstDash val="solid"/>
          </a:ln>
        </p:spPr>
      </p:sp>
      <p:sp>
        <p:nvSpPr>
          <p:cNvPr id="21" name="Shape 17"/>
          <p:cNvSpPr/>
          <p:nvPr/>
        </p:nvSpPr>
        <p:spPr>
          <a:xfrm>
            <a:off x="5244084" y="2148840"/>
            <a:ext cx="640080" cy="640080"/>
          </a:xfrm>
          <a:prstGeom prst="ellipse">
            <a:avLst/>
          </a:prstGeom>
          <a:solidFill>
            <a:srgbClr val="FFFFFF"/>
          </a:solidFill>
          <a:ln w="19050">
            <a:solidFill>
              <a:srgbClr val="E87722"/>
            </a:solidFill>
            <a:prstDash val="solid"/>
          </a:ln>
        </p:spPr>
      </p:sp>
      <p:pic>
        <p:nvPicPr>
          <p:cNvPr id="22" name="Image 2" descr="preencoded.png">    </p:cNvPr>
          <p:cNvPicPr>
            <a:picLocks noChangeAspect="1"/>
          </p:cNvPicPr>
          <p:nvPr/>
        </p:nvPicPr>
        <p:blipFill>
          <a:blip r:embed="rId3"/>
          <a:stretch>
            <a:fillRect/>
          </a:stretch>
        </p:blipFill>
        <p:spPr>
          <a:xfrm>
            <a:off x="5381244" y="2286000"/>
            <a:ext cx="365760" cy="365760"/>
          </a:xfrm>
          <a:prstGeom prst="rect">
            <a:avLst/>
          </a:prstGeom>
        </p:spPr>
      </p:pic>
      <p:sp>
        <p:nvSpPr>
          <p:cNvPr id="23" name="Text 18"/>
          <p:cNvSpPr/>
          <p:nvPr/>
        </p:nvSpPr>
        <p:spPr>
          <a:xfrm>
            <a:off x="4626864" y="2880360"/>
            <a:ext cx="1874520" cy="274320"/>
          </a:xfrm>
          <a:prstGeom prst="rect">
            <a:avLst/>
          </a:prstGeom>
          <a:noFill/>
          <a:ln/>
        </p:spPr>
        <p:txBody>
          <a:bodyPr wrap="square" lIns="0" tIns="0" rIns="0" bIns="0" rtlCol="0" anchor="t"/>
          <a:lstStyle/>
          <a:p>
            <a:pPr algn="ctr" indent="0" marL="0">
              <a:buNone/>
            </a:pPr>
            <a:r>
              <a:rPr lang="en-US" sz="900" b="1" spc="300" kern="0" dirty="0">
                <a:solidFill>
                  <a:srgbClr val="E87722"/>
                </a:solidFill>
                <a:latin typeface="Calibri" pitchFamily="34" charset="0"/>
                <a:ea typeface="Calibri" pitchFamily="34" charset="-122"/>
                <a:cs typeface="Calibri" pitchFamily="34" charset="-120"/>
              </a:rPr>
              <a:t>Nivel 3</a:t>
            </a:r>
            <a:endParaRPr lang="en-US" sz="900" dirty="0"/>
          </a:p>
        </p:txBody>
      </p:sp>
      <p:sp>
        <p:nvSpPr>
          <p:cNvPr id="24" name="Text 19"/>
          <p:cNvSpPr/>
          <p:nvPr/>
        </p:nvSpPr>
        <p:spPr>
          <a:xfrm>
            <a:off x="4736592" y="3154680"/>
            <a:ext cx="1655064" cy="45720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Unión</a:t>
            </a:r>
            <a:endParaRPr lang="en-US" sz="1400" dirty="0"/>
          </a:p>
        </p:txBody>
      </p:sp>
      <p:sp>
        <p:nvSpPr>
          <p:cNvPr id="25" name="Text 20"/>
          <p:cNvSpPr/>
          <p:nvPr/>
        </p:nvSpPr>
        <p:spPr>
          <a:xfrm>
            <a:off x="4736592" y="3611880"/>
            <a:ext cx="1655064" cy="640080"/>
          </a:xfrm>
          <a:prstGeom prst="rect">
            <a:avLst/>
          </a:prstGeom>
          <a:noFill/>
          <a:ln/>
        </p:spPr>
        <p:txBody>
          <a:bodyPr wrap="square" lIns="0" tIns="0" rIns="0" bIns="0" rtlCol="0" anchor="t"/>
          <a:lstStyle/>
          <a:p>
            <a:pPr algn="ctr" indent="0" marL="0">
              <a:buNone/>
            </a:pPr>
            <a:r>
              <a:rPr lang="en-US" sz="1000" dirty="0">
                <a:solidFill>
                  <a:srgbClr val="4A5568"/>
                </a:solidFill>
                <a:latin typeface="Calibri" pitchFamily="34" charset="0"/>
                <a:ea typeface="Calibri" pitchFamily="34" charset="-122"/>
                <a:cs typeface="Calibri" pitchFamily="34" charset="-120"/>
              </a:rPr>
              <a:t>Agrupa varias Asociaciones o Misiones de una región más amplia. Unión-Asociación o Unión-Misión.</a:t>
            </a:r>
            <a:endParaRPr lang="en-US" sz="1000" dirty="0"/>
          </a:p>
        </p:txBody>
      </p:sp>
      <p:sp>
        <p:nvSpPr>
          <p:cNvPr id="26" name="Shape 21"/>
          <p:cNvSpPr/>
          <p:nvPr/>
        </p:nvSpPr>
        <p:spPr>
          <a:xfrm>
            <a:off x="6665976" y="1920240"/>
            <a:ext cx="1874520" cy="2377440"/>
          </a:xfrm>
          <a:prstGeom prst="rect">
            <a:avLst/>
          </a:prstGeom>
          <a:solidFill>
            <a:srgbClr val="F7FAFC"/>
          </a:solidFill>
          <a:ln w="6350">
            <a:solidFill>
              <a:srgbClr val="E2E8F0"/>
            </a:solidFill>
            <a:prstDash val="solid"/>
          </a:ln>
        </p:spPr>
      </p:sp>
      <p:sp>
        <p:nvSpPr>
          <p:cNvPr id="27" name="Shape 22"/>
          <p:cNvSpPr/>
          <p:nvPr/>
        </p:nvSpPr>
        <p:spPr>
          <a:xfrm>
            <a:off x="6665976" y="1920240"/>
            <a:ext cx="1874520" cy="73152"/>
          </a:xfrm>
          <a:prstGeom prst="rect">
            <a:avLst/>
          </a:prstGeom>
          <a:solidFill>
            <a:srgbClr val="E87722"/>
          </a:solidFill>
          <a:ln w="12700">
            <a:solidFill>
              <a:srgbClr val="E87722"/>
            </a:solidFill>
            <a:prstDash val="solid"/>
          </a:ln>
        </p:spPr>
      </p:sp>
      <p:sp>
        <p:nvSpPr>
          <p:cNvPr id="28" name="Shape 23"/>
          <p:cNvSpPr/>
          <p:nvPr/>
        </p:nvSpPr>
        <p:spPr>
          <a:xfrm>
            <a:off x="7283196" y="2148840"/>
            <a:ext cx="640080" cy="640080"/>
          </a:xfrm>
          <a:prstGeom prst="ellipse">
            <a:avLst/>
          </a:prstGeom>
          <a:solidFill>
            <a:srgbClr val="FFFFFF"/>
          </a:solidFill>
          <a:ln w="19050">
            <a:solidFill>
              <a:srgbClr val="E87722"/>
            </a:solidFill>
            <a:prstDash val="solid"/>
          </a:ln>
        </p:spPr>
      </p:sp>
      <p:pic>
        <p:nvPicPr>
          <p:cNvPr id="29" name="Image 3" descr="preencoded.png">    </p:cNvPr>
          <p:cNvPicPr>
            <a:picLocks noChangeAspect="1"/>
          </p:cNvPicPr>
          <p:nvPr/>
        </p:nvPicPr>
        <p:blipFill>
          <a:blip r:embed="rId4"/>
          <a:stretch>
            <a:fillRect/>
          </a:stretch>
        </p:blipFill>
        <p:spPr>
          <a:xfrm>
            <a:off x="7420356" y="2286000"/>
            <a:ext cx="365760" cy="365760"/>
          </a:xfrm>
          <a:prstGeom prst="rect">
            <a:avLst/>
          </a:prstGeom>
        </p:spPr>
      </p:pic>
      <p:sp>
        <p:nvSpPr>
          <p:cNvPr id="30" name="Text 24"/>
          <p:cNvSpPr/>
          <p:nvPr/>
        </p:nvSpPr>
        <p:spPr>
          <a:xfrm>
            <a:off x="6665976" y="2880360"/>
            <a:ext cx="1874520" cy="274320"/>
          </a:xfrm>
          <a:prstGeom prst="rect">
            <a:avLst/>
          </a:prstGeom>
          <a:noFill/>
          <a:ln/>
        </p:spPr>
        <p:txBody>
          <a:bodyPr wrap="square" lIns="0" tIns="0" rIns="0" bIns="0" rtlCol="0" anchor="t"/>
          <a:lstStyle/>
          <a:p>
            <a:pPr algn="ctr" indent="0" marL="0">
              <a:buNone/>
            </a:pPr>
            <a:r>
              <a:rPr lang="en-US" sz="900" b="1" spc="300" kern="0" dirty="0">
                <a:solidFill>
                  <a:srgbClr val="E87722"/>
                </a:solidFill>
                <a:latin typeface="Calibri" pitchFamily="34" charset="0"/>
                <a:ea typeface="Calibri" pitchFamily="34" charset="-122"/>
                <a:cs typeface="Calibri" pitchFamily="34" charset="-120"/>
              </a:rPr>
              <a:t>Nivel 4</a:t>
            </a:r>
            <a:endParaRPr lang="en-US" sz="900" dirty="0"/>
          </a:p>
        </p:txBody>
      </p:sp>
      <p:sp>
        <p:nvSpPr>
          <p:cNvPr id="31" name="Text 25"/>
          <p:cNvSpPr/>
          <p:nvPr/>
        </p:nvSpPr>
        <p:spPr>
          <a:xfrm>
            <a:off x="6775704" y="3154680"/>
            <a:ext cx="1655064" cy="457200"/>
          </a:xfrm>
          <a:prstGeom prst="rect">
            <a:avLst/>
          </a:prstGeom>
          <a:noFill/>
          <a:ln/>
        </p:spPr>
        <p:txBody>
          <a:bodyPr wrap="square" lIns="0" tIns="0" rIns="0" bIns="0" rtlCol="0" anchor="t"/>
          <a:lstStyle/>
          <a:p>
            <a:pPr algn="ctr" indent="0" marL="0">
              <a:buNone/>
            </a:pPr>
            <a:r>
              <a:rPr lang="en-US" sz="1400" b="1" dirty="0">
                <a:solidFill>
                  <a:srgbClr val="1A2B5C"/>
                </a:solidFill>
                <a:latin typeface="Calibri" pitchFamily="34" charset="0"/>
                <a:ea typeface="Calibri" pitchFamily="34" charset="-122"/>
                <a:cs typeface="Calibri" pitchFamily="34" charset="-120"/>
              </a:rPr>
              <a:t>Asociación General</a:t>
            </a:r>
            <a:endParaRPr lang="en-US" sz="1400" dirty="0"/>
          </a:p>
        </p:txBody>
      </p:sp>
      <p:sp>
        <p:nvSpPr>
          <p:cNvPr id="32" name="Text 26"/>
          <p:cNvSpPr/>
          <p:nvPr/>
        </p:nvSpPr>
        <p:spPr>
          <a:xfrm>
            <a:off x="6775704" y="3611880"/>
            <a:ext cx="1655064" cy="640080"/>
          </a:xfrm>
          <a:prstGeom prst="rect">
            <a:avLst/>
          </a:prstGeom>
          <a:noFill/>
          <a:ln/>
        </p:spPr>
        <p:txBody>
          <a:bodyPr wrap="square" lIns="0" tIns="0" rIns="0" bIns="0" rtlCol="0" anchor="t"/>
          <a:lstStyle/>
          <a:p>
            <a:pPr algn="ctr" indent="0" marL="0">
              <a:buNone/>
            </a:pPr>
            <a:r>
              <a:rPr lang="en-US" sz="1000" dirty="0">
                <a:solidFill>
                  <a:srgbClr val="4A5568"/>
                </a:solidFill>
                <a:latin typeface="Calibri" pitchFamily="34" charset="0"/>
                <a:ea typeface="Calibri" pitchFamily="34" charset="-122"/>
                <a:cs typeface="Calibri" pitchFamily="34" charset="-120"/>
              </a:rPr>
              <a:t>Nivel mundial, con sus divisiones, como la División Sudamericana.</a:t>
            </a:r>
            <a:endParaRPr lang="en-US" sz="1000" dirty="0"/>
          </a:p>
        </p:txBody>
      </p:sp>
      <p:sp>
        <p:nvSpPr>
          <p:cNvPr id="33" name="Text 27"/>
          <p:cNvSpPr/>
          <p:nvPr/>
        </p:nvSpPr>
        <p:spPr>
          <a:xfrm>
            <a:off x="548640" y="4434840"/>
            <a:ext cx="8046720" cy="365760"/>
          </a:xfrm>
          <a:prstGeom prst="rect">
            <a:avLst/>
          </a:prstGeom>
          <a:noFill/>
          <a:ln/>
        </p:spPr>
        <p:txBody>
          <a:bodyPr wrap="square" lIns="0" tIns="0" rIns="0" bIns="0" rtlCol="0" anchor="ctr"/>
          <a:lstStyle/>
          <a:p>
            <a:pPr algn="ctr" indent="0" marL="0">
              <a:buNone/>
            </a:pPr>
            <a:r>
              <a:rPr lang="en-US" sz="1000" i="1" dirty="0">
                <a:solidFill>
                  <a:srgbClr val="4A5568"/>
                </a:solidFill>
                <a:latin typeface="Calibri" pitchFamily="34" charset="0"/>
                <a:ea typeface="Calibri" pitchFamily="34" charset="-122"/>
                <a:cs typeface="Calibri" pitchFamily="34" charset="-120"/>
              </a:rPr>
              <a:t>La Biblia es el fundamento y la fuente de creencia y práctica; sobre esta base, el Congreso de la Asociación General determina la declaración de Creencias Fundamentales de la Iglesia.</a:t>
            </a:r>
            <a:endParaRPr lang="en-US" sz="1000" dirty="0"/>
          </a:p>
        </p:txBody>
      </p:sp>
      <p:sp>
        <p:nvSpPr>
          <p:cNvPr id="34" name="Shape 28"/>
          <p:cNvSpPr/>
          <p:nvPr/>
        </p:nvSpPr>
        <p:spPr>
          <a:xfrm>
            <a:off x="548640" y="4617720"/>
            <a:ext cx="8046720" cy="18288"/>
          </a:xfrm>
          <a:prstGeom prst="rect">
            <a:avLst/>
          </a:prstGeom>
          <a:solidFill>
            <a:srgbClr val="E2E8F0"/>
          </a:solidFill>
          <a:ln w="12700">
            <a:solidFill>
              <a:srgbClr val="E2E8F0"/>
            </a:solidFill>
            <a:prstDash val="solid"/>
          </a:ln>
        </p:spPr>
      </p:sp>
      <p:sp>
        <p:nvSpPr>
          <p:cNvPr id="35" name="Text 2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36" name="Text 3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21</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sp>
      <p:pic>
        <p:nvPicPr>
          <p:cNvPr id="3" name="Image 0" descr="preencoded.png">    </p:cNvPr>
          <p:cNvPicPr>
            <a:picLocks noChangeAspect="1"/>
          </p:cNvPicPr>
          <p:nvPr/>
        </p:nvPicPr>
        <p:blipFill>
          <a:blip r:embed="rId1"/>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algn="ctr" indent="0" marL="0">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sp>
      <p:sp>
        <p:nvSpPr>
          <p:cNvPr id="6" name="Text 3"/>
          <p:cNvSpPr/>
          <p:nvPr/>
        </p:nvSpPr>
        <p:spPr>
          <a:xfrm>
            <a:off x="457200" y="3246120"/>
            <a:ext cx="8229600" cy="457200"/>
          </a:xfrm>
          <a:prstGeom prst="rect">
            <a:avLst/>
          </a:prstGeom>
          <a:noFill/>
          <a:ln/>
        </p:spPr>
        <p:txBody>
          <a:bodyPr wrap="square" lIns="0" tIns="0" rIns="0" bIns="0" rtlCol="0" anchor="t"/>
          <a:lstStyle/>
          <a:p>
            <a:pPr algn="ctr" indent="0" marL="0">
              <a:buNone/>
            </a:pPr>
            <a:r>
              <a:rPr lang="en-US" sz="2000" b="1" spc="600" kern="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algn="ctr" indent="0" marL="0">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algn="ctr" indent="0" marL="0">
              <a:buNone/>
            </a:pPr>
            <a:r>
              <a:rPr lang="en-US" sz="1100" b="1" spc="300" kern="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Conocer la iglesia que servimos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El objetivo de este capítulo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Este capítulo tiene por objetivo ayudar a los diáconos y a las diaconisas a conocer un poco más acerca de la Iglesia de Dios. Antes de servir, es necesario comprender la naturaleza, la organización y la autoridad del cuerpo al que pertenecemos.</a:t>
            </a:r>
            <a:endParaRPr lang="en-US" sz="1300" dirty="0"/>
          </a:p>
          <a:p>
            <a:pPr indent="0" marL="0">
              <a:spcAft>
                <a:spcPts val="800"/>
              </a:spcAft>
              <a:buNone/>
            </a:pPr>
            <a:endParaRPr lang="en-US" sz="1300" dirty="0"/>
          </a:p>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Los párrafos que siguen son citas extraídas del Manual de la iglesia, edición 2025, complementadas con la enseñanza de la Biblia y los escritos de Elena de White. Esta base común sostendrá todo el ministerio que vamos a desarrollar en los próximos capítulos.</a:t>
            </a:r>
            <a:endParaRPr lang="en-US" sz="13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5400" b="1" dirty="0">
                <a:solidFill>
                  <a:srgbClr val="FFFFFF"/>
                </a:solidFill>
                <a:latin typeface="Georgia" pitchFamily="34" charset="0"/>
                <a:ea typeface="Georgia" pitchFamily="34" charset="-122"/>
                <a:cs typeface="Georgia" pitchFamily="34" charset="-120"/>
              </a:rPr>
              <a:t>La iglesia del</a:t>
            </a:r>
            <a:endParaRPr lang="en-US" sz="5400" dirty="0"/>
          </a:p>
          <a:p>
            <a:pPr indent="0" marL="0">
              <a:buNone/>
            </a:pPr>
            <a:r>
              <a:rPr lang="en-US" sz="5400" b="1" dirty="0">
                <a:solidFill>
                  <a:srgbClr val="FFFFFF"/>
                </a:solidFill>
                <a:latin typeface="Georgia" pitchFamily="34" charset="0"/>
                <a:ea typeface="Georgia" pitchFamily="34" charset="-122"/>
                <a:cs typeface="Georgia" pitchFamily="34" charset="-120"/>
              </a:rPr>
              <a:t>Dios viviente</a:t>
            </a:r>
            <a:endParaRPr lang="en-US" sz="5400" dirty="0"/>
          </a:p>
        </p:txBody>
      </p:sp>
      <p:sp>
        <p:nvSpPr>
          <p:cNvPr id="5" name="Text 3"/>
          <p:cNvSpPr/>
          <p:nvPr/>
        </p:nvSpPr>
        <p:spPr>
          <a:xfrm>
            <a:off x="822960" y="4160520"/>
            <a:ext cx="6858000" cy="45720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Basado en el capítulo 2 del Manual de la iglesia, edición 2025.</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LA IGLESIA DEL DIOS VIVIENTE</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Un privilegio único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Pertenecer al cuerpo de Cristo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400" dirty="0">
                <a:solidFill>
                  <a:srgbClr val="4A5568"/>
                </a:solidFill>
                <a:latin typeface="Calibri" pitchFamily="34" charset="0"/>
                <a:ea typeface="Calibri" pitchFamily="34" charset="-122"/>
                <a:cs typeface="Calibri" pitchFamily="34" charset="-120"/>
              </a:rPr>
              <a:t>Pertenecer a la iglesia de Dios es un privilegio único que produce en el alma grandes satisfacciones. Dios tiene el propósito de reunir a un pueblo desde los distantes confines de la Tierra, con el fin de constituirlo en un solo cuerpo, el cuerpo de Cristo, la iglesia, de la que él es la Cabeza viviente.</a:t>
            </a:r>
            <a:endParaRPr lang="en-US" sz="1400" dirty="0"/>
          </a:p>
          <a:p>
            <a:pPr indent="0" marL="0">
              <a:spcAft>
                <a:spcPts val="800"/>
              </a:spcAft>
              <a:buNone/>
            </a:pPr>
            <a:endParaRPr lang="en-US" sz="1400" dirty="0"/>
          </a:p>
          <a:p>
            <a:pPr indent="0" marL="0">
              <a:spcAft>
                <a:spcPts val="800"/>
              </a:spcAft>
              <a:buNone/>
            </a:pPr>
            <a:r>
              <a:rPr lang="en-US" sz="1400" dirty="0">
                <a:solidFill>
                  <a:srgbClr val="4A5568"/>
                </a:solidFill>
                <a:latin typeface="Calibri" pitchFamily="34" charset="0"/>
                <a:ea typeface="Calibri" pitchFamily="34" charset="-122"/>
                <a:cs typeface="Calibri" pitchFamily="34" charset="-120"/>
              </a:rPr>
              <a:t>Todos los que son hijos de Dios en Cristo Jesús son miembros de su cuerpo y, dentro de esta relación, pueden disfrutar del compañerismo del uno con el otro, y del compañerismo con su Señor.</a:t>
            </a:r>
            <a:endParaRPr lang="en-US" sz="14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LA IGLESIA DEL DIOS VIVIENTE</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Ningún muro de separación</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Una sola humanidad bajo Cristo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Cristo procuró, mediante el precepto y el ejemplo, enseñar la verdad de que con Dios no debía haber muro de separación entre Israel y las otras naciones (Juan 4:4-42; 10:16; Luc. 9:51-56; Mat. 15:21-28). El apóstol Pablo escribió que los gentiles son coherederos, miembros del mismo cuerpo y partícipes de la promesa en Cristo Jesús (Ef. 3:6).</a:t>
            </a:r>
            <a:endParaRPr lang="en-US" sz="1300" dirty="0"/>
          </a:p>
          <a:p>
            <a:pPr indent="0" marL="0">
              <a:spcAft>
                <a:spcPts val="800"/>
              </a:spcAft>
              <a:buNone/>
            </a:pPr>
            <a:endParaRPr lang="en-US" sz="1300" dirty="0"/>
          </a:p>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Entre los seguidores de Cristo no debe haber preferencia alguna de casta, nacionalidad, raza o color, porque todos los seres humanos son de una sola sangre. Los elegidos de Dios forman un cuerpo universal, una nueva humanidad, salvada por la sangre de Cristo, que está a disposición de todos.</a:t>
            </a:r>
            <a:endParaRPr lang="en-US" sz="13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777240"/>
            <a:ext cx="822960" cy="822960"/>
          </a:xfrm>
          <a:prstGeom prst="rect">
            <a:avLst/>
          </a:prstGeom>
        </p:spPr>
      </p:pic>
      <p:sp>
        <p:nvSpPr>
          <p:cNvPr id="3" name="Text 0"/>
          <p:cNvSpPr/>
          <p:nvPr/>
        </p:nvSpPr>
        <p:spPr>
          <a:xfrm>
            <a:off x="914400" y="1691640"/>
            <a:ext cx="7772400" cy="2194560"/>
          </a:xfrm>
          <a:prstGeom prst="rect">
            <a:avLst/>
          </a:prstGeom>
          <a:noFill/>
          <a:ln/>
        </p:spPr>
        <p:txBody>
          <a:bodyPr wrap="square" lIns="0" tIns="0" rIns="0" bIns="0" rtlCol="0" anchor="t"/>
          <a:lstStyle/>
          <a:p>
            <a:pPr indent="0" marL="0">
              <a:buNone/>
            </a:pPr>
            <a:r>
              <a:rPr lang="en-US" sz="2200" i="1" dirty="0">
                <a:solidFill>
                  <a:srgbClr val="FFFFFF"/>
                </a:solidFill>
                <a:latin typeface="Georgia" pitchFamily="34" charset="0"/>
                <a:ea typeface="Georgia" pitchFamily="34" charset="-122"/>
                <a:cs typeface="Georgia" pitchFamily="34" charset="-120"/>
              </a:rPr>
              <a:t>"Cristo colocó el fundamento de una religión</a:t>
            </a:r>
            <a:endParaRPr lang="en-US" sz="2200" dirty="0"/>
          </a:p>
          <a:p>
            <a:pPr indent="0" marL="0">
              <a:buNone/>
            </a:pPr>
            <a:r>
              <a:rPr lang="en-US" sz="2200" i="1" dirty="0">
                <a:solidFill>
                  <a:srgbClr val="FFFFFF"/>
                </a:solidFill>
                <a:latin typeface="Georgia" pitchFamily="34" charset="0"/>
                <a:ea typeface="Georgia" pitchFamily="34" charset="-122"/>
                <a:cs typeface="Georgia" pitchFamily="34" charset="-120"/>
              </a:rPr>
              <a:t>que une a judíos y gentiles, a blancos y negros,</a:t>
            </a:r>
            <a:endParaRPr lang="en-US" sz="2200" dirty="0"/>
          </a:p>
          <a:p>
            <a:pPr indent="0" marL="0">
              <a:buNone/>
            </a:pPr>
            <a:r>
              <a:rPr lang="en-US" sz="2200" i="1" dirty="0">
                <a:solidFill>
                  <a:srgbClr val="FFFFFF"/>
                </a:solidFill>
                <a:latin typeface="Georgia" pitchFamily="34" charset="0"/>
                <a:ea typeface="Georgia" pitchFamily="34" charset="-122"/>
                <a:cs typeface="Georgia" pitchFamily="34" charset="-120"/>
              </a:rPr>
              <a:t>a libres y esclavos, en una gran hermandad,</a:t>
            </a:r>
            <a:endParaRPr lang="en-US" sz="2200" dirty="0"/>
          </a:p>
          <a:p>
            <a:pPr indent="0" marL="0">
              <a:buNone/>
            </a:pPr>
            <a:r>
              <a:rPr lang="en-US" sz="2200" i="1" dirty="0">
                <a:solidFill>
                  <a:srgbClr val="FFFFFF"/>
                </a:solidFill>
                <a:latin typeface="Georgia" pitchFamily="34" charset="0"/>
                <a:ea typeface="Georgia" pitchFamily="34" charset="-122"/>
                <a:cs typeface="Georgia" pitchFamily="34" charset="-120"/>
              </a:rPr>
              <a:t>considerada en un mismo plano de igualdad</a:t>
            </a:r>
            <a:endParaRPr lang="en-US" sz="2200" dirty="0"/>
          </a:p>
          <a:p>
            <a:pPr indent="0" marL="0">
              <a:buNone/>
            </a:pPr>
            <a:r>
              <a:rPr lang="en-US" sz="2200" i="1" dirty="0">
                <a:solidFill>
                  <a:srgbClr val="FFFFFF"/>
                </a:solidFill>
                <a:latin typeface="Georgia" pitchFamily="34" charset="0"/>
                <a:ea typeface="Georgia" pitchFamily="34" charset="-122"/>
                <a:cs typeface="Georgia" pitchFamily="34" charset="-120"/>
              </a:rPr>
              <a:t>a la vista de Dios."</a:t>
            </a:r>
            <a:endParaRPr lang="en-US" sz="2200" dirty="0"/>
          </a:p>
        </p:txBody>
      </p:sp>
      <p:sp>
        <p:nvSpPr>
          <p:cNvPr id="4" name="Text 1"/>
          <p:cNvSpPr/>
          <p:nvPr/>
        </p:nvSpPr>
        <p:spPr>
          <a:xfrm>
            <a:off x="914400" y="3657600"/>
            <a:ext cx="7772400" cy="36576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El Salvador tiene un amor ilimitado para cada ser humano.</a:t>
            </a:r>
            <a:endParaRPr lang="en-US" sz="1400" dirty="0"/>
          </a:p>
        </p:txBody>
      </p:sp>
      <p:sp>
        <p:nvSpPr>
          <p:cNvPr id="5" name="Shape 2"/>
          <p:cNvSpPr/>
          <p:nvPr/>
        </p:nvSpPr>
        <p:spPr>
          <a:xfrm>
            <a:off x="914400" y="4251960"/>
            <a:ext cx="365760" cy="36576"/>
          </a:xfrm>
          <a:prstGeom prst="rect">
            <a:avLst/>
          </a:prstGeom>
          <a:solidFill>
            <a:srgbClr val="E87722"/>
          </a:solidFill>
          <a:ln w="12700">
            <a:solidFill>
              <a:srgbClr val="E87722"/>
            </a:solidFill>
            <a:prstDash val="solid"/>
          </a:ln>
        </p:spPr>
      </p:sp>
      <p:sp>
        <p:nvSpPr>
          <p:cNvPr id="6" name="Text 3"/>
          <p:cNvSpPr/>
          <p:nvPr/>
        </p:nvSpPr>
        <p:spPr>
          <a:xfrm>
            <a:off x="1417320" y="4114800"/>
            <a:ext cx="4572000" cy="320040"/>
          </a:xfrm>
          <a:prstGeom prst="rect">
            <a:avLst/>
          </a:prstGeom>
          <a:noFill/>
          <a:ln/>
        </p:spPr>
        <p:txBody>
          <a:bodyPr wrap="square" lIns="0" tIns="0" rIns="0" bIns="0" rtlCol="0" anchor="ctr"/>
          <a:lstStyle/>
          <a:p>
            <a:pPr indent="0" marL="0">
              <a:buNone/>
            </a:pPr>
            <a:r>
              <a:rPr lang="en-US" sz="1200" b="1" spc="400" kern="0" dirty="0">
                <a:solidFill>
                  <a:srgbClr val="E87722"/>
                </a:solidFill>
                <a:latin typeface="Calibri" pitchFamily="34" charset="0"/>
                <a:ea typeface="Calibri" pitchFamily="34" charset="-122"/>
                <a:cs typeface="Calibri" pitchFamily="34" charset="-120"/>
              </a:rPr>
              <a:t>ELENA DE WHITE</a:t>
            </a:r>
            <a:endParaRPr lang="en-US" sz="1200" dirty="0"/>
          </a:p>
        </p:txBody>
      </p:sp>
      <p:sp>
        <p:nvSpPr>
          <p:cNvPr id="7" name="Text 4"/>
          <p:cNvSpPr/>
          <p:nvPr/>
        </p:nvSpPr>
        <p:spPr>
          <a:xfrm>
            <a:off x="914400" y="4462272"/>
            <a:ext cx="5486400" cy="274320"/>
          </a:xfrm>
          <a:prstGeom prst="rect">
            <a:avLst/>
          </a:prstGeom>
          <a:noFill/>
          <a:ln/>
        </p:spPr>
        <p:txBody>
          <a:bodyPr wrap="square" lIns="0" tIns="0" rIns="0" bIns="0" rtlCol="0" anchor="ctr"/>
          <a:lstStyle/>
          <a:p>
            <a:pPr indent="0" marL="0">
              <a:buNone/>
            </a:pPr>
            <a:r>
              <a:rPr lang="en-US" sz="1100" i="1" dirty="0">
                <a:solidFill>
                  <a:srgbClr val="94A3B8"/>
                </a:solidFill>
                <a:latin typeface="Calibri" pitchFamily="34" charset="0"/>
                <a:ea typeface="Calibri" pitchFamily="34" charset="-122"/>
                <a:cs typeface="Calibri" pitchFamily="34" charset="-120"/>
              </a:rPr>
              <a:t>Mensajes selectos, t. 2, p. 614</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1005840"/>
            <a:ext cx="822960" cy="822960"/>
          </a:xfrm>
          <a:prstGeom prst="rect">
            <a:avLst/>
          </a:prstGeom>
        </p:spPr>
      </p:pic>
      <p:sp>
        <p:nvSpPr>
          <p:cNvPr id="3" name="Text 0"/>
          <p:cNvSpPr/>
          <p:nvPr/>
        </p:nvSpPr>
        <p:spPr>
          <a:xfrm>
            <a:off x="914400" y="1920240"/>
            <a:ext cx="7498080" cy="1828800"/>
          </a:xfrm>
          <a:prstGeom prst="rect">
            <a:avLst/>
          </a:prstGeom>
          <a:noFill/>
          <a:ln/>
        </p:spPr>
        <p:txBody>
          <a:bodyPr wrap="square" lIns="0" tIns="0" rIns="0" bIns="0" rtlCol="0" anchor="t"/>
          <a:lstStyle/>
          <a:p>
            <a:pPr indent="0" marL="0">
              <a:buNone/>
            </a:pPr>
            <a:r>
              <a:rPr lang="en-US" sz="2600" i="1" dirty="0">
                <a:solidFill>
                  <a:srgbClr val="FFFFFF"/>
                </a:solidFill>
                <a:latin typeface="Georgia" pitchFamily="34" charset="0"/>
                <a:ea typeface="Georgia" pitchFamily="34" charset="-122"/>
                <a:cs typeface="Georgia" pitchFamily="34" charset="-120"/>
              </a:rPr>
              <a:t>"Ya no hay judío ni griego, ni siervo ni libre, ni hombre ni mujer; todos ustedes son uno en Cristo Jesús."</a:t>
            </a:r>
            <a:endParaRPr lang="en-US" sz="2600" dirty="0"/>
          </a:p>
        </p:txBody>
      </p:sp>
      <p:sp>
        <p:nvSpPr>
          <p:cNvPr id="4" name="Shape 1"/>
          <p:cNvSpPr/>
          <p:nvPr/>
        </p:nvSpPr>
        <p:spPr>
          <a:xfrm>
            <a:off x="914400" y="3931920"/>
            <a:ext cx="365760" cy="36576"/>
          </a:xfrm>
          <a:prstGeom prst="rect">
            <a:avLst/>
          </a:prstGeom>
          <a:solidFill>
            <a:srgbClr val="E87722"/>
          </a:solidFill>
          <a:ln w="12700">
            <a:solidFill>
              <a:srgbClr val="E87722"/>
            </a:solidFill>
            <a:prstDash val="solid"/>
          </a:ln>
        </p:spPr>
      </p:sp>
      <p:sp>
        <p:nvSpPr>
          <p:cNvPr id="5" name="Text 2"/>
          <p:cNvSpPr/>
          <p:nvPr/>
        </p:nvSpPr>
        <p:spPr>
          <a:xfrm>
            <a:off x="1417320" y="3794760"/>
            <a:ext cx="4572000" cy="320040"/>
          </a:xfrm>
          <a:prstGeom prst="rect">
            <a:avLst/>
          </a:prstGeom>
          <a:noFill/>
          <a:ln/>
        </p:spPr>
        <p:txBody>
          <a:bodyPr wrap="square" lIns="0" tIns="0" rIns="0" bIns="0" rtlCol="0" anchor="ctr"/>
          <a:lstStyle/>
          <a:p>
            <a:pPr indent="0" marL="0">
              <a:buNone/>
            </a:pPr>
            <a:r>
              <a:rPr lang="en-US" sz="1200" b="1" spc="400" kern="0" dirty="0">
                <a:solidFill>
                  <a:srgbClr val="E87722"/>
                </a:solidFill>
                <a:latin typeface="Calibri" pitchFamily="34" charset="0"/>
                <a:ea typeface="Calibri" pitchFamily="34" charset="-122"/>
                <a:cs typeface="Calibri" pitchFamily="34" charset="-120"/>
              </a:rPr>
              <a:t>GÁLATAS 3:28</a:t>
            </a:r>
            <a:endParaRPr lang="en-US" sz="1200" dirty="0"/>
          </a:p>
        </p:txBody>
      </p:sp>
      <p:sp>
        <p:nvSpPr>
          <p:cNvPr id="6" name="Text 3"/>
          <p:cNvSpPr/>
          <p:nvPr/>
        </p:nvSpPr>
        <p:spPr>
          <a:xfrm>
            <a:off x="914400" y="4160520"/>
            <a:ext cx="5486400" cy="274320"/>
          </a:xfrm>
          <a:prstGeom prst="rect">
            <a:avLst/>
          </a:prstGeom>
          <a:noFill/>
          <a:ln/>
        </p:spPr>
        <p:txBody>
          <a:bodyPr wrap="square" lIns="0" tIns="0" rIns="0" bIns="0" rtlCol="0" anchor="ctr"/>
          <a:lstStyle/>
          <a:p>
            <a:pPr indent="0" marL="0">
              <a:buNone/>
            </a:pPr>
            <a:r>
              <a:rPr lang="en-US" sz="1100" i="1" dirty="0">
                <a:solidFill>
                  <a:srgbClr val="94A3B8"/>
                </a:solidFill>
                <a:latin typeface="Calibri" pitchFamily="34" charset="0"/>
                <a:ea typeface="Calibri" pitchFamily="34" charset="-122"/>
                <a:cs typeface="Calibri" pitchFamily="34" charset="-120"/>
              </a:rPr>
              <a:t>Nueva Reina Valera 2000 Actualizada</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LA IGLESIA DEL DIOS VIVIENTE</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El objeto supremo de Cristo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La iglesia, su novia y prioridad</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Los que están al servicio de Cristo y son llamados al liderazgo deben cuidar de la iglesia (1 Tim. 3:5), apacentar la iglesia del Señor (Hech. 20:28) y mostrar preocupación por todas las iglesias (2 Cor. 11:28).</a:t>
            </a:r>
            <a:endParaRPr lang="en-US" sz="1300" dirty="0"/>
          </a:p>
          <a:p>
            <a:pPr indent="0" marL="0">
              <a:spcAft>
                <a:spcPts val="800"/>
              </a:spcAft>
              <a:buNone/>
            </a:pPr>
            <a:endParaRPr lang="en-US" sz="1300" dirty="0"/>
          </a:p>
          <a:p>
            <a:pPr indent="0" marL="0">
              <a:spcAft>
                <a:spcPts val="800"/>
              </a:spcAft>
              <a:buNone/>
            </a:pPr>
            <a:r>
              <a:rPr lang="en-US" sz="1300" dirty="0">
                <a:solidFill>
                  <a:srgbClr val="4A5568"/>
                </a:solidFill>
                <a:latin typeface="Calibri" pitchFamily="34" charset="0"/>
                <a:ea typeface="Calibri" pitchFamily="34" charset="-122"/>
                <a:cs typeface="Calibri" pitchFamily="34" charset="-120"/>
              </a:rPr>
              <a:t>Como novia de Cristo y supremo objeto de su consideración, se espera que la iglesia represente el orden y el carácter de lo divino en todas sus funciones. Mientras el Señor extiende su invitación a todo el mundo, comisiona a sus ángeles para prestar ayuda a toda alma que acude a él, y se manifiesta personalmente a través de su Espíritu Santo en medio de su iglesia.</a:t>
            </a:r>
            <a:endParaRPr lang="en-US" sz="13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22</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1</dc:title>
  <dc:subject>PptxGenJS Presentation</dc:subject>
  <dc:creator>Asociación Ministerial · DSA</dc:creator>
  <cp:lastModifiedBy>Asociación Ministerial · DSA</cp:lastModifiedBy>
  <cp:revision>1</cp:revision>
  <dcterms:created xsi:type="dcterms:W3CDTF">2026-05-12T16:54:29Z</dcterms:created>
  <dcterms:modified xsi:type="dcterms:W3CDTF">2026-05-12T16:54:29Z</dcterms:modified>
</cp:coreProperties>
</file>