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notesMasterIdLst>
    <p:notesMasterId r:id="rId2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image-23-1.png"/><Relationship Id="rId2" Type="http://schemas.openxmlformats.org/officeDocument/2006/relationships/slideLayout" Target="../slideLayouts/slideLayout1.xml"/><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image" Target="../media/image-24-1.png"/><Relationship Id="rId2" Type="http://schemas.openxmlformats.org/officeDocument/2006/relationships/image" Target="../media/image-24-2.png"/><Relationship Id="rId3" Type="http://schemas.openxmlformats.org/officeDocument/2006/relationships/image" Target="../media/image-24-3.png"/><Relationship Id="rId4" Type="http://schemas.openxmlformats.org/officeDocument/2006/relationships/image" Target="../media/image-24-4.png"/><Relationship Id="rId5" Type="http://schemas.openxmlformats.org/officeDocument/2006/relationships/image" Target="../media/image-24-5.png"/><Relationship Id="rId6" Type="http://schemas.openxmlformats.org/officeDocument/2006/relationships/image" Target="../media/image-24-6.png"/><Relationship Id="rId7" Type="http://schemas.openxmlformats.org/officeDocument/2006/relationships/slideLayout" Target="../slideLayouts/slideLayout1.xml"/><Relationship Id="rId8"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image" Target="../media/image-25-1.png"/><Relationship Id="rId2" Type="http://schemas.openxmlformats.org/officeDocument/2006/relationships/slideLayout" Target="../slideLayouts/slideLayout1.xml"/><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image" Target="../media/image-26-1.png"/><Relationship Id="rId2" Type="http://schemas.openxmlformats.org/officeDocument/2006/relationships/slideLayout" Target="../slideLayouts/slideLayout1.xml"/><Relationship Id="rId3"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TERCERA SECCIÓN · EL DIACONADO EN ACCIÓN</a:t>
            </a:r>
            <a:endParaRPr lang="en-US" sz="1100" dirty="0"/>
          </a:p>
        </p:txBody>
      </p:sp>
      <p:sp>
        <p:nvSpPr>
          <p:cNvPr id="5" name="Text 2"/>
          <p:cNvSpPr/>
          <p:nvPr/>
        </p:nvSpPr>
        <p:spPr>
          <a:xfrm>
            <a:off x="457200" y="1783080"/>
            <a:ext cx="8229600" cy="1920240"/>
          </a:xfrm>
          <a:prstGeom prst="rect">
            <a:avLst/>
          </a:prstGeom>
          <a:noFill/>
          <a:ln/>
        </p:spPr>
        <p:txBody>
          <a:bodyPr wrap="square" lIns="0" tIns="0" rIns="0" bIns="0" rtlCol="0" anchor="t"/>
          <a:lstStyle/>
          <a:p>
            <a:pPr indent="0" marL="0">
              <a:buNone/>
            </a:pPr>
            <a:r>
              <a:rPr lang="en-US" sz="4200" b="1" dirty="0">
                <a:solidFill>
                  <a:srgbClr val="FFFFFF"/>
                </a:solidFill>
                <a:latin typeface="Georgia" pitchFamily="34" charset="0"/>
                <a:ea typeface="Georgia" pitchFamily="34" charset="-122"/>
                <a:cs typeface="Georgia" pitchFamily="34" charset="-120"/>
              </a:rPr>
              <a:t>Apoyo al Ministerio</a:t>
            </a:r>
            <a:endParaRPr lang="en-US" sz="4200" dirty="0"/>
          </a:p>
          <a:p>
            <a:pPr indent="0" marL="0">
              <a:buNone/>
            </a:pPr>
            <a:r>
              <a:rPr lang="en-US" sz="4200" b="1" dirty="0">
                <a:solidFill>
                  <a:srgbClr val="FFFFFF"/>
                </a:solidFill>
                <a:latin typeface="Georgia" pitchFamily="34" charset="0"/>
                <a:ea typeface="Georgia" pitchFamily="34" charset="-122"/>
                <a:cs typeface="Georgia" pitchFamily="34" charset="-120"/>
              </a:rPr>
              <a:t>de la Recepción</a:t>
            </a:r>
            <a:endParaRPr lang="en-US" sz="4200" dirty="0"/>
          </a:p>
        </p:txBody>
      </p:sp>
      <p:sp>
        <p:nvSpPr>
          <p:cNvPr id="6" name="Shape 3"/>
          <p:cNvSpPr/>
          <p:nvPr/>
        </p:nvSpPr>
        <p:spPr>
          <a:xfrm>
            <a:off x="457200" y="3749040"/>
            <a:ext cx="640080" cy="54864"/>
          </a:xfrm>
          <a:prstGeom prst="rect">
            <a:avLst/>
          </a:prstGeom>
          <a:solidFill>
            <a:srgbClr val="E87722"/>
          </a:solidFill>
          <a:ln w="12700">
            <a:solidFill>
              <a:srgbClr val="E87722"/>
            </a:solidFill>
            <a:prstDash val="solid"/>
          </a:ln>
        </p:spPr>
      </p:sp>
      <p:sp>
        <p:nvSpPr>
          <p:cNvPr id="7" name="Text 4"/>
          <p:cNvSpPr/>
          <p:nvPr/>
        </p:nvSpPr>
        <p:spPr>
          <a:xfrm>
            <a:off x="457200" y="3931920"/>
            <a:ext cx="8229600" cy="365760"/>
          </a:xfrm>
          <a:prstGeom prst="rect">
            <a:avLst/>
          </a:prstGeom>
          <a:noFill/>
          <a:ln/>
        </p:spPr>
        <p:txBody>
          <a:bodyPr wrap="square" lIns="0" tIns="0" rIns="0" bIns="0" rtlCol="0" anchor="t"/>
          <a:lstStyle/>
          <a:p>
            <a:pPr indent="0" marL="0">
              <a:buNone/>
            </a:pPr>
            <a:r>
              <a:rPr lang="en-US" sz="1600" i="1" dirty="0">
                <a:solidFill>
                  <a:srgbClr val="CBD5E0"/>
                </a:solidFill>
                <a:latin typeface="Calibri" pitchFamily="34" charset="0"/>
                <a:ea typeface="Calibri" pitchFamily="34" charset="-122"/>
                <a:cs typeface="Calibri" pitchFamily="34" charset="-120"/>
              </a:rPr>
              <a:t>Capítulo 13 · Guía del Diaconado</a:t>
            </a:r>
            <a:endParaRPr lang="en-US" sz="1600" dirty="0"/>
          </a:p>
        </p:txBody>
      </p:sp>
      <p:sp>
        <p:nvSpPr>
          <p:cNvPr id="8" name="Text 5"/>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10" name="Text 7"/>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13</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RESPONSABILIDADES 02 DE 03</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Secretaria y recepcionista de contactos</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3931920" cy="2606040"/>
          </a:xfrm>
          <a:prstGeom prst="rect">
            <a:avLst/>
          </a:prstGeom>
          <a:solidFill>
            <a:srgbClr val="F7FAFC"/>
          </a:solidFill>
          <a:ln w="6350">
            <a:solidFill>
              <a:srgbClr val="E2E8F0"/>
            </a:solidFill>
            <a:prstDash val="solid"/>
          </a:ln>
        </p:spPr>
      </p:sp>
      <p:sp>
        <p:nvSpPr>
          <p:cNvPr id="6" name="Shape 4"/>
          <p:cNvSpPr/>
          <p:nvPr/>
        </p:nvSpPr>
        <p:spPr>
          <a:xfrm>
            <a:off x="548640" y="1828800"/>
            <a:ext cx="73152" cy="2606040"/>
          </a:xfrm>
          <a:prstGeom prst="rect">
            <a:avLst/>
          </a:prstGeom>
          <a:solidFill>
            <a:srgbClr val="E87722"/>
          </a:solidFill>
          <a:ln w="12700">
            <a:solidFill>
              <a:srgbClr val="E87722"/>
            </a:solidFill>
            <a:prstDash val="solid"/>
          </a:ln>
        </p:spPr>
      </p:sp>
      <p:sp>
        <p:nvSpPr>
          <p:cNvPr id="7" name="Text 5"/>
          <p:cNvSpPr/>
          <p:nvPr/>
        </p:nvSpPr>
        <p:spPr>
          <a:xfrm>
            <a:off x="777240" y="1965960"/>
            <a:ext cx="36576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SECRETARIA</a:t>
            </a:r>
            <a:endParaRPr lang="en-US" sz="1100" dirty="0"/>
          </a:p>
        </p:txBody>
      </p:sp>
      <p:sp>
        <p:nvSpPr>
          <p:cNvPr id="8" name="Text 6"/>
          <p:cNvSpPr/>
          <p:nvPr/>
        </p:nvSpPr>
        <p:spPr>
          <a:xfrm>
            <a:off x="777240" y="2240280"/>
            <a:ext cx="3657600" cy="36576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El registro y los materiales</a:t>
            </a:r>
            <a:endParaRPr lang="en-US" sz="1300" dirty="0"/>
          </a:p>
        </p:txBody>
      </p:sp>
      <p:sp>
        <p:nvSpPr>
          <p:cNvPr id="9" name="Text 7"/>
          <p:cNvSpPr/>
          <p:nvPr/>
        </p:nvSpPr>
        <p:spPr>
          <a:xfrm>
            <a:off x="777240" y="2697480"/>
            <a:ext cx="3657600" cy="169164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Cuida los materiales y pasa las anotaciones de la tarjeta del visitante al Cuaderno de la Recepción. Pega el adhesivo de primer contacto. Al solicitar estudio bíblico, completa la tarjeta del interesado y la pasa al coordinador de interesados.</a:t>
            </a:r>
            <a:endParaRPr lang="en-US" sz="1050" dirty="0"/>
          </a:p>
        </p:txBody>
      </p:sp>
      <p:sp>
        <p:nvSpPr>
          <p:cNvPr id="10" name="Shape 8"/>
          <p:cNvSpPr/>
          <p:nvPr/>
        </p:nvSpPr>
        <p:spPr>
          <a:xfrm>
            <a:off x="4663440" y="1828800"/>
            <a:ext cx="3931920" cy="2606040"/>
          </a:xfrm>
          <a:prstGeom prst="rect">
            <a:avLst/>
          </a:prstGeom>
          <a:solidFill>
            <a:srgbClr val="F7FAFC"/>
          </a:solidFill>
          <a:ln w="6350">
            <a:solidFill>
              <a:srgbClr val="E2E8F0"/>
            </a:solidFill>
            <a:prstDash val="solid"/>
          </a:ln>
        </p:spPr>
      </p:sp>
      <p:sp>
        <p:nvSpPr>
          <p:cNvPr id="11" name="Shape 9"/>
          <p:cNvSpPr/>
          <p:nvPr/>
        </p:nvSpPr>
        <p:spPr>
          <a:xfrm>
            <a:off x="4663440" y="1828800"/>
            <a:ext cx="73152" cy="2606040"/>
          </a:xfrm>
          <a:prstGeom prst="rect">
            <a:avLst/>
          </a:prstGeom>
          <a:solidFill>
            <a:srgbClr val="E87722"/>
          </a:solidFill>
          <a:ln w="12700">
            <a:solidFill>
              <a:srgbClr val="E87722"/>
            </a:solidFill>
            <a:prstDash val="solid"/>
          </a:ln>
        </p:spPr>
      </p:sp>
      <p:sp>
        <p:nvSpPr>
          <p:cNvPr id="12" name="Text 10"/>
          <p:cNvSpPr/>
          <p:nvPr/>
        </p:nvSpPr>
        <p:spPr>
          <a:xfrm>
            <a:off x="4892040" y="1965960"/>
            <a:ext cx="36576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DE CONTACTOS</a:t>
            </a:r>
            <a:endParaRPr lang="en-US" sz="1100" dirty="0"/>
          </a:p>
        </p:txBody>
      </p:sp>
      <p:sp>
        <p:nvSpPr>
          <p:cNvPr id="13" name="Text 11"/>
          <p:cNvSpPr/>
          <p:nvPr/>
        </p:nvSpPr>
        <p:spPr>
          <a:xfrm>
            <a:off x="4892040" y="2240280"/>
            <a:ext cx="3657600" cy="36576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Contacto en la semana siguiente</a:t>
            </a:r>
            <a:endParaRPr lang="en-US" sz="1300" dirty="0"/>
          </a:p>
        </p:txBody>
      </p:sp>
      <p:sp>
        <p:nvSpPr>
          <p:cNvPr id="14" name="Text 12"/>
          <p:cNvSpPr/>
          <p:nvPr/>
        </p:nvSpPr>
        <p:spPr>
          <a:xfrm>
            <a:off x="4892040" y="2697480"/>
            <a:ext cx="3657600" cy="169164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Personal: visita con publicación o cartita de agradecimiento, o llamada telefónica. Impersonal: correo electrónico, carta o publicación, con cupón ofreciendo estudios bíblicos. Después, traslada la tarjeta a la secretaría.</a:t>
            </a:r>
            <a:endParaRPr lang="en-US" sz="1050" dirty="0"/>
          </a:p>
        </p:txBody>
      </p:sp>
      <p:sp>
        <p:nvSpPr>
          <p:cNvPr id="15" name="Shape 13"/>
          <p:cNvSpPr/>
          <p:nvPr/>
        </p:nvSpPr>
        <p:spPr>
          <a:xfrm>
            <a:off x="548640" y="4617720"/>
            <a:ext cx="8046720" cy="18288"/>
          </a:xfrm>
          <a:prstGeom prst="rect">
            <a:avLst/>
          </a:prstGeom>
          <a:solidFill>
            <a:srgbClr val="E2E8F0"/>
          </a:solidFill>
          <a:ln w="12700">
            <a:solidFill>
              <a:srgbClr val="E2E8F0"/>
            </a:solidFill>
            <a:prstDash val="solid"/>
          </a:ln>
        </p:spPr>
      </p:sp>
      <p:sp>
        <p:nvSpPr>
          <p:cNvPr id="16" name="Text 1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17" name="Text 1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RESPONSABILIDADES 03 DE 03</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Grupos de apoyo y Ministerio Personal</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3931920" cy="2606040"/>
          </a:xfrm>
          <a:prstGeom prst="rect">
            <a:avLst/>
          </a:prstGeom>
          <a:solidFill>
            <a:srgbClr val="F7FAFC"/>
          </a:solidFill>
          <a:ln w="6350">
            <a:solidFill>
              <a:srgbClr val="E2E8F0"/>
            </a:solidFill>
            <a:prstDash val="solid"/>
          </a:ln>
        </p:spPr>
      </p:sp>
      <p:sp>
        <p:nvSpPr>
          <p:cNvPr id="6" name="Shape 4"/>
          <p:cNvSpPr/>
          <p:nvPr/>
        </p:nvSpPr>
        <p:spPr>
          <a:xfrm>
            <a:off x="548640" y="1828800"/>
            <a:ext cx="73152" cy="2606040"/>
          </a:xfrm>
          <a:prstGeom prst="rect">
            <a:avLst/>
          </a:prstGeom>
          <a:solidFill>
            <a:srgbClr val="E87722"/>
          </a:solidFill>
          <a:ln w="12700">
            <a:solidFill>
              <a:srgbClr val="E87722"/>
            </a:solidFill>
            <a:prstDash val="solid"/>
          </a:ln>
        </p:spPr>
      </p:sp>
      <p:sp>
        <p:nvSpPr>
          <p:cNvPr id="7" name="Text 5"/>
          <p:cNvSpPr/>
          <p:nvPr/>
        </p:nvSpPr>
        <p:spPr>
          <a:xfrm>
            <a:off x="777240" y="1965960"/>
            <a:ext cx="36576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GRUPOS DE APOYO</a:t>
            </a:r>
            <a:endParaRPr lang="en-US" sz="1100" dirty="0"/>
          </a:p>
        </p:txBody>
      </p:sp>
      <p:sp>
        <p:nvSpPr>
          <p:cNvPr id="8" name="Text 6"/>
          <p:cNvSpPr/>
          <p:nvPr/>
        </p:nvSpPr>
        <p:spPr>
          <a:xfrm>
            <a:off x="777240" y="2240280"/>
            <a:ext cx="3657600" cy="36576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Visitación y oración intercesora</a:t>
            </a:r>
            <a:endParaRPr lang="en-US" sz="1300" dirty="0"/>
          </a:p>
        </p:txBody>
      </p:sp>
      <p:sp>
        <p:nvSpPr>
          <p:cNvPr id="9" name="Text 7"/>
          <p:cNvSpPr/>
          <p:nvPr/>
        </p:nvSpPr>
        <p:spPr>
          <a:xfrm>
            <a:off x="777240" y="2697480"/>
            <a:ext cx="3657600" cy="169164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Entrenamiento y especialización en visitación y oración intercesora. Un grupo disponible para atender a los amigos que soliciten una visita en el hogar. Otro grupo desarrolla un ministerio de oración intercesora por los pedidos.</a:t>
            </a:r>
            <a:endParaRPr lang="en-US" sz="1050" dirty="0"/>
          </a:p>
        </p:txBody>
      </p:sp>
      <p:sp>
        <p:nvSpPr>
          <p:cNvPr id="10" name="Shape 8"/>
          <p:cNvSpPr/>
          <p:nvPr/>
        </p:nvSpPr>
        <p:spPr>
          <a:xfrm>
            <a:off x="4663440" y="1828800"/>
            <a:ext cx="3931920" cy="2606040"/>
          </a:xfrm>
          <a:prstGeom prst="rect">
            <a:avLst/>
          </a:prstGeom>
          <a:solidFill>
            <a:srgbClr val="F7FAFC"/>
          </a:solidFill>
          <a:ln w="6350">
            <a:solidFill>
              <a:srgbClr val="E2E8F0"/>
            </a:solidFill>
            <a:prstDash val="solid"/>
          </a:ln>
        </p:spPr>
      </p:sp>
      <p:sp>
        <p:nvSpPr>
          <p:cNvPr id="11" name="Shape 9"/>
          <p:cNvSpPr/>
          <p:nvPr/>
        </p:nvSpPr>
        <p:spPr>
          <a:xfrm>
            <a:off x="4663440" y="1828800"/>
            <a:ext cx="73152" cy="2606040"/>
          </a:xfrm>
          <a:prstGeom prst="rect">
            <a:avLst/>
          </a:prstGeom>
          <a:solidFill>
            <a:srgbClr val="E87722"/>
          </a:solidFill>
          <a:ln w="12700">
            <a:solidFill>
              <a:srgbClr val="E87722"/>
            </a:solidFill>
            <a:prstDash val="solid"/>
          </a:ln>
        </p:spPr>
      </p:sp>
      <p:sp>
        <p:nvSpPr>
          <p:cNvPr id="12" name="Text 10"/>
          <p:cNvSpPr/>
          <p:nvPr/>
        </p:nvSpPr>
        <p:spPr>
          <a:xfrm>
            <a:off x="4892040" y="1965960"/>
            <a:ext cx="36576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MINISTERIO PERSONAL</a:t>
            </a:r>
            <a:endParaRPr lang="en-US" sz="1100" dirty="0"/>
          </a:p>
        </p:txBody>
      </p:sp>
      <p:sp>
        <p:nvSpPr>
          <p:cNvPr id="13" name="Text 11"/>
          <p:cNvSpPr/>
          <p:nvPr/>
        </p:nvSpPr>
        <p:spPr>
          <a:xfrm>
            <a:off x="4892040" y="2240280"/>
            <a:ext cx="3657600" cy="36576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La continuidad después del primer contacto</a:t>
            </a:r>
            <a:endParaRPr lang="en-US" sz="1300" dirty="0"/>
          </a:p>
        </p:txBody>
      </p:sp>
      <p:sp>
        <p:nvSpPr>
          <p:cNvPr id="14" name="Text 12"/>
          <p:cNvSpPr/>
          <p:nvPr/>
        </p:nvSpPr>
        <p:spPr>
          <a:xfrm>
            <a:off x="4892040" y="2697480"/>
            <a:ext cx="3657600" cy="169164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El responsable actúa en sintonía con el coordinador. Después de que el equipo realice el primer contacto, el nombre del interesado pasa inmediatamente al director del Ministerio Personal, quien sigue prestando la atención necesaria.</a:t>
            </a:r>
            <a:endParaRPr lang="en-US" sz="1050" dirty="0"/>
          </a:p>
        </p:txBody>
      </p:sp>
      <p:sp>
        <p:nvSpPr>
          <p:cNvPr id="15" name="Shape 13"/>
          <p:cNvSpPr/>
          <p:nvPr/>
        </p:nvSpPr>
        <p:spPr>
          <a:xfrm>
            <a:off x="548640" y="4617720"/>
            <a:ext cx="8046720" cy="18288"/>
          </a:xfrm>
          <a:prstGeom prst="rect">
            <a:avLst/>
          </a:prstGeom>
          <a:solidFill>
            <a:srgbClr val="E2E8F0"/>
          </a:solidFill>
          <a:ln w="12700">
            <a:solidFill>
              <a:srgbClr val="E2E8F0"/>
            </a:solidFill>
            <a:prstDash val="solid"/>
          </a:ln>
        </p:spPr>
      </p:sp>
      <p:sp>
        <p:nvSpPr>
          <p:cNvPr id="16" name="Text 1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17" name="Text 1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El grupo</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de trabajo</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Perfil, preparación espiritual, agenda y reuniones del equipo.</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EL GRUPO DE TRABAJO</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Perfil del grupo y preparación</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3931920" cy="2606040"/>
          </a:xfrm>
          <a:prstGeom prst="rect">
            <a:avLst/>
          </a:prstGeom>
          <a:solidFill>
            <a:srgbClr val="F7FAFC"/>
          </a:solidFill>
          <a:ln w="6350">
            <a:solidFill>
              <a:srgbClr val="E2E8F0"/>
            </a:solidFill>
            <a:prstDash val="solid"/>
          </a:ln>
        </p:spPr>
      </p:sp>
      <p:sp>
        <p:nvSpPr>
          <p:cNvPr id="6" name="Shape 4"/>
          <p:cNvSpPr/>
          <p:nvPr/>
        </p:nvSpPr>
        <p:spPr>
          <a:xfrm>
            <a:off x="548640" y="1828800"/>
            <a:ext cx="73152" cy="2606040"/>
          </a:xfrm>
          <a:prstGeom prst="rect">
            <a:avLst/>
          </a:prstGeom>
          <a:solidFill>
            <a:srgbClr val="E87722"/>
          </a:solidFill>
          <a:ln w="12700">
            <a:solidFill>
              <a:srgbClr val="E87722"/>
            </a:solidFill>
            <a:prstDash val="solid"/>
          </a:ln>
        </p:spPr>
      </p:sp>
      <p:sp>
        <p:nvSpPr>
          <p:cNvPr id="7" name="Text 5"/>
          <p:cNvSpPr/>
          <p:nvPr/>
        </p:nvSpPr>
        <p:spPr>
          <a:xfrm>
            <a:off x="777240" y="1965960"/>
            <a:ext cx="36576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PERFIL DEL GRUPO</a:t>
            </a:r>
            <a:endParaRPr lang="en-US" sz="1100" dirty="0"/>
          </a:p>
        </p:txBody>
      </p:sp>
      <p:sp>
        <p:nvSpPr>
          <p:cNvPr id="8" name="Text 6"/>
          <p:cNvSpPr/>
          <p:nvPr/>
        </p:nvSpPr>
        <p:spPr>
          <a:xfrm>
            <a:off x="777240" y="2240280"/>
            <a:ext cx="3657600" cy="36576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Quiénes integran el equipo</a:t>
            </a:r>
            <a:endParaRPr lang="en-US" sz="1300" dirty="0"/>
          </a:p>
        </p:txBody>
      </p:sp>
      <p:sp>
        <p:nvSpPr>
          <p:cNvPr id="9" name="Text 7"/>
          <p:cNvSpPr/>
          <p:nvPr/>
        </p:nvSpPr>
        <p:spPr>
          <a:xfrm>
            <a:off x="777240" y="2697480"/>
            <a:ext cx="3657600" cy="169164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Además de diáconos y diaconisas: jóvenes, adolescentes, mujeres, hombres y niños. Personas responsables, dispuestas a comprometerse, alegres, corteses, puntuales, comunicativas, con buen gusto, buena postura y tacto.</a:t>
            </a:r>
            <a:endParaRPr lang="en-US" sz="1050" dirty="0"/>
          </a:p>
        </p:txBody>
      </p:sp>
      <p:sp>
        <p:nvSpPr>
          <p:cNvPr id="10" name="Shape 8"/>
          <p:cNvSpPr/>
          <p:nvPr/>
        </p:nvSpPr>
        <p:spPr>
          <a:xfrm>
            <a:off x="4663440" y="1828800"/>
            <a:ext cx="3931920" cy="2606040"/>
          </a:xfrm>
          <a:prstGeom prst="rect">
            <a:avLst/>
          </a:prstGeom>
          <a:solidFill>
            <a:srgbClr val="F7FAFC"/>
          </a:solidFill>
          <a:ln w="6350">
            <a:solidFill>
              <a:srgbClr val="E2E8F0"/>
            </a:solidFill>
            <a:prstDash val="solid"/>
          </a:ln>
        </p:spPr>
      </p:sp>
      <p:sp>
        <p:nvSpPr>
          <p:cNvPr id="11" name="Shape 9"/>
          <p:cNvSpPr/>
          <p:nvPr/>
        </p:nvSpPr>
        <p:spPr>
          <a:xfrm>
            <a:off x="4663440" y="1828800"/>
            <a:ext cx="73152" cy="2606040"/>
          </a:xfrm>
          <a:prstGeom prst="rect">
            <a:avLst/>
          </a:prstGeom>
          <a:solidFill>
            <a:srgbClr val="E87722"/>
          </a:solidFill>
          <a:ln w="12700">
            <a:solidFill>
              <a:srgbClr val="E87722"/>
            </a:solidFill>
            <a:prstDash val="solid"/>
          </a:ln>
        </p:spPr>
      </p:sp>
      <p:sp>
        <p:nvSpPr>
          <p:cNvPr id="12" name="Text 10"/>
          <p:cNvSpPr/>
          <p:nvPr/>
        </p:nvSpPr>
        <p:spPr>
          <a:xfrm>
            <a:off x="4892040" y="1965960"/>
            <a:ext cx="36576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PREPARACIÓN ESPIRITUAL</a:t>
            </a:r>
            <a:endParaRPr lang="en-US" sz="1100" dirty="0"/>
          </a:p>
        </p:txBody>
      </p:sp>
      <p:sp>
        <p:nvSpPr>
          <p:cNvPr id="13" name="Text 11"/>
          <p:cNvSpPr/>
          <p:nvPr/>
        </p:nvSpPr>
        <p:spPr>
          <a:xfrm>
            <a:off x="4892040" y="2240280"/>
            <a:ext cx="3657600" cy="36576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El primer paso del equipo</a:t>
            </a:r>
            <a:endParaRPr lang="en-US" sz="1300" dirty="0"/>
          </a:p>
        </p:txBody>
      </p:sp>
      <p:sp>
        <p:nvSpPr>
          <p:cNvPr id="14" name="Text 12"/>
          <p:cNvSpPr/>
          <p:nvPr/>
        </p:nvSpPr>
        <p:spPr>
          <a:xfrm>
            <a:off x="4892040" y="2697480"/>
            <a:ext cx="3657600" cy="169164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Una vez elegido, el equipo busca el auxilio divino en un encuentro de oración y capacitación. Además de la preparación espiritual y el entrenamiento, los participantes conocerán los materiales y la dinámica del trabajo.</a:t>
            </a:r>
            <a:endParaRPr lang="en-US" sz="1050" dirty="0"/>
          </a:p>
        </p:txBody>
      </p:sp>
      <p:sp>
        <p:nvSpPr>
          <p:cNvPr id="15" name="Shape 13"/>
          <p:cNvSpPr/>
          <p:nvPr/>
        </p:nvSpPr>
        <p:spPr>
          <a:xfrm>
            <a:off x="548640" y="4617720"/>
            <a:ext cx="8046720" cy="18288"/>
          </a:xfrm>
          <a:prstGeom prst="rect">
            <a:avLst/>
          </a:prstGeom>
          <a:solidFill>
            <a:srgbClr val="E2E8F0"/>
          </a:solidFill>
          <a:ln w="12700">
            <a:solidFill>
              <a:srgbClr val="E2E8F0"/>
            </a:solidFill>
            <a:prstDash val="solid"/>
          </a:ln>
        </p:spPr>
      </p:sp>
      <p:sp>
        <p:nvSpPr>
          <p:cNvPr id="16" name="Text 1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17" name="Text 1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EL GRUPO DE TRABAJO</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Apoyo, agenda y reuniones</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74520"/>
            <a:ext cx="2468880" cy="2560320"/>
          </a:xfrm>
          <a:prstGeom prst="rect">
            <a:avLst/>
          </a:prstGeom>
          <a:solidFill>
            <a:srgbClr val="F7FAFC"/>
          </a:solidFill>
          <a:ln w="6350">
            <a:solidFill>
              <a:srgbClr val="E2E8F0"/>
            </a:solidFill>
            <a:prstDash val="solid"/>
          </a:ln>
        </p:spPr>
      </p:sp>
      <p:sp>
        <p:nvSpPr>
          <p:cNvPr id="6" name="Shape 4"/>
          <p:cNvSpPr/>
          <p:nvPr/>
        </p:nvSpPr>
        <p:spPr>
          <a:xfrm>
            <a:off x="548640" y="1874520"/>
            <a:ext cx="73152" cy="2560320"/>
          </a:xfrm>
          <a:prstGeom prst="rect">
            <a:avLst/>
          </a:prstGeom>
          <a:solidFill>
            <a:srgbClr val="E87722"/>
          </a:solidFill>
          <a:ln w="12700">
            <a:solidFill>
              <a:srgbClr val="E87722"/>
            </a:solidFill>
            <a:prstDash val="solid"/>
          </a:ln>
        </p:spPr>
      </p:sp>
      <p:sp>
        <p:nvSpPr>
          <p:cNvPr id="7" name="Shape 5"/>
          <p:cNvSpPr/>
          <p:nvPr/>
        </p:nvSpPr>
        <p:spPr>
          <a:xfrm>
            <a:off x="868680" y="214884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286000"/>
            <a:ext cx="365760" cy="365760"/>
          </a:xfrm>
          <a:prstGeom prst="rect">
            <a:avLst/>
          </a:prstGeom>
        </p:spPr>
      </p:pic>
      <p:sp>
        <p:nvSpPr>
          <p:cNvPr id="9" name="Text 6"/>
          <p:cNvSpPr/>
          <p:nvPr/>
        </p:nvSpPr>
        <p:spPr>
          <a:xfrm>
            <a:off x="822960" y="2971800"/>
            <a:ext cx="210312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Grupo de apoyo</a:t>
            </a:r>
            <a:endParaRPr lang="en-US" sz="1400" dirty="0"/>
          </a:p>
        </p:txBody>
      </p:sp>
      <p:sp>
        <p:nvSpPr>
          <p:cNvPr id="10" name="Text 7"/>
          <p:cNvSpPr/>
          <p:nvPr/>
        </p:nvSpPr>
        <p:spPr>
          <a:xfrm>
            <a:off x="822960" y="3429000"/>
            <a:ext cx="210312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Parejas misioneras y grupos de oración del Ministerio Personal atienden visitas, oraciones y estudios bíblicos en los hogares.</a:t>
            </a:r>
            <a:endParaRPr lang="en-US" sz="1000" dirty="0"/>
          </a:p>
        </p:txBody>
      </p:sp>
      <p:sp>
        <p:nvSpPr>
          <p:cNvPr id="11" name="Shape 8"/>
          <p:cNvSpPr/>
          <p:nvPr/>
        </p:nvSpPr>
        <p:spPr>
          <a:xfrm>
            <a:off x="3291840" y="1874520"/>
            <a:ext cx="2468880" cy="2560320"/>
          </a:xfrm>
          <a:prstGeom prst="rect">
            <a:avLst/>
          </a:prstGeom>
          <a:solidFill>
            <a:srgbClr val="F7FAFC"/>
          </a:solidFill>
          <a:ln w="6350">
            <a:solidFill>
              <a:srgbClr val="E2E8F0"/>
            </a:solidFill>
            <a:prstDash val="solid"/>
          </a:ln>
        </p:spPr>
      </p:sp>
      <p:sp>
        <p:nvSpPr>
          <p:cNvPr id="12" name="Shape 9"/>
          <p:cNvSpPr/>
          <p:nvPr/>
        </p:nvSpPr>
        <p:spPr>
          <a:xfrm>
            <a:off x="3291840" y="1874520"/>
            <a:ext cx="73152" cy="2560320"/>
          </a:xfrm>
          <a:prstGeom prst="rect">
            <a:avLst/>
          </a:prstGeom>
          <a:solidFill>
            <a:srgbClr val="E87722"/>
          </a:solidFill>
          <a:ln w="12700">
            <a:solidFill>
              <a:srgbClr val="E87722"/>
            </a:solidFill>
            <a:prstDash val="solid"/>
          </a:ln>
        </p:spPr>
      </p:sp>
      <p:sp>
        <p:nvSpPr>
          <p:cNvPr id="13" name="Shape 10"/>
          <p:cNvSpPr/>
          <p:nvPr/>
        </p:nvSpPr>
        <p:spPr>
          <a:xfrm>
            <a:off x="3611880" y="2148840"/>
            <a:ext cx="640080" cy="640080"/>
          </a:xfrm>
          <a:prstGeom prst="ellipse">
            <a:avLst/>
          </a:prstGeom>
          <a:solidFill>
            <a:srgbClr val="FFFFFF"/>
          </a:solidFill>
          <a:ln w="19050">
            <a:solidFill>
              <a:srgbClr val="E87722"/>
            </a:solidFill>
            <a:prstDash val="solid"/>
          </a:ln>
        </p:spPr>
      </p:sp>
      <p:pic>
        <p:nvPicPr>
          <p:cNvPr id="14" name="Image 1" descr="preencoded.png">    </p:cNvPr>
          <p:cNvPicPr>
            <a:picLocks noChangeAspect="1"/>
          </p:cNvPicPr>
          <p:nvPr/>
        </p:nvPicPr>
        <p:blipFill>
          <a:blip r:embed="rId2"/>
          <a:stretch>
            <a:fillRect/>
          </a:stretch>
        </p:blipFill>
        <p:spPr>
          <a:xfrm>
            <a:off x="3749040" y="2286000"/>
            <a:ext cx="365760" cy="365760"/>
          </a:xfrm>
          <a:prstGeom prst="rect">
            <a:avLst/>
          </a:prstGeom>
        </p:spPr>
      </p:pic>
      <p:sp>
        <p:nvSpPr>
          <p:cNvPr id="15" name="Text 11"/>
          <p:cNvSpPr/>
          <p:nvPr/>
        </p:nvSpPr>
        <p:spPr>
          <a:xfrm>
            <a:off x="3566160" y="2971800"/>
            <a:ext cx="210312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Agenda de turnos</a:t>
            </a:r>
            <a:endParaRPr lang="en-US" sz="1400" dirty="0"/>
          </a:p>
        </p:txBody>
      </p:sp>
      <p:sp>
        <p:nvSpPr>
          <p:cNvPr id="16" name="Text 12"/>
          <p:cNvSpPr/>
          <p:nvPr/>
        </p:nvSpPr>
        <p:spPr>
          <a:xfrm>
            <a:off x="3566160" y="3429000"/>
            <a:ext cx="210312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Para todas las programaciones, con tareas específicas de cada participante en cada frente de trabajo.</a:t>
            </a:r>
            <a:endParaRPr lang="en-US" sz="1000" dirty="0"/>
          </a:p>
        </p:txBody>
      </p:sp>
      <p:sp>
        <p:nvSpPr>
          <p:cNvPr id="17" name="Shape 13"/>
          <p:cNvSpPr/>
          <p:nvPr/>
        </p:nvSpPr>
        <p:spPr>
          <a:xfrm>
            <a:off x="6035040" y="1874520"/>
            <a:ext cx="2468880" cy="2560320"/>
          </a:xfrm>
          <a:prstGeom prst="rect">
            <a:avLst/>
          </a:prstGeom>
          <a:solidFill>
            <a:srgbClr val="F7FAFC"/>
          </a:solidFill>
          <a:ln w="6350">
            <a:solidFill>
              <a:srgbClr val="E2E8F0"/>
            </a:solidFill>
            <a:prstDash val="solid"/>
          </a:ln>
        </p:spPr>
      </p:sp>
      <p:sp>
        <p:nvSpPr>
          <p:cNvPr id="18" name="Shape 14"/>
          <p:cNvSpPr/>
          <p:nvPr/>
        </p:nvSpPr>
        <p:spPr>
          <a:xfrm>
            <a:off x="6035040" y="1874520"/>
            <a:ext cx="73152" cy="2560320"/>
          </a:xfrm>
          <a:prstGeom prst="rect">
            <a:avLst/>
          </a:prstGeom>
          <a:solidFill>
            <a:srgbClr val="E87722"/>
          </a:solidFill>
          <a:ln w="12700">
            <a:solidFill>
              <a:srgbClr val="E87722"/>
            </a:solidFill>
            <a:prstDash val="solid"/>
          </a:ln>
        </p:spPr>
      </p:sp>
      <p:sp>
        <p:nvSpPr>
          <p:cNvPr id="19" name="Shape 15"/>
          <p:cNvSpPr/>
          <p:nvPr/>
        </p:nvSpPr>
        <p:spPr>
          <a:xfrm>
            <a:off x="6355080" y="2148840"/>
            <a:ext cx="640080" cy="640080"/>
          </a:xfrm>
          <a:prstGeom prst="ellipse">
            <a:avLst/>
          </a:prstGeom>
          <a:solidFill>
            <a:srgbClr val="FFFFFF"/>
          </a:solidFill>
          <a:ln w="19050">
            <a:solidFill>
              <a:srgbClr val="E87722"/>
            </a:solidFill>
            <a:prstDash val="solid"/>
          </a:ln>
        </p:spPr>
      </p:sp>
      <p:pic>
        <p:nvPicPr>
          <p:cNvPr id="20" name="Image 2" descr="preencoded.png">    </p:cNvPr>
          <p:cNvPicPr>
            <a:picLocks noChangeAspect="1"/>
          </p:cNvPicPr>
          <p:nvPr/>
        </p:nvPicPr>
        <p:blipFill>
          <a:blip r:embed="rId3"/>
          <a:stretch>
            <a:fillRect/>
          </a:stretch>
        </p:blipFill>
        <p:spPr>
          <a:xfrm>
            <a:off x="6492240" y="2286000"/>
            <a:ext cx="365760" cy="365760"/>
          </a:xfrm>
          <a:prstGeom prst="rect">
            <a:avLst/>
          </a:prstGeom>
        </p:spPr>
      </p:pic>
      <p:sp>
        <p:nvSpPr>
          <p:cNvPr id="21" name="Text 16"/>
          <p:cNvSpPr/>
          <p:nvPr/>
        </p:nvSpPr>
        <p:spPr>
          <a:xfrm>
            <a:off x="6309360" y="2971800"/>
            <a:ext cx="210312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Reuniones</a:t>
            </a:r>
            <a:endParaRPr lang="en-US" sz="1400" dirty="0"/>
          </a:p>
        </p:txBody>
      </p:sp>
      <p:sp>
        <p:nvSpPr>
          <p:cNvPr id="22" name="Text 17"/>
          <p:cNvSpPr/>
          <p:nvPr/>
        </p:nvSpPr>
        <p:spPr>
          <a:xfrm>
            <a:off x="6309360" y="3429000"/>
            <a:ext cx="210312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Oración, evaluación y capacitación trimestralmente. Imprescindible un encuentro general antes de iniciar los trabajos.</a:t>
            </a:r>
            <a:endParaRPr lang="en-US" sz="1000" dirty="0"/>
          </a:p>
        </p:txBody>
      </p:sp>
      <p:sp>
        <p:nvSpPr>
          <p:cNvPr id="23" name="Shape 18"/>
          <p:cNvSpPr/>
          <p:nvPr/>
        </p:nvSpPr>
        <p:spPr>
          <a:xfrm>
            <a:off x="548640" y="4617720"/>
            <a:ext cx="8046720" cy="18288"/>
          </a:xfrm>
          <a:prstGeom prst="rect">
            <a:avLst/>
          </a:prstGeom>
          <a:solidFill>
            <a:srgbClr val="E2E8F0"/>
          </a:solidFill>
          <a:ln w="12700">
            <a:solidFill>
              <a:srgbClr val="E2E8F0"/>
            </a:solidFill>
            <a:prstDash val="solid"/>
          </a:ln>
        </p:spPr>
      </p:sp>
      <p:sp>
        <p:nvSpPr>
          <p:cNvPr id="24" name="Text 1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25" name="Text 2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04</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Cómo actuar</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en la recepción</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Diecisiete orientaciones prácticas para los recepcionistas.</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04 · LA PREPARACIÓN ANTES DEL CULTO</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Lo que se hace antes de que llegue la gente</a:t>
            </a:r>
            <a:endParaRPr lang="en-US" sz="24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74520"/>
            <a:ext cx="2468880" cy="2560320"/>
          </a:xfrm>
          <a:prstGeom prst="rect">
            <a:avLst/>
          </a:prstGeom>
          <a:solidFill>
            <a:srgbClr val="F7FAFC"/>
          </a:solidFill>
          <a:ln w="6350">
            <a:solidFill>
              <a:srgbClr val="E2E8F0"/>
            </a:solidFill>
            <a:prstDash val="solid"/>
          </a:ln>
        </p:spPr>
      </p:sp>
      <p:sp>
        <p:nvSpPr>
          <p:cNvPr id="6" name="Shape 4"/>
          <p:cNvSpPr/>
          <p:nvPr/>
        </p:nvSpPr>
        <p:spPr>
          <a:xfrm>
            <a:off x="548640" y="1874520"/>
            <a:ext cx="73152" cy="2560320"/>
          </a:xfrm>
          <a:prstGeom prst="rect">
            <a:avLst/>
          </a:prstGeom>
          <a:solidFill>
            <a:srgbClr val="E87722"/>
          </a:solidFill>
          <a:ln w="12700">
            <a:solidFill>
              <a:srgbClr val="E87722"/>
            </a:solidFill>
            <a:prstDash val="solid"/>
          </a:ln>
        </p:spPr>
      </p:sp>
      <p:sp>
        <p:nvSpPr>
          <p:cNvPr id="7" name="Shape 5"/>
          <p:cNvSpPr/>
          <p:nvPr/>
        </p:nvSpPr>
        <p:spPr>
          <a:xfrm>
            <a:off x="868680" y="214884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286000"/>
            <a:ext cx="365760" cy="365760"/>
          </a:xfrm>
          <a:prstGeom prst="rect">
            <a:avLst/>
          </a:prstGeom>
        </p:spPr>
      </p:pic>
      <p:sp>
        <p:nvSpPr>
          <p:cNvPr id="9" name="Text 6"/>
          <p:cNvSpPr/>
          <p:nvPr/>
        </p:nvSpPr>
        <p:spPr>
          <a:xfrm>
            <a:off x="822960" y="2971800"/>
            <a:ext cx="210312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Vestuario</a:t>
            </a:r>
            <a:endParaRPr lang="en-US" sz="1400" dirty="0"/>
          </a:p>
        </p:txBody>
      </p:sp>
      <p:sp>
        <p:nvSpPr>
          <p:cNvPr id="10" name="Text 7"/>
          <p:cNvSpPr/>
          <p:nvPr/>
        </p:nvSpPr>
        <p:spPr>
          <a:xfrm>
            <a:off x="822960" y="3429000"/>
            <a:ext cx="2103120" cy="100584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Apariencia interior es la más importante. Vestir con buen gusto, sin exageraciones. Cuidar aliento, zapatos, cuellos y cabellos. Mujeres: escotes y polleras.</a:t>
            </a:r>
            <a:endParaRPr lang="en-US" sz="950" dirty="0"/>
          </a:p>
        </p:txBody>
      </p:sp>
      <p:sp>
        <p:nvSpPr>
          <p:cNvPr id="11" name="Shape 8"/>
          <p:cNvSpPr/>
          <p:nvPr/>
        </p:nvSpPr>
        <p:spPr>
          <a:xfrm>
            <a:off x="3291840" y="1874520"/>
            <a:ext cx="2468880" cy="2560320"/>
          </a:xfrm>
          <a:prstGeom prst="rect">
            <a:avLst/>
          </a:prstGeom>
          <a:solidFill>
            <a:srgbClr val="F7FAFC"/>
          </a:solidFill>
          <a:ln w="6350">
            <a:solidFill>
              <a:srgbClr val="E2E8F0"/>
            </a:solidFill>
            <a:prstDash val="solid"/>
          </a:ln>
        </p:spPr>
      </p:sp>
      <p:sp>
        <p:nvSpPr>
          <p:cNvPr id="12" name="Shape 9"/>
          <p:cNvSpPr/>
          <p:nvPr/>
        </p:nvSpPr>
        <p:spPr>
          <a:xfrm>
            <a:off x="3291840" y="1874520"/>
            <a:ext cx="73152" cy="2560320"/>
          </a:xfrm>
          <a:prstGeom prst="rect">
            <a:avLst/>
          </a:prstGeom>
          <a:solidFill>
            <a:srgbClr val="E87722"/>
          </a:solidFill>
          <a:ln w="12700">
            <a:solidFill>
              <a:srgbClr val="E87722"/>
            </a:solidFill>
            <a:prstDash val="solid"/>
          </a:ln>
        </p:spPr>
      </p:sp>
      <p:sp>
        <p:nvSpPr>
          <p:cNvPr id="13" name="Shape 10"/>
          <p:cNvSpPr/>
          <p:nvPr/>
        </p:nvSpPr>
        <p:spPr>
          <a:xfrm>
            <a:off x="3611880" y="2148840"/>
            <a:ext cx="640080" cy="640080"/>
          </a:xfrm>
          <a:prstGeom prst="ellipse">
            <a:avLst/>
          </a:prstGeom>
          <a:solidFill>
            <a:srgbClr val="FFFFFF"/>
          </a:solidFill>
          <a:ln w="19050">
            <a:solidFill>
              <a:srgbClr val="E87722"/>
            </a:solidFill>
            <a:prstDash val="solid"/>
          </a:ln>
        </p:spPr>
      </p:sp>
      <p:pic>
        <p:nvPicPr>
          <p:cNvPr id="14" name="Image 1" descr="preencoded.png">    </p:cNvPr>
          <p:cNvPicPr>
            <a:picLocks noChangeAspect="1"/>
          </p:cNvPicPr>
          <p:nvPr/>
        </p:nvPicPr>
        <p:blipFill>
          <a:blip r:embed="rId2"/>
          <a:stretch>
            <a:fillRect/>
          </a:stretch>
        </p:blipFill>
        <p:spPr>
          <a:xfrm>
            <a:off x="3749040" y="2286000"/>
            <a:ext cx="365760" cy="365760"/>
          </a:xfrm>
          <a:prstGeom prst="rect">
            <a:avLst/>
          </a:prstGeom>
        </p:spPr>
      </p:pic>
      <p:sp>
        <p:nvSpPr>
          <p:cNvPr id="15" name="Text 11"/>
          <p:cNvSpPr/>
          <p:nvPr/>
        </p:nvSpPr>
        <p:spPr>
          <a:xfrm>
            <a:off x="3566160" y="2971800"/>
            <a:ext cx="210312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Llegar con anticipación</a:t>
            </a:r>
            <a:endParaRPr lang="en-US" sz="1400" dirty="0"/>
          </a:p>
        </p:txBody>
      </p:sp>
      <p:sp>
        <p:nvSpPr>
          <p:cNvPr id="16" name="Text 12"/>
          <p:cNvSpPr/>
          <p:nvPr/>
        </p:nvSpPr>
        <p:spPr>
          <a:xfrm>
            <a:off x="3566160" y="3429000"/>
            <a:ext cx="2103120" cy="100584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Organizar el lugar y suministrar el material. Llegar antes que los hermanos y los amigos: el equipo de la Recepción es el anfitrión.</a:t>
            </a:r>
            <a:endParaRPr lang="en-US" sz="950" dirty="0"/>
          </a:p>
        </p:txBody>
      </p:sp>
      <p:sp>
        <p:nvSpPr>
          <p:cNvPr id="17" name="Shape 13"/>
          <p:cNvSpPr/>
          <p:nvPr/>
        </p:nvSpPr>
        <p:spPr>
          <a:xfrm>
            <a:off x="6035040" y="1874520"/>
            <a:ext cx="2468880" cy="2560320"/>
          </a:xfrm>
          <a:prstGeom prst="rect">
            <a:avLst/>
          </a:prstGeom>
          <a:solidFill>
            <a:srgbClr val="F7FAFC"/>
          </a:solidFill>
          <a:ln w="6350">
            <a:solidFill>
              <a:srgbClr val="E2E8F0"/>
            </a:solidFill>
            <a:prstDash val="solid"/>
          </a:ln>
        </p:spPr>
      </p:sp>
      <p:sp>
        <p:nvSpPr>
          <p:cNvPr id="18" name="Shape 14"/>
          <p:cNvSpPr/>
          <p:nvPr/>
        </p:nvSpPr>
        <p:spPr>
          <a:xfrm>
            <a:off x="6035040" y="1874520"/>
            <a:ext cx="73152" cy="2560320"/>
          </a:xfrm>
          <a:prstGeom prst="rect">
            <a:avLst/>
          </a:prstGeom>
          <a:solidFill>
            <a:srgbClr val="E87722"/>
          </a:solidFill>
          <a:ln w="12700">
            <a:solidFill>
              <a:srgbClr val="E87722"/>
            </a:solidFill>
            <a:prstDash val="solid"/>
          </a:ln>
        </p:spPr>
      </p:sp>
      <p:sp>
        <p:nvSpPr>
          <p:cNvPr id="19" name="Shape 15"/>
          <p:cNvSpPr/>
          <p:nvPr/>
        </p:nvSpPr>
        <p:spPr>
          <a:xfrm>
            <a:off x="6355080" y="2148840"/>
            <a:ext cx="640080" cy="640080"/>
          </a:xfrm>
          <a:prstGeom prst="ellipse">
            <a:avLst/>
          </a:prstGeom>
          <a:solidFill>
            <a:srgbClr val="FFFFFF"/>
          </a:solidFill>
          <a:ln w="19050">
            <a:solidFill>
              <a:srgbClr val="E87722"/>
            </a:solidFill>
            <a:prstDash val="solid"/>
          </a:ln>
        </p:spPr>
      </p:sp>
      <p:pic>
        <p:nvPicPr>
          <p:cNvPr id="20" name="Image 2" descr="preencoded.png">    </p:cNvPr>
          <p:cNvPicPr>
            <a:picLocks noChangeAspect="1"/>
          </p:cNvPicPr>
          <p:nvPr/>
        </p:nvPicPr>
        <p:blipFill>
          <a:blip r:embed="rId3"/>
          <a:stretch>
            <a:fillRect/>
          </a:stretch>
        </p:blipFill>
        <p:spPr>
          <a:xfrm>
            <a:off x="6492240" y="2286000"/>
            <a:ext cx="365760" cy="365760"/>
          </a:xfrm>
          <a:prstGeom prst="rect">
            <a:avLst/>
          </a:prstGeom>
        </p:spPr>
      </p:pic>
      <p:sp>
        <p:nvSpPr>
          <p:cNvPr id="21" name="Text 16"/>
          <p:cNvSpPr/>
          <p:nvPr/>
        </p:nvSpPr>
        <p:spPr>
          <a:xfrm>
            <a:off x="6309360" y="2971800"/>
            <a:ext cx="210312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Verificar el material</a:t>
            </a:r>
            <a:endParaRPr lang="en-US" sz="1400" dirty="0"/>
          </a:p>
        </p:txBody>
      </p:sp>
      <p:sp>
        <p:nvSpPr>
          <p:cNvPr id="22" name="Text 17"/>
          <p:cNvSpPr/>
          <p:nvPr/>
        </p:nvSpPr>
        <p:spPr>
          <a:xfrm>
            <a:off x="6309360" y="3429000"/>
            <a:ext cx="2103120" cy="100584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Tarjetas de bienvenida, folletos, Biblias, himnarios, biromes, boletín. Organización agradable. No olvidar el carnet de identificación.</a:t>
            </a:r>
            <a:endParaRPr lang="en-US" sz="950" dirty="0"/>
          </a:p>
        </p:txBody>
      </p:sp>
      <p:sp>
        <p:nvSpPr>
          <p:cNvPr id="23" name="Shape 18"/>
          <p:cNvSpPr/>
          <p:nvPr/>
        </p:nvSpPr>
        <p:spPr>
          <a:xfrm>
            <a:off x="548640" y="4617720"/>
            <a:ext cx="8046720" cy="18288"/>
          </a:xfrm>
          <a:prstGeom prst="rect">
            <a:avLst/>
          </a:prstGeom>
          <a:solidFill>
            <a:srgbClr val="E2E8F0"/>
          </a:solidFill>
          <a:ln w="12700">
            <a:solidFill>
              <a:srgbClr val="E2E8F0"/>
            </a:solidFill>
            <a:prstDash val="solid"/>
          </a:ln>
        </p:spPr>
      </p:sp>
      <p:sp>
        <p:nvSpPr>
          <p:cNvPr id="24" name="Text 1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25" name="Text 2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2296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04 · CUATRO COSAS QUE EL RECEPCIONISTA DEBE CONOCER</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Conocer</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1874520" cy="2697480"/>
          </a:xfrm>
          <a:prstGeom prst="rect">
            <a:avLst/>
          </a:prstGeom>
          <a:solidFill>
            <a:srgbClr val="F7FAFC"/>
          </a:solidFill>
          <a:ln w="6350">
            <a:solidFill>
              <a:srgbClr val="E2E8F0"/>
            </a:solidFill>
            <a:prstDash val="solid"/>
          </a:ln>
        </p:spPr>
      </p:sp>
      <p:sp>
        <p:nvSpPr>
          <p:cNvPr id="6" name="Shape 4"/>
          <p:cNvSpPr/>
          <p:nvPr/>
        </p:nvSpPr>
        <p:spPr>
          <a:xfrm>
            <a:off x="548640" y="1828800"/>
            <a:ext cx="1874520" cy="73152"/>
          </a:xfrm>
          <a:prstGeom prst="rect">
            <a:avLst/>
          </a:prstGeom>
          <a:solidFill>
            <a:srgbClr val="E87722"/>
          </a:solidFill>
          <a:ln w="12700">
            <a:solidFill>
              <a:srgbClr val="E87722"/>
            </a:solidFill>
            <a:prstDash val="solid"/>
          </a:ln>
        </p:spPr>
      </p:sp>
      <p:sp>
        <p:nvSpPr>
          <p:cNvPr id="7" name="Shape 5"/>
          <p:cNvSpPr/>
          <p:nvPr/>
        </p:nvSpPr>
        <p:spPr>
          <a:xfrm>
            <a:off x="1211580" y="2057400"/>
            <a:ext cx="548640" cy="54864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321308" y="2157984"/>
            <a:ext cx="338328" cy="338328"/>
          </a:xfrm>
          <a:prstGeom prst="rect">
            <a:avLst/>
          </a:prstGeom>
        </p:spPr>
      </p:pic>
      <p:sp>
        <p:nvSpPr>
          <p:cNvPr id="9" name="Text 6"/>
          <p:cNvSpPr/>
          <p:nvPr/>
        </p:nvSpPr>
        <p:spPr>
          <a:xfrm>
            <a:off x="640080" y="2743200"/>
            <a:ext cx="1691640" cy="502920"/>
          </a:xfrm>
          <a:prstGeom prst="rect">
            <a:avLst/>
          </a:prstGeom>
          <a:noFill/>
          <a:ln/>
        </p:spPr>
        <p:txBody>
          <a:bodyPr wrap="square" lIns="0" tIns="0" rIns="0" bIns="0" rtlCol="0" anchor="t"/>
          <a:lstStyle/>
          <a:p>
            <a:pPr algn="ctr" indent="0" marL="0">
              <a:buNone/>
            </a:pPr>
            <a:r>
              <a:rPr lang="en-US" sz="1300" b="1" dirty="0">
                <a:solidFill>
                  <a:srgbClr val="1A2B5C"/>
                </a:solidFill>
                <a:latin typeface="Calibri" pitchFamily="34" charset="0"/>
                <a:ea typeface="Calibri" pitchFamily="34" charset="-122"/>
                <a:cs typeface="Calibri" pitchFamily="34" charset="-120"/>
              </a:rPr>
              <a:t>A los miembros</a:t>
            </a:r>
            <a:endParaRPr lang="en-US" sz="1300" dirty="0"/>
          </a:p>
        </p:txBody>
      </p:sp>
      <p:sp>
        <p:nvSpPr>
          <p:cNvPr id="10" name="Text 7"/>
          <p:cNvSpPr/>
          <p:nvPr/>
        </p:nvSpPr>
        <p:spPr>
          <a:xfrm>
            <a:off x="658368" y="3291840"/>
            <a:ext cx="1655064" cy="1188720"/>
          </a:xfrm>
          <a:prstGeom prst="rect">
            <a:avLst/>
          </a:prstGeom>
          <a:noFill/>
          <a:ln/>
        </p:spPr>
        <p:txBody>
          <a:bodyPr wrap="square" lIns="0" tIns="0" rIns="0" bIns="0" rtlCol="0" anchor="t"/>
          <a:lstStyle/>
          <a:p>
            <a:pPr algn="ctr" indent="0" marL="0">
              <a:buNone/>
            </a:pPr>
            <a:r>
              <a:rPr lang="en-US" sz="950" dirty="0">
                <a:solidFill>
                  <a:srgbClr val="4A5568"/>
                </a:solidFill>
                <a:latin typeface="Calibri" pitchFamily="34" charset="0"/>
                <a:ea typeface="Calibri" pitchFamily="34" charset="-122"/>
                <a:cs typeface="Calibri" pitchFamily="34" charset="-120"/>
              </a:rPr>
              <a:t>Es desagradable saludar a un hermano de iglesia como si fuera visitante.</a:t>
            </a:r>
            <a:endParaRPr lang="en-US" sz="950" dirty="0"/>
          </a:p>
        </p:txBody>
      </p:sp>
      <p:sp>
        <p:nvSpPr>
          <p:cNvPr id="11" name="Shape 8"/>
          <p:cNvSpPr/>
          <p:nvPr/>
        </p:nvSpPr>
        <p:spPr>
          <a:xfrm>
            <a:off x="2587752" y="1828800"/>
            <a:ext cx="1874520" cy="2697480"/>
          </a:xfrm>
          <a:prstGeom prst="rect">
            <a:avLst/>
          </a:prstGeom>
          <a:solidFill>
            <a:srgbClr val="F7FAFC"/>
          </a:solidFill>
          <a:ln w="6350">
            <a:solidFill>
              <a:srgbClr val="E2E8F0"/>
            </a:solidFill>
            <a:prstDash val="solid"/>
          </a:ln>
        </p:spPr>
      </p:sp>
      <p:sp>
        <p:nvSpPr>
          <p:cNvPr id="12" name="Shape 9"/>
          <p:cNvSpPr/>
          <p:nvPr/>
        </p:nvSpPr>
        <p:spPr>
          <a:xfrm>
            <a:off x="2587752" y="1828800"/>
            <a:ext cx="1874520" cy="73152"/>
          </a:xfrm>
          <a:prstGeom prst="rect">
            <a:avLst/>
          </a:prstGeom>
          <a:solidFill>
            <a:srgbClr val="E87722"/>
          </a:solidFill>
          <a:ln w="12700">
            <a:solidFill>
              <a:srgbClr val="E87722"/>
            </a:solidFill>
            <a:prstDash val="solid"/>
          </a:ln>
        </p:spPr>
      </p:sp>
      <p:sp>
        <p:nvSpPr>
          <p:cNvPr id="13" name="Shape 10"/>
          <p:cNvSpPr/>
          <p:nvPr/>
        </p:nvSpPr>
        <p:spPr>
          <a:xfrm>
            <a:off x="3250692" y="2057400"/>
            <a:ext cx="548640" cy="548640"/>
          </a:xfrm>
          <a:prstGeom prst="ellipse">
            <a:avLst/>
          </a:prstGeom>
          <a:solidFill>
            <a:srgbClr val="FFFFFF"/>
          </a:solidFill>
          <a:ln w="19050">
            <a:solidFill>
              <a:srgbClr val="E87722"/>
            </a:solidFill>
            <a:prstDash val="solid"/>
          </a:ln>
        </p:spPr>
      </p:sp>
      <p:pic>
        <p:nvPicPr>
          <p:cNvPr id="14" name="Image 1" descr="preencoded.png">    </p:cNvPr>
          <p:cNvPicPr>
            <a:picLocks noChangeAspect="1"/>
          </p:cNvPicPr>
          <p:nvPr/>
        </p:nvPicPr>
        <p:blipFill>
          <a:blip r:embed="rId2"/>
          <a:stretch>
            <a:fillRect/>
          </a:stretch>
        </p:blipFill>
        <p:spPr>
          <a:xfrm>
            <a:off x="3360420" y="2157984"/>
            <a:ext cx="338328" cy="338328"/>
          </a:xfrm>
          <a:prstGeom prst="rect">
            <a:avLst/>
          </a:prstGeom>
        </p:spPr>
      </p:pic>
      <p:sp>
        <p:nvSpPr>
          <p:cNvPr id="15" name="Text 11"/>
          <p:cNvSpPr/>
          <p:nvPr/>
        </p:nvSpPr>
        <p:spPr>
          <a:xfrm>
            <a:off x="2679192" y="2743200"/>
            <a:ext cx="1691640" cy="502920"/>
          </a:xfrm>
          <a:prstGeom prst="rect">
            <a:avLst/>
          </a:prstGeom>
          <a:noFill/>
          <a:ln/>
        </p:spPr>
        <p:txBody>
          <a:bodyPr wrap="square" lIns="0" tIns="0" rIns="0" bIns="0" rtlCol="0" anchor="t"/>
          <a:lstStyle/>
          <a:p>
            <a:pPr algn="ctr" indent="0" marL="0">
              <a:buNone/>
            </a:pPr>
            <a:r>
              <a:rPr lang="en-US" sz="1300" b="1" dirty="0">
                <a:solidFill>
                  <a:srgbClr val="1A2B5C"/>
                </a:solidFill>
                <a:latin typeface="Calibri" pitchFamily="34" charset="0"/>
                <a:ea typeface="Calibri" pitchFamily="34" charset="-122"/>
                <a:cs typeface="Calibri" pitchFamily="34" charset="-120"/>
              </a:rPr>
              <a:t>La programación</a:t>
            </a:r>
            <a:endParaRPr lang="en-US" sz="1300" dirty="0"/>
          </a:p>
        </p:txBody>
      </p:sp>
      <p:sp>
        <p:nvSpPr>
          <p:cNvPr id="16" name="Text 12"/>
          <p:cNvSpPr/>
          <p:nvPr/>
        </p:nvSpPr>
        <p:spPr>
          <a:xfrm>
            <a:off x="2697480" y="3291840"/>
            <a:ext cx="1655064" cy="1188720"/>
          </a:xfrm>
          <a:prstGeom prst="rect">
            <a:avLst/>
          </a:prstGeom>
          <a:noFill/>
          <a:ln/>
        </p:spPr>
        <p:txBody>
          <a:bodyPr wrap="square" lIns="0" tIns="0" rIns="0" bIns="0" rtlCol="0" anchor="t"/>
          <a:lstStyle/>
          <a:p>
            <a:pPr algn="ctr" indent="0" marL="0">
              <a:buNone/>
            </a:pPr>
            <a:r>
              <a:rPr lang="en-US" sz="950" dirty="0">
                <a:solidFill>
                  <a:srgbClr val="4A5568"/>
                </a:solidFill>
                <a:latin typeface="Calibri" pitchFamily="34" charset="0"/>
                <a:ea typeface="Calibri" pitchFamily="34" charset="-122"/>
                <a:cs typeface="Calibri" pitchFamily="34" charset="-120"/>
              </a:rPr>
              <a:t>Predicador, tema, programa de Jóvenes y novedades para motivar a regresar.</a:t>
            </a:r>
            <a:endParaRPr lang="en-US" sz="950" dirty="0"/>
          </a:p>
        </p:txBody>
      </p:sp>
      <p:sp>
        <p:nvSpPr>
          <p:cNvPr id="17" name="Shape 13"/>
          <p:cNvSpPr/>
          <p:nvPr/>
        </p:nvSpPr>
        <p:spPr>
          <a:xfrm>
            <a:off x="4626864" y="1828800"/>
            <a:ext cx="1874520" cy="2697480"/>
          </a:xfrm>
          <a:prstGeom prst="rect">
            <a:avLst/>
          </a:prstGeom>
          <a:solidFill>
            <a:srgbClr val="F7FAFC"/>
          </a:solidFill>
          <a:ln w="6350">
            <a:solidFill>
              <a:srgbClr val="E2E8F0"/>
            </a:solidFill>
            <a:prstDash val="solid"/>
          </a:ln>
        </p:spPr>
      </p:sp>
      <p:sp>
        <p:nvSpPr>
          <p:cNvPr id="18" name="Shape 14"/>
          <p:cNvSpPr/>
          <p:nvPr/>
        </p:nvSpPr>
        <p:spPr>
          <a:xfrm>
            <a:off x="4626864" y="1828800"/>
            <a:ext cx="1874520" cy="73152"/>
          </a:xfrm>
          <a:prstGeom prst="rect">
            <a:avLst/>
          </a:prstGeom>
          <a:solidFill>
            <a:srgbClr val="E87722"/>
          </a:solidFill>
          <a:ln w="12700">
            <a:solidFill>
              <a:srgbClr val="E87722"/>
            </a:solidFill>
            <a:prstDash val="solid"/>
          </a:ln>
        </p:spPr>
      </p:sp>
      <p:sp>
        <p:nvSpPr>
          <p:cNvPr id="19" name="Shape 15"/>
          <p:cNvSpPr/>
          <p:nvPr/>
        </p:nvSpPr>
        <p:spPr>
          <a:xfrm>
            <a:off x="5289804" y="2057400"/>
            <a:ext cx="548640" cy="548640"/>
          </a:xfrm>
          <a:prstGeom prst="ellipse">
            <a:avLst/>
          </a:prstGeom>
          <a:solidFill>
            <a:srgbClr val="FFFFFF"/>
          </a:solidFill>
          <a:ln w="19050">
            <a:solidFill>
              <a:srgbClr val="E87722"/>
            </a:solidFill>
            <a:prstDash val="solid"/>
          </a:ln>
        </p:spPr>
      </p:sp>
      <p:pic>
        <p:nvPicPr>
          <p:cNvPr id="20" name="Image 2" descr="preencoded.png">    </p:cNvPr>
          <p:cNvPicPr>
            <a:picLocks noChangeAspect="1"/>
          </p:cNvPicPr>
          <p:nvPr/>
        </p:nvPicPr>
        <p:blipFill>
          <a:blip r:embed="rId3"/>
          <a:stretch>
            <a:fillRect/>
          </a:stretch>
        </p:blipFill>
        <p:spPr>
          <a:xfrm>
            <a:off x="5399532" y="2157984"/>
            <a:ext cx="338328" cy="338328"/>
          </a:xfrm>
          <a:prstGeom prst="rect">
            <a:avLst/>
          </a:prstGeom>
        </p:spPr>
      </p:pic>
      <p:sp>
        <p:nvSpPr>
          <p:cNvPr id="21" name="Text 16"/>
          <p:cNvSpPr/>
          <p:nvPr/>
        </p:nvSpPr>
        <p:spPr>
          <a:xfrm>
            <a:off x="4718304" y="2743200"/>
            <a:ext cx="1691640" cy="502920"/>
          </a:xfrm>
          <a:prstGeom prst="rect">
            <a:avLst/>
          </a:prstGeom>
          <a:noFill/>
          <a:ln/>
        </p:spPr>
        <p:txBody>
          <a:bodyPr wrap="square" lIns="0" tIns="0" rIns="0" bIns="0" rtlCol="0" anchor="t"/>
          <a:lstStyle/>
          <a:p>
            <a:pPr algn="ctr" indent="0" marL="0">
              <a:buNone/>
            </a:pPr>
            <a:r>
              <a:rPr lang="en-US" sz="1300" b="1" dirty="0">
                <a:solidFill>
                  <a:srgbClr val="1A2B5C"/>
                </a:solidFill>
                <a:latin typeface="Calibri" pitchFamily="34" charset="0"/>
                <a:ea typeface="Calibri" pitchFamily="34" charset="-122"/>
                <a:cs typeface="Calibri" pitchFamily="34" charset="-120"/>
              </a:rPr>
              <a:t>El templo</a:t>
            </a:r>
            <a:endParaRPr lang="en-US" sz="1300" dirty="0"/>
          </a:p>
        </p:txBody>
      </p:sp>
      <p:sp>
        <p:nvSpPr>
          <p:cNvPr id="22" name="Text 17"/>
          <p:cNvSpPr/>
          <p:nvPr/>
        </p:nvSpPr>
        <p:spPr>
          <a:xfrm>
            <a:off x="4736592" y="3291840"/>
            <a:ext cx="1655064" cy="1188720"/>
          </a:xfrm>
          <a:prstGeom prst="rect">
            <a:avLst/>
          </a:prstGeom>
          <a:noFill/>
          <a:ln/>
        </p:spPr>
        <p:txBody>
          <a:bodyPr wrap="square" lIns="0" tIns="0" rIns="0" bIns="0" rtlCol="0" anchor="t"/>
          <a:lstStyle/>
          <a:p>
            <a:pPr algn="ctr" indent="0" marL="0">
              <a:buNone/>
            </a:pPr>
            <a:r>
              <a:rPr lang="en-US" sz="950" dirty="0">
                <a:solidFill>
                  <a:srgbClr val="4A5568"/>
                </a:solidFill>
                <a:latin typeface="Calibri" pitchFamily="34" charset="0"/>
                <a:ea typeface="Calibri" pitchFamily="34" charset="-122"/>
                <a:cs typeface="Calibri" pitchFamily="34" charset="-120"/>
              </a:rPr>
              <a:t>Baños, salas de niños, jóvenes, cuna, ASA, Secretaría, Tesorería.</a:t>
            </a:r>
            <a:endParaRPr lang="en-US" sz="950" dirty="0"/>
          </a:p>
        </p:txBody>
      </p:sp>
      <p:sp>
        <p:nvSpPr>
          <p:cNvPr id="23" name="Shape 18"/>
          <p:cNvSpPr/>
          <p:nvPr/>
        </p:nvSpPr>
        <p:spPr>
          <a:xfrm>
            <a:off x="6665976" y="1828800"/>
            <a:ext cx="1874520" cy="2697480"/>
          </a:xfrm>
          <a:prstGeom prst="rect">
            <a:avLst/>
          </a:prstGeom>
          <a:solidFill>
            <a:srgbClr val="F7FAFC"/>
          </a:solidFill>
          <a:ln w="6350">
            <a:solidFill>
              <a:srgbClr val="E2E8F0"/>
            </a:solidFill>
            <a:prstDash val="solid"/>
          </a:ln>
        </p:spPr>
      </p:sp>
      <p:sp>
        <p:nvSpPr>
          <p:cNvPr id="24" name="Shape 19"/>
          <p:cNvSpPr/>
          <p:nvPr/>
        </p:nvSpPr>
        <p:spPr>
          <a:xfrm>
            <a:off x="6665976" y="1828800"/>
            <a:ext cx="1874520" cy="73152"/>
          </a:xfrm>
          <a:prstGeom prst="rect">
            <a:avLst/>
          </a:prstGeom>
          <a:solidFill>
            <a:srgbClr val="E87722"/>
          </a:solidFill>
          <a:ln w="12700">
            <a:solidFill>
              <a:srgbClr val="E87722"/>
            </a:solidFill>
            <a:prstDash val="solid"/>
          </a:ln>
        </p:spPr>
      </p:sp>
      <p:sp>
        <p:nvSpPr>
          <p:cNvPr id="25" name="Shape 20"/>
          <p:cNvSpPr/>
          <p:nvPr/>
        </p:nvSpPr>
        <p:spPr>
          <a:xfrm>
            <a:off x="7328916" y="2057400"/>
            <a:ext cx="548640" cy="548640"/>
          </a:xfrm>
          <a:prstGeom prst="ellipse">
            <a:avLst/>
          </a:prstGeom>
          <a:solidFill>
            <a:srgbClr val="FFFFFF"/>
          </a:solidFill>
          <a:ln w="19050">
            <a:solidFill>
              <a:srgbClr val="E87722"/>
            </a:solidFill>
            <a:prstDash val="solid"/>
          </a:ln>
        </p:spPr>
      </p:sp>
      <p:pic>
        <p:nvPicPr>
          <p:cNvPr id="26" name="Image 3" descr="preencoded.png">    </p:cNvPr>
          <p:cNvPicPr>
            <a:picLocks noChangeAspect="1"/>
          </p:cNvPicPr>
          <p:nvPr/>
        </p:nvPicPr>
        <p:blipFill>
          <a:blip r:embed="rId4"/>
          <a:stretch>
            <a:fillRect/>
          </a:stretch>
        </p:blipFill>
        <p:spPr>
          <a:xfrm>
            <a:off x="7438644" y="2157984"/>
            <a:ext cx="338328" cy="338328"/>
          </a:xfrm>
          <a:prstGeom prst="rect">
            <a:avLst/>
          </a:prstGeom>
        </p:spPr>
      </p:pic>
      <p:sp>
        <p:nvSpPr>
          <p:cNvPr id="27" name="Text 21"/>
          <p:cNvSpPr/>
          <p:nvPr/>
        </p:nvSpPr>
        <p:spPr>
          <a:xfrm>
            <a:off x="6757416" y="2743200"/>
            <a:ext cx="1691640" cy="502920"/>
          </a:xfrm>
          <a:prstGeom prst="rect">
            <a:avLst/>
          </a:prstGeom>
          <a:noFill/>
          <a:ln/>
        </p:spPr>
        <p:txBody>
          <a:bodyPr wrap="square" lIns="0" tIns="0" rIns="0" bIns="0" rtlCol="0" anchor="t"/>
          <a:lstStyle/>
          <a:p>
            <a:pPr algn="ctr" indent="0" marL="0">
              <a:buNone/>
            </a:pPr>
            <a:r>
              <a:rPr lang="en-US" sz="1300" b="1" dirty="0">
                <a:solidFill>
                  <a:srgbClr val="1A2B5C"/>
                </a:solidFill>
                <a:latin typeface="Calibri" pitchFamily="34" charset="0"/>
                <a:ea typeface="Calibri" pitchFamily="34" charset="-122"/>
                <a:cs typeface="Calibri" pitchFamily="34" charset="-120"/>
              </a:rPr>
              <a:t>Los líderes</a:t>
            </a:r>
            <a:endParaRPr lang="en-US" sz="1300" dirty="0"/>
          </a:p>
        </p:txBody>
      </p:sp>
      <p:sp>
        <p:nvSpPr>
          <p:cNvPr id="28" name="Text 22"/>
          <p:cNvSpPr/>
          <p:nvPr/>
        </p:nvSpPr>
        <p:spPr>
          <a:xfrm>
            <a:off x="6775704" y="3291840"/>
            <a:ext cx="1655064" cy="1188720"/>
          </a:xfrm>
          <a:prstGeom prst="rect">
            <a:avLst/>
          </a:prstGeom>
          <a:noFill/>
          <a:ln/>
        </p:spPr>
        <p:txBody>
          <a:bodyPr wrap="square" lIns="0" tIns="0" rIns="0" bIns="0" rtlCol="0" anchor="t"/>
          <a:lstStyle/>
          <a:p>
            <a:pPr algn="ctr" indent="0" marL="0">
              <a:buNone/>
            </a:pPr>
            <a:r>
              <a:rPr lang="en-US" sz="950" dirty="0">
                <a:solidFill>
                  <a:srgbClr val="4A5568"/>
                </a:solidFill>
                <a:latin typeface="Calibri" pitchFamily="34" charset="0"/>
                <a:ea typeface="Calibri" pitchFamily="34" charset="-122"/>
                <a:cs typeface="Calibri" pitchFamily="34" charset="-120"/>
              </a:rPr>
              <a:t>Nombres y funciones de ancianos, diáconos, diaconisas, maestros y directores.</a:t>
            </a:r>
            <a:endParaRPr lang="en-US" sz="950" dirty="0"/>
          </a:p>
        </p:txBody>
      </p:sp>
      <p:sp>
        <p:nvSpPr>
          <p:cNvPr id="29" name="Shape 23"/>
          <p:cNvSpPr/>
          <p:nvPr/>
        </p:nvSpPr>
        <p:spPr>
          <a:xfrm>
            <a:off x="548640" y="4617720"/>
            <a:ext cx="8046720" cy="18288"/>
          </a:xfrm>
          <a:prstGeom prst="rect">
            <a:avLst/>
          </a:prstGeom>
          <a:solidFill>
            <a:srgbClr val="E2E8F0"/>
          </a:solidFill>
          <a:ln w="12700">
            <a:solidFill>
              <a:srgbClr val="E2E8F0"/>
            </a:solidFill>
            <a:prstDash val="solid"/>
          </a:ln>
        </p:spPr>
      </p:sp>
      <p:sp>
        <p:nvSpPr>
          <p:cNvPr id="30" name="Text 2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31" name="Text 2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04 · EL TRATO PERSONAL</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Buen trato, atención y respeto a las personas</a:t>
            </a:r>
            <a:endParaRPr lang="en-US" sz="24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74520"/>
            <a:ext cx="2468880" cy="2560320"/>
          </a:xfrm>
          <a:prstGeom prst="rect">
            <a:avLst/>
          </a:prstGeom>
          <a:solidFill>
            <a:srgbClr val="F7FAFC"/>
          </a:solidFill>
          <a:ln w="6350">
            <a:solidFill>
              <a:srgbClr val="E2E8F0"/>
            </a:solidFill>
            <a:prstDash val="solid"/>
          </a:ln>
        </p:spPr>
      </p:sp>
      <p:sp>
        <p:nvSpPr>
          <p:cNvPr id="6" name="Shape 4"/>
          <p:cNvSpPr/>
          <p:nvPr/>
        </p:nvSpPr>
        <p:spPr>
          <a:xfrm>
            <a:off x="548640" y="1874520"/>
            <a:ext cx="73152" cy="2560320"/>
          </a:xfrm>
          <a:prstGeom prst="rect">
            <a:avLst/>
          </a:prstGeom>
          <a:solidFill>
            <a:srgbClr val="E87722"/>
          </a:solidFill>
          <a:ln w="12700">
            <a:solidFill>
              <a:srgbClr val="E87722"/>
            </a:solidFill>
            <a:prstDash val="solid"/>
          </a:ln>
        </p:spPr>
      </p:sp>
      <p:sp>
        <p:nvSpPr>
          <p:cNvPr id="7" name="Shape 5"/>
          <p:cNvSpPr/>
          <p:nvPr/>
        </p:nvSpPr>
        <p:spPr>
          <a:xfrm>
            <a:off x="868680" y="214884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286000"/>
            <a:ext cx="365760" cy="365760"/>
          </a:xfrm>
          <a:prstGeom prst="rect">
            <a:avLst/>
          </a:prstGeom>
        </p:spPr>
      </p:pic>
      <p:sp>
        <p:nvSpPr>
          <p:cNvPr id="9" name="Text 6"/>
          <p:cNvSpPr/>
          <p:nvPr/>
        </p:nvSpPr>
        <p:spPr>
          <a:xfrm>
            <a:off x="822960" y="2971800"/>
            <a:ext cx="2103120" cy="5029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Buen trato y creatividad</a:t>
            </a:r>
            <a:endParaRPr lang="en-US" sz="1300" dirty="0"/>
          </a:p>
        </p:txBody>
      </p:sp>
      <p:sp>
        <p:nvSpPr>
          <p:cNvPr id="10" name="Text 7"/>
          <p:cNvSpPr/>
          <p:nvPr/>
        </p:nvSpPr>
        <p:spPr>
          <a:xfrm>
            <a:off x="822960" y="3520440"/>
            <a:ext cx="210312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Las personas son diferentes. Usar la sensibilidad para tratar bien a cada una.</a:t>
            </a:r>
            <a:endParaRPr lang="en-US" sz="1000" dirty="0"/>
          </a:p>
        </p:txBody>
      </p:sp>
      <p:sp>
        <p:nvSpPr>
          <p:cNvPr id="11" name="Shape 8"/>
          <p:cNvSpPr/>
          <p:nvPr/>
        </p:nvSpPr>
        <p:spPr>
          <a:xfrm>
            <a:off x="3291840" y="1874520"/>
            <a:ext cx="2468880" cy="2560320"/>
          </a:xfrm>
          <a:prstGeom prst="rect">
            <a:avLst/>
          </a:prstGeom>
          <a:solidFill>
            <a:srgbClr val="F7FAFC"/>
          </a:solidFill>
          <a:ln w="6350">
            <a:solidFill>
              <a:srgbClr val="E2E8F0"/>
            </a:solidFill>
            <a:prstDash val="solid"/>
          </a:ln>
        </p:spPr>
      </p:sp>
      <p:sp>
        <p:nvSpPr>
          <p:cNvPr id="12" name="Shape 9"/>
          <p:cNvSpPr/>
          <p:nvPr/>
        </p:nvSpPr>
        <p:spPr>
          <a:xfrm>
            <a:off x="3291840" y="1874520"/>
            <a:ext cx="73152" cy="2560320"/>
          </a:xfrm>
          <a:prstGeom prst="rect">
            <a:avLst/>
          </a:prstGeom>
          <a:solidFill>
            <a:srgbClr val="E87722"/>
          </a:solidFill>
          <a:ln w="12700">
            <a:solidFill>
              <a:srgbClr val="E87722"/>
            </a:solidFill>
            <a:prstDash val="solid"/>
          </a:ln>
        </p:spPr>
      </p:sp>
      <p:sp>
        <p:nvSpPr>
          <p:cNvPr id="13" name="Shape 10"/>
          <p:cNvSpPr/>
          <p:nvPr/>
        </p:nvSpPr>
        <p:spPr>
          <a:xfrm>
            <a:off x="3611880" y="2148840"/>
            <a:ext cx="640080" cy="640080"/>
          </a:xfrm>
          <a:prstGeom prst="ellipse">
            <a:avLst/>
          </a:prstGeom>
          <a:solidFill>
            <a:srgbClr val="FFFFFF"/>
          </a:solidFill>
          <a:ln w="19050">
            <a:solidFill>
              <a:srgbClr val="E87722"/>
            </a:solidFill>
            <a:prstDash val="solid"/>
          </a:ln>
        </p:spPr>
      </p:sp>
      <p:pic>
        <p:nvPicPr>
          <p:cNvPr id="14" name="Image 1" descr="preencoded.png">    </p:cNvPr>
          <p:cNvPicPr>
            <a:picLocks noChangeAspect="1"/>
          </p:cNvPicPr>
          <p:nvPr/>
        </p:nvPicPr>
        <p:blipFill>
          <a:blip r:embed="rId2"/>
          <a:stretch>
            <a:fillRect/>
          </a:stretch>
        </p:blipFill>
        <p:spPr>
          <a:xfrm>
            <a:off x="3749040" y="2286000"/>
            <a:ext cx="365760" cy="365760"/>
          </a:xfrm>
          <a:prstGeom prst="rect">
            <a:avLst/>
          </a:prstGeom>
        </p:spPr>
      </p:pic>
      <p:sp>
        <p:nvSpPr>
          <p:cNvPr id="15" name="Text 11"/>
          <p:cNvSpPr/>
          <p:nvPr/>
        </p:nvSpPr>
        <p:spPr>
          <a:xfrm>
            <a:off x="3566160" y="2971800"/>
            <a:ext cx="2103120" cy="5029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Atención adecuada</a:t>
            </a:r>
            <a:endParaRPr lang="en-US" sz="1300" dirty="0"/>
          </a:p>
        </p:txBody>
      </p:sp>
      <p:sp>
        <p:nvSpPr>
          <p:cNvPr id="16" name="Text 12"/>
          <p:cNvSpPr/>
          <p:nvPr/>
        </p:nvSpPr>
        <p:spPr>
          <a:xfrm>
            <a:off x="3566160" y="3520440"/>
            <a:ext cx="210312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Sonrisa natural, hablar calmada, interés y atención al dar las informaciones.</a:t>
            </a:r>
            <a:endParaRPr lang="en-US" sz="1000" dirty="0"/>
          </a:p>
        </p:txBody>
      </p:sp>
      <p:sp>
        <p:nvSpPr>
          <p:cNvPr id="17" name="Shape 13"/>
          <p:cNvSpPr/>
          <p:nvPr/>
        </p:nvSpPr>
        <p:spPr>
          <a:xfrm>
            <a:off x="6035040" y="1874520"/>
            <a:ext cx="2468880" cy="2560320"/>
          </a:xfrm>
          <a:prstGeom prst="rect">
            <a:avLst/>
          </a:prstGeom>
          <a:solidFill>
            <a:srgbClr val="F7FAFC"/>
          </a:solidFill>
          <a:ln w="6350">
            <a:solidFill>
              <a:srgbClr val="E2E8F0"/>
            </a:solidFill>
            <a:prstDash val="solid"/>
          </a:ln>
        </p:spPr>
      </p:sp>
      <p:sp>
        <p:nvSpPr>
          <p:cNvPr id="18" name="Shape 14"/>
          <p:cNvSpPr/>
          <p:nvPr/>
        </p:nvSpPr>
        <p:spPr>
          <a:xfrm>
            <a:off x="6035040" y="1874520"/>
            <a:ext cx="73152" cy="2560320"/>
          </a:xfrm>
          <a:prstGeom prst="rect">
            <a:avLst/>
          </a:prstGeom>
          <a:solidFill>
            <a:srgbClr val="E87722"/>
          </a:solidFill>
          <a:ln w="12700">
            <a:solidFill>
              <a:srgbClr val="E87722"/>
            </a:solidFill>
            <a:prstDash val="solid"/>
          </a:ln>
        </p:spPr>
      </p:sp>
      <p:sp>
        <p:nvSpPr>
          <p:cNvPr id="19" name="Shape 15"/>
          <p:cNvSpPr/>
          <p:nvPr/>
        </p:nvSpPr>
        <p:spPr>
          <a:xfrm>
            <a:off x="6355080" y="2148840"/>
            <a:ext cx="640080" cy="640080"/>
          </a:xfrm>
          <a:prstGeom prst="ellipse">
            <a:avLst/>
          </a:prstGeom>
          <a:solidFill>
            <a:srgbClr val="FFFFFF"/>
          </a:solidFill>
          <a:ln w="19050">
            <a:solidFill>
              <a:srgbClr val="E87722"/>
            </a:solidFill>
            <a:prstDash val="solid"/>
          </a:ln>
        </p:spPr>
      </p:sp>
      <p:pic>
        <p:nvPicPr>
          <p:cNvPr id="20" name="Image 2" descr="preencoded.png">    </p:cNvPr>
          <p:cNvPicPr>
            <a:picLocks noChangeAspect="1"/>
          </p:cNvPicPr>
          <p:nvPr/>
        </p:nvPicPr>
        <p:blipFill>
          <a:blip r:embed="rId3"/>
          <a:stretch>
            <a:fillRect/>
          </a:stretch>
        </p:blipFill>
        <p:spPr>
          <a:xfrm>
            <a:off x="6492240" y="2286000"/>
            <a:ext cx="365760" cy="365760"/>
          </a:xfrm>
          <a:prstGeom prst="rect">
            <a:avLst/>
          </a:prstGeom>
        </p:spPr>
      </p:pic>
      <p:sp>
        <p:nvSpPr>
          <p:cNvPr id="21" name="Text 16"/>
          <p:cNvSpPr/>
          <p:nvPr/>
        </p:nvSpPr>
        <p:spPr>
          <a:xfrm>
            <a:off x="6309360" y="2971800"/>
            <a:ext cx="2103120" cy="5029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Sin acepción de personas</a:t>
            </a:r>
            <a:endParaRPr lang="en-US" sz="1300" dirty="0"/>
          </a:p>
        </p:txBody>
      </p:sp>
      <p:sp>
        <p:nvSpPr>
          <p:cNvPr id="22" name="Text 17"/>
          <p:cNvSpPr/>
          <p:nvPr/>
        </p:nvSpPr>
        <p:spPr>
          <a:xfrm>
            <a:off x="6309360" y="3520440"/>
            <a:ext cx="210312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Sin distinciones étnicas, raciales, religiosas, culturales ni de presentación personal.</a:t>
            </a:r>
            <a:endParaRPr lang="en-US" sz="1000" dirty="0"/>
          </a:p>
        </p:txBody>
      </p:sp>
      <p:sp>
        <p:nvSpPr>
          <p:cNvPr id="23" name="Shape 18"/>
          <p:cNvSpPr/>
          <p:nvPr/>
        </p:nvSpPr>
        <p:spPr>
          <a:xfrm>
            <a:off x="548640" y="4617720"/>
            <a:ext cx="8046720" cy="18288"/>
          </a:xfrm>
          <a:prstGeom prst="rect">
            <a:avLst/>
          </a:prstGeom>
          <a:solidFill>
            <a:srgbClr val="E2E8F0"/>
          </a:solidFill>
          <a:ln w="12700">
            <a:solidFill>
              <a:srgbClr val="E2E8F0"/>
            </a:solidFill>
            <a:prstDash val="solid"/>
          </a:ln>
        </p:spPr>
      </p:sp>
      <p:sp>
        <p:nvSpPr>
          <p:cNvPr id="24" name="Text 1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25" name="Text 2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04 · DEJAR ESPACIO Y SERVIR</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Cuatro cuidados durante el culto</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3931920" cy="1188720"/>
          </a:xfrm>
          <a:prstGeom prst="rect">
            <a:avLst/>
          </a:prstGeom>
          <a:solidFill>
            <a:srgbClr val="F7FAFC"/>
          </a:solidFill>
          <a:ln w="6350">
            <a:solidFill>
              <a:srgbClr val="E2E8F0"/>
            </a:solidFill>
            <a:prstDash val="solid"/>
          </a:ln>
        </p:spPr>
      </p:sp>
      <p:sp>
        <p:nvSpPr>
          <p:cNvPr id="6" name="Shape 4"/>
          <p:cNvSpPr/>
          <p:nvPr/>
        </p:nvSpPr>
        <p:spPr>
          <a:xfrm>
            <a:off x="548640" y="1828800"/>
            <a:ext cx="73152" cy="1188720"/>
          </a:xfrm>
          <a:prstGeom prst="rect">
            <a:avLst/>
          </a:prstGeom>
          <a:solidFill>
            <a:srgbClr val="E87722"/>
          </a:solidFill>
          <a:ln w="12700">
            <a:solidFill>
              <a:srgbClr val="E87722"/>
            </a:solidFill>
            <a:prstDash val="solid"/>
          </a:ln>
        </p:spPr>
      </p:sp>
      <p:sp>
        <p:nvSpPr>
          <p:cNvPr id="7" name="Text 5"/>
          <p:cNvSpPr/>
          <p:nvPr/>
        </p:nvSpPr>
        <p:spPr>
          <a:xfrm>
            <a:off x="777240" y="1965960"/>
            <a:ext cx="3657600" cy="32004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Libertad de elección</a:t>
            </a:r>
            <a:endParaRPr lang="en-US" sz="1300" dirty="0"/>
          </a:p>
        </p:txBody>
      </p:sp>
      <p:sp>
        <p:nvSpPr>
          <p:cNvPr id="8" name="Text 6"/>
          <p:cNvSpPr/>
          <p:nvPr/>
        </p:nvSpPr>
        <p:spPr>
          <a:xfrm>
            <a:off x="777240" y="2286000"/>
            <a:ext cx="3657600" cy="68580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El visitante puede escoger dónde sentarse, en qué programación participar, si arrodillarse o no. Las sugerencias no son imposiciones.</a:t>
            </a:r>
            <a:endParaRPr lang="en-US" sz="950" dirty="0"/>
          </a:p>
        </p:txBody>
      </p:sp>
      <p:sp>
        <p:nvSpPr>
          <p:cNvPr id="9" name="Shape 7"/>
          <p:cNvSpPr/>
          <p:nvPr/>
        </p:nvSpPr>
        <p:spPr>
          <a:xfrm>
            <a:off x="4663440" y="1828800"/>
            <a:ext cx="3931920" cy="1188720"/>
          </a:xfrm>
          <a:prstGeom prst="rect">
            <a:avLst/>
          </a:prstGeom>
          <a:solidFill>
            <a:srgbClr val="F7FAFC"/>
          </a:solidFill>
          <a:ln w="6350">
            <a:solidFill>
              <a:srgbClr val="E2E8F0"/>
            </a:solidFill>
            <a:prstDash val="solid"/>
          </a:ln>
        </p:spPr>
      </p:sp>
      <p:sp>
        <p:nvSpPr>
          <p:cNvPr id="10" name="Shape 8"/>
          <p:cNvSpPr/>
          <p:nvPr/>
        </p:nvSpPr>
        <p:spPr>
          <a:xfrm>
            <a:off x="4663440" y="1828800"/>
            <a:ext cx="73152" cy="1188720"/>
          </a:xfrm>
          <a:prstGeom prst="rect">
            <a:avLst/>
          </a:prstGeom>
          <a:solidFill>
            <a:srgbClr val="E87722"/>
          </a:solidFill>
          <a:ln w="12700">
            <a:solidFill>
              <a:srgbClr val="E87722"/>
            </a:solidFill>
            <a:prstDash val="solid"/>
          </a:ln>
        </p:spPr>
      </p:sp>
      <p:sp>
        <p:nvSpPr>
          <p:cNvPr id="11" name="Text 9"/>
          <p:cNvSpPr/>
          <p:nvPr/>
        </p:nvSpPr>
        <p:spPr>
          <a:xfrm>
            <a:off x="4892040" y="1965960"/>
            <a:ext cx="3657600" cy="32004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Comunicar hábitos y reglas</a:t>
            </a:r>
            <a:endParaRPr lang="en-US" sz="1300" dirty="0"/>
          </a:p>
        </p:txBody>
      </p:sp>
      <p:sp>
        <p:nvSpPr>
          <p:cNvPr id="12" name="Text 10"/>
          <p:cNvSpPr/>
          <p:nvPr/>
        </p:nvSpPr>
        <p:spPr>
          <a:xfrm>
            <a:off x="4892040" y="2286000"/>
            <a:ext cx="3657600" cy="68580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Con tacto: uso del celular, espacio para los niños, ritual de la Santa Cena. Estas informaciones ayudan al visitante a no sentirse cohibido.</a:t>
            </a:r>
            <a:endParaRPr lang="en-US" sz="950" dirty="0"/>
          </a:p>
        </p:txBody>
      </p:sp>
      <p:sp>
        <p:nvSpPr>
          <p:cNvPr id="13" name="Shape 11"/>
          <p:cNvSpPr/>
          <p:nvPr/>
        </p:nvSpPr>
        <p:spPr>
          <a:xfrm>
            <a:off x="548640" y="3154680"/>
            <a:ext cx="3931920" cy="1188720"/>
          </a:xfrm>
          <a:prstGeom prst="rect">
            <a:avLst/>
          </a:prstGeom>
          <a:solidFill>
            <a:srgbClr val="F7FAFC"/>
          </a:solidFill>
          <a:ln w="6350">
            <a:solidFill>
              <a:srgbClr val="E2E8F0"/>
            </a:solidFill>
            <a:prstDash val="solid"/>
          </a:ln>
        </p:spPr>
      </p:sp>
      <p:sp>
        <p:nvSpPr>
          <p:cNvPr id="14" name="Shape 12"/>
          <p:cNvSpPr/>
          <p:nvPr/>
        </p:nvSpPr>
        <p:spPr>
          <a:xfrm>
            <a:off x="548640" y="3154680"/>
            <a:ext cx="73152" cy="1188720"/>
          </a:xfrm>
          <a:prstGeom prst="rect">
            <a:avLst/>
          </a:prstGeom>
          <a:solidFill>
            <a:srgbClr val="E87722"/>
          </a:solidFill>
          <a:ln w="12700">
            <a:solidFill>
              <a:srgbClr val="E87722"/>
            </a:solidFill>
            <a:prstDash val="solid"/>
          </a:ln>
        </p:spPr>
      </p:sp>
      <p:sp>
        <p:nvSpPr>
          <p:cNvPr id="15" name="Text 13"/>
          <p:cNvSpPr/>
          <p:nvPr/>
        </p:nvSpPr>
        <p:spPr>
          <a:xfrm>
            <a:off x="777240" y="3291840"/>
            <a:ext cx="3657600" cy="32004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Prestar Biblias e himnarios</a:t>
            </a:r>
            <a:endParaRPr lang="en-US" sz="1300" dirty="0"/>
          </a:p>
        </p:txBody>
      </p:sp>
      <p:sp>
        <p:nvSpPr>
          <p:cNvPr id="16" name="Text 14"/>
          <p:cNvSpPr/>
          <p:nvPr/>
        </p:nvSpPr>
        <p:spPr>
          <a:xfrm>
            <a:off x="777240" y="3611880"/>
            <a:ext cx="3657600" cy="68580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Generalmente los visitantes no los traen. El recepcionista o el miembro a su lado debe ofrecerlos y ayudar a utilizarlos.</a:t>
            </a:r>
            <a:endParaRPr lang="en-US" sz="950" dirty="0"/>
          </a:p>
        </p:txBody>
      </p:sp>
      <p:sp>
        <p:nvSpPr>
          <p:cNvPr id="17" name="Shape 15"/>
          <p:cNvSpPr/>
          <p:nvPr/>
        </p:nvSpPr>
        <p:spPr>
          <a:xfrm>
            <a:off x="4663440" y="3154680"/>
            <a:ext cx="3931920" cy="1188720"/>
          </a:xfrm>
          <a:prstGeom prst="rect">
            <a:avLst/>
          </a:prstGeom>
          <a:solidFill>
            <a:srgbClr val="F7FAFC"/>
          </a:solidFill>
          <a:ln w="6350">
            <a:solidFill>
              <a:srgbClr val="E2E8F0"/>
            </a:solidFill>
            <a:prstDash val="solid"/>
          </a:ln>
        </p:spPr>
      </p:sp>
      <p:sp>
        <p:nvSpPr>
          <p:cNvPr id="18" name="Shape 16"/>
          <p:cNvSpPr/>
          <p:nvPr/>
        </p:nvSpPr>
        <p:spPr>
          <a:xfrm>
            <a:off x="4663440" y="3154680"/>
            <a:ext cx="73152" cy="1188720"/>
          </a:xfrm>
          <a:prstGeom prst="rect">
            <a:avLst/>
          </a:prstGeom>
          <a:solidFill>
            <a:srgbClr val="E87722"/>
          </a:solidFill>
          <a:ln w="12700">
            <a:solidFill>
              <a:srgbClr val="E87722"/>
            </a:solidFill>
            <a:prstDash val="solid"/>
          </a:ln>
        </p:spPr>
      </p:sp>
      <p:sp>
        <p:nvSpPr>
          <p:cNvPr id="19" name="Text 17"/>
          <p:cNvSpPr/>
          <p:nvPr/>
        </p:nvSpPr>
        <p:spPr>
          <a:xfrm>
            <a:off x="4892040" y="3291840"/>
            <a:ext cx="3657600" cy="32004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Estar atento y disponible</a:t>
            </a:r>
            <a:endParaRPr lang="en-US" sz="1300" dirty="0"/>
          </a:p>
        </p:txBody>
      </p:sp>
      <p:sp>
        <p:nvSpPr>
          <p:cNvPr id="20" name="Text 18"/>
          <p:cNvSpPr/>
          <p:nvPr/>
        </p:nvSpPr>
        <p:spPr>
          <a:xfrm>
            <a:off x="4892040" y="3611880"/>
            <a:ext cx="3657600" cy="68580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Si el visitante sale más temprano, abordarlo ofreciendo ayuda y agradeciendo la visita. Tal vez cambie de idea y se quede.</a:t>
            </a:r>
            <a:endParaRPr lang="en-US" sz="950" dirty="0"/>
          </a:p>
        </p:txBody>
      </p:sp>
      <p:sp>
        <p:nvSpPr>
          <p:cNvPr id="21" name="Shape 19"/>
          <p:cNvSpPr/>
          <p:nvPr/>
        </p:nvSpPr>
        <p:spPr>
          <a:xfrm>
            <a:off x="548640" y="4617720"/>
            <a:ext cx="8046720" cy="18288"/>
          </a:xfrm>
          <a:prstGeom prst="rect">
            <a:avLst/>
          </a:prstGeom>
          <a:solidFill>
            <a:srgbClr val="E2E8F0"/>
          </a:solidFill>
          <a:ln w="12700">
            <a:solidFill>
              <a:srgbClr val="E2E8F0"/>
            </a:solidFill>
            <a:prstDash val="solid"/>
          </a:ln>
        </p:spPr>
      </p:sp>
      <p:sp>
        <p:nvSpPr>
          <p:cNvPr id="22" name="Text 20"/>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23" name="Text 21"/>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057400"/>
            <a:ext cx="1463040" cy="777240"/>
          </a:xfrm>
          <a:prstGeom prst="rect">
            <a:avLst/>
          </a:prstGeom>
          <a:noFill/>
          <a:ln/>
        </p:spPr>
        <p:txBody>
          <a:bodyPr wrap="square" lIns="0" tIns="0" rIns="0" bIns="0" rtlCol="0" anchor="t"/>
          <a:lstStyle/>
          <a:p>
            <a:pPr indent="0" marL="0">
              <a:buNone/>
            </a:pPr>
            <a:r>
              <a:rPr lang="en-US" sz="4400" b="1" dirty="0">
                <a:solidFill>
                  <a:srgbClr val="E87722"/>
                </a:solidFill>
                <a:latin typeface="Georgia" pitchFamily="34" charset="0"/>
                <a:ea typeface="Georgia" pitchFamily="34" charset="-122"/>
                <a:cs typeface="Georgia" pitchFamily="34" charset="-120"/>
              </a:rPr>
              <a:t>01</a:t>
            </a:r>
            <a:endParaRPr lang="en-US" sz="4400" dirty="0"/>
          </a:p>
        </p:txBody>
      </p:sp>
      <p:sp>
        <p:nvSpPr>
          <p:cNvPr id="6" name="Text 4"/>
          <p:cNvSpPr/>
          <p:nvPr/>
        </p:nvSpPr>
        <p:spPr>
          <a:xfrm>
            <a:off x="548640" y="2880360"/>
            <a:ext cx="1554480" cy="77724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Una iglesia</a:t>
            </a:r>
            <a:endParaRPr lang="en-US" sz="1200" dirty="0"/>
          </a:p>
          <a:p>
            <a:pPr indent="0" marL="0">
              <a:buNone/>
            </a:pPr>
            <a:r>
              <a:rPr lang="en-US" sz="1200" b="1" dirty="0">
                <a:solidFill>
                  <a:srgbClr val="1A2B5C"/>
                </a:solidFill>
                <a:latin typeface="Calibri" pitchFamily="34" charset="0"/>
                <a:ea typeface="Calibri" pitchFamily="34" charset="-122"/>
                <a:cs typeface="Calibri" pitchFamily="34" charset="-120"/>
              </a:rPr>
              <a:t>más receptiva</a:t>
            </a:r>
            <a:endParaRPr lang="en-US" sz="1200" dirty="0"/>
          </a:p>
        </p:txBody>
      </p:sp>
      <p:sp>
        <p:nvSpPr>
          <p:cNvPr id="7" name="Text 5"/>
          <p:cNvSpPr/>
          <p:nvPr/>
        </p:nvSpPr>
        <p:spPr>
          <a:xfrm>
            <a:off x="548640" y="3703320"/>
            <a:ext cx="1554480" cy="9144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Lo que abre la puerta y mantiene a la persona dispuesta a regresar.</a:t>
            </a:r>
            <a:endParaRPr lang="en-US" sz="900" dirty="0"/>
          </a:p>
        </p:txBody>
      </p:sp>
      <p:sp>
        <p:nvSpPr>
          <p:cNvPr id="8" name="Text 6"/>
          <p:cNvSpPr/>
          <p:nvPr/>
        </p:nvSpPr>
        <p:spPr>
          <a:xfrm>
            <a:off x="2148840" y="2057400"/>
            <a:ext cx="1463040" cy="777240"/>
          </a:xfrm>
          <a:prstGeom prst="rect">
            <a:avLst/>
          </a:prstGeom>
          <a:noFill/>
          <a:ln/>
        </p:spPr>
        <p:txBody>
          <a:bodyPr wrap="square" lIns="0" tIns="0" rIns="0" bIns="0" rtlCol="0" anchor="t"/>
          <a:lstStyle/>
          <a:p>
            <a:pPr indent="0" marL="0">
              <a:buNone/>
            </a:pPr>
            <a:r>
              <a:rPr lang="en-US" sz="4400" b="1" dirty="0">
                <a:solidFill>
                  <a:srgbClr val="E87722"/>
                </a:solidFill>
                <a:latin typeface="Georgia" pitchFamily="34" charset="0"/>
                <a:ea typeface="Georgia" pitchFamily="34" charset="-122"/>
                <a:cs typeface="Georgia" pitchFamily="34" charset="-120"/>
              </a:rPr>
              <a:t>02</a:t>
            </a:r>
            <a:endParaRPr lang="en-US" sz="4400" dirty="0"/>
          </a:p>
        </p:txBody>
      </p:sp>
      <p:sp>
        <p:nvSpPr>
          <p:cNvPr id="9" name="Text 7"/>
          <p:cNvSpPr/>
          <p:nvPr/>
        </p:nvSpPr>
        <p:spPr>
          <a:xfrm>
            <a:off x="2148840" y="2880360"/>
            <a:ext cx="1554480" cy="77724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El equipo</a:t>
            </a:r>
            <a:endParaRPr lang="en-US" sz="1200" dirty="0"/>
          </a:p>
          <a:p>
            <a:pPr indent="0" marL="0">
              <a:buNone/>
            </a:pPr>
            <a:r>
              <a:rPr lang="en-US" sz="1200" b="1" dirty="0">
                <a:solidFill>
                  <a:srgbClr val="1A2B5C"/>
                </a:solidFill>
                <a:latin typeface="Calibri" pitchFamily="34" charset="0"/>
                <a:ea typeface="Calibri" pitchFamily="34" charset="-122"/>
                <a:cs typeface="Calibri" pitchFamily="34" charset="-120"/>
              </a:rPr>
              <a:t>de recepción</a:t>
            </a:r>
            <a:endParaRPr lang="en-US" sz="1200" dirty="0"/>
          </a:p>
        </p:txBody>
      </p:sp>
      <p:sp>
        <p:nvSpPr>
          <p:cNvPr id="10" name="Text 8"/>
          <p:cNvSpPr/>
          <p:nvPr/>
        </p:nvSpPr>
        <p:spPr>
          <a:xfrm>
            <a:off x="2148840" y="3703320"/>
            <a:ext cx="1554480" cy="9144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Los trece cargos y las responsabilidades específicas de cada uno.</a:t>
            </a:r>
            <a:endParaRPr lang="en-US" sz="900" dirty="0"/>
          </a:p>
        </p:txBody>
      </p:sp>
      <p:sp>
        <p:nvSpPr>
          <p:cNvPr id="11" name="Text 9"/>
          <p:cNvSpPr/>
          <p:nvPr/>
        </p:nvSpPr>
        <p:spPr>
          <a:xfrm>
            <a:off x="3749040" y="2057400"/>
            <a:ext cx="1463040" cy="777240"/>
          </a:xfrm>
          <a:prstGeom prst="rect">
            <a:avLst/>
          </a:prstGeom>
          <a:noFill/>
          <a:ln/>
        </p:spPr>
        <p:txBody>
          <a:bodyPr wrap="square" lIns="0" tIns="0" rIns="0" bIns="0" rtlCol="0" anchor="t"/>
          <a:lstStyle/>
          <a:p>
            <a:pPr indent="0" marL="0">
              <a:buNone/>
            </a:pPr>
            <a:r>
              <a:rPr lang="en-US" sz="4400" b="1" dirty="0">
                <a:solidFill>
                  <a:srgbClr val="E87722"/>
                </a:solidFill>
                <a:latin typeface="Georgia" pitchFamily="34" charset="0"/>
                <a:ea typeface="Georgia" pitchFamily="34" charset="-122"/>
                <a:cs typeface="Georgia" pitchFamily="34" charset="-120"/>
              </a:rPr>
              <a:t>03</a:t>
            </a:r>
            <a:endParaRPr lang="en-US" sz="4400" dirty="0"/>
          </a:p>
        </p:txBody>
      </p:sp>
      <p:sp>
        <p:nvSpPr>
          <p:cNvPr id="12" name="Text 10"/>
          <p:cNvSpPr/>
          <p:nvPr/>
        </p:nvSpPr>
        <p:spPr>
          <a:xfrm>
            <a:off x="3749040" y="2880360"/>
            <a:ext cx="1554480" cy="77724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El grupo</a:t>
            </a:r>
            <a:endParaRPr lang="en-US" sz="1200" dirty="0"/>
          </a:p>
          <a:p>
            <a:pPr indent="0" marL="0">
              <a:buNone/>
            </a:pPr>
            <a:r>
              <a:rPr lang="en-US" sz="1200" b="1" dirty="0">
                <a:solidFill>
                  <a:srgbClr val="1A2B5C"/>
                </a:solidFill>
                <a:latin typeface="Calibri" pitchFamily="34" charset="0"/>
                <a:ea typeface="Calibri" pitchFamily="34" charset="-122"/>
                <a:cs typeface="Calibri" pitchFamily="34" charset="-120"/>
              </a:rPr>
              <a:t>de trabajo</a:t>
            </a:r>
            <a:endParaRPr lang="en-US" sz="1200" dirty="0"/>
          </a:p>
        </p:txBody>
      </p:sp>
      <p:sp>
        <p:nvSpPr>
          <p:cNvPr id="13" name="Text 11"/>
          <p:cNvSpPr/>
          <p:nvPr/>
        </p:nvSpPr>
        <p:spPr>
          <a:xfrm>
            <a:off x="3749040" y="3703320"/>
            <a:ext cx="1554480" cy="9144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Perfil, preparación espiritual, agenda y reuniones del equipo.</a:t>
            </a:r>
            <a:endParaRPr lang="en-US" sz="900" dirty="0"/>
          </a:p>
        </p:txBody>
      </p:sp>
      <p:sp>
        <p:nvSpPr>
          <p:cNvPr id="14" name="Text 12"/>
          <p:cNvSpPr/>
          <p:nvPr/>
        </p:nvSpPr>
        <p:spPr>
          <a:xfrm>
            <a:off x="5349240" y="2057400"/>
            <a:ext cx="1463040" cy="777240"/>
          </a:xfrm>
          <a:prstGeom prst="rect">
            <a:avLst/>
          </a:prstGeom>
          <a:noFill/>
          <a:ln/>
        </p:spPr>
        <p:txBody>
          <a:bodyPr wrap="square" lIns="0" tIns="0" rIns="0" bIns="0" rtlCol="0" anchor="t"/>
          <a:lstStyle/>
          <a:p>
            <a:pPr indent="0" marL="0">
              <a:buNone/>
            </a:pPr>
            <a:r>
              <a:rPr lang="en-US" sz="4400" b="1" dirty="0">
                <a:solidFill>
                  <a:srgbClr val="E87722"/>
                </a:solidFill>
                <a:latin typeface="Georgia" pitchFamily="34" charset="0"/>
                <a:ea typeface="Georgia" pitchFamily="34" charset="-122"/>
                <a:cs typeface="Georgia" pitchFamily="34" charset="-120"/>
              </a:rPr>
              <a:t>04</a:t>
            </a:r>
            <a:endParaRPr lang="en-US" sz="4400" dirty="0"/>
          </a:p>
        </p:txBody>
      </p:sp>
      <p:sp>
        <p:nvSpPr>
          <p:cNvPr id="15" name="Text 13"/>
          <p:cNvSpPr/>
          <p:nvPr/>
        </p:nvSpPr>
        <p:spPr>
          <a:xfrm>
            <a:off x="5349240" y="2880360"/>
            <a:ext cx="1554480" cy="77724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Cómo actuar</a:t>
            </a:r>
            <a:endParaRPr lang="en-US" sz="1200" dirty="0"/>
          </a:p>
          <a:p>
            <a:pPr indent="0" marL="0">
              <a:buNone/>
            </a:pPr>
            <a:r>
              <a:rPr lang="en-US" sz="1200" b="1" dirty="0">
                <a:solidFill>
                  <a:srgbClr val="1A2B5C"/>
                </a:solidFill>
                <a:latin typeface="Calibri" pitchFamily="34" charset="0"/>
                <a:ea typeface="Calibri" pitchFamily="34" charset="-122"/>
                <a:cs typeface="Calibri" pitchFamily="34" charset="-120"/>
              </a:rPr>
              <a:t>en la recepción</a:t>
            </a:r>
            <a:endParaRPr lang="en-US" sz="1200" dirty="0"/>
          </a:p>
        </p:txBody>
      </p:sp>
      <p:sp>
        <p:nvSpPr>
          <p:cNvPr id="16" name="Text 14"/>
          <p:cNvSpPr/>
          <p:nvPr/>
        </p:nvSpPr>
        <p:spPr>
          <a:xfrm>
            <a:off x="5349240" y="3703320"/>
            <a:ext cx="1554480" cy="9144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Diecisiete orientaciones prácticas para los recepcionistas.</a:t>
            </a:r>
            <a:endParaRPr lang="en-US" sz="900" dirty="0"/>
          </a:p>
        </p:txBody>
      </p:sp>
      <p:sp>
        <p:nvSpPr>
          <p:cNvPr id="17" name="Text 15"/>
          <p:cNvSpPr/>
          <p:nvPr/>
        </p:nvSpPr>
        <p:spPr>
          <a:xfrm>
            <a:off x="6949440" y="2057400"/>
            <a:ext cx="1463040" cy="777240"/>
          </a:xfrm>
          <a:prstGeom prst="rect">
            <a:avLst/>
          </a:prstGeom>
          <a:noFill/>
          <a:ln/>
        </p:spPr>
        <p:txBody>
          <a:bodyPr wrap="square" lIns="0" tIns="0" rIns="0" bIns="0" rtlCol="0" anchor="t"/>
          <a:lstStyle/>
          <a:p>
            <a:pPr indent="0" marL="0">
              <a:buNone/>
            </a:pPr>
            <a:r>
              <a:rPr lang="en-US" sz="4400" b="1" dirty="0">
                <a:solidFill>
                  <a:srgbClr val="E87722"/>
                </a:solidFill>
                <a:latin typeface="Georgia" pitchFamily="34" charset="0"/>
                <a:ea typeface="Georgia" pitchFamily="34" charset="-122"/>
                <a:cs typeface="Georgia" pitchFamily="34" charset="-120"/>
              </a:rPr>
              <a:t>05</a:t>
            </a:r>
            <a:endParaRPr lang="en-US" sz="4400" dirty="0"/>
          </a:p>
        </p:txBody>
      </p:sp>
      <p:sp>
        <p:nvSpPr>
          <p:cNvPr id="18" name="Text 16"/>
          <p:cNvSpPr/>
          <p:nvPr/>
        </p:nvSpPr>
        <p:spPr>
          <a:xfrm>
            <a:off x="6949440" y="2880360"/>
            <a:ext cx="1554480" cy="77724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Cuidados</a:t>
            </a:r>
            <a:endParaRPr lang="en-US" sz="1200" dirty="0"/>
          </a:p>
          <a:p>
            <a:pPr indent="0" marL="0">
              <a:buNone/>
            </a:pPr>
            <a:r>
              <a:rPr lang="en-US" sz="1200" b="1" dirty="0">
                <a:solidFill>
                  <a:srgbClr val="1A2B5C"/>
                </a:solidFill>
                <a:latin typeface="Calibri" pitchFamily="34" charset="0"/>
                <a:ea typeface="Calibri" pitchFamily="34" charset="-122"/>
                <a:cs typeface="Calibri" pitchFamily="34" charset="-120"/>
              </a:rPr>
              <a:t>adicionales</a:t>
            </a:r>
            <a:endParaRPr lang="en-US" sz="1200" dirty="0"/>
          </a:p>
        </p:txBody>
      </p:sp>
      <p:sp>
        <p:nvSpPr>
          <p:cNvPr id="19" name="Text 17"/>
          <p:cNvSpPr/>
          <p:nvPr/>
        </p:nvSpPr>
        <p:spPr>
          <a:xfrm>
            <a:off x="6949440" y="3703320"/>
            <a:ext cx="1554480" cy="9144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Cinco grupos diferentes y seis detalles que marcan diferencia.</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04 · DISCRECIÓN, ÉTICA Y CIERRE</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Lo que no se hace y cómo se cierra la visita</a:t>
            </a:r>
            <a:endParaRPr lang="en-US" sz="24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3931920" cy="1188720"/>
          </a:xfrm>
          <a:prstGeom prst="rect">
            <a:avLst/>
          </a:prstGeom>
          <a:solidFill>
            <a:srgbClr val="F7FAFC"/>
          </a:solidFill>
          <a:ln w="6350">
            <a:solidFill>
              <a:srgbClr val="E2E8F0"/>
            </a:solidFill>
            <a:prstDash val="solid"/>
          </a:ln>
        </p:spPr>
      </p:sp>
      <p:sp>
        <p:nvSpPr>
          <p:cNvPr id="6" name="Shape 4"/>
          <p:cNvSpPr/>
          <p:nvPr/>
        </p:nvSpPr>
        <p:spPr>
          <a:xfrm>
            <a:off x="548640" y="1828800"/>
            <a:ext cx="73152" cy="1188720"/>
          </a:xfrm>
          <a:prstGeom prst="rect">
            <a:avLst/>
          </a:prstGeom>
          <a:solidFill>
            <a:srgbClr val="E87722"/>
          </a:solidFill>
          <a:ln w="12700">
            <a:solidFill>
              <a:srgbClr val="E87722"/>
            </a:solidFill>
            <a:prstDash val="solid"/>
          </a:ln>
        </p:spPr>
      </p:sp>
      <p:sp>
        <p:nvSpPr>
          <p:cNvPr id="7" name="Text 5"/>
          <p:cNvSpPr/>
          <p:nvPr/>
        </p:nvSpPr>
        <p:spPr>
          <a:xfrm>
            <a:off x="777240" y="1965960"/>
            <a:ext cx="3657600" cy="32004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Ser discreto</a:t>
            </a:r>
            <a:endParaRPr lang="en-US" sz="1300" dirty="0"/>
          </a:p>
        </p:txBody>
      </p:sp>
      <p:sp>
        <p:nvSpPr>
          <p:cNvPr id="8" name="Text 6"/>
          <p:cNvSpPr/>
          <p:nvPr/>
        </p:nvSpPr>
        <p:spPr>
          <a:xfrm>
            <a:off x="777240" y="2286000"/>
            <a:ext cx="3657600" cy="73152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Evitar miradas de sospecha y comentarios acerca de la apariencia de algún invitado. Alto nivel de sabiduría, discreción y cristianismo.</a:t>
            </a:r>
            <a:endParaRPr lang="en-US" sz="950" dirty="0"/>
          </a:p>
        </p:txBody>
      </p:sp>
      <p:sp>
        <p:nvSpPr>
          <p:cNvPr id="9" name="Shape 7"/>
          <p:cNvSpPr/>
          <p:nvPr/>
        </p:nvSpPr>
        <p:spPr>
          <a:xfrm>
            <a:off x="4663440" y="1828800"/>
            <a:ext cx="3931920" cy="1188720"/>
          </a:xfrm>
          <a:prstGeom prst="rect">
            <a:avLst/>
          </a:prstGeom>
          <a:solidFill>
            <a:srgbClr val="F7FAFC"/>
          </a:solidFill>
          <a:ln w="6350">
            <a:solidFill>
              <a:srgbClr val="E2E8F0"/>
            </a:solidFill>
            <a:prstDash val="solid"/>
          </a:ln>
        </p:spPr>
      </p:sp>
      <p:sp>
        <p:nvSpPr>
          <p:cNvPr id="10" name="Shape 8"/>
          <p:cNvSpPr/>
          <p:nvPr/>
        </p:nvSpPr>
        <p:spPr>
          <a:xfrm>
            <a:off x="4663440" y="1828800"/>
            <a:ext cx="73152" cy="1188720"/>
          </a:xfrm>
          <a:prstGeom prst="rect">
            <a:avLst/>
          </a:prstGeom>
          <a:solidFill>
            <a:srgbClr val="E87722"/>
          </a:solidFill>
          <a:ln w="12700">
            <a:solidFill>
              <a:srgbClr val="E87722"/>
            </a:solidFill>
            <a:prstDash val="solid"/>
          </a:ln>
        </p:spPr>
      </p:sp>
      <p:sp>
        <p:nvSpPr>
          <p:cNvPr id="11" name="Text 9"/>
          <p:cNvSpPr/>
          <p:nvPr/>
        </p:nvSpPr>
        <p:spPr>
          <a:xfrm>
            <a:off x="4892040" y="1965960"/>
            <a:ext cx="3657600" cy="32004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Despedir a los visitantes</a:t>
            </a:r>
            <a:endParaRPr lang="en-US" sz="1300" dirty="0"/>
          </a:p>
        </p:txBody>
      </p:sp>
      <p:sp>
        <p:nvSpPr>
          <p:cNvPr id="12" name="Text 10"/>
          <p:cNvSpPr/>
          <p:nvPr/>
        </p:nvSpPr>
        <p:spPr>
          <a:xfrm>
            <a:off x="4892040" y="2286000"/>
            <a:ext cx="3657600" cy="731520"/>
          </a:xfrm>
          <a:prstGeom prst="rect">
            <a:avLst/>
          </a:prstGeom>
          <a:noFill/>
          <a:ln/>
        </p:spPr>
        <p:txBody>
          <a:bodyPr wrap="square" lIns="0" tIns="0" rIns="0" bIns="0" rtlCol="0" anchor="t"/>
          <a:lstStyle/>
          <a:p>
            <a:pPr indent="0" marL="0">
              <a:buNone/>
            </a:pPr>
            <a:r>
              <a:rPr lang="en-US" sz="950" dirty="0">
                <a:solidFill>
                  <a:srgbClr val="4A5568"/>
                </a:solidFill>
                <a:latin typeface="Calibri" pitchFamily="34" charset="0"/>
                <a:ea typeface="Calibri" pitchFamily="34" charset="-122"/>
                <a:cs typeface="Calibri" pitchFamily="34" charset="-120"/>
              </a:rPr>
              <a:t>Estar en el puesto hasta el final. Quien hizo el primer contacto hace el último. Invitar al visitante a regresar para la próxima reunión.</a:t>
            </a:r>
            <a:endParaRPr lang="en-US" sz="950" dirty="0"/>
          </a:p>
        </p:txBody>
      </p:sp>
      <p:sp>
        <p:nvSpPr>
          <p:cNvPr id="13" name="Shape 11"/>
          <p:cNvSpPr/>
          <p:nvPr/>
        </p:nvSpPr>
        <p:spPr>
          <a:xfrm>
            <a:off x="548640" y="3200400"/>
            <a:ext cx="8046720" cy="1280160"/>
          </a:xfrm>
          <a:prstGeom prst="rect">
            <a:avLst/>
          </a:prstGeom>
          <a:solidFill>
            <a:srgbClr val="1A2B5C"/>
          </a:solidFill>
          <a:ln w="12700">
            <a:solidFill>
              <a:srgbClr val="1A2B5C"/>
            </a:solidFill>
            <a:prstDash val="solid"/>
          </a:ln>
        </p:spPr>
      </p:sp>
      <p:sp>
        <p:nvSpPr>
          <p:cNvPr id="14" name="Text 12"/>
          <p:cNvSpPr/>
          <p:nvPr/>
        </p:nvSpPr>
        <p:spPr>
          <a:xfrm>
            <a:off x="731520" y="3291840"/>
            <a:ext cx="64008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ÉTICA CRISTIANA · NUNCA EN LA RECEPCIÓN</a:t>
            </a:r>
            <a:endParaRPr lang="en-US" sz="900" dirty="0"/>
          </a:p>
        </p:txBody>
      </p:sp>
      <p:sp>
        <p:nvSpPr>
          <p:cNvPr id="15" name="Text 13"/>
          <p:cNvSpPr/>
          <p:nvPr/>
        </p:nvSpPr>
        <p:spPr>
          <a:xfrm>
            <a:off x="731520" y="3547872"/>
            <a:ext cx="7680960" cy="274320"/>
          </a:xfrm>
          <a:prstGeom prst="rect">
            <a:avLst/>
          </a:prstGeom>
          <a:noFill/>
          <a:ln/>
        </p:spPr>
        <p:txBody>
          <a:bodyPr wrap="square" lIns="0" tIns="0" rIns="0" bIns="0" rtlCol="0" anchor="t"/>
          <a:lstStyle/>
          <a:p>
            <a:pPr indent="0" marL="0">
              <a:buNone/>
            </a:pPr>
            <a:r>
              <a:rPr lang="en-US" sz="1100" dirty="0">
                <a:solidFill>
                  <a:srgbClr val="FFFFFF"/>
                </a:solidFill>
                <a:latin typeface="Calibri" pitchFamily="34" charset="0"/>
                <a:ea typeface="Calibri" pitchFamily="34" charset="-122"/>
                <a:cs typeface="Calibri" pitchFamily="34" charset="-120"/>
              </a:rPr>
              <a:t>Existen asuntos que nunca deben abordarse en la recepción:</a:t>
            </a:r>
            <a:endParaRPr lang="en-US" sz="1100" dirty="0"/>
          </a:p>
        </p:txBody>
      </p:sp>
      <p:sp>
        <p:nvSpPr>
          <p:cNvPr id="16" name="Text 14"/>
          <p:cNvSpPr/>
          <p:nvPr/>
        </p:nvSpPr>
        <p:spPr>
          <a:xfrm>
            <a:off x="731520" y="3840480"/>
            <a:ext cx="7680960" cy="365760"/>
          </a:xfrm>
          <a:prstGeom prst="rect">
            <a:avLst/>
          </a:prstGeom>
          <a:noFill/>
          <a:ln/>
        </p:spPr>
        <p:txBody>
          <a:bodyPr wrap="square" lIns="0" tIns="0" rIns="0" bIns="0" rtlCol="0" anchor="t"/>
          <a:lstStyle/>
          <a:p>
            <a:pPr indent="0" marL="0">
              <a:buNone/>
            </a:pPr>
            <a:r>
              <a:rPr lang="en-US" sz="1100" b="1" i="1" dirty="0">
                <a:solidFill>
                  <a:srgbClr val="E87722"/>
                </a:solidFill>
                <a:latin typeface="Calibri" pitchFamily="34" charset="0"/>
                <a:ea typeface="Calibri" pitchFamily="34" charset="-122"/>
                <a:cs typeface="Calibri" pitchFamily="34" charset="-120"/>
              </a:rPr>
              <a:t>Chistes · Críticas · Comentarios sobre la vida ajena · Decisiones tomadas por la iglesia · Asuntos doctrinarios</a:t>
            </a:r>
            <a:endParaRPr lang="en-US" sz="1100" dirty="0"/>
          </a:p>
        </p:txBody>
      </p:sp>
      <p:sp>
        <p:nvSpPr>
          <p:cNvPr id="17" name="Text 15"/>
          <p:cNvSpPr/>
          <p:nvPr/>
        </p:nvSpPr>
        <p:spPr>
          <a:xfrm>
            <a:off x="731520" y="4206240"/>
            <a:ext cx="7680960" cy="274320"/>
          </a:xfrm>
          <a:prstGeom prst="rect">
            <a:avLst/>
          </a:prstGeom>
          <a:noFill/>
          <a:ln/>
        </p:spPr>
        <p:txBody>
          <a:bodyPr wrap="square" lIns="0" tIns="0" rIns="0" bIns="0" rtlCol="0" anchor="t"/>
          <a:lstStyle/>
          <a:p>
            <a:pPr indent="0" marL="0">
              <a:buNone/>
            </a:pPr>
            <a:r>
              <a:rPr lang="en-US" sz="950" i="1" dirty="0">
                <a:solidFill>
                  <a:srgbClr val="CBD5E0"/>
                </a:solidFill>
                <a:latin typeface="Calibri" pitchFamily="34" charset="0"/>
                <a:ea typeface="Calibri" pitchFamily="34" charset="-122"/>
                <a:cs typeface="Calibri" pitchFamily="34" charset="-120"/>
              </a:rPr>
              <a:t>Tal actitud generaría incomodidad entre los miembros y los visitantes. Es necesario no dar espacio al enemigo.</a:t>
            </a:r>
            <a:endParaRPr lang="en-US" sz="950" dirty="0"/>
          </a:p>
        </p:txBody>
      </p:sp>
      <p:sp>
        <p:nvSpPr>
          <p:cNvPr id="18" name="Shape 16"/>
          <p:cNvSpPr/>
          <p:nvPr/>
        </p:nvSpPr>
        <p:spPr>
          <a:xfrm>
            <a:off x="548640" y="4617720"/>
            <a:ext cx="8046720" cy="18288"/>
          </a:xfrm>
          <a:prstGeom prst="rect">
            <a:avLst/>
          </a:prstGeom>
          <a:solidFill>
            <a:srgbClr val="E2E8F0"/>
          </a:solidFill>
          <a:ln w="12700">
            <a:solidFill>
              <a:srgbClr val="E2E8F0"/>
            </a:solidFill>
            <a:prstDash val="solid"/>
          </a:ln>
        </p:spPr>
      </p:sp>
      <p:sp>
        <p:nvSpPr>
          <p:cNvPr id="19" name="Text 17"/>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20" name="Text 18"/>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05</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Tratar bien</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a todos</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Cinco grupos de personas, cinco cuidados específicos.</a:t>
            </a:r>
            <a:endParaRPr 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05 · TRATAR BIEN A TODOS</a:t>
            </a:r>
            <a:endParaRPr lang="en-US" sz="1000" dirty="0"/>
          </a:p>
        </p:txBody>
      </p:sp>
      <p:sp>
        <p:nvSpPr>
          <p:cNvPr id="3" name="Text 1"/>
          <p:cNvSpPr/>
          <p:nvPr/>
        </p:nvSpPr>
        <p:spPr>
          <a:xfrm>
            <a:off x="548640" y="731520"/>
            <a:ext cx="8229600" cy="502920"/>
          </a:xfrm>
          <a:prstGeom prst="rect">
            <a:avLst/>
          </a:prstGeom>
          <a:noFill/>
          <a:ln/>
        </p:spPr>
        <p:txBody>
          <a:bodyPr wrap="square" lIns="0" tIns="0" rIns="0" bIns="0" rtlCol="0" anchor="t"/>
          <a:lstStyle/>
          <a:p>
            <a:pPr indent="0" marL="0">
              <a:buNone/>
            </a:pPr>
            <a:r>
              <a:rPr lang="en-US" sz="2200" b="1" dirty="0">
                <a:solidFill>
                  <a:srgbClr val="1A2B5C"/>
                </a:solidFill>
                <a:latin typeface="Georgia" pitchFamily="34" charset="0"/>
                <a:ea typeface="Georgia" pitchFamily="34" charset="-122"/>
                <a:cs typeface="Georgia" pitchFamily="34" charset="-120"/>
              </a:rPr>
              <a:t>Cinco grupos, cinco cuidados</a:t>
            </a:r>
            <a:endParaRPr lang="en-US" sz="2200" dirty="0"/>
          </a:p>
        </p:txBody>
      </p:sp>
      <p:sp>
        <p:nvSpPr>
          <p:cNvPr id="4" name="Shape 2"/>
          <p:cNvSpPr/>
          <p:nvPr/>
        </p:nvSpPr>
        <p:spPr>
          <a:xfrm>
            <a:off x="548640" y="1280160"/>
            <a:ext cx="548640" cy="45720"/>
          </a:xfrm>
          <a:prstGeom prst="rect">
            <a:avLst/>
          </a:prstGeom>
          <a:solidFill>
            <a:srgbClr val="E87722"/>
          </a:solidFill>
          <a:ln w="12700">
            <a:solidFill>
              <a:srgbClr val="E87722"/>
            </a:solidFill>
            <a:prstDash val="solid"/>
          </a:ln>
        </p:spPr>
      </p:sp>
      <p:sp>
        <p:nvSpPr>
          <p:cNvPr id="5" name="Text 3"/>
          <p:cNvSpPr/>
          <p:nvPr/>
        </p:nvSpPr>
        <p:spPr>
          <a:xfrm>
            <a:off x="548640" y="1645920"/>
            <a:ext cx="457200" cy="365760"/>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01</a:t>
            </a:r>
            <a:endParaRPr lang="en-US" sz="1400" dirty="0"/>
          </a:p>
        </p:txBody>
      </p:sp>
      <p:sp>
        <p:nvSpPr>
          <p:cNvPr id="6" name="Text 4"/>
          <p:cNvSpPr/>
          <p:nvPr/>
        </p:nvSpPr>
        <p:spPr>
          <a:xfrm>
            <a:off x="1051560" y="1645920"/>
            <a:ext cx="237744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Amigos exadventistas</a:t>
            </a:r>
            <a:endParaRPr lang="en-US" sz="1200" dirty="0"/>
          </a:p>
        </p:txBody>
      </p:sp>
      <p:sp>
        <p:nvSpPr>
          <p:cNvPr id="7" name="Text 5"/>
          <p:cNvSpPr/>
          <p:nvPr/>
        </p:nvSpPr>
        <p:spPr>
          <a:xfrm>
            <a:off x="3520440" y="1645920"/>
            <a:ext cx="507492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Jamás tratados como apóstatas. Cariño y afecto cristianos. Nunca reprenderlos con declaraciones de censura.</a:t>
            </a:r>
            <a:endParaRPr lang="en-US" sz="1000" dirty="0"/>
          </a:p>
        </p:txBody>
      </p:sp>
      <p:sp>
        <p:nvSpPr>
          <p:cNvPr id="8" name="Text 6"/>
          <p:cNvSpPr/>
          <p:nvPr/>
        </p:nvSpPr>
        <p:spPr>
          <a:xfrm>
            <a:off x="548640" y="2057400"/>
            <a:ext cx="457200" cy="365760"/>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02</a:t>
            </a:r>
            <a:endParaRPr lang="en-US" sz="1400" dirty="0"/>
          </a:p>
        </p:txBody>
      </p:sp>
      <p:sp>
        <p:nvSpPr>
          <p:cNvPr id="9" name="Text 7"/>
          <p:cNvSpPr/>
          <p:nvPr/>
        </p:nvSpPr>
        <p:spPr>
          <a:xfrm>
            <a:off x="1051560" y="2057400"/>
            <a:ext cx="237744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Amigos adventistas</a:t>
            </a:r>
            <a:endParaRPr lang="en-US" sz="1200" dirty="0"/>
          </a:p>
        </p:txBody>
      </p:sp>
      <p:sp>
        <p:nvSpPr>
          <p:cNvPr id="10" name="Text 8"/>
          <p:cNvSpPr/>
          <p:nvPr/>
        </p:nvSpPr>
        <p:spPr>
          <a:xfrm>
            <a:off x="3520440" y="2057400"/>
            <a:ext cx="507492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Recibidos para que se sientan como si estuvieran en su propia congregación.</a:t>
            </a:r>
            <a:endParaRPr lang="en-US" sz="1000" dirty="0"/>
          </a:p>
        </p:txBody>
      </p:sp>
      <p:sp>
        <p:nvSpPr>
          <p:cNvPr id="11" name="Text 9"/>
          <p:cNvSpPr/>
          <p:nvPr/>
        </p:nvSpPr>
        <p:spPr>
          <a:xfrm>
            <a:off x="548640" y="2468880"/>
            <a:ext cx="457200" cy="365760"/>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03</a:t>
            </a:r>
            <a:endParaRPr lang="en-US" sz="1400" dirty="0"/>
          </a:p>
        </p:txBody>
      </p:sp>
      <p:sp>
        <p:nvSpPr>
          <p:cNvPr id="12" name="Text 10"/>
          <p:cNvSpPr/>
          <p:nvPr/>
        </p:nvSpPr>
        <p:spPr>
          <a:xfrm>
            <a:off x="1051560" y="2468880"/>
            <a:ext cx="237744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Miembros regulares</a:t>
            </a:r>
            <a:endParaRPr lang="en-US" sz="1200" dirty="0"/>
          </a:p>
        </p:txBody>
      </p:sp>
      <p:sp>
        <p:nvSpPr>
          <p:cNvPr id="13" name="Text 11"/>
          <p:cNvSpPr/>
          <p:nvPr/>
        </p:nvSpPr>
        <p:spPr>
          <a:xfrm>
            <a:off x="3520440" y="2468880"/>
            <a:ext cx="507492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Fraternalmente, como hermanos, intentando conocerlos por su nombre.</a:t>
            </a:r>
            <a:endParaRPr lang="en-US" sz="1000" dirty="0"/>
          </a:p>
        </p:txBody>
      </p:sp>
      <p:sp>
        <p:nvSpPr>
          <p:cNvPr id="14" name="Text 12"/>
          <p:cNvSpPr/>
          <p:nvPr/>
        </p:nvSpPr>
        <p:spPr>
          <a:xfrm>
            <a:off x="548640" y="2880360"/>
            <a:ext cx="457200" cy="365760"/>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04</a:t>
            </a:r>
            <a:endParaRPr lang="en-US" sz="1400" dirty="0"/>
          </a:p>
        </p:txBody>
      </p:sp>
      <p:sp>
        <p:nvSpPr>
          <p:cNvPr id="15" name="Text 13"/>
          <p:cNvSpPr/>
          <p:nvPr/>
        </p:nvSpPr>
        <p:spPr>
          <a:xfrm>
            <a:off x="1051560" y="2880360"/>
            <a:ext cx="237744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Amigos de la iglesia</a:t>
            </a:r>
            <a:endParaRPr lang="en-US" sz="1200" dirty="0"/>
          </a:p>
        </p:txBody>
      </p:sp>
      <p:sp>
        <p:nvSpPr>
          <p:cNvPr id="16" name="Text 14"/>
          <p:cNvSpPr/>
          <p:nvPr/>
        </p:nvSpPr>
        <p:spPr>
          <a:xfrm>
            <a:off x="3520440" y="2880360"/>
            <a:ext cx="507492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Como personas por quienes Jesús dio su vida. La manera en que sean recibidos los atrae o los aleja.</a:t>
            </a:r>
            <a:endParaRPr lang="en-US" sz="1000" dirty="0"/>
          </a:p>
        </p:txBody>
      </p:sp>
      <p:sp>
        <p:nvSpPr>
          <p:cNvPr id="17" name="Text 15"/>
          <p:cNvSpPr/>
          <p:nvPr/>
        </p:nvSpPr>
        <p:spPr>
          <a:xfrm>
            <a:off x="548640" y="3291840"/>
            <a:ext cx="457200" cy="365760"/>
          </a:xfrm>
          <a:prstGeom prst="rect">
            <a:avLst/>
          </a:prstGeom>
          <a:noFill/>
          <a:ln/>
        </p:spPr>
        <p:txBody>
          <a:bodyPr wrap="square" lIns="0" tIns="0" rIns="0" bIns="0" rtlCol="0" anchor="t"/>
          <a:lstStyle/>
          <a:p>
            <a:pPr indent="0" marL="0">
              <a:buNone/>
            </a:pPr>
            <a:r>
              <a:rPr lang="en-US" sz="1400" b="1" dirty="0">
                <a:solidFill>
                  <a:srgbClr val="E87722"/>
                </a:solidFill>
                <a:latin typeface="Georgia" pitchFamily="34" charset="0"/>
                <a:ea typeface="Georgia" pitchFamily="34" charset="-122"/>
                <a:cs typeface="Georgia" pitchFamily="34" charset="-120"/>
              </a:rPr>
              <a:t>05</a:t>
            </a:r>
            <a:endParaRPr lang="en-US" sz="1400" dirty="0"/>
          </a:p>
        </p:txBody>
      </p:sp>
      <p:sp>
        <p:nvSpPr>
          <p:cNvPr id="18" name="Text 16"/>
          <p:cNvSpPr/>
          <p:nvPr/>
        </p:nvSpPr>
        <p:spPr>
          <a:xfrm>
            <a:off x="1051560" y="3291840"/>
            <a:ext cx="237744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Recién bautizados</a:t>
            </a:r>
            <a:endParaRPr lang="en-US" sz="1200" dirty="0"/>
          </a:p>
        </p:txBody>
      </p:sp>
      <p:sp>
        <p:nvSpPr>
          <p:cNvPr id="19" name="Text 17"/>
          <p:cNvSpPr/>
          <p:nvPr/>
        </p:nvSpPr>
        <p:spPr>
          <a:xfrm>
            <a:off x="3520440" y="3291840"/>
            <a:ext cx="5074920" cy="36576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Con mucho amor. Dejan su ambiente y a veces el círculo familiar; necesitan atención muy especial.</a:t>
            </a:r>
            <a:endParaRPr lang="en-US" sz="1000" dirty="0"/>
          </a:p>
        </p:txBody>
      </p:sp>
      <p:sp>
        <p:nvSpPr>
          <p:cNvPr id="20" name="Shape 18"/>
          <p:cNvSpPr/>
          <p:nvPr/>
        </p:nvSpPr>
        <p:spPr>
          <a:xfrm>
            <a:off x="548640" y="4617720"/>
            <a:ext cx="8046720" cy="18288"/>
          </a:xfrm>
          <a:prstGeom prst="rect">
            <a:avLst/>
          </a:prstGeom>
          <a:solidFill>
            <a:srgbClr val="E2E8F0"/>
          </a:solidFill>
          <a:ln w="12700">
            <a:solidFill>
              <a:srgbClr val="E2E8F0"/>
            </a:solidFill>
            <a:prstDash val="solid"/>
          </a:ln>
        </p:spPr>
      </p:sp>
      <p:sp>
        <p:nvSpPr>
          <p:cNvPr id="21" name="Text 1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22" name="Text 2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22</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731520"/>
            <a:ext cx="822960" cy="822960"/>
          </a:xfrm>
          <a:prstGeom prst="rect">
            <a:avLst/>
          </a:prstGeom>
        </p:spPr>
      </p:pic>
      <p:sp>
        <p:nvSpPr>
          <p:cNvPr id="3" name="Text 0"/>
          <p:cNvSpPr/>
          <p:nvPr/>
        </p:nvSpPr>
        <p:spPr>
          <a:xfrm>
            <a:off x="914400" y="1645920"/>
            <a:ext cx="7498080" cy="1417320"/>
          </a:xfrm>
          <a:prstGeom prst="rect">
            <a:avLst/>
          </a:prstGeom>
          <a:noFill/>
          <a:ln/>
        </p:spPr>
        <p:txBody>
          <a:bodyPr wrap="square" lIns="0" tIns="0" rIns="0" bIns="0" rtlCol="0" anchor="t"/>
          <a:lstStyle/>
          <a:p>
            <a:pPr indent="0" marL="0">
              <a:buNone/>
            </a:pPr>
            <a:r>
              <a:rPr lang="en-US" sz="2200" i="1" dirty="0">
                <a:solidFill>
                  <a:srgbClr val="FFFFFF"/>
                </a:solidFill>
                <a:latin typeface="Georgia" pitchFamily="34" charset="0"/>
                <a:ea typeface="Georgia" pitchFamily="34" charset="-122"/>
                <a:cs typeface="Georgia" pitchFamily="34" charset="-120"/>
              </a:rPr>
              <a:t>"Las Escrituras enseñan claramente que a los que yerran se los ha de tratar con tolerancia y consideración."</a:t>
            </a:r>
            <a:endParaRPr lang="en-US" sz="2200" dirty="0"/>
          </a:p>
        </p:txBody>
      </p:sp>
      <p:sp>
        <p:nvSpPr>
          <p:cNvPr id="4" name="Shape 1"/>
          <p:cNvSpPr/>
          <p:nvPr/>
        </p:nvSpPr>
        <p:spPr>
          <a:xfrm>
            <a:off x="914400" y="3200400"/>
            <a:ext cx="7498080" cy="914400"/>
          </a:xfrm>
          <a:prstGeom prst="rect">
            <a:avLst/>
          </a:prstGeom>
          <a:solidFill>
            <a:srgbClr val="0F1B3D"/>
          </a:solidFill>
          <a:ln w="12700">
            <a:solidFill>
              <a:srgbClr val="E87722"/>
            </a:solidFill>
            <a:prstDash val="solid"/>
          </a:ln>
        </p:spPr>
      </p:sp>
      <p:sp>
        <p:nvSpPr>
          <p:cNvPr id="5" name="Text 2"/>
          <p:cNvSpPr/>
          <p:nvPr/>
        </p:nvSpPr>
        <p:spPr>
          <a:xfrm>
            <a:off x="1097280" y="3291840"/>
            <a:ext cx="45720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LA POSIBILIDAD QUE NO SE CIERRA</a:t>
            </a:r>
            <a:endParaRPr lang="en-US" sz="900" dirty="0"/>
          </a:p>
        </p:txBody>
      </p:sp>
      <p:sp>
        <p:nvSpPr>
          <p:cNvPr id="6" name="Text 3"/>
          <p:cNvSpPr/>
          <p:nvPr/>
        </p:nvSpPr>
        <p:spPr>
          <a:xfrm>
            <a:off x="1097280" y="3547872"/>
            <a:ext cx="7132320" cy="548640"/>
          </a:xfrm>
          <a:prstGeom prst="rect">
            <a:avLst/>
          </a:prstGeom>
          <a:noFill/>
          <a:ln/>
        </p:spPr>
        <p:txBody>
          <a:bodyPr wrap="square" lIns="0" tIns="0" rIns="0" bIns="0" rtlCol="0" anchor="t"/>
          <a:lstStyle/>
          <a:p>
            <a:pPr indent="0" marL="0">
              <a:buNone/>
            </a:pPr>
            <a:r>
              <a:rPr lang="en-US" sz="1100" i="1" dirty="0">
                <a:solidFill>
                  <a:srgbClr val="CBD5E0"/>
                </a:solidFill>
                <a:latin typeface="Calibri" pitchFamily="34" charset="0"/>
                <a:ea typeface="Calibri" pitchFamily="34" charset="-122"/>
                <a:cs typeface="Calibri" pitchFamily="34" charset="-120"/>
              </a:rPr>
              <a:t>"Si se sigue la debida conducta, el corazón aparentemente endurecido puede ser ganado para Cristo."</a:t>
            </a:r>
            <a:endParaRPr lang="en-US" sz="11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sp>
      <p:sp>
        <p:nvSpPr>
          <p:cNvPr id="8" name="Text 5"/>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9" name="Text 6"/>
          <p:cNvSpPr/>
          <p:nvPr/>
        </p:nvSpPr>
        <p:spPr>
          <a:xfrm>
            <a:off x="914400" y="4572000"/>
            <a:ext cx="64008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Consejos para los maestros, padres y alumnos, p. 243</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CUIDADOS ADICIONALES</a:t>
            </a:r>
            <a:endParaRPr lang="en-US" sz="1100" dirty="0"/>
          </a:p>
        </p:txBody>
      </p:sp>
      <p:sp>
        <p:nvSpPr>
          <p:cNvPr id="3" name="Text 1"/>
          <p:cNvSpPr/>
          <p:nvPr/>
        </p:nvSpPr>
        <p:spPr>
          <a:xfrm>
            <a:off x="548640" y="731520"/>
            <a:ext cx="8229600" cy="502920"/>
          </a:xfrm>
          <a:prstGeom prst="rect">
            <a:avLst/>
          </a:prstGeom>
          <a:noFill/>
          <a:ln/>
        </p:spPr>
        <p:txBody>
          <a:bodyPr wrap="square" lIns="0" tIns="0" rIns="0" bIns="0" rtlCol="0" anchor="t"/>
          <a:lstStyle/>
          <a:p>
            <a:pPr indent="0" marL="0">
              <a:buNone/>
            </a:pPr>
            <a:r>
              <a:rPr lang="en-US" sz="2200" b="1" dirty="0">
                <a:solidFill>
                  <a:srgbClr val="1A2B5C"/>
                </a:solidFill>
                <a:latin typeface="Georgia" pitchFamily="34" charset="0"/>
                <a:ea typeface="Georgia" pitchFamily="34" charset="-122"/>
                <a:cs typeface="Georgia" pitchFamily="34" charset="-120"/>
              </a:rPr>
              <a:t>Seis detalles que marcan la diferencia</a:t>
            </a:r>
            <a:endParaRPr lang="en-US" sz="2200" dirty="0"/>
          </a:p>
        </p:txBody>
      </p:sp>
      <p:sp>
        <p:nvSpPr>
          <p:cNvPr id="4" name="Shape 2"/>
          <p:cNvSpPr/>
          <p:nvPr/>
        </p:nvSpPr>
        <p:spPr>
          <a:xfrm>
            <a:off x="548640" y="1280160"/>
            <a:ext cx="548640" cy="45720"/>
          </a:xfrm>
          <a:prstGeom prst="rect">
            <a:avLst/>
          </a:prstGeom>
          <a:solidFill>
            <a:srgbClr val="E87722"/>
          </a:solidFill>
          <a:ln w="12700">
            <a:solidFill>
              <a:srgbClr val="E87722"/>
            </a:solidFill>
            <a:prstDash val="solid"/>
          </a:ln>
        </p:spPr>
      </p:sp>
      <p:sp>
        <p:nvSpPr>
          <p:cNvPr id="5" name="Shape 3"/>
          <p:cNvSpPr/>
          <p:nvPr/>
        </p:nvSpPr>
        <p:spPr>
          <a:xfrm>
            <a:off x="548640" y="1645920"/>
            <a:ext cx="2468880" cy="1280160"/>
          </a:xfrm>
          <a:prstGeom prst="rect">
            <a:avLst/>
          </a:prstGeom>
          <a:solidFill>
            <a:srgbClr val="F7FAFC"/>
          </a:solidFill>
          <a:ln w="6350">
            <a:solidFill>
              <a:srgbClr val="E2E8F0"/>
            </a:solidFill>
            <a:prstDash val="solid"/>
          </a:ln>
        </p:spPr>
      </p:sp>
      <p:sp>
        <p:nvSpPr>
          <p:cNvPr id="6" name="Shape 4"/>
          <p:cNvSpPr/>
          <p:nvPr/>
        </p:nvSpPr>
        <p:spPr>
          <a:xfrm>
            <a:off x="548640" y="1645920"/>
            <a:ext cx="73152" cy="1280160"/>
          </a:xfrm>
          <a:prstGeom prst="rect">
            <a:avLst/>
          </a:prstGeom>
          <a:solidFill>
            <a:srgbClr val="E87722"/>
          </a:solidFill>
          <a:ln w="12700">
            <a:solidFill>
              <a:srgbClr val="E87722"/>
            </a:solidFill>
            <a:prstDash val="solid"/>
          </a:ln>
        </p:spPr>
      </p:sp>
      <p:pic>
        <p:nvPicPr>
          <p:cNvPr id="7" name="Image 0" descr="preencoded.png">    </p:cNvPr>
          <p:cNvPicPr>
            <a:picLocks noChangeAspect="1"/>
          </p:cNvPicPr>
          <p:nvPr/>
        </p:nvPicPr>
        <p:blipFill>
          <a:blip r:embed="rId1"/>
          <a:stretch>
            <a:fillRect/>
          </a:stretch>
        </p:blipFill>
        <p:spPr>
          <a:xfrm>
            <a:off x="731520" y="1810512"/>
            <a:ext cx="320040" cy="320040"/>
          </a:xfrm>
          <a:prstGeom prst="rect">
            <a:avLst/>
          </a:prstGeom>
        </p:spPr>
      </p:pic>
      <p:sp>
        <p:nvSpPr>
          <p:cNvPr id="8" name="Text 5"/>
          <p:cNvSpPr/>
          <p:nvPr/>
        </p:nvSpPr>
        <p:spPr>
          <a:xfrm>
            <a:off x="1143000" y="1783080"/>
            <a:ext cx="182880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Equipos especiales</a:t>
            </a:r>
            <a:endParaRPr lang="en-US" sz="1200" dirty="0"/>
          </a:p>
        </p:txBody>
      </p:sp>
      <p:sp>
        <p:nvSpPr>
          <p:cNvPr id="9" name="Text 6"/>
          <p:cNvSpPr/>
          <p:nvPr/>
        </p:nvSpPr>
        <p:spPr>
          <a:xfrm>
            <a:off x="731520" y="2194560"/>
            <a:ext cx="2240280" cy="6858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Día del Padre, sábado de la Educación, Día del Conquistador, Día de la Madre, Día del Niño.</a:t>
            </a:r>
            <a:endParaRPr lang="en-US" sz="900" dirty="0"/>
          </a:p>
        </p:txBody>
      </p:sp>
      <p:sp>
        <p:nvSpPr>
          <p:cNvPr id="10" name="Shape 7"/>
          <p:cNvSpPr/>
          <p:nvPr/>
        </p:nvSpPr>
        <p:spPr>
          <a:xfrm>
            <a:off x="3182112" y="1645920"/>
            <a:ext cx="2468880" cy="1280160"/>
          </a:xfrm>
          <a:prstGeom prst="rect">
            <a:avLst/>
          </a:prstGeom>
          <a:solidFill>
            <a:srgbClr val="F7FAFC"/>
          </a:solidFill>
          <a:ln w="6350">
            <a:solidFill>
              <a:srgbClr val="E2E8F0"/>
            </a:solidFill>
            <a:prstDash val="solid"/>
          </a:ln>
        </p:spPr>
      </p:sp>
      <p:sp>
        <p:nvSpPr>
          <p:cNvPr id="11" name="Shape 8"/>
          <p:cNvSpPr/>
          <p:nvPr/>
        </p:nvSpPr>
        <p:spPr>
          <a:xfrm>
            <a:off x="3182112" y="1645920"/>
            <a:ext cx="73152" cy="1280160"/>
          </a:xfrm>
          <a:prstGeom prst="rect">
            <a:avLst/>
          </a:prstGeom>
          <a:solidFill>
            <a:srgbClr val="E87722"/>
          </a:solidFill>
          <a:ln w="12700">
            <a:solidFill>
              <a:srgbClr val="E87722"/>
            </a:solidFill>
            <a:prstDash val="solid"/>
          </a:ln>
        </p:spPr>
      </p:sp>
      <p:pic>
        <p:nvPicPr>
          <p:cNvPr id="12" name="Image 1" descr="preencoded.png">    </p:cNvPr>
          <p:cNvPicPr>
            <a:picLocks noChangeAspect="1"/>
          </p:cNvPicPr>
          <p:nvPr/>
        </p:nvPicPr>
        <p:blipFill>
          <a:blip r:embed="rId2"/>
          <a:stretch>
            <a:fillRect/>
          </a:stretch>
        </p:blipFill>
        <p:spPr>
          <a:xfrm>
            <a:off x="3364992" y="1810512"/>
            <a:ext cx="320040" cy="320040"/>
          </a:xfrm>
          <a:prstGeom prst="rect">
            <a:avLst/>
          </a:prstGeom>
        </p:spPr>
      </p:pic>
      <p:sp>
        <p:nvSpPr>
          <p:cNvPr id="13" name="Text 9"/>
          <p:cNvSpPr/>
          <p:nvPr/>
        </p:nvSpPr>
        <p:spPr>
          <a:xfrm>
            <a:off x="3776472" y="1783080"/>
            <a:ext cx="182880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Boletín informativo</a:t>
            </a:r>
            <a:endParaRPr lang="en-US" sz="1200" dirty="0"/>
          </a:p>
        </p:txBody>
      </p:sp>
      <p:sp>
        <p:nvSpPr>
          <p:cNvPr id="14" name="Text 10"/>
          <p:cNvSpPr/>
          <p:nvPr/>
        </p:nvSpPr>
        <p:spPr>
          <a:xfrm>
            <a:off x="3364992" y="2194560"/>
            <a:ext cx="2240280" cy="6858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Para iglesias grandes: baños, salas, fechas especiales, quiénes son los adventistas, consejos de salud.</a:t>
            </a:r>
            <a:endParaRPr lang="en-US" sz="900" dirty="0"/>
          </a:p>
        </p:txBody>
      </p:sp>
      <p:sp>
        <p:nvSpPr>
          <p:cNvPr id="15" name="Shape 11"/>
          <p:cNvSpPr/>
          <p:nvPr/>
        </p:nvSpPr>
        <p:spPr>
          <a:xfrm>
            <a:off x="5815584" y="1645920"/>
            <a:ext cx="2468880" cy="1280160"/>
          </a:xfrm>
          <a:prstGeom prst="rect">
            <a:avLst/>
          </a:prstGeom>
          <a:solidFill>
            <a:srgbClr val="F7FAFC"/>
          </a:solidFill>
          <a:ln w="6350">
            <a:solidFill>
              <a:srgbClr val="E2E8F0"/>
            </a:solidFill>
            <a:prstDash val="solid"/>
          </a:ln>
        </p:spPr>
      </p:sp>
      <p:sp>
        <p:nvSpPr>
          <p:cNvPr id="16" name="Shape 12"/>
          <p:cNvSpPr/>
          <p:nvPr/>
        </p:nvSpPr>
        <p:spPr>
          <a:xfrm>
            <a:off x="5815584" y="1645920"/>
            <a:ext cx="73152" cy="1280160"/>
          </a:xfrm>
          <a:prstGeom prst="rect">
            <a:avLst/>
          </a:prstGeom>
          <a:solidFill>
            <a:srgbClr val="E87722"/>
          </a:solidFill>
          <a:ln w="12700">
            <a:solidFill>
              <a:srgbClr val="E87722"/>
            </a:solidFill>
            <a:prstDash val="solid"/>
          </a:ln>
        </p:spPr>
      </p:sp>
      <p:pic>
        <p:nvPicPr>
          <p:cNvPr id="17" name="Image 2" descr="preencoded.png">    </p:cNvPr>
          <p:cNvPicPr>
            <a:picLocks noChangeAspect="1"/>
          </p:cNvPicPr>
          <p:nvPr/>
        </p:nvPicPr>
        <p:blipFill>
          <a:blip r:embed="rId3"/>
          <a:stretch>
            <a:fillRect/>
          </a:stretch>
        </p:blipFill>
        <p:spPr>
          <a:xfrm>
            <a:off x="5998464" y="1810512"/>
            <a:ext cx="320040" cy="320040"/>
          </a:xfrm>
          <a:prstGeom prst="rect">
            <a:avLst/>
          </a:prstGeom>
        </p:spPr>
      </p:pic>
      <p:sp>
        <p:nvSpPr>
          <p:cNvPr id="18" name="Text 13"/>
          <p:cNvSpPr/>
          <p:nvPr/>
        </p:nvSpPr>
        <p:spPr>
          <a:xfrm>
            <a:off x="6409944" y="1783080"/>
            <a:ext cx="182880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Carteles</a:t>
            </a:r>
            <a:endParaRPr lang="en-US" sz="1200" dirty="0"/>
          </a:p>
        </p:txBody>
      </p:sp>
      <p:sp>
        <p:nvSpPr>
          <p:cNvPr id="19" name="Text 14"/>
          <p:cNvSpPr/>
          <p:nvPr/>
        </p:nvSpPr>
        <p:spPr>
          <a:xfrm>
            <a:off x="5998464" y="2194560"/>
            <a:ext cx="2240280" cy="6858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Identificar las diversas salas, departamentos y baños.</a:t>
            </a:r>
            <a:endParaRPr lang="en-US" sz="900" dirty="0"/>
          </a:p>
        </p:txBody>
      </p:sp>
      <p:sp>
        <p:nvSpPr>
          <p:cNvPr id="20" name="Shape 15"/>
          <p:cNvSpPr/>
          <p:nvPr/>
        </p:nvSpPr>
        <p:spPr>
          <a:xfrm>
            <a:off x="548640" y="3108960"/>
            <a:ext cx="2468880" cy="1280160"/>
          </a:xfrm>
          <a:prstGeom prst="rect">
            <a:avLst/>
          </a:prstGeom>
          <a:solidFill>
            <a:srgbClr val="F7FAFC"/>
          </a:solidFill>
          <a:ln w="6350">
            <a:solidFill>
              <a:srgbClr val="E2E8F0"/>
            </a:solidFill>
            <a:prstDash val="solid"/>
          </a:ln>
        </p:spPr>
      </p:sp>
      <p:sp>
        <p:nvSpPr>
          <p:cNvPr id="21" name="Shape 16"/>
          <p:cNvSpPr/>
          <p:nvPr/>
        </p:nvSpPr>
        <p:spPr>
          <a:xfrm>
            <a:off x="548640" y="3108960"/>
            <a:ext cx="73152" cy="1280160"/>
          </a:xfrm>
          <a:prstGeom prst="rect">
            <a:avLst/>
          </a:prstGeom>
          <a:solidFill>
            <a:srgbClr val="E87722"/>
          </a:solidFill>
          <a:ln w="12700">
            <a:solidFill>
              <a:srgbClr val="E87722"/>
            </a:solidFill>
            <a:prstDash val="solid"/>
          </a:ln>
        </p:spPr>
      </p:sp>
      <p:pic>
        <p:nvPicPr>
          <p:cNvPr id="22" name="Image 3" descr="preencoded.png">    </p:cNvPr>
          <p:cNvPicPr>
            <a:picLocks noChangeAspect="1"/>
          </p:cNvPicPr>
          <p:nvPr/>
        </p:nvPicPr>
        <p:blipFill>
          <a:blip r:embed="rId4"/>
          <a:stretch>
            <a:fillRect/>
          </a:stretch>
        </p:blipFill>
        <p:spPr>
          <a:xfrm>
            <a:off x="731520" y="3273552"/>
            <a:ext cx="320040" cy="320040"/>
          </a:xfrm>
          <a:prstGeom prst="rect">
            <a:avLst/>
          </a:prstGeom>
        </p:spPr>
      </p:pic>
      <p:sp>
        <p:nvSpPr>
          <p:cNvPr id="23" name="Text 17"/>
          <p:cNvSpPr/>
          <p:nvPr/>
        </p:nvSpPr>
        <p:spPr>
          <a:xfrm>
            <a:off x="1143000" y="3246120"/>
            <a:ext cx="182880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Emergencias</a:t>
            </a:r>
            <a:endParaRPr lang="en-US" sz="1200" dirty="0"/>
          </a:p>
        </p:txBody>
      </p:sp>
      <p:sp>
        <p:nvSpPr>
          <p:cNvPr id="24" name="Text 18"/>
          <p:cNvSpPr/>
          <p:nvPr/>
        </p:nvSpPr>
        <p:spPr>
          <a:xfrm>
            <a:off x="731520" y="3657600"/>
            <a:ext cx="2240280" cy="6858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Botiquín de primeros auxilios con gasas, desinfectantes, antifebriles, antiinflamatorios, termómetros.</a:t>
            </a:r>
            <a:endParaRPr lang="en-US" sz="900" dirty="0"/>
          </a:p>
        </p:txBody>
      </p:sp>
      <p:sp>
        <p:nvSpPr>
          <p:cNvPr id="25" name="Shape 19"/>
          <p:cNvSpPr/>
          <p:nvPr/>
        </p:nvSpPr>
        <p:spPr>
          <a:xfrm>
            <a:off x="3182112" y="3108960"/>
            <a:ext cx="2468880" cy="1280160"/>
          </a:xfrm>
          <a:prstGeom prst="rect">
            <a:avLst/>
          </a:prstGeom>
          <a:solidFill>
            <a:srgbClr val="F7FAFC"/>
          </a:solidFill>
          <a:ln w="6350">
            <a:solidFill>
              <a:srgbClr val="E2E8F0"/>
            </a:solidFill>
            <a:prstDash val="solid"/>
          </a:ln>
        </p:spPr>
      </p:sp>
      <p:sp>
        <p:nvSpPr>
          <p:cNvPr id="26" name="Shape 20"/>
          <p:cNvSpPr/>
          <p:nvPr/>
        </p:nvSpPr>
        <p:spPr>
          <a:xfrm>
            <a:off x="3182112" y="3108960"/>
            <a:ext cx="73152" cy="1280160"/>
          </a:xfrm>
          <a:prstGeom prst="rect">
            <a:avLst/>
          </a:prstGeom>
          <a:solidFill>
            <a:srgbClr val="E87722"/>
          </a:solidFill>
          <a:ln w="12700">
            <a:solidFill>
              <a:srgbClr val="E87722"/>
            </a:solidFill>
            <a:prstDash val="solid"/>
          </a:ln>
        </p:spPr>
      </p:sp>
      <p:pic>
        <p:nvPicPr>
          <p:cNvPr id="27" name="Image 4" descr="preencoded.png">    </p:cNvPr>
          <p:cNvPicPr>
            <a:picLocks noChangeAspect="1"/>
          </p:cNvPicPr>
          <p:nvPr/>
        </p:nvPicPr>
        <p:blipFill>
          <a:blip r:embed="rId5"/>
          <a:stretch>
            <a:fillRect/>
          </a:stretch>
        </p:blipFill>
        <p:spPr>
          <a:xfrm>
            <a:off x="3364992" y="3273552"/>
            <a:ext cx="320040" cy="320040"/>
          </a:xfrm>
          <a:prstGeom prst="rect">
            <a:avLst/>
          </a:prstGeom>
        </p:spPr>
      </p:pic>
      <p:sp>
        <p:nvSpPr>
          <p:cNvPr id="28" name="Text 21"/>
          <p:cNvSpPr/>
          <p:nvPr/>
        </p:nvSpPr>
        <p:spPr>
          <a:xfrm>
            <a:off x="3776472" y="3246120"/>
            <a:ext cx="182880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Gentileza</a:t>
            </a:r>
            <a:endParaRPr lang="en-US" sz="1200" dirty="0"/>
          </a:p>
        </p:txBody>
      </p:sp>
      <p:sp>
        <p:nvSpPr>
          <p:cNvPr id="29" name="Text 22"/>
          <p:cNvSpPr/>
          <p:nvPr/>
        </p:nvSpPr>
        <p:spPr>
          <a:xfrm>
            <a:off x="3364992" y="3657600"/>
            <a:ext cx="2240280" cy="6858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Paraguas y sombrillas para recibir personas en el estacionamiento en días de lluvia o sol fuerte.</a:t>
            </a:r>
            <a:endParaRPr lang="en-US" sz="900" dirty="0"/>
          </a:p>
        </p:txBody>
      </p:sp>
      <p:sp>
        <p:nvSpPr>
          <p:cNvPr id="30" name="Shape 23"/>
          <p:cNvSpPr/>
          <p:nvPr/>
        </p:nvSpPr>
        <p:spPr>
          <a:xfrm>
            <a:off x="5815584" y="3108960"/>
            <a:ext cx="2468880" cy="1280160"/>
          </a:xfrm>
          <a:prstGeom prst="rect">
            <a:avLst/>
          </a:prstGeom>
          <a:solidFill>
            <a:srgbClr val="F7FAFC"/>
          </a:solidFill>
          <a:ln w="6350">
            <a:solidFill>
              <a:srgbClr val="E2E8F0"/>
            </a:solidFill>
            <a:prstDash val="solid"/>
          </a:ln>
        </p:spPr>
      </p:sp>
      <p:sp>
        <p:nvSpPr>
          <p:cNvPr id="31" name="Shape 24"/>
          <p:cNvSpPr/>
          <p:nvPr/>
        </p:nvSpPr>
        <p:spPr>
          <a:xfrm>
            <a:off x="5815584" y="3108960"/>
            <a:ext cx="73152" cy="1280160"/>
          </a:xfrm>
          <a:prstGeom prst="rect">
            <a:avLst/>
          </a:prstGeom>
          <a:solidFill>
            <a:srgbClr val="E87722"/>
          </a:solidFill>
          <a:ln w="12700">
            <a:solidFill>
              <a:srgbClr val="E87722"/>
            </a:solidFill>
            <a:prstDash val="solid"/>
          </a:ln>
        </p:spPr>
      </p:sp>
      <p:pic>
        <p:nvPicPr>
          <p:cNvPr id="32" name="Image 5" descr="preencoded.png">    </p:cNvPr>
          <p:cNvPicPr>
            <a:picLocks noChangeAspect="1"/>
          </p:cNvPicPr>
          <p:nvPr/>
        </p:nvPicPr>
        <p:blipFill>
          <a:blip r:embed="rId6"/>
          <a:stretch>
            <a:fillRect/>
          </a:stretch>
        </p:blipFill>
        <p:spPr>
          <a:xfrm>
            <a:off x="5998464" y="3273552"/>
            <a:ext cx="320040" cy="320040"/>
          </a:xfrm>
          <a:prstGeom prst="rect">
            <a:avLst/>
          </a:prstGeom>
        </p:spPr>
      </p:pic>
      <p:sp>
        <p:nvSpPr>
          <p:cNvPr id="33" name="Text 25"/>
          <p:cNvSpPr/>
          <p:nvPr/>
        </p:nvSpPr>
        <p:spPr>
          <a:xfrm>
            <a:off x="6409944" y="3246120"/>
            <a:ext cx="1828800" cy="36576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Material de apoyo</a:t>
            </a:r>
            <a:endParaRPr lang="en-US" sz="1200" dirty="0"/>
          </a:p>
        </p:txBody>
      </p:sp>
      <p:sp>
        <p:nvSpPr>
          <p:cNvPr id="34" name="Text 26"/>
          <p:cNvSpPr/>
          <p:nvPr/>
        </p:nvSpPr>
        <p:spPr>
          <a:xfrm>
            <a:off x="5998464" y="3657600"/>
            <a:ext cx="2240280" cy="685800"/>
          </a:xfrm>
          <a:prstGeom prst="rect">
            <a:avLst/>
          </a:prstGeom>
          <a:noFill/>
          <a:ln/>
        </p:spPr>
        <p:txBody>
          <a:bodyPr wrap="square" lIns="0" tIns="0" rIns="0" bIns="0" rtlCol="0" anchor="t"/>
          <a:lstStyle/>
          <a:p>
            <a:pPr indent="0" marL="0">
              <a:buNone/>
            </a:pPr>
            <a:r>
              <a:rPr lang="en-US" sz="900" dirty="0">
                <a:solidFill>
                  <a:srgbClr val="4A5568"/>
                </a:solidFill>
                <a:latin typeface="Calibri" pitchFamily="34" charset="0"/>
                <a:ea typeface="Calibri" pitchFamily="34" charset="-122"/>
                <a:cs typeface="Calibri" pitchFamily="34" charset="-120"/>
              </a:rPr>
              <a:t>Libros de historias bíblicas u otros materiales para prestar a visitantes que tengan niños.</a:t>
            </a:r>
            <a:endParaRPr lang="en-US" sz="900" dirty="0"/>
          </a:p>
        </p:txBody>
      </p:sp>
      <p:sp>
        <p:nvSpPr>
          <p:cNvPr id="35" name="Shape 27"/>
          <p:cNvSpPr/>
          <p:nvPr/>
        </p:nvSpPr>
        <p:spPr>
          <a:xfrm>
            <a:off x="548640" y="4617720"/>
            <a:ext cx="8046720" cy="18288"/>
          </a:xfrm>
          <a:prstGeom prst="rect">
            <a:avLst/>
          </a:prstGeom>
          <a:solidFill>
            <a:srgbClr val="E2E8F0"/>
          </a:solidFill>
          <a:ln w="12700">
            <a:solidFill>
              <a:srgbClr val="E2E8F0"/>
            </a:solidFill>
            <a:prstDash val="solid"/>
          </a:ln>
        </p:spPr>
      </p:sp>
      <p:sp>
        <p:nvSpPr>
          <p:cNvPr id="36" name="Text 2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37" name="Text 2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24</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EL MINISTERIO DE LA RECEPCIÓN</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Palabras que quedan, puertas que se abren</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3840480" y="1920240"/>
            <a:ext cx="1463040" cy="1463040"/>
          </a:xfrm>
          <a:prstGeom prst="ellipse">
            <a:avLst/>
          </a:prstGeom>
          <a:solidFill>
            <a:srgbClr val="1A2B5C"/>
          </a:solidFill>
          <a:ln w="12700">
            <a:solidFill>
              <a:srgbClr val="1A2B5C"/>
            </a:solidFill>
            <a:prstDash val="solid"/>
          </a:ln>
        </p:spPr>
      </p:sp>
      <p:pic>
        <p:nvPicPr>
          <p:cNvPr id="6" name="Image 0" descr="preencoded.png">    </p:cNvPr>
          <p:cNvPicPr>
            <a:picLocks noChangeAspect="1"/>
          </p:cNvPicPr>
          <p:nvPr/>
        </p:nvPicPr>
        <p:blipFill>
          <a:blip r:embed="rId1"/>
          <a:stretch>
            <a:fillRect/>
          </a:stretch>
        </p:blipFill>
        <p:spPr>
          <a:xfrm>
            <a:off x="4206240" y="2286000"/>
            <a:ext cx="731520" cy="731520"/>
          </a:xfrm>
          <a:prstGeom prst="rect">
            <a:avLst/>
          </a:prstGeom>
        </p:spPr>
      </p:pic>
      <p:sp>
        <p:nvSpPr>
          <p:cNvPr id="7" name="Text 4"/>
          <p:cNvSpPr/>
          <p:nvPr/>
        </p:nvSpPr>
        <p:spPr>
          <a:xfrm>
            <a:off x="548640" y="3520440"/>
            <a:ext cx="8046720" cy="365760"/>
          </a:xfrm>
          <a:prstGeom prst="rect">
            <a:avLst/>
          </a:prstGeom>
          <a:noFill/>
          <a:ln/>
        </p:spPr>
        <p:txBody>
          <a:bodyPr wrap="square" lIns="0" tIns="0" rIns="0" bIns="0" rtlCol="0" anchor="ctr"/>
          <a:lstStyle/>
          <a:p>
            <a:pPr algn="ctr" indent="0" marL="0">
              <a:buNone/>
            </a:pPr>
            <a:r>
              <a:rPr lang="en-US" sz="1400" i="1" dirty="0">
                <a:solidFill>
                  <a:srgbClr val="E87722"/>
                </a:solidFill>
                <a:latin typeface="Calibri" pitchFamily="34" charset="0"/>
                <a:ea typeface="Calibri" pitchFamily="34" charset="-122"/>
                <a:cs typeface="Calibri" pitchFamily="34" charset="-120"/>
              </a:rPr>
              <a:t>Las palabras quedarán registradas en la mente y en el corazón</a:t>
            </a:r>
            <a:endParaRPr lang="en-US" sz="1400" dirty="0"/>
          </a:p>
        </p:txBody>
      </p:sp>
      <p:sp>
        <p:nvSpPr>
          <p:cNvPr id="8" name="Text 5"/>
          <p:cNvSpPr/>
          <p:nvPr/>
        </p:nvSpPr>
        <p:spPr>
          <a:xfrm>
            <a:off x="548640" y="3931920"/>
            <a:ext cx="8046720" cy="640080"/>
          </a:xfrm>
          <a:prstGeom prst="rect">
            <a:avLst/>
          </a:prstGeom>
          <a:noFill/>
          <a:ln/>
        </p:spPr>
        <p:txBody>
          <a:bodyPr wrap="square" lIns="0" tIns="0" rIns="0" bIns="0" rtlCol="0" anchor="t"/>
          <a:lstStyle/>
          <a:p>
            <a:pPr algn="ctr" indent="0" marL="0">
              <a:buNone/>
            </a:pPr>
            <a:r>
              <a:rPr lang="en-US" sz="1200" i="1" dirty="0">
                <a:solidFill>
                  <a:srgbClr val="4A5568"/>
                </a:solidFill>
                <a:latin typeface="Calibri" pitchFamily="34" charset="0"/>
                <a:ea typeface="Calibri" pitchFamily="34" charset="-122"/>
                <a:cs typeface="Calibri" pitchFamily="34" charset="-120"/>
              </a:rPr>
              <a:t>Si las actitudes son bondadosas, amables y sinceras, abrirán las puertas para que las personas siempre estén dispuestas a regresar.</a:t>
            </a:r>
            <a:endParaRPr lang="en-US" sz="1200" dirty="0"/>
          </a:p>
        </p:txBody>
      </p:sp>
      <p:sp>
        <p:nvSpPr>
          <p:cNvPr id="9" name="Shape 6"/>
          <p:cNvSpPr/>
          <p:nvPr/>
        </p:nvSpPr>
        <p:spPr>
          <a:xfrm>
            <a:off x="548640" y="4617720"/>
            <a:ext cx="8046720" cy="18288"/>
          </a:xfrm>
          <a:prstGeom prst="rect">
            <a:avLst/>
          </a:prstGeom>
          <a:solidFill>
            <a:srgbClr val="E2E8F0"/>
          </a:solidFill>
          <a:ln w="12700">
            <a:solidFill>
              <a:srgbClr val="E2E8F0"/>
            </a:solidFill>
            <a:prstDash val="solid"/>
          </a:ln>
        </p:spPr>
      </p:sp>
      <p:sp>
        <p:nvSpPr>
          <p:cNvPr id="10" name="Text 7"/>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11" name="Text 8"/>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25</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La primera impresión es la que queda</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Cada visitante debe percibir el amor de Dios</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El Espíritu Santo conduce a las personas a la iglesia, y la responsabilidad del diaconado es hacer lo mejor para que aprecien la programación y sientan el deseo de regresar. Cada visitante debe percibir el amor de Dios en las actitudes de los miembros. La manera en que sean tratadas las personas definirá si volverán o no.</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Así como la iglesia no puede funcionar sin la escuela sabática, el culto divino y las demás reuniones oficiales, tampoco puede funcionar sin tener organizado y en funcionamiento el Ministerio de la Recepción. Diáconos y diaconisas deben formar parte de ese ministerio.</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Una iglesia</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más receptiva</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Lo que abre la puerta y mantiene a la persona dispuesta a regresar.</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1188720"/>
            <a:ext cx="822960" cy="822960"/>
          </a:xfrm>
          <a:prstGeom prst="rect">
            <a:avLst/>
          </a:prstGeom>
        </p:spPr>
      </p:pic>
      <p:sp>
        <p:nvSpPr>
          <p:cNvPr id="3" name="Text 0"/>
          <p:cNvSpPr/>
          <p:nvPr/>
        </p:nvSpPr>
        <p:spPr>
          <a:xfrm>
            <a:off x="914400" y="2103120"/>
            <a:ext cx="7498080" cy="1691640"/>
          </a:xfrm>
          <a:prstGeom prst="rect">
            <a:avLst/>
          </a:prstGeom>
          <a:noFill/>
          <a:ln/>
        </p:spPr>
        <p:txBody>
          <a:bodyPr wrap="square" lIns="0" tIns="0" rIns="0" bIns="0" rtlCol="0" anchor="t"/>
          <a:lstStyle/>
          <a:p>
            <a:pPr indent="0" marL="0">
              <a:buNone/>
            </a:pPr>
            <a:r>
              <a:rPr lang="en-US" sz="2000" i="1" dirty="0">
                <a:solidFill>
                  <a:srgbClr val="FFFFFF"/>
                </a:solidFill>
                <a:latin typeface="Georgia" pitchFamily="34" charset="0"/>
                <a:ea typeface="Georgia" pitchFamily="34" charset="-122"/>
                <a:cs typeface="Georgia" pitchFamily="34" charset="-120"/>
              </a:rPr>
              <a:t>"Debemos acercarnos a los hombres individualmente, con la simpatía de Cristo, y tratar de despertar su interés en los grandes asuntos de la vida eterna."</a:t>
            </a:r>
            <a:endParaRPr lang="en-US" sz="2000" dirty="0"/>
          </a:p>
        </p:txBody>
      </p:sp>
      <p:sp>
        <p:nvSpPr>
          <p:cNvPr id="4" name="Text 1"/>
          <p:cNvSpPr/>
          <p:nvPr/>
        </p:nvSpPr>
        <p:spPr>
          <a:xfrm>
            <a:off x="914400" y="3886200"/>
            <a:ext cx="7315200" cy="365760"/>
          </a:xfrm>
          <a:prstGeom prst="rect">
            <a:avLst/>
          </a:prstGeom>
          <a:noFill/>
          <a:ln/>
        </p:spPr>
        <p:txBody>
          <a:bodyPr wrap="square" lIns="0" tIns="0" rIns="0" bIns="0" rtlCol="0" anchor="t"/>
          <a:lstStyle/>
          <a:p>
            <a:pPr algn="ctr" indent="0" marL="0">
              <a:buNone/>
            </a:pPr>
            <a:r>
              <a:rPr lang="en-US" sz="1100" i="1" dirty="0">
                <a:solidFill>
                  <a:srgbClr val="CBD5E0"/>
                </a:solidFill>
                <a:latin typeface="Calibri" pitchFamily="34" charset="0"/>
                <a:ea typeface="Calibri" pitchFamily="34" charset="-122"/>
                <a:cs typeface="Calibri" pitchFamily="34" charset="-120"/>
              </a:rPr>
              <a:t>Una sola persona a la vez, una mirada de Cristo, una conversación que apunte a lo eterno.</a:t>
            </a:r>
            <a:endParaRPr lang="en-US" sz="11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Palabras de vida del gran Maestro, p. 37</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UNA IGLESIA MÁS RECEPTIVA</a:t>
            </a:r>
            <a:endParaRPr lang="en-US" sz="1000" dirty="0"/>
          </a:p>
        </p:txBody>
      </p:sp>
      <p:sp>
        <p:nvSpPr>
          <p:cNvPr id="3" name="Text 1"/>
          <p:cNvSpPr/>
          <p:nvPr/>
        </p:nvSpPr>
        <p:spPr>
          <a:xfrm>
            <a:off x="548640" y="731520"/>
            <a:ext cx="8229600" cy="502920"/>
          </a:xfrm>
          <a:prstGeom prst="rect">
            <a:avLst/>
          </a:prstGeom>
          <a:noFill/>
          <a:ln/>
        </p:spPr>
        <p:txBody>
          <a:bodyPr wrap="square" lIns="0" tIns="0" rIns="0" bIns="0" rtlCol="0" anchor="t"/>
          <a:lstStyle/>
          <a:p>
            <a:pPr indent="0" marL="0">
              <a:buNone/>
            </a:pPr>
            <a:r>
              <a:rPr lang="en-US" sz="2200" b="1" dirty="0">
                <a:solidFill>
                  <a:srgbClr val="1A2B5C"/>
                </a:solidFill>
                <a:latin typeface="Georgia" pitchFamily="34" charset="0"/>
                <a:ea typeface="Georgia" pitchFamily="34" charset="-122"/>
                <a:cs typeface="Georgia" pitchFamily="34" charset="-120"/>
              </a:rPr>
              <a:t>Nueve características de una iglesia receptiva</a:t>
            </a:r>
            <a:endParaRPr lang="en-US" sz="2200" dirty="0"/>
          </a:p>
        </p:txBody>
      </p:sp>
      <p:sp>
        <p:nvSpPr>
          <p:cNvPr id="4" name="Shape 2"/>
          <p:cNvSpPr/>
          <p:nvPr/>
        </p:nvSpPr>
        <p:spPr>
          <a:xfrm>
            <a:off x="548640" y="1280160"/>
            <a:ext cx="548640" cy="45720"/>
          </a:xfrm>
          <a:prstGeom prst="rect">
            <a:avLst/>
          </a:prstGeom>
          <a:solidFill>
            <a:srgbClr val="E87722"/>
          </a:solidFill>
          <a:ln w="12700">
            <a:solidFill>
              <a:srgbClr val="E87722"/>
            </a:solidFill>
            <a:prstDash val="solid"/>
          </a:ln>
        </p:spPr>
      </p:sp>
      <p:sp>
        <p:nvSpPr>
          <p:cNvPr id="5" name="Text 3"/>
          <p:cNvSpPr/>
          <p:nvPr/>
        </p:nvSpPr>
        <p:spPr>
          <a:xfrm>
            <a:off x="548640" y="164592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01</a:t>
            </a:r>
            <a:endParaRPr lang="en-US" sz="1100" dirty="0"/>
          </a:p>
        </p:txBody>
      </p:sp>
      <p:sp>
        <p:nvSpPr>
          <p:cNvPr id="6" name="Text 4"/>
          <p:cNvSpPr/>
          <p:nvPr/>
        </p:nvSpPr>
        <p:spPr>
          <a:xfrm>
            <a:off x="960120" y="164592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Iglesia preparada para recibir nuevos amigos como futuros miembros.</a:t>
            </a:r>
            <a:endParaRPr lang="en-US" sz="1050" dirty="0"/>
          </a:p>
        </p:txBody>
      </p:sp>
      <p:sp>
        <p:nvSpPr>
          <p:cNvPr id="7" name="Text 5"/>
          <p:cNvSpPr/>
          <p:nvPr/>
        </p:nvSpPr>
        <p:spPr>
          <a:xfrm>
            <a:off x="548640" y="196596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02</a:t>
            </a:r>
            <a:endParaRPr lang="en-US" sz="1100" dirty="0"/>
          </a:p>
        </p:txBody>
      </p:sp>
      <p:sp>
        <p:nvSpPr>
          <p:cNvPr id="8" name="Text 6"/>
          <p:cNvSpPr/>
          <p:nvPr/>
        </p:nvSpPr>
        <p:spPr>
          <a:xfrm>
            <a:off x="960120" y="196596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Atención especial a los que llegan por la red Nuevo Tiempo.</a:t>
            </a:r>
            <a:endParaRPr lang="en-US" sz="1050" dirty="0"/>
          </a:p>
        </p:txBody>
      </p:sp>
      <p:sp>
        <p:nvSpPr>
          <p:cNvPr id="9" name="Text 7"/>
          <p:cNvSpPr/>
          <p:nvPr/>
        </p:nvSpPr>
        <p:spPr>
          <a:xfrm>
            <a:off x="548640" y="228600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03</a:t>
            </a:r>
            <a:endParaRPr lang="en-US" sz="1100" dirty="0"/>
          </a:p>
        </p:txBody>
      </p:sp>
      <p:sp>
        <p:nvSpPr>
          <p:cNvPr id="10" name="Text 8"/>
          <p:cNvSpPr/>
          <p:nvPr/>
        </p:nvSpPr>
        <p:spPr>
          <a:xfrm>
            <a:off x="960120" y="228600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Espacio físico limpio, ventilado, con temperatura agradable y decoración.</a:t>
            </a:r>
            <a:endParaRPr lang="en-US" sz="1050" dirty="0"/>
          </a:p>
        </p:txBody>
      </p:sp>
      <p:sp>
        <p:nvSpPr>
          <p:cNvPr id="11" name="Text 9"/>
          <p:cNvSpPr/>
          <p:nvPr/>
        </p:nvSpPr>
        <p:spPr>
          <a:xfrm>
            <a:off x="548640" y="260604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04</a:t>
            </a:r>
            <a:endParaRPr lang="en-US" sz="1100" dirty="0"/>
          </a:p>
        </p:txBody>
      </p:sp>
      <p:sp>
        <p:nvSpPr>
          <p:cNvPr id="12" name="Text 10"/>
          <p:cNvSpPr/>
          <p:nvPr/>
        </p:nvSpPr>
        <p:spPr>
          <a:xfrm>
            <a:off x="960120" y="260604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Pastor y oficiales saludan a visitantes y familias antes del inicio.</a:t>
            </a:r>
            <a:endParaRPr lang="en-US" sz="1050" dirty="0"/>
          </a:p>
        </p:txBody>
      </p:sp>
      <p:sp>
        <p:nvSpPr>
          <p:cNvPr id="13" name="Text 11"/>
          <p:cNvSpPr/>
          <p:nvPr/>
        </p:nvSpPr>
        <p:spPr>
          <a:xfrm>
            <a:off x="548640" y="292608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05</a:t>
            </a:r>
            <a:endParaRPr lang="en-US" sz="1100" dirty="0"/>
          </a:p>
        </p:txBody>
      </p:sp>
      <p:sp>
        <p:nvSpPr>
          <p:cNvPr id="14" name="Text 12"/>
          <p:cNvSpPr/>
          <p:nvPr/>
        </p:nvSpPr>
        <p:spPr>
          <a:xfrm>
            <a:off x="960120" y="292608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Reverencia: el ambiente reverente es por sí mismo receptivo.</a:t>
            </a:r>
            <a:endParaRPr lang="en-US" sz="1050" dirty="0"/>
          </a:p>
        </p:txBody>
      </p:sp>
      <p:sp>
        <p:nvSpPr>
          <p:cNvPr id="15" name="Text 13"/>
          <p:cNvSpPr/>
          <p:nvPr/>
        </p:nvSpPr>
        <p:spPr>
          <a:xfrm>
            <a:off x="548640" y="324612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06</a:t>
            </a:r>
            <a:endParaRPr lang="en-US" sz="1100" dirty="0"/>
          </a:p>
        </p:txBody>
      </p:sp>
      <p:sp>
        <p:nvSpPr>
          <p:cNvPr id="16" name="Text 14"/>
          <p:cNvSpPr/>
          <p:nvPr/>
        </p:nvSpPr>
        <p:spPr>
          <a:xfrm>
            <a:off x="960120" y="324612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Miembros educados: evitar cuchicheos y miradas al que entra.</a:t>
            </a:r>
            <a:endParaRPr lang="en-US" sz="1050" dirty="0"/>
          </a:p>
        </p:txBody>
      </p:sp>
      <p:sp>
        <p:nvSpPr>
          <p:cNvPr id="17" name="Text 15"/>
          <p:cNvSpPr/>
          <p:nvPr/>
        </p:nvSpPr>
        <p:spPr>
          <a:xfrm>
            <a:off x="548640" y="356616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07</a:t>
            </a:r>
            <a:endParaRPr lang="en-US" sz="1100" dirty="0"/>
          </a:p>
        </p:txBody>
      </p:sp>
      <p:sp>
        <p:nvSpPr>
          <p:cNvPr id="18" name="Text 16"/>
          <p:cNvSpPr/>
          <p:nvPr/>
        </p:nvSpPr>
        <p:spPr>
          <a:xfrm>
            <a:off x="960120" y="356616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Simpatía e interés personal: ayudar con la Biblia y el himnario.</a:t>
            </a:r>
            <a:endParaRPr lang="en-US" sz="1050" dirty="0"/>
          </a:p>
        </p:txBody>
      </p:sp>
      <p:sp>
        <p:nvSpPr>
          <p:cNvPr id="19" name="Text 17"/>
          <p:cNvSpPr/>
          <p:nvPr/>
        </p:nvSpPr>
        <p:spPr>
          <a:xfrm>
            <a:off x="548640" y="388620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08</a:t>
            </a:r>
            <a:endParaRPr lang="en-US" sz="1100" dirty="0"/>
          </a:p>
        </p:txBody>
      </p:sp>
      <p:sp>
        <p:nvSpPr>
          <p:cNvPr id="20" name="Text 18"/>
          <p:cNvSpPr/>
          <p:nvPr/>
        </p:nvSpPr>
        <p:spPr>
          <a:xfrm>
            <a:off x="960120" y="388620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Lenguaje claro y de fácil comprensión, sin expresiones desconocidas.</a:t>
            </a:r>
            <a:endParaRPr lang="en-US" sz="1050" dirty="0"/>
          </a:p>
        </p:txBody>
      </p:sp>
      <p:sp>
        <p:nvSpPr>
          <p:cNvPr id="21" name="Text 19"/>
          <p:cNvSpPr/>
          <p:nvPr/>
        </p:nvSpPr>
        <p:spPr>
          <a:xfrm>
            <a:off x="548640" y="420624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09</a:t>
            </a:r>
            <a:endParaRPr lang="en-US" sz="1100" dirty="0"/>
          </a:p>
        </p:txBody>
      </p:sp>
      <p:sp>
        <p:nvSpPr>
          <p:cNvPr id="22" name="Text 20"/>
          <p:cNvSpPr/>
          <p:nvPr/>
        </p:nvSpPr>
        <p:spPr>
          <a:xfrm>
            <a:off x="960120" y="4206240"/>
            <a:ext cx="7589520" cy="292608"/>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Lugar de restauración: ambiente de reposo, amor y aceptación.</a:t>
            </a:r>
            <a:endParaRPr lang="en-US" sz="1050" dirty="0"/>
          </a:p>
        </p:txBody>
      </p:sp>
      <p:sp>
        <p:nvSpPr>
          <p:cNvPr id="23" name="Shape 21"/>
          <p:cNvSpPr/>
          <p:nvPr/>
        </p:nvSpPr>
        <p:spPr>
          <a:xfrm>
            <a:off x="548640" y="4617720"/>
            <a:ext cx="8046720" cy="18288"/>
          </a:xfrm>
          <a:prstGeom prst="rect">
            <a:avLst/>
          </a:prstGeom>
          <a:solidFill>
            <a:srgbClr val="E2E8F0"/>
          </a:solidFill>
          <a:ln w="12700">
            <a:solidFill>
              <a:srgbClr val="E2E8F0"/>
            </a:solidFill>
            <a:prstDash val="solid"/>
          </a:ln>
        </p:spPr>
      </p:sp>
      <p:sp>
        <p:nvSpPr>
          <p:cNvPr id="24" name="Text 2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25" name="Text 2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El equipo</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de recepción</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Trece cargos y las responsabilidades específicas de cada uno.</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EL EQUIPO DE RECEPCIÓN</a:t>
            </a:r>
            <a:endParaRPr lang="en-US" sz="1000" dirty="0"/>
          </a:p>
        </p:txBody>
      </p:sp>
      <p:sp>
        <p:nvSpPr>
          <p:cNvPr id="3" name="Text 1"/>
          <p:cNvSpPr/>
          <p:nvPr/>
        </p:nvSpPr>
        <p:spPr>
          <a:xfrm>
            <a:off x="548640" y="685800"/>
            <a:ext cx="8229600" cy="502920"/>
          </a:xfrm>
          <a:prstGeom prst="rect">
            <a:avLst/>
          </a:prstGeom>
          <a:noFill/>
          <a:ln/>
        </p:spPr>
        <p:txBody>
          <a:bodyPr wrap="square" lIns="0" tIns="0" rIns="0" bIns="0" rtlCol="0" anchor="t"/>
          <a:lstStyle/>
          <a:p>
            <a:pPr indent="0" marL="0">
              <a:buNone/>
            </a:pPr>
            <a:r>
              <a:rPr lang="en-US" sz="2200" b="1" dirty="0">
                <a:solidFill>
                  <a:srgbClr val="1A2B5C"/>
                </a:solidFill>
                <a:latin typeface="Georgia" pitchFamily="34" charset="0"/>
                <a:ea typeface="Georgia" pitchFamily="34" charset="-122"/>
                <a:cs typeface="Georgia" pitchFamily="34" charset="-120"/>
              </a:rPr>
              <a:t>Los trece cargos del equipo</a:t>
            </a:r>
            <a:endParaRPr lang="en-US" sz="2200" dirty="0"/>
          </a:p>
        </p:txBody>
      </p:sp>
      <p:sp>
        <p:nvSpPr>
          <p:cNvPr id="4" name="Shape 2"/>
          <p:cNvSpPr/>
          <p:nvPr/>
        </p:nvSpPr>
        <p:spPr>
          <a:xfrm>
            <a:off x="548640" y="1234440"/>
            <a:ext cx="548640" cy="45720"/>
          </a:xfrm>
          <a:prstGeom prst="rect">
            <a:avLst/>
          </a:prstGeom>
          <a:solidFill>
            <a:srgbClr val="E87722"/>
          </a:solidFill>
          <a:ln w="12700">
            <a:solidFill>
              <a:srgbClr val="E87722"/>
            </a:solidFill>
            <a:prstDash val="solid"/>
          </a:ln>
        </p:spPr>
      </p:sp>
      <p:sp>
        <p:nvSpPr>
          <p:cNvPr id="5" name="Shape 3"/>
          <p:cNvSpPr/>
          <p:nvPr/>
        </p:nvSpPr>
        <p:spPr>
          <a:xfrm>
            <a:off x="548640" y="1417320"/>
            <a:ext cx="8046720" cy="256032"/>
          </a:xfrm>
          <a:prstGeom prst="rect">
            <a:avLst/>
          </a:prstGeom>
          <a:solidFill>
            <a:srgbClr val="1A2B5C"/>
          </a:solidFill>
          <a:ln w="12700">
            <a:solidFill>
              <a:srgbClr val="1A2B5C"/>
            </a:solidFill>
            <a:prstDash val="solid"/>
          </a:ln>
        </p:spPr>
      </p:sp>
      <p:sp>
        <p:nvSpPr>
          <p:cNvPr id="6" name="Text 4"/>
          <p:cNvSpPr/>
          <p:nvPr/>
        </p:nvSpPr>
        <p:spPr>
          <a:xfrm>
            <a:off x="640080" y="1417320"/>
            <a:ext cx="3108960" cy="256032"/>
          </a:xfrm>
          <a:prstGeom prst="rect">
            <a:avLst/>
          </a:prstGeom>
          <a:noFill/>
          <a:ln/>
        </p:spPr>
        <p:txBody>
          <a:bodyPr wrap="square" lIns="0" tIns="0" rIns="0" bIns="0"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Cargo</a:t>
            </a:r>
            <a:endParaRPr lang="en-US" sz="1000" dirty="0"/>
          </a:p>
        </p:txBody>
      </p:sp>
      <p:sp>
        <p:nvSpPr>
          <p:cNvPr id="7" name="Text 5"/>
          <p:cNvSpPr/>
          <p:nvPr/>
        </p:nvSpPr>
        <p:spPr>
          <a:xfrm>
            <a:off x="3749040" y="1417320"/>
            <a:ext cx="4846320"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Tarea</a:t>
            </a:r>
            <a:endParaRPr lang="en-US" sz="1000" dirty="0"/>
          </a:p>
        </p:txBody>
      </p:sp>
      <p:sp>
        <p:nvSpPr>
          <p:cNvPr id="8" name="Shape 6"/>
          <p:cNvSpPr/>
          <p:nvPr/>
        </p:nvSpPr>
        <p:spPr>
          <a:xfrm>
            <a:off x="548640" y="1673352"/>
            <a:ext cx="8046720" cy="201168"/>
          </a:xfrm>
          <a:prstGeom prst="rect">
            <a:avLst/>
          </a:prstGeom>
          <a:solidFill>
            <a:srgbClr val="F7FAFC"/>
          </a:solidFill>
          <a:ln w="3810">
            <a:solidFill>
              <a:srgbClr val="E2E8F0"/>
            </a:solidFill>
            <a:prstDash val="solid"/>
          </a:ln>
        </p:spPr>
      </p:sp>
      <p:sp>
        <p:nvSpPr>
          <p:cNvPr id="9" name="Text 7"/>
          <p:cNvSpPr/>
          <p:nvPr/>
        </p:nvSpPr>
        <p:spPr>
          <a:xfrm>
            <a:off x="640080" y="1673352"/>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Coordinador/a de la recepción</a:t>
            </a:r>
            <a:endParaRPr lang="en-US" sz="900" dirty="0"/>
          </a:p>
        </p:txBody>
      </p:sp>
      <p:sp>
        <p:nvSpPr>
          <p:cNvPr id="10" name="Text 8"/>
          <p:cNvSpPr/>
          <p:nvPr/>
        </p:nvSpPr>
        <p:spPr>
          <a:xfrm>
            <a:off x="3840480" y="1673352"/>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Organiza y acompaña el trabajo.</a:t>
            </a:r>
            <a:endParaRPr lang="en-US" sz="900" dirty="0"/>
          </a:p>
        </p:txBody>
      </p:sp>
      <p:sp>
        <p:nvSpPr>
          <p:cNvPr id="11" name="Shape 9"/>
          <p:cNvSpPr/>
          <p:nvPr/>
        </p:nvSpPr>
        <p:spPr>
          <a:xfrm>
            <a:off x="548640" y="1874520"/>
            <a:ext cx="8046720" cy="201168"/>
          </a:xfrm>
          <a:prstGeom prst="rect">
            <a:avLst/>
          </a:prstGeom>
          <a:solidFill>
            <a:srgbClr val="FFFFFF"/>
          </a:solidFill>
          <a:ln w="3810">
            <a:solidFill>
              <a:srgbClr val="E2E8F0"/>
            </a:solidFill>
            <a:prstDash val="solid"/>
          </a:ln>
        </p:spPr>
      </p:sp>
      <p:sp>
        <p:nvSpPr>
          <p:cNvPr id="12" name="Text 10"/>
          <p:cNvSpPr/>
          <p:nvPr/>
        </p:nvSpPr>
        <p:spPr>
          <a:xfrm>
            <a:off x="640080" y="1874520"/>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Anciano/a consejero/a</a:t>
            </a:r>
            <a:endParaRPr lang="en-US" sz="900" dirty="0"/>
          </a:p>
        </p:txBody>
      </p:sp>
      <p:sp>
        <p:nvSpPr>
          <p:cNvPr id="13" name="Text 11"/>
          <p:cNvSpPr/>
          <p:nvPr/>
        </p:nvSpPr>
        <p:spPr>
          <a:xfrm>
            <a:off x="3840480" y="1874520"/>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Apoya al coordinador general.</a:t>
            </a:r>
            <a:endParaRPr lang="en-US" sz="900" dirty="0"/>
          </a:p>
        </p:txBody>
      </p:sp>
      <p:sp>
        <p:nvSpPr>
          <p:cNvPr id="14" name="Shape 12"/>
          <p:cNvSpPr/>
          <p:nvPr/>
        </p:nvSpPr>
        <p:spPr>
          <a:xfrm>
            <a:off x="548640" y="2075688"/>
            <a:ext cx="8046720" cy="201168"/>
          </a:xfrm>
          <a:prstGeom prst="rect">
            <a:avLst/>
          </a:prstGeom>
          <a:solidFill>
            <a:srgbClr val="F7FAFC"/>
          </a:solidFill>
          <a:ln w="3810">
            <a:solidFill>
              <a:srgbClr val="E2E8F0"/>
            </a:solidFill>
            <a:prstDash val="solid"/>
          </a:ln>
        </p:spPr>
      </p:sp>
      <p:sp>
        <p:nvSpPr>
          <p:cNvPr id="15" name="Text 13"/>
          <p:cNvSpPr/>
          <p:nvPr/>
        </p:nvSpPr>
        <p:spPr>
          <a:xfrm>
            <a:off x="640080" y="2075688"/>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Pastor distrital</a:t>
            </a:r>
            <a:endParaRPr lang="en-US" sz="900" dirty="0"/>
          </a:p>
        </p:txBody>
      </p:sp>
      <p:sp>
        <p:nvSpPr>
          <p:cNvPr id="16" name="Text 14"/>
          <p:cNvSpPr/>
          <p:nvPr/>
        </p:nvSpPr>
        <p:spPr>
          <a:xfrm>
            <a:off x="3840480" y="2075688"/>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Apoya los esfuerzos del Ministerio.</a:t>
            </a:r>
            <a:endParaRPr lang="en-US" sz="900" dirty="0"/>
          </a:p>
        </p:txBody>
      </p:sp>
      <p:sp>
        <p:nvSpPr>
          <p:cNvPr id="17" name="Shape 15"/>
          <p:cNvSpPr/>
          <p:nvPr/>
        </p:nvSpPr>
        <p:spPr>
          <a:xfrm>
            <a:off x="548640" y="2276856"/>
            <a:ext cx="8046720" cy="201168"/>
          </a:xfrm>
          <a:prstGeom prst="rect">
            <a:avLst/>
          </a:prstGeom>
          <a:solidFill>
            <a:srgbClr val="FFFFFF"/>
          </a:solidFill>
          <a:ln w="3810">
            <a:solidFill>
              <a:srgbClr val="E2E8F0"/>
            </a:solidFill>
            <a:prstDash val="solid"/>
          </a:ln>
        </p:spPr>
      </p:sp>
      <p:sp>
        <p:nvSpPr>
          <p:cNvPr id="18" name="Text 16"/>
          <p:cNvSpPr/>
          <p:nvPr/>
        </p:nvSpPr>
        <p:spPr>
          <a:xfrm>
            <a:off x="640080" y="2276856"/>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Directora del Ministerio de la Mujer</a:t>
            </a:r>
            <a:endParaRPr lang="en-US" sz="900" dirty="0"/>
          </a:p>
        </p:txBody>
      </p:sp>
      <p:sp>
        <p:nvSpPr>
          <p:cNvPr id="19" name="Text 17"/>
          <p:cNvSpPr/>
          <p:nvPr/>
        </p:nvSpPr>
        <p:spPr>
          <a:xfrm>
            <a:off x="3840480" y="2276856"/>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Trabaja junto con el coordinador.</a:t>
            </a:r>
            <a:endParaRPr lang="en-US" sz="900" dirty="0"/>
          </a:p>
        </p:txBody>
      </p:sp>
      <p:sp>
        <p:nvSpPr>
          <p:cNvPr id="20" name="Shape 18"/>
          <p:cNvSpPr/>
          <p:nvPr/>
        </p:nvSpPr>
        <p:spPr>
          <a:xfrm>
            <a:off x="548640" y="2478024"/>
            <a:ext cx="8046720" cy="201168"/>
          </a:xfrm>
          <a:prstGeom prst="rect">
            <a:avLst/>
          </a:prstGeom>
          <a:solidFill>
            <a:srgbClr val="F7FAFC"/>
          </a:solidFill>
          <a:ln w="3810">
            <a:solidFill>
              <a:srgbClr val="E2E8F0"/>
            </a:solidFill>
            <a:prstDash val="solid"/>
          </a:ln>
        </p:spPr>
      </p:sp>
      <p:sp>
        <p:nvSpPr>
          <p:cNvPr id="21" name="Text 19"/>
          <p:cNvSpPr/>
          <p:nvPr/>
        </p:nvSpPr>
        <p:spPr>
          <a:xfrm>
            <a:off x="640080" y="2478024"/>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Director/a del Ministerio Personal</a:t>
            </a:r>
            <a:endParaRPr lang="en-US" sz="900" dirty="0"/>
          </a:p>
        </p:txBody>
      </p:sp>
      <p:sp>
        <p:nvSpPr>
          <p:cNvPr id="22" name="Text 20"/>
          <p:cNvSpPr/>
          <p:nvPr/>
        </p:nvSpPr>
        <p:spPr>
          <a:xfrm>
            <a:off x="3840480" y="2478024"/>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Entrena y trabaja con el equipo.</a:t>
            </a:r>
            <a:endParaRPr lang="en-US" sz="900" dirty="0"/>
          </a:p>
        </p:txBody>
      </p:sp>
      <p:sp>
        <p:nvSpPr>
          <p:cNvPr id="23" name="Shape 21"/>
          <p:cNvSpPr/>
          <p:nvPr/>
        </p:nvSpPr>
        <p:spPr>
          <a:xfrm>
            <a:off x="548640" y="2679192"/>
            <a:ext cx="8046720" cy="201168"/>
          </a:xfrm>
          <a:prstGeom prst="rect">
            <a:avLst/>
          </a:prstGeom>
          <a:solidFill>
            <a:srgbClr val="FFFFFF"/>
          </a:solidFill>
          <a:ln w="3810">
            <a:solidFill>
              <a:srgbClr val="E2E8F0"/>
            </a:solidFill>
            <a:prstDash val="solid"/>
          </a:ln>
        </p:spPr>
      </p:sp>
      <p:sp>
        <p:nvSpPr>
          <p:cNvPr id="24" name="Text 22"/>
          <p:cNvSpPr/>
          <p:nvPr/>
        </p:nvSpPr>
        <p:spPr>
          <a:xfrm>
            <a:off x="640080" y="2679192"/>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Secretario/a</a:t>
            </a:r>
            <a:endParaRPr lang="en-US" sz="900" dirty="0"/>
          </a:p>
        </p:txBody>
      </p:sp>
      <p:sp>
        <p:nvSpPr>
          <p:cNvPr id="25" name="Text 23"/>
          <p:cNvSpPr/>
          <p:nvPr/>
        </p:nvSpPr>
        <p:spPr>
          <a:xfrm>
            <a:off x="3840480" y="2679192"/>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Materiales, anotaciones e informes.</a:t>
            </a:r>
            <a:endParaRPr lang="en-US" sz="900" dirty="0"/>
          </a:p>
        </p:txBody>
      </p:sp>
      <p:sp>
        <p:nvSpPr>
          <p:cNvPr id="26" name="Shape 24"/>
          <p:cNvSpPr/>
          <p:nvPr/>
        </p:nvSpPr>
        <p:spPr>
          <a:xfrm>
            <a:off x="548640" y="2880360"/>
            <a:ext cx="8046720" cy="201168"/>
          </a:xfrm>
          <a:prstGeom prst="rect">
            <a:avLst/>
          </a:prstGeom>
          <a:solidFill>
            <a:srgbClr val="F7FAFC"/>
          </a:solidFill>
          <a:ln w="3810">
            <a:solidFill>
              <a:srgbClr val="E2E8F0"/>
            </a:solidFill>
            <a:prstDash val="solid"/>
          </a:ln>
        </p:spPr>
      </p:sp>
      <p:sp>
        <p:nvSpPr>
          <p:cNvPr id="27" name="Text 25"/>
          <p:cNvSpPr/>
          <p:nvPr/>
        </p:nvSpPr>
        <p:spPr>
          <a:xfrm>
            <a:off x="640080" y="2880360"/>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Recepcionista</a:t>
            </a:r>
            <a:endParaRPr lang="en-US" sz="900" dirty="0"/>
          </a:p>
        </p:txBody>
      </p:sp>
      <p:sp>
        <p:nvSpPr>
          <p:cNvPr id="28" name="Text 26"/>
          <p:cNvSpPr/>
          <p:nvPr/>
        </p:nvSpPr>
        <p:spPr>
          <a:xfrm>
            <a:off x="3840480" y="2880360"/>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Puerta de la iglesia o estacionamiento.</a:t>
            </a:r>
            <a:endParaRPr lang="en-US" sz="900" dirty="0"/>
          </a:p>
        </p:txBody>
      </p:sp>
      <p:sp>
        <p:nvSpPr>
          <p:cNvPr id="29" name="Shape 27"/>
          <p:cNvSpPr/>
          <p:nvPr/>
        </p:nvSpPr>
        <p:spPr>
          <a:xfrm>
            <a:off x="548640" y="3081528"/>
            <a:ext cx="8046720" cy="201168"/>
          </a:xfrm>
          <a:prstGeom prst="rect">
            <a:avLst/>
          </a:prstGeom>
          <a:solidFill>
            <a:srgbClr val="FFFFFF"/>
          </a:solidFill>
          <a:ln w="3810">
            <a:solidFill>
              <a:srgbClr val="E2E8F0"/>
            </a:solidFill>
            <a:prstDash val="solid"/>
          </a:ln>
        </p:spPr>
      </p:sp>
      <p:sp>
        <p:nvSpPr>
          <p:cNvPr id="30" name="Text 28"/>
          <p:cNvSpPr/>
          <p:nvPr/>
        </p:nvSpPr>
        <p:spPr>
          <a:xfrm>
            <a:off x="640080" y="3081528"/>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Recepcionista acompañante</a:t>
            </a:r>
            <a:endParaRPr lang="en-US" sz="900" dirty="0"/>
          </a:p>
        </p:txBody>
      </p:sp>
      <p:sp>
        <p:nvSpPr>
          <p:cNvPr id="31" name="Text 29"/>
          <p:cNvSpPr/>
          <p:nvPr/>
        </p:nvSpPr>
        <p:spPr>
          <a:xfrm>
            <a:off x="3840480" y="3081528"/>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Actúa dentro de la iglesia.</a:t>
            </a:r>
            <a:endParaRPr lang="en-US" sz="900" dirty="0"/>
          </a:p>
        </p:txBody>
      </p:sp>
      <p:sp>
        <p:nvSpPr>
          <p:cNvPr id="32" name="Shape 30"/>
          <p:cNvSpPr/>
          <p:nvPr/>
        </p:nvSpPr>
        <p:spPr>
          <a:xfrm>
            <a:off x="548640" y="3282696"/>
            <a:ext cx="8046720" cy="201168"/>
          </a:xfrm>
          <a:prstGeom prst="rect">
            <a:avLst/>
          </a:prstGeom>
          <a:solidFill>
            <a:srgbClr val="F7FAFC"/>
          </a:solidFill>
          <a:ln w="3810">
            <a:solidFill>
              <a:srgbClr val="E2E8F0"/>
            </a:solidFill>
            <a:prstDash val="solid"/>
          </a:ln>
        </p:spPr>
      </p:sp>
      <p:sp>
        <p:nvSpPr>
          <p:cNvPr id="33" name="Text 31"/>
          <p:cNvSpPr/>
          <p:nvPr/>
        </p:nvSpPr>
        <p:spPr>
          <a:xfrm>
            <a:off x="640080" y="3282696"/>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Recepcionista de contactos</a:t>
            </a:r>
            <a:endParaRPr lang="en-US" sz="900" dirty="0"/>
          </a:p>
        </p:txBody>
      </p:sp>
      <p:sp>
        <p:nvSpPr>
          <p:cNvPr id="34" name="Text 32"/>
          <p:cNvSpPr/>
          <p:nvPr/>
        </p:nvSpPr>
        <p:spPr>
          <a:xfrm>
            <a:off x="3840480" y="3282696"/>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Contacto posterior con el visitante.</a:t>
            </a:r>
            <a:endParaRPr lang="en-US" sz="900" dirty="0"/>
          </a:p>
        </p:txBody>
      </p:sp>
      <p:sp>
        <p:nvSpPr>
          <p:cNvPr id="35" name="Shape 33"/>
          <p:cNvSpPr/>
          <p:nvPr/>
        </p:nvSpPr>
        <p:spPr>
          <a:xfrm>
            <a:off x="548640" y="3483864"/>
            <a:ext cx="8046720" cy="201168"/>
          </a:xfrm>
          <a:prstGeom prst="rect">
            <a:avLst/>
          </a:prstGeom>
          <a:solidFill>
            <a:srgbClr val="FFFFFF"/>
          </a:solidFill>
          <a:ln w="3810">
            <a:solidFill>
              <a:srgbClr val="E2E8F0"/>
            </a:solidFill>
            <a:prstDash val="solid"/>
          </a:ln>
        </p:spPr>
      </p:sp>
      <p:sp>
        <p:nvSpPr>
          <p:cNvPr id="36" name="Text 34"/>
          <p:cNvSpPr/>
          <p:nvPr/>
        </p:nvSpPr>
        <p:spPr>
          <a:xfrm>
            <a:off x="640080" y="3483864"/>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Diáconos y diaconisas</a:t>
            </a:r>
            <a:endParaRPr lang="en-US" sz="900" dirty="0"/>
          </a:p>
        </p:txBody>
      </p:sp>
      <p:sp>
        <p:nvSpPr>
          <p:cNvPr id="37" name="Text 35"/>
          <p:cNvSpPr/>
          <p:nvPr/>
        </p:nvSpPr>
        <p:spPr>
          <a:xfrm>
            <a:off x="3840480" y="3483864"/>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Actúan como recepcionistas.</a:t>
            </a:r>
            <a:endParaRPr lang="en-US" sz="900" dirty="0"/>
          </a:p>
        </p:txBody>
      </p:sp>
      <p:sp>
        <p:nvSpPr>
          <p:cNvPr id="38" name="Shape 36"/>
          <p:cNvSpPr/>
          <p:nvPr/>
        </p:nvSpPr>
        <p:spPr>
          <a:xfrm>
            <a:off x="548640" y="3685032"/>
            <a:ext cx="8046720" cy="201168"/>
          </a:xfrm>
          <a:prstGeom prst="rect">
            <a:avLst/>
          </a:prstGeom>
          <a:solidFill>
            <a:srgbClr val="F7FAFC"/>
          </a:solidFill>
          <a:ln w="3810">
            <a:solidFill>
              <a:srgbClr val="E2E8F0"/>
            </a:solidFill>
            <a:prstDash val="solid"/>
          </a:ln>
        </p:spPr>
      </p:sp>
      <p:sp>
        <p:nvSpPr>
          <p:cNvPr id="39" name="Text 37"/>
          <p:cNvSpPr/>
          <p:nvPr/>
        </p:nvSpPr>
        <p:spPr>
          <a:xfrm>
            <a:off x="640080" y="3685032"/>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Director/a de la clase bíblica</a:t>
            </a:r>
            <a:endParaRPr lang="en-US" sz="900" dirty="0"/>
          </a:p>
        </p:txBody>
      </p:sp>
      <p:sp>
        <p:nvSpPr>
          <p:cNvPr id="40" name="Text 38"/>
          <p:cNvSpPr/>
          <p:nvPr/>
        </p:nvSpPr>
        <p:spPr>
          <a:xfrm>
            <a:off x="3840480" y="3685032"/>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Recibe visitantes en la clase bíblica.</a:t>
            </a:r>
            <a:endParaRPr lang="en-US" sz="900" dirty="0"/>
          </a:p>
        </p:txBody>
      </p:sp>
      <p:sp>
        <p:nvSpPr>
          <p:cNvPr id="41" name="Shape 39"/>
          <p:cNvSpPr/>
          <p:nvPr/>
        </p:nvSpPr>
        <p:spPr>
          <a:xfrm>
            <a:off x="548640" y="3886200"/>
            <a:ext cx="8046720" cy="201168"/>
          </a:xfrm>
          <a:prstGeom prst="rect">
            <a:avLst/>
          </a:prstGeom>
          <a:solidFill>
            <a:srgbClr val="FFFFFF"/>
          </a:solidFill>
          <a:ln w="3810">
            <a:solidFill>
              <a:srgbClr val="E2E8F0"/>
            </a:solidFill>
            <a:prstDash val="solid"/>
          </a:ln>
        </p:spPr>
      </p:sp>
      <p:sp>
        <p:nvSpPr>
          <p:cNvPr id="42" name="Text 40"/>
          <p:cNvSpPr/>
          <p:nvPr/>
        </p:nvSpPr>
        <p:spPr>
          <a:xfrm>
            <a:off x="640080" y="3886200"/>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Parejas misioneras</a:t>
            </a:r>
            <a:endParaRPr lang="en-US" sz="900" dirty="0"/>
          </a:p>
        </p:txBody>
      </p:sp>
      <p:sp>
        <p:nvSpPr>
          <p:cNvPr id="43" name="Text 41"/>
          <p:cNvSpPr/>
          <p:nvPr/>
        </p:nvSpPr>
        <p:spPr>
          <a:xfrm>
            <a:off x="3840480" y="3886200"/>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Visitan y dan estudios bíblicos.</a:t>
            </a:r>
            <a:endParaRPr lang="en-US" sz="900" dirty="0"/>
          </a:p>
        </p:txBody>
      </p:sp>
      <p:sp>
        <p:nvSpPr>
          <p:cNvPr id="44" name="Shape 42"/>
          <p:cNvSpPr/>
          <p:nvPr/>
        </p:nvSpPr>
        <p:spPr>
          <a:xfrm>
            <a:off x="548640" y="4087368"/>
            <a:ext cx="8046720" cy="201168"/>
          </a:xfrm>
          <a:prstGeom prst="rect">
            <a:avLst/>
          </a:prstGeom>
          <a:solidFill>
            <a:srgbClr val="F7FAFC"/>
          </a:solidFill>
          <a:ln w="3810">
            <a:solidFill>
              <a:srgbClr val="E2E8F0"/>
            </a:solidFill>
            <a:prstDash val="solid"/>
          </a:ln>
        </p:spPr>
      </p:sp>
      <p:sp>
        <p:nvSpPr>
          <p:cNvPr id="45" name="Text 43"/>
          <p:cNvSpPr/>
          <p:nvPr/>
        </p:nvSpPr>
        <p:spPr>
          <a:xfrm>
            <a:off x="640080" y="4087368"/>
            <a:ext cx="3108960" cy="201168"/>
          </a:xfrm>
          <a:prstGeom prst="rect">
            <a:avLst/>
          </a:prstGeom>
          <a:noFill/>
          <a:ln/>
        </p:spPr>
        <p:txBody>
          <a:bodyPr wrap="square" lIns="0" tIns="0" rIns="0" bIns="0" rtlCol="0" anchor="ctr"/>
          <a:lstStyle/>
          <a:p>
            <a:pPr indent="0" marL="0">
              <a:buNone/>
            </a:pPr>
            <a:r>
              <a:rPr lang="en-US" sz="900" b="1" dirty="0">
                <a:solidFill>
                  <a:srgbClr val="1A2B5C"/>
                </a:solidFill>
                <a:latin typeface="Calibri" pitchFamily="34" charset="0"/>
                <a:ea typeface="Calibri" pitchFamily="34" charset="-122"/>
                <a:cs typeface="Calibri" pitchFamily="34" charset="-120"/>
              </a:rPr>
              <a:t>Grupos de oración</a:t>
            </a:r>
            <a:endParaRPr lang="en-US" sz="900" dirty="0"/>
          </a:p>
        </p:txBody>
      </p:sp>
      <p:sp>
        <p:nvSpPr>
          <p:cNvPr id="46" name="Text 44"/>
          <p:cNvSpPr/>
          <p:nvPr/>
        </p:nvSpPr>
        <p:spPr>
          <a:xfrm>
            <a:off x="3840480" y="4087368"/>
            <a:ext cx="4663440" cy="201168"/>
          </a:xfrm>
          <a:prstGeom prst="rect">
            <a:avLst/>
          </a:prstGeom>
          <a:noFill/>
          <a:ln/>
        </p:spPr>
        <p:txBody>
          <a:bodyPr wrap="square" lIns="0" tIns="0" rIns="0" bIns="0" rtlCol="0" anchor="ctr"/>
          <a:lstStyle/>
          <a:p>
            <a:pPr indent="0" marL="0">
              <a:buNone/>
            </a:pPr>
            <a:r>
              <a:rPr lang="en-US" sz="900" dirty="0">
                <a:solidFill>
                  <a:srgbClr val="4A5568"/>
                </a:solidFill>
                <a:latin typeface="Calibri" pitchFamily="34" charset="0"/>
                <a:ea typeface="Calibri" pitchFamily="34" charset="-122"/>
                <a:cs typeface="Calibri" pitchFamily="34" charset="-120"/>
              </a:rPr>
              <a:t>Oran por los visitantes.</a:t>
            </a:r>
            <a:endParaRPr lang="en-US" sz="900" dirty="0"/>
          </a:p>
        </p:txBody>
      </p:sp>
      <p:sp>
        <p:nvSpPr>
          <p:cNvPr id="47" name="Shape 45"/>
          <p:cNvSpPr/>
          <p:nvPr/>
        </p:nvSpPr>
        <p:spPr>
          <a:xfrm>
            <a:off x="548640" y="4617720"/>
            <a:ext cx="8046720" cy="18288"/>
          </a:xfrm>
          <a:prstGeom prst="rect">
            <a:avLst/>
          </a:prstGeom>
          <a:solidFill>
            <a:srgbClr val="E2E8F0"/>
          </a:solidFill>
          <a:ln w="12700">
            <a:solidFill>
              <a:srgbClr val="E2E8F0"/>
            </a:solidFill>
            <a:prstDash val="solid"/>
          </a:ln>
        </p:spPr>
      </p:sp>
      <p:sp>
        <p:nvSpPr>
          <p:cNvPr id="48" name="Text 4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49" name="Text 4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RESPONSABILIDADES 01 DE 03</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Recepcionista y acompañante</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3931920" cy="2606040"/>
          </a:xfrm>
          <a:prstGeom prst="rect">
            <a:avLst/>
          </a:prstGeom>
          <a:solidFill>
            <a:srgbClr val="F7FAFC"/>
          </a:solidFill>
          <a:ln w="6350">
            <a:solidFill>
              <a:srgbClr val="E2E8F0"/>
            </a:solidFill>
            <a:prstDash val="solid"/>
          </a:ln>
        </p:spPr>
      </p:sp>
      <p:sp>
        <p:nvSpPr>
          <p:cNvPr id="6" name="Shape 4"/>
          <p:cNvSpPr/>
          <p:nvPr/>
        </p:nvSpPr>
        <p:spPr>
          <a:xfrm>
            <a:off x="548640" y="1828800"/>
            <a:ext cx="73152" cy="2606040"/>
          </a:xfrm>
          <a:prstGeom prst="rect">
            <a:avLst/>
          </a:prstGeom>
          <a:solidFill>
            <a:srgbClr val="E87722"/>
          </a:solidFill>
          <a:ln w="12700">
            <a:solidFill>
              <a:srgbClr val="E87722"/>
            </a:solidFill>
            <a:prstDash val="solid"/>
          </a:ln>
        </p:spPr>
      </p:sp>
      <p:sp>
        <p:nvSpPr>
          <p:cNvPr id="7" name="Text 5"/>
          <p:cNvSpPr/>
          <p:nvPr/>
        </p:nvSpPr>
        <p:spPr>
          <a:xfrm>
            <a:off x="777240" y="1965960"/>
            <a:ext cx="36576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RECEPCIONISTA</a:t>
            </a:r>
            <a:endParaRPr lang="en-US" sz="1100" dirty="0"/>
          </a:p>
        </p:txBody>
      </p:sp>
      <p:sp>
        <p:nvSpPr>
          <p:cNvPr id="8" name="Text 6"/>
          <p:cNvSpPr/>
          <p:nvPr/>
        </p:nvSpPr>
        <p:spPr>
          <a:xfrm>
            <a:off x="777240" y="2240280"/>
            <a:ext cx="3657600" cy="36576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En la puerta o el estacionamiento</a:t>
            </a:r>
            <a:endParaRPr lang="en-US" sz="1300" dirty="0"/>
          </a:p>
        </p:txBody>
      </p:sp>
      <p:sp>
        <p:nvSpPr>
          <p:cNvPr id="9" name="Text 7"/>
          <p:cNvSpPr/>
          <p:nvPr/>
        </p:nvSpPr>
        <p:spPr>
          <a:xfrm>
            <a:off x="777240" y="2697480"/>
            <a:ext cx="3657600" cy="169164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Actúa a la entrada dando la bienvenida y acomodando a las personas. En el estacionamiento, da la bienvenida con paraguas cuando es necesario. Este equipo puede estar formado por los diáconos y las diaconisas.</a:t>
            </a:r>
            <a:endParaRPr lang="en-US" sz="1050" dirty="0"/>
          </a:p>
        </p:txBody>
      </p:sp>
      <p:sp>
        <p:nvSpPr>
          <p:cNvPr id="10" name="Shape 8"/>
          <p:cNvSpPr/>
          <p:nvPr/>
        </p:nvSpPr>
        <p:spPr>
          <a:xfrm>
            <a:off x="4663440" y="1828800"/>
            <a:ext cx="3931920" cy="2606040"/>
          </a:xfrm>
          <a:prstGeom prst="rect">
            <a:avLst/>
          </a:prstGeom>
          <a:solidFill>
            <a:srgbClr val="F7FAFC"/>
          </a:solidFill>
          <a:ln w="6350">
            <a:solidFill>
              <a:srgbClr val="E2E8F0"/>
            </a:solidFill>
            <a:prstDash val="solid"/>
          </a:ln>
        </p:spPr>
      </p:sp>
      <p:sp>
        <p:nvSpPr>
          <p:cNvPr id="11" name="Shape 9"/>
          <p:cNvSpPr/>
          <p:nvPr/>
        </p:nvSpPr>
        <p:spPr>
          <a:xfrm>
            <a:off x="4663440" y="1828800"/>
            <a:ext cx="73152" cy="2606040"/>
          </a:xfrm>
          <a:prstGeom prst="rect">
            <a:avLst/>
          </a:prstGeom>
          <a:solidFill>
            <a:srgbClr val="E87722"/>
          </a:solidFill>
          <a:ln w="12700">
            <a:solidFill>
              <a:srgbClr val="E87722"/>
            </a:solidFill>
            <a:prstDash val="solid"/>
          </a:ln>
        </p:spPr>
      </p:sp>
      <p:sp>
        <p:nvSpPr>
          <p:cNvPr id="12" name="Text 10"/>
          <p:cNvSpPr/>
          <p:nvPr/>
        </p:nvSpPr>
        <p:spPr>
          <a:xfrm>
            <a:off x="4892040" y="1965960"/>
            <a:ext cx="36576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ACOMPAÑANTE</a:t>
            </a:r>
            <a:endParaRPr lang="en-US" sz="1100" dirty="0"/>
          </a:p>
        </p:txBody>
      </p:sp>
      <p:sp>
        <p:nvSpPr>
          <p:cNvPr id="13" name="Text 11"/>
          <p:cNvSpPr/>
          <p:nvPr/>
        </p:nvSpPr>
        <p:spPr>
          <a:xfrm>
            <a:off x="4892040" y="2240280"/>
            <a:ext cx="3657600" cy="36576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Dentro del templo y los pasillos</a:t>
            </a:r>
            <a:endParaRPr lang="en-US" sz="1300" dirty="0"/>
          </a:p>
        </p:txBody>
      </p:sp>
      <p:sp>
        <p:nvSpPr>
          <p:cNvPr id="14" name="Text 12"/>
          <p:cNvSpPr/>
          <p:nvPr/>
        </p:nvSpPr>
        <p:spPr>
          <a:xfrm>
            <a:off x="4892040" y="2697480"/>
            <a:ext cx="3657600" cy="169164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Actúa al lado del amigo visitante para ayudarlo a completar la tarjeta y brindarle aclaraciones sobre la programación. Algunas familias pueden inscribirse como apoyo para llevar visitantes a almorzar en sus casas.</a:t>
            </a:r>
            <a:endParaRPr lang="en-US" sz="1050" dirty="0"/>
          </a:p>
        </p:txBody>
      </p:sp>
      <p:sp>
        <p:nvSpPr>
          <p:cNvPr id="15" name="Shape 13"/>
          <p:cNvSpPr/>
          <p:nvPr/>
        </p:nvSpPr>
        <p:spPr>
          <a:xfrm>
            <a:off x="548640" y="4617720"/>
            <a:ext cx="8046720" cy="18288"/>
          </a:xfrm>
          <a:prstGeom prst="rect">
            <a:avLst/>
          </a:prstGeom>
          <a:solidFill>
            <a:srgbClr val="E2E8F0"/>
          </a:solidFill>
          <a:ln w="12700">
            <a:solidFill>
              <a:srgbClr val="E2E8F0"/>
            </a:solidFill>
            <a:prstDash val="solid"/>
          </a:ln>
        </p:spPr>
      </p:sp>
      <p:sp>
        <p:nvSpPr>
          <p:cNvPr id="16" name="Text 1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13</a:t>
            </a:r>
            <a:endParaRPr lang="en-US" sz="900" dirty="0"/>
          </a:p>
        </p:txBody>
      </p:sp>
      <p:sp>
        <p:nvSpPr>
          <p:cNvPr id="17" name="Text 1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13</dc:title>
  <dc:subject>PptxGenJS Presentation</dc:subject>
  <dc:creator>Asociación Ministerial · DSA</dc:creator>
  <cp:lastModifiedBy>Asociación Ministerial · DSA</cp:lastModifiedBy>
  <cp:revision>1</cp:revision>
  <dcterms:created xsi:type="dcterms:W3CDTF">2026-05-19T12:21:23Z</dcterms:created>
  <dcterms:modified xsi:type="dcterms:W3CDTF">2026-05-19T12:21:23Z</dcterms:modified>
</cp:coreProperties>
</file>