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6301"/>
  </p:normalViewPr>
  <p:slideViewPr>
    <p:cSldViewPr snapToGrid="0" snapToObjects="1">
      <p:cViewPr varScale="1">
        <p:scale>
          <a:sx n="170" d="100"/>
          <a:sy n="170" d="100"/>
        </p:scale>
        <p:origin x="50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SA - Otavio José Barreto Lima" userId="fc202b7a-7e88-4697-be33-4c7b2814097f" providerId="ADAL" clId="{C186C9C9-F4BE-5079-AA1E-5E42A704EC5F}"/>
    <pc:docChg chg="undo custSel modSld">
      <pc:chgData name="DSA - Otavio José Barreto Lima" userId="fc202b7a-7e88-4697-be33-4c7b2814097f" providerId="ADAL" clId="{C186C9C9-F4BE-5079-AA1E-5E42A704EC5F}" dt="2026-05-19T13:31:50.596" v="85" actId="20577"/>
      <pc:docMkLst>
        <pc:docMk/>
      </pc:docMkLst>
      <pc:sldChg chg="modSp mod">
        <pc:chgData name="DSA - Otavio José Barreto Lima" userId="fc202b7a-7e88-4697-be33-4c7b2814097f" providerId="ADAL" clId="{C186C9C9-F4BE-5079-AA1E-5E42A704EC5F}" dt="2026-05-19T13:27:36.879" v="11" actId="20577"/>
        <pc:sldMkLst>
          <pc:docMk/>
          <pc:sldMk cId="0" sldId="257"/>
        </pc:sldMkLst>
        <pc:spChg chg="mod">
          <ac:chgData name="DSA - Otavio José Barreto Lima" userId="fc202b7a-7e88-4697-be33-4c7b2814097f" providerId="ADAL" clId="{C186C9C9-F4BE-5079-AA1E-5E42A704EC5F}" dt="2026-05-19T13:27:36.879" v="11" actId="20577"/>
          <ac:spMkLst>
            <pc:docMk/>
            <pc:sldMk cId="0" sldId="257"/>
            <ac:spMk id="12" creationId="{00000000-0000-0000-0000-000000000000}"/>
          </ac:spMkLst>
        </pc:spChg>
      </pc:sldChg>
      <pc:sldChg chg="modSp mod">
        <pc:chgData name="DSA - Otavio José Barreto Lima" userId="fc202b7a-7e88-4697-be33-4c7b2814097f" providerId="ADAL" clId="{C186C9C9-F4BE-5079-AA1E-5E42A704EC5F}" dt="2026-05-19T13:28:22.797" v="23" actId="20577"/>
        <pc:sldMkLst>
          <pc:docMk/>
          <pc:sldMk cId="0" sldId="269"/>
        </pc:sldMkLst>
        <pc:spChg chg="mod">
          <ac:chgData name="DSA - Otavio José Barreto Lima" userId="fc202b7a-7e88-4697-be33-4c7b2814097f" providerId="ADAL" clId="{C186C9C9-F4BE-5079-AA1E-5E42A704EC5F}" dt="2026-05-19T13:28:22.797" v="23" actId="20577"/>
          <ac:spMkLst>
            <pc:docMk/>
            <pc:sldMk cId="0" sldId="269"/>
            <ac:spMk id="4" creationId="{00000000-0000-0000-0000-000000000000}"/>
          </ac:spMkLst>
        </pc:spChg>
      </pc:sldChg>
      <pc:sldChg chg="modSp mod">
        <pc:chgData name="DSA - Otavio José Barreto Lima" userId="fc202b7a-7e88-4697-be33-4c7b2814097f" providerId="ADAL" clId="{C186C9C9-F4BE-5079-AA1E-5E42A704EC5F}" dt="2026-05-19T13:31:01.391" v="73" actId="20577"/>
        <pc:sldMkLst>
          <pc:docMk/>
          <pc:sldMk cId="0" sldId="271"/>
        </pc:sldMkLst>
        <pc:spChg chg="mod">
          <ac:chgData name="DSA - Otavio José Barreto Lima" userId="fc202b7a-7e88-4697-be33-4c7b2814097f" providerId="ADAL" clId="{C186C9C9-F4BE-5079-AA1E-5E42A704EC5F}" dt="2026-05-19T13:31:01.391" v="73" actId="20577"/>
          <ac:spMkLst>
            <pc:docMk/>
            <pc:sldMk cId="0" sldId="271"/>
            <ac:spMk id="5" creationId="{00000000-0000-0000-0000-000000000000}"/>
          </ac:spMkLst>
        </pc:spChg>
        <pc:spChg chg="mod">
          <ac:chgData name="DSA - Otavio José Barreto Lima" userId="fc202b7a-7e88-4697-be33-4c7b2814097f" providerId="ADAL" clId="{C186C9C9-F4BE-5079-AA1E-5E42A704EC5F}" dt="2026-05-19T13:30:45.849" v="59" actId="20577"/>
          <ac:spMkLst>
            <pc:docMk/>
            <pc:sldMk cId="0" sldId="271"/>
            <ac:spMk id="10" creationId="{00000000-0000-0000-0000-000000000000}"/>
          </ac:spMkLst>
        </pc:spChg>
      </pc:sldChg>
      <pc:sldChg chg="modSp mod">
        <pc:chgData name="DSA - Otavio José Barreto Lima" userId="fc202b7a-7e88-4697-be33-4c7b2814097f" providerId="ADAL" clId="{C186C9C9-F4BE-5079-AA1E-5E42A704EC5F}" dt="2026-05-19T13:31:50.596" v="85" actId="20577"/>
        <pc:sldMkLst>
          <pc:docMk/>
          <pc:sldMk cId="0" sldId="280"/>
        </pc:sldMkLst>
        <pc:spChg chg="mod">
          <ac:chgData name="DSA - Otavio José Barreto Lima" userId="fc202b7a-7e88-4697-be33-4c7b2814097f" providerId="ADAL" clId="{C186C9C9-F4BE-5079-AA1E-5E42A704EC5F}" dt="2026-05-19T13:31:50.596" v="85" actId="20577"/>
          <ac:spMkLst>
            <pc:docMk/>
            <pc:sldMk cId="0" sldId="280"/>
            <ac:spMk id="12"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46066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5C"/>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457200" y="411480"/>
            <a:ext cx="411480" cy="411480"/>
          </a:xfrm>
          <a:prstGeom prst="rect">
            <a:avLst/>
          </a:prstGeom>
        </p:spPr>
      </p:pic>
      <p:sp>
        <p:nvSpPr>
          <p:cNvPr id="3" name="Text 0"/>
          <p:cNvSpPr/>
          <p:nvPr/>
        </p:nvSpPr>
        <p:spPr>
          <a:xfrm>
            <a:off x="960120" y="411480"/>
            <a:ext cx="5486400" cy="411480"/>
          </a:xfrm>
          <a:prstGeom prst="rect">
            <a:avLst/>
          </a:prstGeom>
          <a:noFill/>
          <a:ln/>
        </p:spPr>
        <p:txBody>
          <a:bodyPr wrap="square" lIns="0" tIns="0" rIns="0" bIns="0" rtlCol="0" anchor="ctr"/>
          <a:lstStyle/>
          <a:p>
            <a:pPr marL="0" indent="0">
              <a:buNone/>
            </a:pPr>
            <a:r>
              <a:rPr lang="en-US" sz="1100" b="1" kern="0" spc="400" dirty="0">
                <a:solidFill>
                  <a:srgbClr val="FFFFFF"/>
                </a:solidFill>
                <a:latin typeface="Calibri" pitchFamily="34" charset="0"/>
                <a:ea typeface="Calibri" pitchFamily="34" charset="-122"/>
                <a:cs typeface="Calibri" pitchFamily="34" charset="-120"/>
              </a:rPr>
              <a:t>MINISTERIO ADVENTISTA</a:t>
            </a:r>
            <a:endParaRPr lang="en-US" sz="1100" dirty="0"/>
          </a:p>
        </p:txBody>
      </p:sp>
      <p:sp>
        <p:nvSpPr>
          <p:cNvPr id="4" name="Text 1"/>
          <p:cNvSpPr/>
          <p:nvPr/>
        </p:nvSpPr>
        <p:spPr>
          <a:xfrm>
            <a:off x="457200" y="1371600"/>
            <a:ext cx="8229600" cy="320040"/>
          </a:xfrm>
          <a:prstGeom prst="rect">
            <a:avLst/>
          </a:prstGeom>
          <a:noFill/>
          <a:ln/>
        </p:spPr>
        <p:txBody>
          <a:bodyPr wrap="square" lIns="0" tIns="0" rIns="0" bIns="0" rtlCol="0" anchor="ctr"/>
          <a:lstStyle/>
          <a:p>
            <a:pPr marL="0" indent="0">
              <a:buNone/>
            </a:pPr>
            <a:r>
              <a:rPr lang="en-US" sz="1100" b="1" kern="0" spc="500" dirty="0">
                <a:solidFill>
                  <a:srgbClr val="E87722"/>
                </a:solidFill>
                <a:latin typeface="Calibri" pitchFamily="34" charset="0"/>
                <a:ea typeface="Calibri" pitchFamily="34" charset="-122"/>
                <a:cs typeface="Calibri" pitchFamily="34" charset="-120"/>
              </a:rPr>
              <a:t>TERCERA SECCIÓN · EL DIACONADO EN ACCIÓN</a:t>
            </a:r>
            <a:endParaRPr lang="en-US" sz="1100" dirty="0"/>
          </a:p>
        </p:txBody>
      </p:sp>
      <p:sp>
        <p:nvSpPr>
          <p:cNvPr id="5" name="Text 2"/>
          <p:cNvSpPr/>
          <p:nvPr/>
        </p:nvSpPr>
        <p:spPr>
          <a:xfrm>
            <a:off x="457200" y="1783080"/>
            <a:ext cx="8229600" cy="1920240"/>
          </a:xfrm>
          <a:prstGeom prst="rect">
            <a:avLst/>
          </a:prstGeom>
          <a:noFill/>
          <a:ln/>
        </p:spPr>
        <p:txBody>
          <a:bodyPr wrap="square" lIns="0" tIns="0" rIns="0" bIns="0" rtlCol="0" anchor="t"/>
          <a:lstStyle/>
          <a:p>
            <a:pPr marL="0" indent="0">
              <a:buNone/>
            </a:pPr>
            <a:r>
              <a:rPr lang="en-US" sz="4800" b="1" dirty="0">
                <a:solidFill>
                  <a:srgbClr val="FFFFFF"/>
                </a:solidFill>
                <a:latin typeface="Georgia" pitchFamily="34" charset="0"/>
                <a:ea typeface="Georgia" pitchFamily="34" charset="-122"/>
                <a:cs typeface="Georgia" pitchFamily="34" charset="-120"/>
              </a:rPr>
              <a:t>La ceremonia</a:t>
            </a:r>
            <a:endParaRPr lang="en-US" sz="4800" dirty="0"/>
          </a:p>
          <a:p>
            <a:pPr marL="0" indent="0">
              <a:buNone/>
            </a:pPr>
            <a:r>
              <a:rPr lang="en-US" sz="4800" b="1" dirty="0">
                <a:solidFill>
                  <a:srgbClr val="FFFFFF"/>
                </a:solidFill>
                <a:latin typeface="Georgia" pitchFamily="34" charset="0"/>
                <a:ea typeface="Georgia" pitchFamily="34" charset="-122"/>
                <a:cs typeface="Georgia" pitchFamily="34" charset="-120"/>
              </a:rPr>
              <a:t>de la comunión</a:t>
            </a:r>
            <a:endParaRPr lang="en-US" sz="4800" dirty="0"/>
          </a:p>
        </p:txBody>
      </p:sp>
      <p:sp>
        <p:nvSpPr>
          <p:cNvPr id="6" name="Shape 3"/>
          <p:cNvSpPr/>
          <p:nvPr/>
        </p:nvSpPr>
        <p:spPr>
          <a:xfrm>
            <a:off x="457200" y="3749040"/>
            <a:ext cx="640080" cy="54864"/>
          </a:xfrm>
          <a:prstGeom prst="rect">
            <a:avLst/>
          </a:prstGeom>
          <a:solidFill>
            <a:srgbClr val="E87722"/>
          </a:solidFill>
          <a:ln w="12700">
            <a:solidFill>
              <a:srgbClr val="E87722"/>
            </a:solidFill>
            <a:prstDash val="solid"/>
          </a:ln>
        </p:spPr>
        <p:txBody>
          <a:bodyPr/>
          <a:lstStyle/>
          <a:p>
            <a:endParaRPr lang="pt-BR"/>
          </a:p>
        </p:txBody>
      </p:sp>
      <p:sp>
        <p:nvSpPr>
          <p:cNvPr id="7" name="Text 4"/>
          <p:cNvSpPr/>
          <p:nvPr/>
        </p:nvSpPr>
        <p:spPr>
          <a:xfrm>
            <a:off x="457200" y="3931920"/>
            <a:ext cx="8229600" cy="365760"/>
          </a:xfrm>
          <a:prstGeom prst="rect">
            <a:avLst/>
          </a:prstGeom>
          <a:noFill/>
          <a:ln/>
        </p:spPr>
        <p:txBody>
          <a:bodyPr wrap="square" lIns="0" tIns="0" rIns="0" bIns="0" rtlCol="0" anchor="t"/>
          <a:lstStyle/>
          <a:p>
            <a:pPr marL="0" indent="0">
              <a:buNone/>
            </a:pPr>
            <a:r>
              <a:rPr lang="en-US" sz="1600" i="1" dirty="0">
                <a:solidFill>
                  <a:srgbClr val="CBD5E0"/>
                </a:solidFill>
                <a:latin typeface="Calibri" pitchFamily="34" charset="0"/>
                <a:ea typeface="Calibri" pitchFamily="34" charset="-122"/>
                <a:cs typeface="Calibri" pitchFamily="34" charset="-120"/>
              </a:rPr>
              <a:t>Capítulo 11 · Guía del Diaconado</a:t>
            </a:r>
            <a:endParaRPr lang="en-US" sz="1600" dirty="0"/>
          </a:p>
        </p:txBody>
      </p:sp>
      <p:sp>
        <p:nvSpPr>
          <p:cNvPr id="8" name="Text 5"/>
          <p:cNvSpPr/>
          <p:nvPr/>
        </p:nvSpPr>
        <p:spPr>
          <a:xfrm>
            <a:off x="457200" y="4480560"/>
            <a:ext cx="5486400" cy="320040"/>
          </a:xfrm>
          <a:prstGeom prst="rect">
            <a:avLst/>
          </a:prstGeom>
          <a:noFill/>
          <a:ln/>
        </p:spPr>
        <p:txBody>
          <a:bodyPr wrap="square" lIns="0" tIns="0" rIns="0" bIns="0" rtlCol="0" anchor="ctr"/>
          <a:lstStyle/>
          <a:p>
            <a:pPr marL="0" indent="0">
              <a:buNone/>
            </a:pPr>
            <a:r>
              <a:rPr lang="en-US" sz="1100" b="1" kern="0" spc="300" dirty="0">
                <a:solidFill>
                  <a:srgbClr val="FFFFFF"/>
                </a:solidFill>
                <a:latin typeface="Calibri" pitchFamily="34" charset="0"/>
                <a:ea typeface="Calibri" pitchFamily="34" charset="-122"/>
                <a:cs typeface="Calibri" pitchFamily="34" charset="-120"/>
              </a:rPr>
              <a:t>ASOCIACIÓN MINISTERIAL</a:t>
            </a:r>
            <a:endParaRPr lang="en-US" sz="1100" dirty="0"/>
          </a:p>
        </p:txBody>
      </p:sp>
      <p:sp>
        <p:nvSpPr>
          <p:cNvPr id="9" name="Text 6"/>
          <p:cNvSpPr/>
          <p:nvPr/>
        </p:nvSpPr>
        <p:spPr>
          <a:xfrm>
            <a:off x="457200" y="4754880"/>
            <a:ext cx="5486400" cy="27432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
        <p:nvSpPr>
          <p:cNvPr id="10" name="Text 7"/>
          <p:cNvSpPr/>
          <p:nvPr/>
        </p:nvSpPr>
        <p:spPr>
          <a:xfrm>
            <a:off x="4572000" y="4572000"/>
            <a:ext cx="4114800" cy="320040"/>
          </a:xfrm>
          <a:prstGeom prst="rect">
            <a:avLst/>
          </a:prstGeom>
          <a:noFill/>
          <a:ln/>
        </p:spPr>
        <p:txBody>
          <a:bodyPr wrap="square" lIns="0" tIns="0" rIns="0" bIns="0" rtlCol="0" anchor="ctr"/>
          <a:lstStyle/>
          <a:p>
            <a:pPr marL="0" indent="0" algn="r">
              <a:buNone/>
            </a:pPr>
            <a:r>
              <a:rPr lang="en-US" sz="1100" b="1" kern="0" spc="300" dirty="0">
                <a:solidFill>
                  <a:srgbClr val="E87722"/>
                </a:solidFill>
                <a:latin typeface="Calibri" pitchFamily="34" charset="0"/>
                <a:ea typeface="Calibri" pitchFamily="34" charset="-122"/>
                <a:cs typeface="Calibri" pitchFamily="34" charset="-120"/>
              </a:rPr>
              <a:t>Capítulo 11</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02 · EL LAVAMIENTO DE LOS PIES</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600" b="1" dirty="0">
                <a:solidFill>
                  <a:srgbClr val="1A2B5C"/>
                </a:solidFill>
                <a:latin typeface="Georgia" pitchFamily="34" charset="0"/>
                <a:ea typeface="Georgia" pitchFamily="34" charset="-122"/>
                <a:cs typeface="Georgia" pitchFamily="34" charset="-120"/>
              </a:rPr>
              <a:t>Significado del lavamiento</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Una ceremonia humillante transformada en rito consagrado</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En Juan 13:15, Cristo dijo: "Ejemplo les he dado, para que como yo les he hecho, ustedes también hagan". No estaba ordenando solo la práctica de la hospitalidad. Estaba instituyendo un servicio religioso. Por medio del acto del Señor, esa ceremonia humillante fue transformada en rito consagrado.</a:t>
            </a:r>
            <a:endParaRPr lang="en-US" sz="1200" dirty="0"/>
          </a:p>
          <a:p>
            <a:pPr marL="0" indent="0">
              <a:spcAft>
                <a:spcPts val="800"/>
              </a:spcAft>
              <a:buNone/>
            </a:pPr>
            <a:endParaRPr lang="en-US" sz="1200" dirty="0"/>
          </a:p>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Es la preparación indicada por Cristo para el servicio sacramental. Mientras se alberga orgullo y divergencia, no estamos preparados para recibir la comunión de su cuerpo y su sangre. Por eso Jesús indicó que se observase primero la ceremonia conmemorativa de su humillación.</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11</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A2B5C"/>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502920"/>
            <a:ext cx="822960" cy="822960"/>
          </a:xfrm>
          <a:prstGeom prst="rect">
            <a:avLst/>
          </a:prstGeom>
        </p:spPr>
      </p:pic>
      <p:sp>
        <p:nvSpPr>
          <p:cNvPr id="3" name="Text 0"/>
          <p:cNvSpPr/>
          <p:nvPr/>
        </p:nvSpPr>
        <p:spPr>
          <a:xfrm>
            <a:off x="914400" y="1417320"/>
            <a:ext cx="7498080" cy="1508760"/>
          </a:xfrm>
          <a:prstGeom prst="rect">
            <a:avLst/>
          </a:prstGeom>
          <a:noFill/>
          <a:ln/>
        </p:spPr>
        <p:txBody>
          <a:bodyPr wrap="square" lIns="0" tIns="0" rIns="0" bIns="0" rtlCol="0" anchor="t"/>
          <a:lstStyle/>
          <a:p>
            <a:pPr marL="0" indent="0">
              <a:buNone/>
            </a:pPr>
            <a:r>
              <a:rPr lang="en-US" sz="2200" i="1" dirty="0">
                <a:solidFill>
                  <a:srgbClr val="FFFFFF"/>
                </a:solidFill>
                <a:latin typeface="Georgia" pitchFamily="34" charset="0"/>
                <a:ea typeface="Georgia" pitchFamily="34" charset="-122"/>
                <a:cs typeface="Georgia" pitchFamily="34" charset="-120"/>
              </a:rPr>
              <a:t>"El orgullo y el egoísmo crean disensión y odio, pero Jesús se los quitó al lavarles los pies."</a:t>
            </a:r>
            <a:endParaRPr lang="en-US" sz="2200" dirty="0"/>
          </a:p>
        </p:txBody>
      </p:sp>
      <p:sp>
        <p:nvSpPr>
          <p:cNvPr id="4" name="Shape 1"/>
          <p:cNvSpPr/>
          <p:nvPr/>
        </p:nvSpPr>
        <p:spPr>
          <a:xfrm>
            <a:off x="914400" y="3017520"/>
            <a:ext cx="7498080" cy="1143000"/>
          </a:xfrm>
          <a:prstGeom prst="rect">
            <a:avLst/>
          </a:prstGeom>
          <a:solidFill>
            <a:srgbClr val="0F1B3D"/>
          </a:solidFill>
          <a:ln w="12700">
            <a:solidFill>
              <a:srgbClr val="E87722"/>
            </a:solidFill>
            <a:prstDash val="solid"/>
          </a:ln>
        </p:spPr>
        <p:txBody>
          <a:bodyPr/>
          <a:lstStyle/>
          <a:p>
            <a:endParaRPr lang="pt-BR"/>
          </a:p>
        </p:txBody>
      </p:sp>
      <p:sp>
        <p:nvSpPr>
          <p:cNvPr id="5" name="Text 2"/>
          <p:cNvSpPr/>
          <p:nvPr/>
        </p:nvSpPr>
        <p:spPr>
          <a:xfrm>
            <a:off x="1097280" y="3108960"/>
            <a:ext cx="4572000" cy="228600"/>
          </a:xfrm>
          <a:prstGeom prst="rect">
            <a:avLst/>
          </a:prstGeom>
          <a:noFill/>
          <a:ln/>
        </p:spPr>
        <p:txBody>
          <a:bodyPr wrap="square" lIns="0" tIns="0" rIns="0" bIns="0" rtlCol="0" anchor="ctr"/>
          <a:lstStyle/>
          <a:p>
            <a:pPr marL="0" indent="0">
              <a:buNone/>
            </a:pPr>
            <a:r>
              <a:rPr lang="en-US" sz="900" b="1" kern="0" spc="400" dirty="0">
                <a:solidFill>
                  <a:srgbClr val="E87722"/>
                </a:solidFill>
                <a:latin typeface="Calibri" pitchFamily="34" charset="0"/>
                <a:ea typeface="Calibri" pitchFamily="34" charset="-122"/>
                <a:cs typeface="Calibri" pitchFamily="34" charset="-120"/>
              </a:rPr>
              <a:t>UNA LIMPIEZA MÁS PROFUNDA</a:t>
            </a:r>
            <a:endParaRPr lang="en-US" sz="900" dirty="0"/>
          </a:p>
        </p:txBody>
      </p:sp>
      <p:sp>
        <p:nvSpPr>
          <p:cNvPr id="6" name="Text 3"/>
          <p:cNvSpPr/>
          <p:nvPr/>
        </p:nvSpPr>
        <p:spPr>
          <a:xfrm>
            <a:off x="1097280" y="3383280"/>
            <a:ext cx="7132320" cy="777240"/>
          </a:xfrm>
          <a:prstGeom prst="rect">
            <a:avLst/>
          </a:prstGeom>
          <a:noFill/>
          <a:ln/>
        </p:spPr>
        <p:txBody>
          <a:bodyPr wrap="square" lIns="0" tIns="0" rIns="0" bIns="0" rtlCol="0" anchor="t"/>
          <a:lstStyle/>
          <a:p>
            <a:pPr marL="0" indent="0">
              <a:buNone/>
            </a:pPr>
            <a:r>
              <a:rPr lang="en-US" sz="1000" i="1" dirty="0">
                <a:solidFill>
                  <a:srgbClr val="CBD5E0"/>
                </a:solidFill>
                <a:latin typeface="Calibri" pitchFamily="34" charset="0"/>
                <a:ea typeface="Calibri" pitchFamily="34" charset="-122"/>
                <a:cs typeface="Calibri" pitchFamily="34" charset="-120"/>
              </a:rPr>
              <a:t>En el acto de higienizar los pies, Cristo llevó a cabo una limpieza más profunda: lavarles el corazón de las manchas del pecado. Se realizó un cambio en sus sentimientos. Mirándolos, Jesús pudo decir: "Ustedes están limpios" (Juan 13:10).</a:t>
            </a:r>
            <a:endParaRPr lang="en-US" sz="1000" dirty="0"/>
          </a:p>
        </p:txBody>
      </p:sp>
      <p:sp>
        <p:nvSpPr>
          <p:cNvPr id="7" name="Shape 4"/>
          <p:cNvSpPr/>
          <p:nvPr/>
        </p:nvSpPr>
        <p:spPr>
          <a:xfrm>
            <a:off x="914400" y="4370832"/>
            <a:ext cx="365760" cy="36576"/>
          </a:xfrm>
          <a:prstGeom prst="rect">
            <a:avLst/>
          </a:prstGeom>
          <a:solidFill>
            <a:srgbClr val="E87722"/>
          </a:solidFill>
          <a:ln w="12700">
            <a:solidFill>
              <a:srgbClr val="E87722"/>
            </a:solidFill>
            <a:prstDash val="solid"/>
          </a:ln>
        </p:spPr>
        <p:txBody>
          <a:bodyPr/>
          <a:lstStyle/>
          <a:p>
            <a:endParaRPr lang="pt-BR"/>
          </a:p>
        </p:txBody>
      </p:sp>
      <p:sp>
        <p:nvSpPr>
          <p:cNvPr id="8" name="Text 5"/>
          <p:cNvSpPr/>
          <p:nvPr/>
        </p:nvSpPr>
        <p:spPr>
          <a:xfrm>
            <a:off x="1417320" y="4233672"/>
            <a:ext cx="4572000" cy="320040"/>
          </a:xfrm>
          <a:prstGeom prst="rect">
            <a:avLst/>
          </a:prstGeom>
          <a:noFill/>
          <a:ln/>
        </p:spPr>
        <p:txBody>
          <a:bodyPr wrap="square" lIns="0" tIns="0" rIns="0" bIns="0" rtlCol="0" anchor="ctr"/>
          <a:lstStyle/>
          <a:p>
            <a:pPr marL="0" indent="0">
              <a:buNone/>
            </a:pPr>
            <a:r>
              <a:rPr lang="en-US" sz="1100" b="1" kern="0" spc="400" dirty="0">
                <a:solidFill>
                  <a:srgbClr val="E87722"/>
                </a:solidFill>
                <a:latin typeface="Calibri" pitchFamily="34" charset="0"/>
                <a:ea typeface="Calibri" pitchFamily="34" charset="-122"/>
                <a:cs typeface="Calibri" pitchFamily="34" charset="-120"/>
              </a:rPr>
              <a:t>ELENA DE WHITE</a:t>
            </a:r>
            <a:endParaRPr lang="en-US" sz="1100" dirty="0"/>
          </a:p>
        </p:txBody>
      </p:sp>
      <p:sp>
        <p:nvSpPr>
          <p:cNvPr id="9" name="Text 6"/>
          <p:cNvSpPr/>
          <p:nvPr/>
        </p:nvSpPr>
        <p:spPr>
          <a:xfrm>
            <a:off x="914400" y="4572000"/>
            <a:ext cx="5486400" cy="27432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El Deseado de todas las gentes, p. 603</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02 · EL LAVAMIENTO DE LOS PIES</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3200" b="1" dirty="0">
                <a:solidFill>
                  <a:srgbClr val="1A2B5C"/>
                </a:solidFill>
                <a:latin typeface="Georgia" pitchFamily="34" charset="0"/>
                <a:ea typeface="Georgia" pitchFamily="34" charset="-122"/>
                <a:cs typeface="Georgia" pitchFamily="34" charset="-120"/>
              </a:rPr>
              <a:t>El mensaje del rito</a:t>
            </a:r>
            <a:endParaRPr lang="en-US" sz="32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Shape 3"/>
          <p:cNvSpPr/>
          <p:nvPr/>
        </p:nvSpPr>
        <p:spPr>
          <a:xfrm>
            <a:off x="548640" y="1920240"/>
            <a:ext cx="8046720" cy="2011680"/>
          </a:xfrm>
          <a:prstGeom prst="rect">
            <a:avLst/>
          </a:prstGeom>
          <a:solidFill>
            <a:srgbClr val="F7FAFC"/>
          </a:solidFill>
          <a:ln w="12700">
            <a:solidFill>
              <a:srgbClr val="E87722"/>
            </a:solidFill>
            <a:prstDash val="solid"/>
          </a:ln>
        </p:spPr>
        <p:txBody>
          <a:bodyPr/>
          <a:lstStyle/>
          <a:p>
            <a:endParaRPr lang="pt-BR"/>
          </a:p>
        </p:txBody>
      </p:sp>
      <p:sp>
        <p:nvSpPr>
          <p:cNvPr id="6" name="Text 4"/>
          <p:cNvSpPr/>
          <p:nvPr/>
        </p:nvSpPr>
        <p:spPr>
          <a:xfrm>
            <a:off x="731520" y="2057400"/>
            <a:ext cx="5486400" cy="228600"/>
          </a:xfrm>
          <a:prstGeom prst="rect">
            <a:avLst/>
          </a:prstGeom>
          <a:noFill/>
          <a:ln/>
        </p:spPr>
        <p:txBody>
          <a:bodyPr wrap="square" lIns="0" tIns="0" rIns="0" bIns="0" rtlCol="0" anchor="ctr"/>
          <a:lstStyle/>
          <a:p>
            <a:pPr marL="0" indent="0">
              <a:buNone/>
            </a:pPr>
            <a:r>
              <a:rPr lang="en-US" sz="900" b="1" kern="0" spc="400" dirty="0">
                <a:solidFill>
                  <a:srgbClr val="E87722"/>
                </a:solidFill>
                <a:latin typeface="Calibri" pitchFamily="34" charset="0"/>
                <a:ea typeface="Calibri" pitchFamily="34" charset="-122"/>
                <a:cs typeface="Calibri" pitchFamily="34" charset="-120"/>
              </a:rPr>
              <a:t>MANUAL DE LA IGLESIA, P. 158</a:t>
            </a:r>
            <a:endParaRPr lang="en-US" sz="900" dirty="0"/>
          </a:p>
        </p:txBody>
      </p:sp>
      <p:sp>
        <p:nvSpPr>
          <p:cNvPr id="7" name="Text 5"/>
          <p:cNvSpPr/>
          <p:nvPr/>
        </p:nvSpPr>
        <p:spPr>
          <a:xfrm>
            <a:off x="731520" y="2331720"/>
            <a:ext cx="7680960" cy="868680"/>
          </a:xfrm>
          <a:prstGeom prst="rect">
            <a:avLst/>
          </a:prstGeom>
          <a:noFill/>
          <a:ln/>
        </p:spPr>
        <p:txBody>
          <a:bodyPr wrap="square" lIns="0" tIns="0" rIns="0" bIns="0" rtlCol="0" anchor="t"/>
          <a:lstStyle/>
          <a:p>
            <a:pPr marL="0" indent="0">
              <a:buNone/>
            </a:pPr>
            <a:r>
              <a:rPr lang="en-US" sz="1300" i="1" dirty="0">
                <a:solidFill>
                  <a:srgbClr val="1A2B5C"/>
                </a:solidFill>
                <a:latin typeface="Georgia" pitchFamily="34" charset="0"/>
                <a:ea typeface="Georgia" pitchFamily="34" charset="-122"/>
                <a:cs typeface="Georgia" pitchFamily="34" charset="-120"/>
              </a:rPr>
              <a:t>"La experiencia espiritual que encierra el acto del lavamiento de los pies deja de ser una costumbre común para convertirse en un rito sagrado."</a:t>
            </a:r>
            <a:endParaRPr lang="en-US" sz="1300" dirty="0"/>
          </a:p>
        </p:txBody>
      </p:sp>
      <p:sp>
        <p:nvSpPr>
          <p:cNvPr id="8" name="Text 6"/>
          <p:cNvSpPr/>
          <p:nvPr/>
        </p:nvSpPr>
        <p:spPr>
          <a:xfrm>
            <a:off x="731520" y="3246120"/>
            <a:ext cx="7680960" cy="640080"/>
          </a:xfrm>
          <a:prstGeom prst="rect">
            <a:avLst/>
          </a:prstGeom>
          <a:noFill/>
          <a:ln/>
        </p:spPr>
        <p:txBody>
          <a:bodyPr wrap="square" lIns="0" tIns="0" rIns="0" bIns="0" rtlCol="0" anchor="t"/>
          <a:lstStyle/>
          <a:p>
            <a:pPr marL="0" indent="0">
              <a:buNone/>
            </a:pPr>
            <a:r>
              <a:rPr lang="en-US" sz="1100" i="1" dirty="0">
                <a:solidFill>
                  <a:srgbClr val="4A5568"/>
                </a:solidFill>
                <a:latin typeface="Calibri" pitchFamily="34" charset="0"/>
                <a:ea typeface="Calibri" pitchFamily="34" charset="-122"/>
                <a:cs typeface="Calibri" pitchFamily="34" charset="-120"/>
              </a:rPr>
              <a:t>Conlleva un mensaje de perdón, aceptación, certeza y solidaridad, principalmente de Cristo para con el creyente, pero también entre los propios creyentes. Ese mensaje se expresa en una atmósfera de humildad.</a:t>
            </a:r>
            <a:endParaRPr lang="en-US" sz="1100" dirty="0"/>
          </a:p>
        </p:txBody>
      </p:sp>
      <p:sp>
        <p:nvSpPr>
          <p:cNvPr id="9" name="Text 7"/>
          <p:cNvSpPr/>
          <p:nvPr/>
        </p:nvSpPr>
        <p:spPr>
          <a:xfrm>
            <a:off x="548640" y="4160520"/>
            <a:ext cx="8046720" cy="320040"/>
          </a:xfrm>
          <a:prstGeom prst="rect">
            <a:avLst/>
          </a:prstGeom>
          <a:noFill/>
          <a:ln/>
        </p:spPr>
        <p:txBody>
          <a:bodyPr wrap="square" lIns="0" tIns="0" rIns="0" bIns="0" rtlCol="0" anchor="ctr"/>
          <a:lstStyle/>
          <a:p>
            <a:pPr marL="0" indent="0" algn="ctr">
              <a:buNone/>
            </a:pPr>
            <a:r>
              <a:rPr lang="en-US" sz="1000" i="1" dirty="0">
                <a:solidFill>
                  <a:srgbClr val="94A3B8"/>
                </a:solidFill>
                <a:latin typeface="Calibri" pitchFamily="34" charset="0"/>
                <a:ea typeface="Calibri" pitchFamily="34" charset="-122"/>
                <a:cs typeface="Calibri" pitchFamily="34" charset="-120"/>
              </a:rPr>
              <a:t>Cuatro palabras-llave: perdón, aceptación, certeza, solidaridad. La atmósfera: humildad.</a:t>
            </a:r>
            <a:endParaRPr lang="en-US" sz="1000" dirty="0"/>
          </a:p>
        </p:txBody>
      </p:sp>
      <p:sp>
        <p:nvSpPr>
          <p:cNvPr id="10" name="Shape 8"/>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11" name="Text 9"/>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11</a:t>
            </a:r>
            <a:endParaRPr lang="en-US" sz="900" dirty="0"/>
          </a:p>
        </p:txBody>
      </p:sp>
      <p:sp>
        <p:nvSpPr>
          <p:cNvPr id="12" name="Text 10"/>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02 · EL LAVAMIENTO DE LOS PIES</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2600" b="1" dirty="0">
                <a:solidFill>
                  <a:srgbClr val="1A2B5C"/>
                </a:solidFill>
                <a:latin typeface="Georgia" pitchFamily="34" charset="0"/>
                <a:ea typeface="Georgia" pitchFamily="34" charset="-122"/>
                <a:cs typeface="Georgia" pitchFamily="34" charset="-120"/>
              </a:rPr>
              <a:t>Preparativos, dependencias y servicio</a:t>
            </a:r>
            <a:endParaRPr lang="en-US" sz="26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Shape 3"/>
          <p:cNvSpPr/>
          <p:nvPr/>
        </p:nvSpPr>
        <p:spPr>
          <a:xfrm>
            <a:off x="548640" y="1828800"/>
            <a:ext cx="2468880" cy="2606040"/>
          </a:xfrm>
          <a:prstGeom prst="rect">
            <a:avLst/>
          </a:prstGeom>
          <a:solidFill>
            <a:srgbClr val="F7FAFC"/>
          </a:solidFill>
          <a:ln w="6350">
            <a:solidFill>
              <a:srgbClr val="E2E8F0"/>
            </a:solidFill>
            <a:prstDash val="solid"/>
          </a:ln>
        </p:spPr>
        <p:txBody>
          <a:bodyPr/>
          <a:lstStyle/>
          <a:p>
            <a:endParaRPr lang="pt-BR"/>
          </a:p>
        </p:txBody>
      </p:sp>
      <p:sp>
        <p:nvSpPr>
          <p:cNvPr id="6" name="Shape 4"/>
          <p:cNvSpPr/>
          <p:nvPr/>
        </p:nvSpPr>
        <p:spPr>
          <a:xfrm>
            <a:off x="548640" y="1828800"/>
            <a:ext cx="73152" cy="2606040"/>
          </a:xfrm>
          <a:prstGeom prst="rect">
            <a:avLst/>
          </a:prstGeom>
          <a:solidFill>
            <a:srgbClr val="E87722"/>
          </a:solidFill>
          <a:ln w="12700">
            <a:solidFill>
              <a:srgbClr val="E87722"/>
            </a:solidFill>
            <a:prstDash val="solid"/>
          </a:ln>
        </p:spPr>
        <p:txBody>
          <a:bodyPr/>
          <a:lstStyle/>
          <a:p>
            <a:endParaRPr lang="pt-BR"/>
          </a:p>
        </p:txBody>
      </p:sp>
      <p:sp>
        <p:nvSpPr>
          <p:cNvPr id="7" name="Shape 5"/>
          <p:cNvSpPr/>
          <p:nvPr/>
        </p:nvSpPr>
        <p:spPr>
          <a:xfrm>
            <a:off x="868680" y="2103120"/>
            <a:ext cx="640080" cy="640080"/>
          </a:xfrm>
          <a:prstGeom prst="ellipse">
            <a:avLst/>
          </a:prstGeom>
          <a:solidFill>
            <a:srgbClr val="FFFFFF"/>
          </a:solidFill>
          <a:ln w="19050">
            <a:solidFill>
              <a:srgbClr val="E87722"/>
            </a:solidFill>
            <a:prstDash val="solid"/>
          </a:ln>
        </p:spPr>
        <p:txBody>
          <a:bodyPr/>
          <a:lstStyle/>
          <a:p>
            <a:endParaRPr lang="pt-BR"/>
          </a:p>
        </p:txBody>
      </p:sp>
      <p:pic>
        <p:nvPicPr>
          <p:cNvPr id="8" name="Image 0" descr="preencoded.png"/>
          <p:cNvPicPr>
            <a:picLocks noChangeAspect="1"/>
          </p:cNvPicPr>
          <p:nvPr/>
        </p:nvPicPr>
        <p:blipFill>
          <a:blip r:embed="rId3"/>
          <a:stretch>
            <a:fillRect/>
          </a:stretch>
        </p:blipFill>
        <p:spPr>
          <a:xfrm>
            <a:off x="1005840" y="2240280"/>
            <a:ext cx="365760" cy="365760"/>
          </a:xfrm>
          <a:prstGeom prst="rect">
            <a:avLst/>
          </a:prstGeom>
        </p:spPr>
      </p:pic>
      <p:sp>
        <p:nvSpPr>
          <p:cNvPr id="9" name="Text 6"/>
          <p:cNvSpPr/>
          <p:nvPr/>
        </p:nvSpPr>
        <p:spPr>
          <a:xfrm>
            <a:off x="822960" y="2926080"/>
            <a:ext cx="2103120" cy="411480"/>
          </a:xfrm>
          <a:prstGeom prst="rect">
            <a:avLst/>
          </a:prstGeom>
          <a:noFill/>
          <a:ln/>
        </p:spPr>
        <p:txBody>
          <a:bodyPr wrap="square" lIns="0" tIns="0" rIns="0" bIns="0" rtlCol="0" anchor="t"/>
          <a:lstStyle/>
          <a:p>
            <a:pPr marL="0" indent="0">
              <a:buNone/>
            </a:pPr>
            <a:r>
              <a:rPr lang="en-US" sz="1400" b="1" dirty="0">
                <a:solidFill>
                  <a:srgbClr val="1A2B5C"/>
                </a:solidFill>
                <a:latin typeface="Calibri" pitchFamily="34" charset="0"/>
                <a:ea typeface="Calibri" pitchFamily="34" charset="-122"/>
                <a:cs typeface="Calibri" pitchFamily="34" charset="-120"/>
              </a:rPr>
              <a:t>Preparativos</a:t>
            </a:r>
            <a:endParaRPr lang="en-US" sz="1400" dirty="0"/>
          </a:p>
        </p:txBody>
      </p:sp>
      <p:sp>
        <p:nvSpPr>
          <p:cNvPr id="10" name="Text 7"/>
          <p:cNvSpPr/>
          <p:nvPr/>
        </p:nvSpPr>
        <p:spPr>
          <a:xfrm>
            <a:off x="822960" y="3383280"/>
            <a:ext cx="2103120" cy="1051560"/>
          </a:xfrm>
          <a:prstGeom prst="rect">
            <a:avLst/>
          </a:prstGeom>
          <a:noFill/>
          <a:ln/>
        </p:spPr>
        <p:txBody>
          <a:bodyPr wrap="square" lIns="0" tIns="0" rIns="0" bIns="0" rtlCol="0" anchor="t"/>
          <a:lstStyle/>
          <a:p>
            <a:pPr marL="0" indent="0">
              <a:buNone/>
            </a:pPr>
            <a:r>
              <a:rPr lang="en-US" sz="1000" dirty="0">
                <a:solidFill>
                  <a:srgbClr val="4A5568"/>
                </a:solidFill>
                <a:latin typeface="Calibri" pitchFamily="34" charset="0"/>
                <a:ea typeface="Calibri" pitchFamily="34" charset="-122"/>
                <a:cs typeface="Calibri" pitchFamily="34" charset="-120"/>
              </a:rPr>
              <a:t>En común acuerdo con ancianos o pastor. Los diáconos o las diaconisas "proveen toallas, palanganas, agua y baldes" (Manual, p. 100).</a:t>
            </a:r>
            <a:endParaRPr lang="en-US" sz="1000" dirty="0"/>
          </a:p>
        </p:txBody>
      </p:sp>
      <p:sp>
        <p:nvSpPr>
          <p:cNvPr id="11" name="Shape 8"/>
          <p:cNvSpPr/>
          <p:nvPr/>
        </p:nvSpPr>
        <p:spPr>
          <a:xfrm>
            <a:off x="3291840" y="1828800"/>
            <a:ext cx="2468880" cy="2606040"/>
          </a:xfrm>
          <a:prstGeom prst="rect">
            <a:avLst/>
          </a:prstGeom>
          <a:solidFill>
            <a:srgbClr val="F7FAFC"/>
          </a:solidFill>
          <a:ln w="6350">
            <a:solidFill>
              <a:srgbClr val="E2E8F0"/>
            </a:solidFill>
            <a:prstDash val="solid"/>
          </a:ln>
        </p:spPr>
        <p:txBody>
          <a:bodyPr/>
          <a:lstStyle/>
          <a:p>
            <a:endParaRPr lang="pt-BR"/>
          </a:p>
        </p:txBody>
      </p:sp>
      <p:sp>
        <p:nvSpPr>
          <p:cNvPr id="12" name="Shape 9"/>
          <p:cNvSpPr/>
          <p:nvPr/>
        </p:nvSpPr>
        <p:spPr>
          <a:xfrm>
            <a:off x="3291840" y="1828800"/>
            <a:ext cx="73152" cy="2606040"/>
          </a:xfrm>
          <a:prstGeom prst="rect">
            <a:avLst/>
          </a:prstGeom>
          <a:solidFill>
            <a:srgbClr val="E87722"/>
          </a:solidFill>
          <a:ln w="12700">
            <a:solidFill>
              <a:srgbClr val="E87722"/>
            </a:solidFill>
            <a:prstDash val="solid"/>
          </a:ln>
        </p:spPr>
        <p:txBody>
          <a:bodyPr/>
          <a:lstStyle/>
          <a:p>
            <a:endParaRPr lang="pt-BR"/>
          </a:p>
        </p:txBody>
      </p:sp>
      <p:sp>
        <p:nvSpPr>
          <p:cNvPr id="13" name="Shape 10"/>
          <p:cNvSpPr/>
          <p:nvPr/>
        </p:nvSpPr>
        <p:spPr>
          <a:xfrm>
            <a:off x="3611880" y="2103120"/>
            <a:ext cx="640080" cy="640080"/>
          </a:xfrm>
          <a:prstGeom prst="ellipse">
            <a:avLst/>
          </a:prstGeom>
          <a:solidFill>
            <a:srgbClr val="FFFFFF"/>
          </a:solidFill>
          <a:ln w="19050">
            <a:solidFill>
              <a:srgbClr val="E87722"/>
            </a:solidFill>
            <a:prstDash val="solid"/>
          </a:ln>
        </p:spPr>
        <p:txBody>
          <a:bodyPr/>
          <a:lstStyle/>
          <a:p>
            <a:endParaRPr lang="pt-BR"/>
          </a:p>
        </p:txBody>
      </p:sp>
      <p:pic>
        <p:nvPicPr>
          <p:cNvPr id="14" name="Image 1" descr="preencoded.png"/>
          <p:cNvPicPr>
            <a:picLocks noChangeAspect="1"/>
          </p:cNvPicPr>
          <p:nvPr/>
        </p:nvPicPr>
        <p:blipFill>
          <a:blip r:embed="rId4"/>
          <a:stretch>
            <a:fillRect/>
          </a:stretch>
        </p:blipFill>
        <p:spPr>
          <a:xfrm>
            <a:off x="3749040" y="2240280"/>
            <a:ext cx="365760" cy="365760"/>
          </a:xfrm>
          <a:prstGeom prst="rect">
            <a:avLst/>
          </a:prstGeom>
        </p:spPr>
      </p:pic>
      <p:sp>
        <p:nvSpPr>
          <p:cNvPr id="15" name="Text 11"/>
          <p:cNvSpPr/>
          <p:nvPr/>
        </p:nvSpPr>
        <p:spPr>
          <a:xfrm>
            <a:off x="3566160" y="2926080"/>
            <a:ext cx="2103120" cy="411480"/>
          </a:xfrm>
          <a:prstGeom prst="rect">
            <a:avLst/>
          </a:prstGeom>
          <a:noFill/>
          <a:ln/>
        </p:spPr>
        <p:txBody>
          <a:bodyPr wrap="square" lIns="0" tIns="0" rIns="0" bIns="0" rtlCol="0" anchor="t"/>
          <a:lstStyle/>
          <a:p>
            <a:pPr marL="0" indent="0">
              <a:buNone/>
            </a:pPr>
            <a:r>
              <a:rPr lang="en-US" sz="1400" b="1" dirty="0">
                <a:solidFill>
                  <a:srgbClr val="1A2B5C"/>
                </a:solidFill>
                <a:latin typeface="Calibri" pitchFamily="34" charset="0"/>
                <a:ea typeface="Calibri" pitchFamily="34" charset="-122"/>
                <a:cs typeface="Calibri" pitchFamily="34" charset="-120"/>
              </a:rPr>
              <a:t>Dependencias</a:t>
            </a:r>
            <a:endParaRPr lang="en-US" sz="1400" dirty="0"/>
          </a:p>
        </p:txBody>
      </p:sp>
      <p:sp>
        <p:nvSpPr>
          <p:cNvPr id="16" name="Text 12"/>
          <p:cNvSpPr/>
          <p:nvPr/>
        </p:nvSpPr>
        <p:spPr>
          <a:xfrm>
            <a:off x="3566160" y="3383280"/>
            <a:ext cx="2103120" cy="1051560"/>
          </a:xfrm>
          <a:prstGeom prst="rect">
            <a:avLst/>
          </a:prstGeom>
          <a:noFill/>
          <a:ln/>
        </p:spPr>
        <p:txBody>
          <a:bodyPr wrap="square" lIns="0" tIns="0" rIns="0" bIns="0" rtlCol="0" anchor="t"/>
          <a:lstStyle/>
          <a:p>
            <a:pPr marL="0" indent="0">
              <a:buNone/>
            </a:pPr>
            <a:r>
              <a:rPr lang="en-US" sz="1000" dirty="0">
                <a:solidFill>
                  <a:srgbClr val="4A5568"/>
                </a:solidFill>
                <a:latin typeface="Calibri" pitchFamily="34" charset="0"/>
                <a:ea typeface="Calibri" pitchFamily="34" charset="-122"/>
                <a:cs typeface="Calibri" pitchFamily="34" charset="-120"/>
              </a:rPr>
              <a:t>Áreas separadas para hombres y mujeres. Providencias para discapacitados. Esposos o padres con hijos bautizados pueden participar juntos donde sea apropiado.</a:t>
            </a:r>
            <a:endParaRPr lang="en-US" sz="1000" dirty="0"/>
          </a:p>
        </p:txBody>
      </p:sp>
      <p:sp>
        <p:nvSpPr>
          <p:cNvPr id="17" name="Shape 13"/>
          <p:cNvSpPr/>
          <p:nvPr/>
        </p:nvSpPr>
        <p:spPr>
          <a:xfrm>
            <a:off x="6035040" y="1828800"/>
            <a:ext cx="2468880" cy="2606040"/>
          </a:xfrm>
          <a:prstGeom prst="rect">
            <a:avLst/>
          </a:prstGeom>
          <a:solidFill>
            <a:srgbClr val="F7FAFC"/>
          </a:solidFill>
          <a:ln w="6350">
            <a:solidFill>
              <a:srgbClr val="E2E8F0"/>
            </a:solidFill>
            <a:prstDash val="solid"/>
          </a:ln>
        </p:spPr>
        <p:txBody>
          <a:bodyPr/>
          <a:lstStyle/>
          <a:p>
            <a:endParaRPr lang="pt-BR"/>
          </a:p>
        </p:txBody>
      </p:sp>
      <p:sp>
        <p:nvSpPr>
          <p:cNvPr id="18" name="Shape 14"/>
          <p:cNvSpPr/>
          <p:nvPr/>
        </p:nvSpPr>
        <p:spPr>
          <a:xfrm>
            <a:off x="6035040" y="1828800"/>
            <a:ext cx="73152" cy="2606040"/>
          </a:xfrm>
          <a:prstGeom prst="rect">
            <a:avLst/>
          </a:prstGeom>
          <a:solidFill>
            <a:srgbClr val="E87722"/>
          </a:solidFill>
          <a:ln w="12700">
            <a:solidFill>
              <a:srgbClr val="E87722"/>
            </a:solidFill>
            <a:prstDash val="solid"/>
          </a:ln>
        </p:spPr>
        <p:txBody>
          <a:bodyPr/>
          <a:lstStyle/>
          <a:p>
            <a:endParaRPr lang="pt-BR"/>
          </a:p>
        </p:txBody>
      </p:sp>
      <p:sp>
        <p:nvSpPr>
          <p:cNvPr id="19" name="Shape 15"/>
          <p:cNvSpPr/>
          <p:nvPr/>
        </p:nvSpPr>
        <p:spPr>
          <a:xfrm>
            <a:off x="6355080" y="2103120"/>
            <a:ext cx="640080" cy="640080"/>
          </a:xfrm>
          <a:prstGeom prst="ellipse">
            <a:avLst/>
          </a:prstGeom>
          <a:solidFill>
            <a:srgbClr val="FFFFFF"/>
          </a:solidFill>
          <a:ln w="19050">
            <a:solidFill>
              <a:srgbClr val="E87722"/>
            </a:solidFill>
            <a:prstDash val="solid"/>
          </a:ln>
        </p:spPr>
        <p:txBody>
          <a:bodyPr/>
          <a:lstStyle/>
          <a:p>
            <a:endParaRPr lang="pt-BR"/>
          </a:p>
        </p:txBody>
      </p:sp>
      <p:pic>
        <p:nvPicPr>
          <p:cNvPr id="20" name="Image 2" descr="preencoded.png"/>
          <p:cNvPicPr>
            <a:picLocks noChangeAspect="1"/>
          </p:cNvPicPr>
          <p:nvPr/>
        </p:nvPicPr>
        <p:blipFill>
          <a:blip r:embed="rId5"/>
          <a:stretch>
            <a:fillRect/>
          </a:stretch>
        </p:blipFill>
        <p:spPr>
          <a:xfrm>
            <a:off x="6492240" y="2240280"/>
            <a:ext cx="365760" cy="365760"/>
          </a:xfrm>
          <a:prstGeom prst="rect">
            <a:avLst/>
          </a:prstGeom>
        </p:spPr>
      </p:pic>
      <p:sp>
        <p:nvSpPr>
          <p:cNvPr id="21" name="Text 16"/>
          <p:cNvSpPr/>
          <p:nvPr/>
        </p:nvSpPr>
        <p:spPr>
          <a:xfrm>
            <a:off x="6309360" y="2926080"/>
            <a:ext cx="2103120" cy="411480"/>
          </a:xfrm>
          <a:prstGeom prst="rect">
            <a:avLst/>
          </a:prstGeom>
          <a:noFill/>
          <a:ln/>
        </p:spPr>
        <p:txBody>
          <a:bodyPr wrap="square" lIns="0" tIns="0" rIns="0" bIns="0" rtlCol="0" anchor="t"/>
          <a:lstStyle/>
          <a:p>
            <a:pPr marL="0" indent="0">
              <a:buNone/>
            </a:pPr>
            <a:r>
              <a:rPr lang="en-US" sz="1400" b="1" dirty="0">
                <a:solidFill>
                  <a:srgbClr val="1A2B5C"/>
                </a:solidFill>
                <a:latin typeface="Calibri" pitchFamily="34" charset="0"/>
                <a:ea typeface="Calibri" pitchFamily="34" charset="-122"/>
                <a:cs typeface="Calibri" pitchFamily="34" charset="-120"/>
              </a:rPr>
              <a:t>Durante la ceremonia</a:t>
            </a:r>
            <a:endParaRPr lang="en-US" sz="1400" dirty="0"/>
          </a:p>
        </p:txBody>
      </p:sp>
      <p:sp>
        <p:nvSpPr>
          <p:cNvPr id="22" name="Text 17"/>
          <p:cNvSpPr/>
          <p:nvPr/>
        </p:nvSpPr>
        <p:spPr>
          <a:xfrm>
            <a:off x="6309360" y="3383280"/>
            <a:ext cx="2103120" cy="1051560"/>
          </a:xfrm>
          <a:prstGeom prst="rect">
            <a:avLst/>
          </a:prstGeom>
          <a:noFill/>
          <a:ln/>
        </p:spPr>
        <p:txBody>
          <a:bodyPr wrap="square" lIns="0" tIns="0" rIns="0" bIns="0" rtlCol="0" anchor="t"/>
          <a:lstStyle/>
          <a:p>
            <a:pPr marL="0" indent="0">
              <a:buNone/>
            </a:pPr>
            <a:r>
              <a:rPr lang="en-US" sz="1000" dirty="0">
                <a:solidFill>
                  <a:srgbClr val="4A5568"/>
                </a:solidFill>
                <a:latin typeface="Calibri" pitchFamily="34" charset="0"/>
                <a:ea typeface="Calibri" pitchFamily="34" charset="-122"/>
                <a:cs typeface="Calibri" pitchFamily="34" charset="-120"/>
              </a:rPr>
              <a:t>Designar diáconos y diaconisas para auxiliar a encontrar compañero/a y mantener orden. Especial atención a visitantes y nuevos miembros.</a:t>
            </a:r>
            <a:endParaRPr lang="en-US" sz="1000" dirty="0"/>
          </a:p>
        </p:txBody>
      </p:sp>
      <p:sp>
        <p:nvSpPr>
          <p:cNvPr id="23" name="Shape 18"/>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24" name="Text 19"/>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11</a:t>
            </a:r>
            <a:endParaRPr lang="en-US" sz="900" dirty="0"/>
          </a:p>
        </p:txBody>
      </p:sp>
      <p:sp>
        <p:nvSpPr>
          <p:cNvPr id="25" name="Text 20"/>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F1B3D"/>
        </a:solidFill>
        <a:effectLst/>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txBody>
          <a:bodyPr/>
          <a:lstStyle/>
          <a:p>
            <a:endParaRPr lang="pt-BR"/>
          </a:p>
        </p:txBody>
      </p:sp>
      <p:sp>
        <p:nvSpPr>
          <p:cNvPr id="3" name="Text 1"/>
          <p:cNvSpPr/>
          <p:nvPr/>
        </p:nvSpPr>
        <p:spPr>
          <a:xfrm>
            <a:off x="822960" y="1645920"/>
            <a:ext cx="7315200" cy="457200"/>
          </a:xfrm>
          <a:prstGeom prst="rect">
            <a:avLst/>
          </a:prstGeom>
          <a:noFill/>
          <a:ln/>
        </p:spPr>
        <p:txBody>
          <a:bodyPr wrap="square" lIns="0" tIns="0" rIns="0" bIns="0" rtlCol="0" anchor="ctr"/>
          <a:lstStyle/>
          <a:p>
            <a:pPr marL="0" indent="0">
              <a:buNone/>
            </a:pPr>
            <a:r>
              <a:rPr lang="en-US" sz="1400" b="1" kern="0" spc="600" dirty="0">
                <a:solidFill>
                  <a:srgbClr val="E87722"/>
                </a:solidFill>
                <a:latin typeface="Calibri" pitchFamily="34" charset="0"/>
                <a:ea typeface="Calibri" pitchFamily="34" charset="-122"/>
                <a:cs typeface="Calibri" pitchFamily="34" charset="-120"/>
              </a:rPr>
              <a:t>PARTE 03</a:t>
            </a:r>
            <a:endParaRPr lang="en-US" sz="1400" dirty="0"/>
          </a:p>
        </p:txBody>
      </p:sp>
      <p:sp>
        <p:nvSpPr>
          <p:cNvPr id="4" name="Text 2"/>
          <p:cNvSpPr/>
          <p:nvPr/>
        </p:nvSpPr>
        <p:spPr>
          <a:xfrm>
            <a:off x="822960" y="2103120"/>
            <a:ext cx="7772400" cy="1097280"/>
          </a:xfrm>
          <a:prstGeom prst="rect">
            <a:avLst/>
          </a:prstGeom>
          <a:noFill/>
          <a:ln/>
        </p:spPr>
        <p:txBody>
          <a:bodyPr wrap="square" lIns="0" tIns="0" rIns="0" bIns="0" rtlCol="0" anchor="t"/>
          <a:lstStyle/>
          <a:p>
            <a:pPr marL="0" indent="0">
              <a:buNone/>
            </a:pPr>
            <a:r>
              <a:rPr lang="en-US" sz="5200" b="1" dirty="0">
                <a:solidFill>
                  <a:srgbClr val="FFFFFF"/>
                </a:solidFill>
                <a:latin typeface="Georgia" pitchFamily="34" charset="0"/>
                <a:ea typeface="Georgia" pitchFamily="34" charset="-122"/>
                <a:cs typeface="Georgia" pitchFamily="34" charset="-120"/>
              </a:rPr>
              <a:t>La Cena del </a:t>
            </a:r>
            <a:r>
              <a:rPr lang="en-US" sz="5200" b="1" dirty="0" err="1">
                <a:solidFill>
                  <a:srgbClr val="FFFFFF"/>
                </a:solidFill>
                <a:latin typeface="Georgia" pitchFamily="34" charset="0"/>
                <a:ea typeface="Georgia" pitchFamily="34" charset="-122"/>
                <a:cs typeface="Georgia" pitchFamily="34" charset="-120"/>
              </a:rPr>
              <a:t>Señor</a:t>
            </a:r>
            <a:endParaRPr lang="en-US" sz="52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marL="0" indent="0">
              <a:buNone/>
            </a:pPr>
            <a:r>
              <a:rPr lang="en-US" sz="1400" i="1" dirty="0">
                <a:solidFill>
                  <a:srgbClr val="CBD5E0"/>
                </a:solidFill>
                <a:latin typeface="Calibri" pitchFamily="34" charset="0"/>
                <a:ea typeface="Calibri" pitchFamily="34" charset="-122"/>
                <a:cs typeface="Calibri" pitchFamily="34" charset="-120"/>
              </a:rPr>
              <a:t>Preparativos, distribución del pan y del jugo, orden y reverencia.</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03 · LA SANTA CENA</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Los preparativos</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La responsabilidad de las diaconisas</a:t>
            </a:r>
            <a:endParaRPr lang="en-US" sz="1400" dirty="0"/>
          </a:p>
        </p:txBody>
      </p:sp>
      <p:sp>
        <p:nvSpPr>
          <p:cNvPr id="7" name="Shape 4"/>
          <p:cNvSpPr/>
          <p:nvPr/>
        </p:nvSpPr>
        <p:spPr>
          <a:xfrm>
            <a:off x="548640" y="2697480"/>
            <a:ext cx="8046720" cy="1188720"/>
          </a:xfrm>
          <a:prstGeom prst="rect">
            <a:avLst/>
          </a:prstGeom>
          <a:solidFill>
            <a:srgbClr val="F7FAFC"/>
          </a:solidFill>
          <a:ln w="12700">
            <a:solidFill>
              <a:srgbClr val="E87722"/>
            </a:solidFill>
            <a:prstDash val="solid"/>
          </a:ln>
        </p:spPr>
        <p:txBody>
          <a:bodyPr/>
          <a:lstStyle/>
          <a:p>
            <a:endParaRPr lang="pt-BR"/>
          </a:p>
        </p:txBody>
      </p:sp>
      <p:sp>
        <p:nvSpPr>
          <p:cNvPr id="8" name="Text 5"/>
          <p:cNvSpPr/>
          <p:nvPr/>
        </p:nvSpPr>
        <p:spPr>
          <a:xfrm>
            <a:off x="731520" y="2816352"/>
            <a:ext cx="5486400" cy="228600"/>
          </a:xfrm>
          <a:prstGeom prst="rect">
            <a:avLst/>
          </a:prstGeom>
          <a:noFill/>
          <a:ln/>
        </p:spPr>
        <p:txBody>
          <a:bodyPr wrap="square" lIns="0" tIns="0" rIns="0" bIns="0" rtlCol="0" anchor="ctr"/>
          <a:lstStyle/>
          <a:p>
            <a:pPr marL="0" indent="0">
              <a:buNone/>
            </a:pPr>
            <a:r>
              <a:rPr lang="en-US" sz="900" b="1" kern="0" spc="400" dirty="0">
                <a:solidFill>
                  <a:srgbClr val="E87722"/>
                </a:solidFill>
                <a:latin typeface="Calibri" pitchFamily="34" charset="0"/>
                <a:ea typeface="Calibri" pitchFamily="34" charset="-122"/>
                <a:cs typeface="Calibri" pitchFamily="34" charset="-120"/>
              </a:rPr>
              <a:t>MANUAL DE LA IGLESIA, P. 102</a:t>
            </a:r>
            <a:endParaRPr lang="en-US" sz="900" dirty="0"/>
          </a:p>
        </p:txBody>
      </p:sp>
      <p:sp>
        <p:nvSpPr>
          <p:cNvPr id="9" name="Text 6"/>
          <p:cNvSpPr/>
          <p:nvPr/>
        </p:nvSpPr>
        <p:spPr>
          <a:xfrm>
            <a:off x="731520" y="3063240"/>
            <a:ext cx="7680960" cy="777240"/>
          </a:xfrm>
          <a:prstGeom prst="rect">
            <a:avLst/>
          </a:prstGeom>
          <a:noFill/>
          <a:ln/>
        </p:spPr>
        <p:txBody>
          <a:bodyPr wrap="square" lIns="0" tIns="0" rIns="0" bIns="0" rtlCol="0" anchor="t"/>
          <a:lstStyle/>
          <a:p>
            <a:pPr marL="0" indent="0">
              <a:buNone/>
            </a:pPr>
            <a:r>
              <a:rPr lang="en-US" sz="1100" i="1" dirty="0">
                <a:solidFill>
                  <a:srgbClr val="1A2B5C"/>
                </a:solidFill>
                <a:latin typeface="Georgia" pitchFamily="34" charset="0"/>
                <a:ea typeface="Georgia" pitchFamily="34" charset="-122"/>
                <a:cs typeface="Georgia" pitchFamily="34" charset="-120"/>
              </a:rPr>
              <a:t>Antes de que comience el servicio, las diaconisas "preparan la mesa de la comunión: preparar el pan y el vino, llenar las copitas con el vino, poner los platos con el pan sin levadura y cubrir la mesa con el mantel preparado para este fin".</a:t>
            </a:r>
            <a:endParaRPr lang="en-US" sz="1100" dirty="0"/>
          </a:p>
        </p:txBody>
      </p:sp>
      <p:sp>
        <p:nvSpPr>
          <p:cNvPr id="10" name="Shape 7"/>
          <p:cNvSpPr/>
          <p:nvPr/>
        </p:nvSpPr>
        <p:spPr>
          <a:xfrm>
            <a:off x="548640" y="4023360"/>
            <a:ext cx="8046720" cy="457200"/>
          </a:xfrm>
          <a:prstGeom prst="rect">
            <a:avLst/>
          </a:prstGeom>
          <a:solidFill>
            <a:srgbClr val="1A2B5C"/>
          </a:solidFill>
          <a:ln w="12700">
            <a:solidFill>
              <a:srgbClr val="1A2B5C"/>
            </a:solidFill>
            <a:prstDash val="solid"/>
          </a:ln>
        </p:spPr>
        <p:txBody>
          <a:bodyPr/>
          <a:lstStyle/>
          <a:p>
            <a:endParaRPr lang="pt-BR"/>
          </a:p>
        </p:txBody>
      </p:sp>
      <p:sp>
        <p:nvSpPr>
          <p:cNvPr id="11" name="Text 8"/>
          <p:cNvSpPr/>
          <p:nvPr/>
        </p:nvSpPr>
        <p:spPr>
          <a:xfrm>
            <a:off x="731520" y="4096512"/>
            <a:ext cx="7680960" cy="320040"/>
          </a:xfrm>
          <a:prstGeom prst="rect">
            <a:avLst/>
          </a:prstGeom>
          <a:noFill/>
          <a:ln/>
        </p:spPr>
        <p:txBody>
          <a:bodyPr wrap="square" lIns="0" tIns="0" rIns="0" bIns="0" rtlCol="0" anchor="ctr"/>
          <a:lstStyle/>
          <a:p>
            <a:pPr marL="0" indent="0" algn="ctr">
              <a:buNone/>
            </a:pPr>
            <a:r>
              <a:rPr lang="en-US" sz="1050" b="1" i="1" dirty="0">
                <a:solidFill>
                  <a:srgbClr val="E87722"/>
                </a:solidFill>
                <a:latin typeface="Calibri" pitchFamily="34" charset="0"/>
                <a:ea typeface="Calibri" pitchFamily="34" charset="-122"/>
                <a:cs typeface="Calibri" pitchFamily="34" charset="-120"/>
              </a:rPr>
              <a:t>Regla práctica: "Es mejor que sobre, a que falte". La ceremonia queda perjudicada si los emblemas no son suficientes.</a:t>
            </a:r>
            <a:endParaRPr lang="en-US" sz="1050" dirty="0"/>
          </a:p>
        </p:txBody>
      </p:sp>
      <p:sp>
        <p:nvSpPr>
          <p:cNvPr id="12" name="Shape 9"/>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13" name="Text 10"/>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11</a:t>
            </a:r>
            <a:endParaRPr lang="en-US" sz="900" dirty="0"/>
          </a:p>
        </p:txBody>
      </p:sp>
      <p:sp>
        <p:nvSpPr>
          <p:cNvPr id="14" name="Text 11"/>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15</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03 · LA SANTA CENA</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La reunión previa y los roles</a:t>
            </a:r>
            <a:endParaRPr lang="en-US" sz="28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Text 3"/>
          <p:cNvSpPr/>
          <p:nvPr/>
        </p:nvSpPr>
        <p:spPr>
          <a:xfrm>
            <a:off x="548640" y="1783080"/>
            <a:ext cx="8229600" cy="914400"/>
          </a:xfrm>
          <a:prstGeom prst="rect">
            <a:avLst/>
          </a:prstGeom>
          <a:noFill/>
          <a:ln/>
        </p:spPr>
        <p:txBody>
          <a:bodyPr wrap="square" lIns="0" tIns="0" rIns="0" bIns="0" rtlCol="0" anchor="t"/>
          <a:lstStyle/>
          <a:p>
            <a:pPr marL="0" indent="0">
              <a:buNone/>
            </a:pPr>
            <a:r>
              <a:rPr lang="en-US" sz="1200" i="1" dirty="0">
                <a:solidFill>
                  <a:srgbClr val="4A5568"/>
                </a:solidFill>
                <a:latin typeface="Calibri" pitchFamily="34" charset="0"/>
                <a:ea typeface="Calibri" pitchFamily="34" charset="-122"/>
                <a:cs typeface="Calibri" pitchFamily="34" charset="-120"/>
              </a:rPr>
              <a:t>Antes de la ceremonia, una reunión entre todos los que van a ministrar la cena (pastores, ancianos, diáconos y diaconisas) para combinar los detalles, las secuencias y la parte que cada uno desempeñará. Una Cena del </a:t>
            </a:r>
            <a:r>
              <a:rPr lang="en-US" sz="1200" i="1" dirty="0" err="1">
                <a:solidFill>
                  <a:srgbClr val="4A5568"/>
                </a:solidFill>
                <a:latin typeface="Calibri" pitchFamily="34" charset="0"/>
                <a:ea typeface="Calibri" pitchFamily="34" charset="-122"/>
                <a:cs typeface="Calibri" pitchFamily="34" charset="-120"/>
              </a:rPr>
              <a:t>Señor</a:t>
            </a:r>
            <a:r>
              <a:rPr lang="en-US" sz="1200" i="1" dirty="0">
                <a:solidFill>
                  <a:srgbClr val="4A5568"/>
                </a:solidFill>
                <a:latin typeface="Calibri" pitchFamily="34" charset="0"/>
                <a:ea typeface="Calibri" pitchFamily="34" charset="-122"/>
                <a:cs typeface="Calibri" pitchFamily="34" charset="-120"/>
              </a:rPr>
              <a:t> bien ordenada provoca una impresión mucho más duradera sobre la congregación.</a:t>
            </a:r>
            <a:endParaRPr lang="en-US" sz="1200" dirty="0"/>
          </a:p>
        </p:txBody>
      </p:sp>
      <p:sp>
        <p:nvSpPr>
          <p:cNvPr id="6" name="Shape 4"/>
          <p:cNvSpPr/>
          <p:nvPr/>
        </p:nvSpPr>
        <p:spPr>
          <a:xfrm>
            <a:off x="548640" y="2880360"/>
            <a:ext cx="3931920" cy="1554480"/>
          </a:xfrm>
          <a:prstGeom prst="rect">
            <a:avLst/>
          </a:prstGeom>
          <a:solidFill>
            <a:srgbClr val="F7FAFC"/>
          </a:solidFill>
          <a:ln w="6350">
            <a:solidFill>
              <a:srgbClr val="E2E8F0"/>
            </a:solidFill>
            <a:prstDash val="solid"/>
          </a:ln>
        </p:spPr>
        <p:txBody>
          <a:bodyPr/>
          <a:lstStyle/>
          <a:p>
            <a:endParaRPr lang="pt-BR"/>
          </a:p>
        </p:txBody>
      </p:sp>
      <p:sp>
        <p:nvSpPr>
          <p:cNvPr id="7" name="Shape 5"/>
          <p:cNvSpPr/>
          <p:nvPr/>
        </p:nvSpPr>
        <p:spPr>
          <a:xfrm>
            <a:off x="548640" y="2880360"/>
            <a:ext cx="73152" cy="1554480"/>
          </a:xfrm>
          <a:prstGeom prst="rect">
            <a:avLst/>
          </a:prstGeom>
          <a:solidFill>
            <a:srgbClr val="E87722"/>
          </a:solidFill>
          <a:ln w="12700">
            <a:solidFill>
              <a:srgbClr val="E87722"/>
            </a:solidFill>
            <a:prstDash val="solid"/>
          </a:ln>
        </p:spPr>
        <p:txBody>
          <a:bodyPr/>
          <a:lstStyle/>
          <a:p>
            <a:endParaRPr lang="pt-BR"/>
          </a:p>
        </p:txBody>
      </p:sp>
      <p:sp>
        <p:nvSpPr>
          <p:cNvPr id="8" name="Text 6"/>
          <p:cNvSpPr/>
          <p:nvPr/>
        </p:nvSpPr>
        <p:spPr>
          <a:xfrm>
            <a:off x="777240" y="2971800"/>
            <a:ext cx="3657600" cy="274320"/>
          </a:xfrm>
          <a:prstGeom prst="rect">
            <a:avLst/>
          </a:prstGeom>
          <a:noFill/>
          <a:ln/>
        </p:spPr>
        <p:txBody>
          <a:bodyPr wrap="square" lIns="0" tIns="0" rIns="0" bIns="0" rtlCol="0" anchor="ctr"/>
          <a:lstStyle/>
          <a:p>
            <a:pPr marL="0" indent="0">
              <a:buNone/>
            </a:pPr>
            <a:r>
              <a:rPr lang="en-US" sz="1100" b="1" kern="0" spc="400" dirty="0">
                <a:solidFill>
                  <a:srgbClr val="E87722"/>
                </a:solidFill>
                <a:latin typeface="Calibri" pitchFamily="34" charset="0"/>
                <a:ea typeface="Calibri" pitchFamily="34" charset="-122"/>
                <a:cs typeface="Calibri" pitchFamily="34" charset="-120"/>
              </a:rPr>
              <a:t>QUIÉN DIRIGE</a:t>
            </a:r>
            <a:endParaRPr lang="en-US" sz="1100" dirty="0"/>
          </a:p>
        </p:txBody>
      </p:sp>
      <p:sp>
        <p:nvSpPr>
          <p:cNvPr id="9" name="Text 7"/>
          <p:cNvSpPr/>
          <p:nvPr/>
        </p:nvSpPr>
        <p:spPr>
          <a:xfrm>
            <a:off x="777240" y="3246120"/>
            <a:ext cx="3657600" cy="365760"/>
          </a:xfrm>
          <a:prstGeom prst="rect">
            <a:avLst/>
          </a:prstGeom>
          <a:noFill/>
          <a:ln/>
        </p:spPr>
        <p:txBody>
          <a:bodyPr wrap="square" lIns="0" tIns="0" rIns="0" bIns="0" rtlCol="0" anchor="t"/>
          <a:lstStyle/>
          <a:p>
            <a:pPr marL="0" indent="0">
              <a:buNone/>
            </a:pPr>
            <a:r>
              <a:rPr lang="en-US" sz="1400" b="1" dirty="0">
                <a:solidFill>
                  <a:srgbClr val="1A2B5C"/>
                </a:solidFill>
                <a:latin typeface="Calibri" pitchFamily="34" charset="0"/>
                <a:ea typeface="Calibri" pitchFamily="34" charset="-122"/>
                <a:cs typeface="Calibri" pitchFamily="34" charset="-120"/>
              </a:rPr>
              <a:t>Pastor o anciano ordenado</a:t>
            </a:r>
            <a:endParaRPr lang="en-US" sz="1400" dirty="0"/>
          </a:p>
        </p:txBody>
      </p:sp>
      <p:sp>
        <p:nvSpPr>
          <p:cNvPr id="10" name="Text 8"/>
          <p:cNvSpPr/>
          <p:nvPr/>
        </p:nvSpPr>
        <p:spPr>
          <a:xfrm>
            <a:off x="777240" y="3657600"/>
            <a:ext cx="3657600" cy="685800"/>
          </a:xfrm>
          <a:prstGeom prst="rect">
            <a:avLst/>
          </a:prstGeom>
          <a:noFill/>
          <a:ln/>
        </p:spPr>
        <p:txBody>
          <a:bodyPr wrap="square" lIns="0" tIns="0" rIns="0" bIns="0" rtlCol="0" anchor="t"/>
          <a:lstStyle/>
          <a:p>
            <a:pPr marL="0" indent="0">
              <a:buNone/>
            </a:pPr>
            <a:r>
              <a:rPr lang="en-US" sz="1000" dirty="0">
                <a:solidFill>
                  <a:srgbClr val="4A5568"/>
                </a:solidFill>
                <a:latin typeface="Calibri" pitchFamily="34" charset="0"/>
                <a:ea typeface="Calibri" pitchFamily="34" charset="-122"/>
                <a:cs typeface="Calibri" pitchFamily="34" charset="-120"/>
              </a:rPr>
              <a:t>Un pastor, o un anciano o anciana ordenados de la iglesia local.</a:t>
            </a:r>
            <a:endParaRPr lang="en-US" sz="1000" dirty="0"/>
          </a:p>
        </p:txBody>
      </p:sp>
      <p:sp>
        <p:nvSpPr>
          <p:cNvPr id="11" name="Shape 9"/>
          <p:cNvSpPr/>
          <p:nvPr/>
        </p:nvSpPr>
        <p:spPr>
          <a:xfrm>
            <a:off x="4663440" y="2880360"/>
            <a:ext cx="3931920" cy="1554480"/>
          </a:xfrm>
          <a:prstGeom prst="rect">
            <a:avLst/>
          </a:prstGeom>
          <a:solidFill>
            <a:srgbClr val="F7FAFC"/>
          </a:solidFill>
          <a:ln w="6350">
            <a:solidFill>
              <a:srgbClr val="E2E8F0"/>
            </a:solidFill>
            <a:prstDash val="solid"/>
          </a:ln>
        </p:spPr>
        <p:txBody>
          <a:bodyPr/>
          <a:lstStyle/>
          <a:p>
            <a:endParaRPr lang="pt-BR"/>
          </a:p>
        </p:txBody>
      </p:sp>
      <p:sp>
        <p:nvSpPr>
          <p:cNvPr id="12" name="Shape 10"/>
          <p:cNvSpPr/>
          <p:nvPr/>
        </p:nvSpPr>
        <p:spPr>
          <a:xfrm>
            <a:off x="4663440" y="2880360"/>
            <a:ext cx="73152" cy="1554480"/>
          </a:xfrm>
          <a:prstGeom prst="rect">
            <a:avLst/>
          </a:prstGeom>
          <a:solidFill>
            <a:srgbClr val="E87722"/>
          </a:solidFill>
          <a:ln w="12700">
            <a:solidFill>
              <a:srgbClr val="E87722"/>
            </a:solidFill>
            <a:prstDash val="solid"/>
          </a:ln>
        </p:spPr>
        <p:txBody>
          <a:bodyPr/>
          <a:lstStyle/>
          <a:p>
            <a:endParaRPr lang="pt-BR"/>
          </a:p>
        </p:txBody>
      </p:sp>
      <p:sp>
        <p:nvSpPr>
          <p:cNvPr id="13" name="Text 11"/>
          <p:cNvSpPr/>
          <p:nvPr/>
        </p:nvSpPr>
        <p:spPr>
          <a:xfrm>
            <a:off x="4892040" y="2971800"/>
            <a:ext cx="3657600" cy="274320"/>
          </a:xfrm>
          <a:prstGeom prst="rect">
            <a:avLst/>
          </a:prstGeom>
          <a:noFill/>
          <a:ln/>
        </p:spPr>
        <p:txBody>
          <a:bodyPr wrap="square" lIns="0" tIns="0" rIns="0" bIns="0" rtlCol="0" anchor="ctr"/>
          <a:lstStyle/>
          <a:p>
            <a:pPr marL="0" indent="0">
              <a:buNone/>
            </a:pPr>
            <a:r>
              <a:rPr lang="en-US" sz="1100" b="1" kern="0" spc="400" dirty="0">
                <a:solidFill>
                  <a:srgbClr val="E87722"/>
                </a:solidFill>
                <a:latin typeface="Calibri" pitchFamily="34" charset="0"/>
                <a:ea typeface="Calibri" pitchFamily="34" charset="-122"/>
                <a:cs typeface="Calibri" pitchFamily="34" charset="-120"/>
              </a:rPr>
              <a:t>QUIÉN AUXILIA</a:t>
            </a:r>
            <a:endParaRPr lang="en-US" sz="1100" dirty="0"/>
          </a:p>
        </p:txBody>
      </p:sp>
      <p:sp>
        <p:nvSpPr>
          <p:cNvPr id="14" name="Text 12"/>
          <p:cNvSpPr/>
          <p:nvPr/>
        </p:nvSpPr>
        <p:spPr>
          <a:xfrm>
            <a:off x="4892040" y="3246120"/>
            <a:ext cx="3657600" cy="365760"/>
          </a:xfrm>
          <a:prstGeom prst="rect">
            <a:avLst/>
          </a:prstGeom>
          <a:noFill/>
          <a:ln/>
        </p:spPr>
        <p:txBody>
          <a:bodyPr wrap="square" lIns="0" tIns="0" rIns="0" bIns="0" rtlCol="0" anchor="t"/>
          <a:lstStyle/>
          <a:p>
            <a:pPr marL="0" indent="0">
              <a:buNone/>
            </a:pPr>
            <a:r>
              <a:rPr lang="en-US" sz="1400" b="1" dirty="0">
                <a:solidFill>
                  <a:srgbClr val="1A2B5C"/>
                </a:solidFill>
                <a:latin typeface="Calibri" pitchFamily="34" charset="0"/>
                <a:ea typeface="Calibri" pitchFamily="34" charset="-122"/>
                <a:cs typeface="Calibri" pitchFamily="34" charset="-120"/>
              </a:rPr>
              <a:t>Diáconos y diaconisas</a:t>
            </a:r>
            <a:endParaRPr lang="en-US" sz="1400" dirty="0"/>
          </a:p>
        </p:txBody>
      </p:sp>
      <p:sp>
        <p:nvSpPr>
          <p:cNvPr id="15" name="Text 13"/>
          <p:cNvSpPr/>
          <p:nvPr/>
        </p:nvSpPr>
        <p:spPr>
          <a:xfrm>
            <a:off x="4892040" y="3657600"/>
            <a:ext cx="3657600" cy="685800"/>
          </a:xfrm>
          <a:prstGeom prst="rect">
            <a:avLst/>
          </a:prstGeom>
          <a:noFill/>
          <a:ln/>
        </p:spPr>
        <p:txBody>
          <a:bodyPr wrap="square" lIns="0" tIns="0" rIns="0" bIns="0" rtlCol="0" anchor="t"/>
          <a:lstStyle/>
          <a:p>
            <a:pPr marL="0" indent="0">
              <a:buNone/>
            </a:pPr>
            <a:r>
              <a:rPr lang="en-US" sz="1000" dirty="0">
                <a:solidFill>
                  <a:srgbClr val="4A5568"/>
                </a:solidFill>
                <a:latin typeface="Calibri" pitchFamily="34" charset="0"/>
                <a:ea typeface="Calibri" pitchFamily="34" charset="-122"/>
                <a:cs typeface="Calibri" pitchFamily="34" charset="-120"/>
              </a:rPr>
              <a:t>No pueden dirigir el servicio, pero ayudan a distribuir el pan y el vino. Vestimentas sobrias.</a:t>
            </a:r>
            <a:endParaRPr lang="en-US" sz="1000" dirty="0"/>
          </a:p>
        </p:txBody>
      </p:sp>
      <p:sp>
        <p:nvSpPr>
          <p:cNvPr id="16" name="Shape 14"/>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17" name="Text 15"/>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11</a:t>
            </a:r>
            <a:endParaRPr lang="en-US" sz="900" dirty="0"/>
          </a:p>
        </p:txBody>
      </p:sp>
      <p:sp>
        <p:nvSpPr>
          <p:cNvPr id="18" name="Text 16"/>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16</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03 · LA SANTA CENA · LA DISTRIBUCIÓN 01</a:t>
            </a:r>
            <a:endParaRPr lang="en-US" sz="1000" dirty="0"/>
          </a:p>
        </p:txBody>
      </p:sp>
      <p:sp>
        <p:nvSpPr>
          <p:cNvPr id="3" name="Shape 1"/>
          <p:cNvSpPr/>
          <p:nvPr/>
        </p:nvSpPr>
        <p:spPr>
          <a:xfrm>
            <a:off x="548640" y="914400"/>
            <a:ext cx="914400" cy="91440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777240" y="1143000"/>
            <a:ext cx="457200" cy="457200"/>
          </a:xfrm>
          <a:prstGeom prst="rect">
            <a:avLst/>
          </a:prstGeom>
        </p:spPr>
      </p:pic>
      <p:sp>
        <p:nvSpPr>
          <p:cNvPr id="5" name="Text 2"/>
          <p:cNvSpPr/>
          <p:nvPr/>
        </p:nvSpPr>
        <p:spPr>
          <a:xfrm>
            <a:off x="1645920" y="960120"/>
            <a:ext cx="6400800" cy="45720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El pan</a:t>
            </a:r>
            <a:endParaRPr lang="en-US" sz="2800" dirty="0"/>
          </a:p>
        </p:txBody>
      </p:sp>
      <p:sp>
        <p:nvSpPr>
          <p:cNvPr id="6" name="Text 3"/>
          <p:cNvSpPr/>
          <p:nvPr/>
        </p:nvSpPr>
        <p:spPr>
          <a:xfrm>
            <a:off x="1645920" y="1417320"/>
            <a:ext cx="6400800" cy="365760"/>
          </a:xfrm>
          <a:prstGeom prst="rect">
            <a:avLst/>
          </a:prstGeom>
          <a:noFill/>
          <a:ln/>
        </p:spPr>
        <p:txBody>
          <a:bodyPr wrap="square" lIns="0" tIns="0" rIns="0" bIns="0" rtlCol="0" anchor="t"/>
          <a:lstStyle/>
          <a:p>
            <a:pPr marL="0" indent="0">
              <a:buNone/>
            </a:pPr>
            <a:r>
              <a:rPr lang="en-US" sz="1300" i="1" dirty="0">
                <a:solidFill>
                  <a:srgbClr val="E87722"/>
                </a:solidFill>
                <a:latin typeface="Calibri" pitchFamily="34" charset="0"/>
                <a:ea typeface="Calibri" pitchFamily="34" charset="-122"/>
                <a:cs typeface="Calibri" pitchFamily="34" charset="-120"/>
              </a:rPr>
              <a:t>La secuencia desde la mesa hasta la congregación</a:t>
            </a:r>
            <a:endParaRPr lang="en-US" sz="1300" dirty="0"/>
          </a:p>
        </p:txBody>
      </p:sp>
      <p:sp>
        <p:nvSpPr>
          <p:cNvPr id="7" name="Text 4"/>
          <p:cNvSpPr/>
          <p:nvPr/>
        </p:nvSpPr>
        <p:spPr>
          <a:xfrm>
            <a:off x="548640" y="2057400"/>
            <a:ext cx="365760" cy="292608"/>
          </a:xfrm>
          <a:prstGeom prst="rect">
            <a:avLst/>
          </a:prstGeom>
          <a:noFill/>
          <a:ln/>
        </p:spPr>
        <p:txBody>
          <a:bodyPr wrap="square" lIns="0" tIns="0" rIns="0" bIns="0" rtlCol="0" anchor="t"/>
          <a:lstStyle/>
          <a:p>
            <a:pPr marL="0" indent="0">
              <a:buNone/>
            </a:pPr>
            <a:r>
              <a:rPr lang="en-US" sz="1100" b="1" dirty="0">
                <a:solidFill>
                  <a:srgbClr val="E87722"/>
                </a:solidFill>
                <a:latin typeface="Georgia" pitchFamily="34" charset="0"/>
                <a:ea typeface="Georgia" pitchFamily="34" charset="-122"/>
                <a:cs typeface="Georgia" pitchFamily="34" charset="-120"/>
              </a:rPr>
              <a:t>01</a:t>
            </a:r>
            <a:endParaRPr lang="en-US" sz="1100" dirty="0"/>
          </a:p>
        </p:txBody>
      </p:sp>
      <p:sp>
        <p:nvSpPr>
          <p:cNvPr id="8" name="Text 5"/>
          <p:cNvSpPr/>
          <p:nvPr/>
        </p:nvSpPr>
        <p:spPr>
          <a:xfrm>
            <a:off x="960120" y="2057400"/>
            <a:ext cx="7589520" cy="329184"/>
          </a:xfrm>
          <a:prstGeom prst="rect">
            <a:avLst/>
          </a:prstGeom>
          <a:noFill/>
          <a:ln/>
        </p:spPr>
        <p:txBody>
          <a:bodyPr wrap="square" lIns="0" tIns="0" rIns="0" bIns="0" rtlCol="0" anchor="t"/>
          <a:lstStyle/>
          <a:p>
            <a:pPr marL="0" indent="0">
              <a:buNone/>
            </a:pPr>
            <a:r>
              <a:rPr lang="en-US" sz="1000" dirty="0">
                <a:solidFill>
                  <a:srgbClr val="4A5568"/>
                </a:solidFill>
                <a:latin typeface="Calibri" pitchFamily="34" charset="0"/>
                <a:ea typeface="Calibri" pitchFamily="34" charset="-122"/>
                <a:cs typeface="Calibri" pitchFamily="34" charset="-120"/>
              </a:rPr>
              <a:t>Los oficiantes y los diáconos toman sus lugares; se retira el mantel del pan.</a:t>
            </a:r>
            <a:endParaRPr lang="en-US" sz="1000" dirty="0"/>
          </a:p>
        </p:txBody>
      </p:sp>
      <p:sp>
        <p:nvSpPr>
          <p:cNvPr id="9" name="Text 6"/>
          <p:cNvSpPr/>
          <p:nvPr/>
        </p:nvSpPr>
        <p:spPr>
          <a:xfrm>
            <a:off x="548640" y="2414016"/>
            <a:ext cx="365760" cy="292608"/>
          </a:xfrm>
          <a:prstGeom prst="rect">
            <a:avLst/>
          </a:prstGeom>
          <a:noFill/>
          <a:ln/>
        </p:spPr>
        <p:txBody>
          <a:bodyPr wrap="square" lIns="0" tIns="0" rIns="0" bIns="0" rtlCol="0" anchor="t"/>
          <a:lstStyle/>
          <a:p>
            <a:pPr marL="0" indent="0">
              <a:buNone/>
            </a:pPr>
            <a:r>
              <a:rPr lang="en-US" sz="1100" b="1" dirty="0">
                <a:solidFill>
                  <a:srgbClr val="E87722"/>
                </a:solidFill>
                <a:latin typeface="Georgia" pitchFamily="34" charset="0"/>
                <a:ea typeface="Georgia" pitchFamily="34" charset="-122"/>
                <a:cs typeface="Georgia" pitchFamily="34" charset="-120"/>
              </a:rPr>
              <a:t>02</a:t>
            </a:r>
            <a:endParaRPr lang="en-US" sz="1100" dirty="0"/>
          </a:p>
        </p:txBody>
      </p:sp>
      <p:sp>
        <p:nvSpPr>
          <p:cNvPr id="10" name="Text 7"/>
          <p:cNvSpPr/>
          <p:nvPr/>
        </p:nvSpPr>
        <p:spPr>
          <a:xfrm>
            <a:off x="960120" y="2414016"/>
            <a:ext cx="7589520" cy="329184"/>
          </a:xfrm>
          <a:prstGeom prst="rect">
            <a:avLst/>
          </a:prstGeom>
          <a:noFill/>
          <a:ln/>
        </p:spPr>
        <p:txBody>
          <a:bodyPr wrap="square" lIns="0" tIns="0" rIns="0" bIns="0" rtlCol="0" anchor="t"/>
          <a:lstStyle/>
          <a:p>
            <a:pPr marL="0" indent="0">
              <a:buNone/>
            </a:pPr>
            <a:r>
              <a:rPr lang="en-US" sz="1000" dirty="0">
                <a:solidFill>
                  <a:srgbClr val="4A5568"/>
                </a:solidFill>
                <a:latin typeface="Calibri" pitchFamily="34" charset="0"/>
                <a:ea typeface="Calibri" pitchFamily="34" charset="-122"/>
                <a:cs typeface="Calibri" pitchFamily="34" charset="-120"/>
              </a:rPr>
              <a:t>Se lee un pasaje apropiado de las Escrituras (más eficaz si el sermón enfatizó el significado).</a:t>
            </a:r>
            <a:endParaRPr lang="en-US" sz="1000" dirty="0"/>
          </a:p>
        </p:txBody>
      </p:sp>
      <p:sp>
        <p:nvSpPr>
          <p:cNvPr id="11" name="Text 8"/>
          <p:cNvSpPr/>
          <p:nvPr/>
        </p:nvSpPr>
        <p:spPr>
          <a:xfrm>
            <a:off x="548640" y="2770632"/>
            <a:ext cx="365760" cy="292608"/>
          </a:xfrm>
          <a:prstGeom prst="rect">
            <a:avLst/>
          </a:prstGeom>
          <a:noFill/>
          <a:ln/>
        </p:spPr>
        <p:txBody>
          <a:bodyPr wrap="square" lIns="0" tIns="0" rIns="0" bIns="0" rtlCol="0" anchor="t"/>
          <a:lstStyle/>
          <a:p>
            <a:pPr marL="0" indent="0">
              <a:buNone/>
            </a:pPr>
            <a:r>
              <a:rPr lang="en-US" sz="1100" b="1" dirty="0">
                <a:solidFill>
                  <a:srgbClr val="E87722"/>
                </a:solidFill>
                <a:latin typeface="Georgia" pitchFamily="34" charset="0"/>
                <a:ea typeface="Georgia" pitchFamily="34" charset="-122"/>
                <a:cs typeface="Georgia" pitchFamily="34" charset="-120"/>
              </a:rPr>
              <a:t>03</a:t>
            </a:r>
            <a:endParaRPr lang="en-US" sz="1100" dirty="0"/>
          </a:p>
        </p:txBody>
      </p:sp>
      <p:sp>
        <p:nvSpPr>
          <p:cNvPr id="12" name="Text 9"/>
          <p:cNvSpPr/>
          <p:nvPr/>
        </p:nvSpPr>
        <p:spPr>
          <a:xfrm>
            <a:off x="960120" y="2770632"/>
            <a:ext cx="7589520" cy="329184"/>
          </a:xfrm>
          <a:prstGeom prst="rect">
            <a:avLst/>
          </a:prstGeom>
          <a:noFill/>
          <a:ln/>
        </p:spPr>
        <p:txBody>
          <a:bodyPr wrap="square" lIns="0" tIns="0" rIns="0" bIns="0" rtlCol="0" anchor="t"/>
          <a:lstStyle/>
          <a:p>
            <a:pPr marL="0" indent="0">
              <a:buNone/>
            </a:pPr>
            <a:r>
              <a:rPr lang="en-US" sz="1000" dirty="0">
                <a:solidFill>
                  <a:srgbClr val="4A5568"/>
                </a:solidFill>
                <a:latin typeface="Calibri" pitchFamily="34" charset="0"/>
                <a:ea typeface="Calibri" pitchFamily="34" charset="-122"/>
                <a:cs typeface="Calibri" pitchFamily="34" charset="-120"/>
              </a:rPr>
              <a:t>Los oficiantes se arrodillan; se pide la bendición sobre el pan.</a:t>
            </a:r>
            <a:endParaRPr lang="en-US" sz="1000" dirty="0"/>
          </a:p>
        </p:txBody>
      </p:sp>
      <p:sp>
        <p:nvSpPr>
          <p:cNvPr id="13" name="Text 10"/>
          <p:cNvSpPr/>
          <p:nvPr/>
        </p:nvSpPr>
        <p:spPr>
          <a:xfrm>
            <a:off x="548640" y="3127248"/>
            <a:ext cx="365760" cy="292608"/>
          </a:xfrm>
          <a:prstGeom prst="rect">
            <a:avLst/>
          </a:prstGeom>
          <a:noFill/>
          <a:ln/>
        </p:spPr>
        <p:txBody>
          <a:bodyPr wrap="square" lIns="0" tIns="0" rIns="0" bIns="0" rtlCol="0" anchor="t"/>
          <a:lstStyle/>
          <a:p>
            <a:pPr marL="0" indent="0">
              <a:buNone/>
            </a:pPr>
            <a:r>
              <a:rPr lang="en-US" sz="1100" b="1" dirty="0">
                <a:solidFill>
                  <a:srgbClr val="E87722"/>
                </a:solidFill>
                <a:latin typeface="Georgia" pitchFamily="34" charset="0"/>
                <a:ea typeface="Georgia" pitchFamily="34" charset="-122"/>
                <a:cs typeface="Georgia" pitchFamily="34" charset="-120"/>
              </a:rPr>
              <a:t>04</a:t>
            </a:r>
            <a:endParaRPr lang="en-US" sz="1100" dirty="0"/>
          </a:p>
        </p:txBody>
      </p:sp>
      <p:sp>
        <p:nvSpPr>
          <p:cNvPr id="14" name="Text 11"/>
          <p:cNvSpPr/>
          <p:nvPr/>
        </p:nvSpPr>
        <p:spPr>
          <a:xfrm>
            <a:off x="960120" y="3127248"/>
            <a:ext cx="7589520" cy="329184"/>
          </a:xfrm>
          <a:prstGeom prst="rect">
            <a:avLst/>
          </a:prstGeom>
          <a:noFill/>
          <a:ln/>
        </p:spPr>
        <p:txBody>
          <a:bodyPr wrap="square" lIns="0" tIns="0" rIns="0" bIns="0" rtlCol="0" anchor="t"/>
          <a:lstStyle/>
          <a:p>
            <a:pPr marL="0" indent="0">
              <a:buNone/>
            </a:pPr>
            <a:r>
              <a:rPr lang="en-US" sz="1000" dirty="0">
                <a:solidFill>
                  <a:srgbClr val="4A5568"/>
                </a:solidFill>
                <a:latin typeface="Calibri" pitchFamily="34" charset="0"/>
                <a:ea typeface="Calibri" pitchFamily="34" charset="-122"/>
                <a:cs typeface="Calibri" pitchFamily="34" charset="-120"/>
              </a:rPr>
              <a:t>El pastor y los ancianos pasan los platos a los diáconos, que sirven a la congregación.</a:t>
            </a:r>
            <a:endParaRPr lang="en-US" sz="1000" dirty="0"/>
          </a:p>
        </p:txBody>
      </p:sp>
      <p:sp>
        <p:nvSpPr>
          <p:cNvPr id="15" name="Text 12"/>
          <p:cNvSpPr/>
          <p:nvPr/>
        </p:nvSpPr>
        <p:spPr>
          <a:xfrm>
            <a:off x="548640" y="3483864"/>
            <a:ext cx="365760" cy="292608"/>
          </a:xfrm>
          <a:prstGeom prst="rect">
            <a:avLst/>
          </a:prstGeom>
          <a:noFill/>
          <a:ln/>
        </p:spPr>
        <p:txBody>
          <a:bodyPr wrap="square" lIns="0" tIns="0" rIns="0" bIns="0" rtlCol="0" anchor="t"/>
          <a:lstStyle/>
          <a:p>
            <a:pPr marL="0" indent="0">
              <a:buNone/>
            </a:pPr>
            <a:r>
              <a:rPr lang="en-US" sz="1100" b="1" dirty="0">
                <a:solidFill>
                  <a:srgbClr val="E87722"/>
                </a:solidFill>
                <a:latin typeface="Georgia" pitchFamily="34" charset="0"/>
                <a:ea typeface="Georgia" pitchFamily="34" charset="-122"/>
                <a:cs typeface="Georgia" pitchFamily="34" charset="-120"/>
              </a:rPr>
              <a:t>05</a:t>
            </a:r>
            <a:endParaRPr lang="en-US" sz="1100" dirty="0"/>
          </a:p>
        </p:txBody>
      </p:sp>
      <p:sp>
        <p:nvSpPr>
          <p:cNvPr id="16" name="Text 13"/>
          <p:cNvSpPr/>
          <p:nvPr/>
        </p:nvSpPr>
        <p:spPr>
          <a:xfrm>
            <a:off x="960120" y="3483864"/>
            <a:ext cx="7589520" cy="329184"/>
          </a:xfrm>
          <a:prstGeom prst="rect">
            <a:avLst/>
          </a:prstGeom>
          <a:noFill/>
          <a:ln/>
        </p:spPr>
        <p:txBody>
          <a:bodyPr wrap="square" lIns="0" tIns="0" rIns="0" bIns="0" rtlCol="0" anchor="t"/>
          <a:lstStyle/>
          <a:p>
            <a:pPr marL="0" indent="0">
              <a:buNone/>
            </a:pPr>
            <a:r>
              <a:rPr lang="en-US" sz="1000" dirty="0">
                <a:solidFill>
                  <a:srgbClr val="4A5568"/>
                </a:solidFill>
                <a:latin typeface="Calibri" pitchFamily="34" charset="0"/>
                <a:ea typeface="Calibri" pitchFamily="34" charset="-122"/>
                <a:cs typeface="Calibri" pitchFamily="34" charset="-120"/>
              </a:rPr>
              <a:t>Música, testimonios, lectura selecta o canto congregacional durante la distribución.</a:t>
            </a:r>
            <a:endParaRPr lang="en-US" sz="1000" dirty="0"/>
          </a:p>
        </p:txBody>
      </p:sp>
      <p:sp>
        <p:nvSpPr>
          <p:cNvPr id="17" name="Text 14"/>
          <p:cNvSpPr/>
          <p:nvPr/>
        </p:nvSpPr>
        <p:spPr>
          <a:xfrm>
            <a:off x="548640" y="3840480"/>
            <a:ext cx="365760" cy="292608"/>
          </a:xfrm>
          <a:prstGeom prst="rect">
            <a:avLst/>
          </a:prstGeom>
          <a:noFill/>
          <a:ln/>
        </p:spPr>
        <p:txBody>
          <a:bodyPr wrap="square" lIns="0" tIns="0" rIns="0" bIns="0" rtlCol="0" anchor="t"/>
          <a:lstStyle/>
          <a:p>
            <a:pPr marL="0" indent="0">
              <a:buNone/>
            </a:pPr>
            <a:r>
              <a:rPr lang="en-US" sz="1100" b="1" dirty="0">
                <a:solidFill>
                  <a:srgbClr val="E87722"/>
                </a:solidFill>
                <a:latin typeface="Georgia" pitchFamily="34" charset="0"/>
                <a:ea typeface="Georgia" pitchFamily="34" charset="-122"/>
                <a:cs typeface="Georgia" pitchFamily="34" charset="-120"/>
              </a:rPr>
              <a:t>06</a:t>
            </a:r>
            <a:endParaRPr lang="en-US" sz="1100" dirty="0"/>
          </a:p>
        </p:txBody>
      </p:sp>
      <p:sp>
        <p:nvSpPr>
          <p:cNvPr id="18" name="Text 15"/>
          <p:cNvSpPr/>
          <p:nvPr/>
        </p:nvSpPr>
        <p:spPr>
          <a:xfrm>
            <a:off x="960120" y="3840480"/>
            <a:ext cx="7589520" cy="329184"/>
          </a:xfrm>
          <a:prstGeom prst="rect">
            <a:avLst/>
          </a:prstGeom>
          <a:noFill/>
          <a:ln/>
        </p:spPr>
        <p:txBody>
          <a:bodyPr wrap="square" lIns="0" tIns="0" rIns="0" bIns="0" rtlCol="0" anchor="t"/>
          <a:lstStyle/>
          <a:p>
            <a:pPr marL="0" indent="0">
              <a:buNone/>
            </a:pPr>
            <a:r>
              <a:rPr lang="en-US" sz="1000" dirty="0">
                <a:solidFill>
                  <a:srgbClr val="4A5568"/>
                </a:solidFill>
                <a:latin typeface="Calibri" pitchFamily="34" charset="0"/>
                <a:ea typeface="Calibri" pitchFamily="34" charset="-122"/>
                <a:cs typeface="Calibri" pitchFamily="34" charset="-120"/>
              </a:rPr>
              <a:t>Cada persona retiene su porción hasta que los oficiantes terminen.</a:t>
            </a:r>
            <a:endParaRPr lang="en-US" sz="1000" dirty="0"/>
          </a:p>
        </p:txBody>
      </p:sp>
      <p:sp>
        <p:nvSpPr>
          <p:cNvPr id="19" name="Text 16"/>
          <p:cNvSpPr/>
          <p:nvPr/>
        </p:nvSpPr>
        <p:spPr>
          <a:xfrm>
            <a:off x="548640" y="4197096"/>
            <a:ext cx="365760" cy="292608"/>
          </a:xfrm>
          <a:prstGeom prst="rect">
            <a:avLst/>
          </a:prstGeom>
          <a:noFill/>
          <a:ln/>
        </p:spPr>
        <p:txBody>
          <a:bodyPr wrap="square" lIns="0" tIns="0" rIns="0" bIns="0" rtlCol="0" anchor="t"/>
          <a:lstStyle/>
          <a:p>
            <a:pPr marL="0" indent="0">
              <a:buNone/>
            </a:pPr>
            <a:r>
              <a:rPr lang="en-US" sz="1100" b="1" dirty="0">
                <a:solidFill>
                  <a:srgbClr val="E87722"/>
                </a:solidFill>
                <a:latin typeface="Georgia" pitchFamily="34" charset="0"/>
                <a:ea typeface="Georgia" pitchFamily="34" charset="-122"/>
                <a:cs typeface="Georgia" pitchFamily="34" charset="-120"/>
              </a:rPr>
              <a:t>07</a:t>
            </a:r>
            <a:endParaRPr lang="en-US" sz="1100" dirty="0"/>
          </a:p>
        </p:txBody>
      </p:sp>
      <p:sp>
        <p:nvSpPr>
          <p:cNvPr id="20" name="Text 17"/>
          <p:cNvSpPr/>
          <p:nvPr/>
        </p:nvSpPr>
        <p:spPr>
          <a:xfrm>
            <a:off x="960120" y="4197096"/>
            <a:ext cx="7589520" cy="329184"/>
          </a:xfrm>
          <a:prstGeom prst="rect">
            <a:avLst/>
          </a:prstGeom>
          <a:noFill/>
          <a:ln/>
        </p:spPr>
        <p:txBody>
          <a:bodyPr wrap="square" lIns="0" tIns="0" rIns="0" bIns="0" rtlCol="0" anchor="t"/>
          <a:lstStyle/>
          <a:p>
            <a:pPr marL="0" indent="0">
              <a:buNone/>
            </a:pPr>
            <a:r>
              <a:rPr lang="en-US" sz="1000" dirty="0">
                <a:solidFill>
                  <a:srgbClr val="4A5568"/>
                </a:solidFill>
                <a:latin typeface="Calibri" pitchFamily="34" charset="0"/>
                <a:ea typeface="Calibri" pitchFamily="34" charset="-122"/>
                <a:cs typeface="Calibri" pitchFamily="34" charset="-120"/>
              </a:rPr>
              <a:t>Quien dirige invita a todos a participar juntos; todos oran silenciosamente al comer.</a:t>
            </a:r>
            <a:endParaRPr lang="en-US" sz="1000" dirty="0"/>
          </a:p>
        </p:txBody>
      </p:sp>
      <p:sp>
        <p:nvSpPr>
          <p:cNvPr id="21" name="Shape 18"/>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22" name="Text 19"/>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11</a:t>
            </a:r>
            <a:endParaRPr lang="en-US" sz="900" dirty="0"/>
          </a:p>
        </p:txBody>
      </p:sp>
      <p:sp>
        <p:nvSpPr>
          <p:cNvPr id="23" name="Text 20"/>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03 · LA SANTA CENA · LA DISTRIBUCIÓN 02</a:t>
            </a:r>
            <a:endParaRPr lang="en-US" sz="1000" dirty="0"/>
          </a:p>
        </p:txBody>
      </p:sp>
      <p:sp>
        <p:nvSpPr>
          <p:cNvPr id="3" name="Shape 1"/>
          <p:cNvSpPr/>
          <p:nvPr/>
        </p:nvSpPr>
        <p:spPr>
          <a:xfrm>
            <a:off x="548640" y="914400"/>
            <a:ext cx="914400" cy="91440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777240" y="1143000"/>
            <a:ext cx="457200" cy="457200"/>
          </a:xfrm>
          <a:prstGeom prst="rect">
            <a:avLst/>
          </a:prstGeom>
        </p:spPr>
      </p:pic>
      <p:sp>
        <p:nvSpPr>
          <p:cNvPr id="5" name="Text 2"/>
          <p:cNvSpPr/>
          <p:nvPr/>
        </p:nvSpPr>
        <p:spPr>
          <a:xfrm>
            <a:off x="1645920" y="960120"/>
            <a:ext cx="6400800" cy="45720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El jugo de uva</a:t>
            </a:r>
            <a:endParaRPr lang="en-US" sz="2800" dirty="0"/>
          </a:p>
        </p:txBody>
      </p:sp>
      <p:sp>
        <p:nvSpPr>
          <p:cNvPr id="6" name="Text 3"/>
          <p:cNvSpPr/>
          <p:nvPr/>
        </p:nvSpPr>
        <p:spPr>
          <a:xfrm>
            <a:off x="1645920" y="1417320"/>
            <a:ext cx="6400800" cy="365760"/>
          </a:xfrm>
          <a:prstGeom prst="rect">
            <a:avLst/>
          </a:prstGeom>
          <a:noFill/>
          <a:ln/>
        </p:spPr>
        <p:txBody>
          <a:bodyPr wrap="square" lIns="0" tIns="0" rIns="0" bIns="0" rtlCol="0" anchor="t"/>
          <a:lstStyle/>
          <a:p>
            <a:pPr marL="0" indent="0">
              <a:buNone/>
            </a:pPr>
            <a:r>
              <a:rPr lang="en-US" sz="1300" i="1" dirty="0">
                <a:solidFill>
                  <a:srgbClr val="E87722"/>
                </a:solidFill>
                <a:latin typeface="Calibri" pitchFamily="34" charset="0"/>
                <a:ea typeface="Calibri" pitchFamily="34" charset="-122"/>
                <a:cs typeface="Calibri" pitchFamily="34" charset="-120"/>
              </a:rPr>
              <a:t>La consagración del vino y un método opcional</a:t>
            </a:r>
            <a:endParaRPr lang="en-US" sz="1300" dirty="0"/>
          </a:p>
        </p:txBody>
      </p:sp>
      <p:sp>
        <p:nvSpPr>
          <p:cNvPr id="7" name="Text 4"/>
          <p:cNvSpPr/>
          <p:nvPr/>
        </p:nvSpPr>
        <p:spPr>
          <a:xfrm>
            <a:off x="548640" y="2103120"/>
            <a:ext cx="8229600" cy="914400"/>
          </a:xfrm>
          <a:prstGeom prst="rect">
            <a:avLst/>
          </a:prstGeom>
          <a:noFill/>
          <a:ln/>
        </p:spPr>
        <p:txBody>
          <a:bodyPr wrap="square" lIns="0" tIns="0" rIns="0" bIns="0" rtlCol="0" anchor="t"/>
          <a:lstStyle/>
          <a:p>
            <a:pPr marL="0" indent="0">
              <a:buNone/>
            </a:pPr>
            <a:r>
              <a:rPr lang="en-US" sz="1100" dirty="0">
                <a:solidFill>
                  <a:srgbClr val="4A5568"/>
                </a:solidFill>
                <a:latin typeface="Calibri" pitchFamily="34" charset="0"/>
                <a:ea typeface="Calibri" pitchFamily="34" charset="-122"/>
                <a:cs typeface="Calibri" pitchFamily="34" charset="-120"/>
              </a:rPr>
              <a:t>El pastor oficiante lee un texto bíblico apropiado (1 Cor. 11:23-24, Mat. 26:26, Marcos 14:22 o Lucas 22:19). Los oficiantes se arrodillan para la oración de consagración por el vino. Los diáconos sirven a la congregación, y después de que los oficiantes se sirvieron, todos beben el vino juntos.</a:t>
            </a:r>
            <a:endParaRPr lang="en-US" sz="1100" dirty="0"/>
          </a:p>
        </p:txBody>
      </p:sp>
      <p:sp>
        <p:nvSpPr>
          <p:cNvPr id="8" name="Shape 5"/>
          <p:cNvSpPr/>
          <p:nvPr/>
        </p:nvSpPr>
        <p:spPr>
          <a:xfrm>
            <a:off x="548640" y="3108960"/>
            <a:ext cx="8046720" cy="1371600"/>
          </a:xfrm>
          <a:prstGeom prst="rect">
            <a:avLst/>
          </a:prstGeom>
          <a:solidFill>
            <a:srgbClr val="F7FAFC"/>
          </a:solidFill>
          <a:ln w="12700">
            <a:solidFill>
              <a:srgbClr val="E87722"/>
            </a:solidFill>
            <a:prstDash val="solid"/>
          </a:ln>
        </p:spPr>
        <p:txBody>
          <a:bodyPr/>
          <a:lstStyle/>
          <a:p>
            <a:endParaRPr lang="pt-BR"/>
          </a:p>
        </p:txBody>
      </p:sp>
      <p:sp>
        <p:nvSpPr>
          <p:cNvPr id="9" name="Text 6"/>
          <p:cNvSpPr/>
          <p:nvPr/>
        </p:nvSpPr>
        <p:spPr>
          <a:xfrm>
            <a:off x="731520" y="3246120"/>
            <a:ext cx="54864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UN MÉTODO OPCIONAL</a:t>
            </a:r>
            <a:endParaRPr lang="en-US" sz="1000" dirty="0"/>
          </a:p>
        </p:txBody>
      </p:sp>
      <p:sp>
        <p:nvSpPr>
          <p:cNvPr id="10" name="Text 7"/>
          <p:cNvSpPr/>
          <p:nvPr/>
        </p:nvSpPr>
        <p:spPr>
          <a:xfrm>
            <a:off x="731520" y="3520440"/>
            <a:ext cx="7680960" cy="914400"/>
          </a:xfrm>
          <a:prstGeom prst="rect">
            <a:avLst/>
          </a:prstGeom>
          <a:noFill/>
          <a:ln/>
        </p:spPr>
        <p:txBody>
          <a:bodyPr wrap="square" lIns="0" tIns="0" rIns="0" bIns="0" rtlCol="0" anchor="t"/>
          <a:lstStyle/>
          <a:p>
            <a:pPr marL="0" indent="0">
              <a:buNone/>
            </a:pPr>
            <a:r>
              <a:rPr lang="en-US" sz="1050" i="1" dirty="0">
                <a:solidFill>
                  <a:srgbClr val="1A2B5C"/>
                </a:solidFill>
                <a:latin typeface="Calibri" pitchFamily="34" charset="0"/>
                <a:ea typeface="Calibri" pitchFamily="34" charset="-122"/>
                <a:cs typeface="Calibri" pitchFamily="34" charset="-120"/>
              </a:rPr>
              <a:t>El pan se bendice y se parte, y luego se coloca junto con el vino en la misma bandeja, que se pasa a la congregación. Los participantes toman ambos al mismo tiempo: comen el pan, oración silenciosa, oración sobre el vino, y todos lo beben juntos. Donde los bancos tienen soportes para los cálices, no es necesario recogerlos antes de concluir.</a:t>
            </a:r>
            <a:endParaRPr lang="en-US" sz="1050" dirty="0"/>
          </a:p>
        </p:txBody>
      </p:sp>
      <p:sp>
        <p:nvSpPr>
          <p:cNvPr id="11" name="Shape 8"/>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12" name="Text 9"/>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11</a:t>
            </a:r>
            <a:endParaRPr lang="en-US" sz="900" dirty="0"/>
          </a:p>
        </p:txBody>
      </p:sp>
      <p:sp>
        <p:nvSpPr>
          <p:cNvPr id="13" name="Text 10"/>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18</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03 · LA SANTA CENA</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Orden, reverencia y ensayo previo</a:t>
            </a:r>
            <a:endParaRPr lang="en-US" sz="28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Shape 3"/>
          <p:cNvSpPr/>
          <p:nvPr/>
        </p:nvSpPr>
        <p:spPr>
          <a:xfrm>
            <a:off x="548640" y="1874520"/>
            <a:ext cx="3931920" cy="2560320"/>
          </a:xfrm>
          <a:prstGeom prst="rect">
            <a:avLst/>
          </a:prstGeom>
          <a:solidFill>
            <a:srgbClr val="F7FAFC"/>
          </a:solidFill>
          <a:ln w="6350">
            <a:solidFill>
              <a:srgbClr val="E2E8F0"/>
            </a:solidFill>
            <a:prstDash val="solid"/>
          </a:ln>
        </p:spPr>
        <p:txBody>
          <a:bodyPr/>
          <a:lstStyle/>
          <a:p>
            <a:endParaRPr lang="pt-BR"/>
          </a:p>
        </p:txBody>
      </p:sp>
      <p:sp>
        <p:nvSpPr>
          <p:cNvPr id="6" name="Shape 4"/>
          <p:cNvSpPr/>
          <p:nvPr/>
        </p:nvSpPr>
        <p:spPr>
          <a:xfrm>
            <a:off x="548640" y="1874520"/>
            <a:ext cx="73152" cy="2560320"/>
          </a:xfrm>
          <a:prstGeom prst="rect">
            <a:avLst/>
          </a:prstGeom>
          <a:solidFill>
            <a:srgbClr val="E87722"/>
          </a:solidFill>
          <a:ln w="12700">
            <a:solidFill>
              <a:srgbClr val="E87722"/>
            </a:solidFill>
            <a:prstDash val="solid"/>
          </a:ln>
        </p:spPr>
        <p:txBody>
          <a:bodyPr/>
          <a:lstStyle/>
          <a:p>
            <a:endParaRPr lang="pt-BR"/>
          </a:p>
        </p:txBody>
      </p:sp>
      <p:sp>
        <p:nvSpPr>
          <p:cNvPr id="7" name="Text 5"/>
          <p:cNvSpPr/>
          <p:nvPr/>
        </p:nvSpPr>
        <p:spPr>
          <a:xfrm>
            <a:off x="777240" y="2011680"/>
            <a:ext cx="36576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EL EQUILIBRIO QUE BUSCAMOS</a:t>
            </a:r>
            <a:endParaRPr lang="en-US" sz="1000" dirty="0"/>
          </a:p>
        </p:txBody>
      </p:sp>
      <p:sp>
        <p:nvSpPr>
          <p:cNvPr id="8" name="Text 6"/>
          <p:cNvSpPr/>
          <p:nvPr/>
        </p:nvSpPr>
        <p:spPr>
          <a:xfrm>
            <a:off x="777240" y="2286000"/>
            <a:ext cx="3657600" cy="365760"/>
          </a:xfrm>
          <a:prstGeom prst="rect">
            <a:avLst/>
          </a:prstGeom>
          <a:noFill/>
          <a:ln/>
        </p:spPr>
        <p:txBody>
          <a:bodyPr wrap="square" lIns="0" tIns="0" rIns="0" bIns="0" rtlCol="0" anchor="t"/>
          <a:lstStyle/>
          <a:p>
            <a:pPr marL="0" indent="0">
              <a:buNone/>
            </a:pPr>
            <a:r>
              <a:rPr lang="en-US" sz="1500" b="1" dirty="0">
                <a:solidFill>
                  <a:srgbClr val="1A2B5C"/>
                </a:solidFill>
                <a:latin typeface="Calibri" pitchFamily="34" charset="0"/>
                <a:ea typeface="Calibri" pitchFamily="34" charset="-122"/>
                <a:cs typeface="Calibri" pitchFamily="34" charset="-120"/>
              </a:rPr>
              <a:t>Solemnidad sin pesadez</a:t>
            </a:r>
            <a:endParaRPr lang="en-US" sz="1500" dirty="0"/>
          </a:p>
        </p:txBody>
      </p:sp>
      <p:sp>
        <p:nvSpPr>
          <p:cNvPr id="9" name="Text 7"/>
          <p:cNvSpPr/>
          <p:nvPr/>
        </p:nvSpPr>
        <p:spPr>
          <a:xfrm>
            <a:off x="777240" y="2743200"/>
            <a:ext cx="3657600" cy="1600200"/>
          </a:xfrm>
          <a:prstGeom prst="rect">
            <a:avLst/>
          </a:prstGeom>
          <a:noFill/>
          <a:ln/>
        </p:spPr>
        <p:txBody>
          <a:bodyPr wrap="square" lIns="0" tIns="0" rIns="0" bIns="0" rtlCol="0" anchor="t"/>
          <a:lstStyle/>
          <a:p>
            <a:pPr marL="0" indent="0">
              <a:buNone/>
            </a:pPr>
            <a:r>
              <a:rPr lang="en-US" sz="1100" dirty="0">
                <a:solidFill>
                  <a:srgbClr val="4A5568"/>
                </a:solidFill>
                <a:latin typeface="Calibri" pitchFamily="34" charset="0"/>
                <a:ea typeface="Calibri" pitchFamily="34" charset="-122"/>
                <a:cs typeface="Calibri" pitchFamily="34" charset="-120"/>
              </a:rPr>
              <a:t>El momento es muy solemne y debe desarrollarse con orden y reverencia. Pero también se debe evitar una actitud luctuosa o una lentitud exagerada.</a:t>
            </a:r>
            <a:endParaRPr lang="en-US" sz="1100" dirty="0"/>
          </a:p>
        </p:txBody>
      </p:sp>
      <p:sp>
        <p:nvSpPr>
          <p:cNvPr id="10" name="Shape 8"/>
          <p:cNvSpPr/>
          <p:nvPr/>
        </p:nvSpPr>
        <p:spPr>
          <a:xfrm>
            <a:off x="4663440" y="1874520"/>
            <a:ext cx="3931920" cy="2560320"/>
          </a:xfrm>
          <a:prstGeom prst="rect">
            <a:avLst/>
          </a:prstGeom>
          <a:solidFill>
            <a:srgbClr val="F7FAFC"/>
          </a:solidFill>
          <a:ln w="6350">
            <a:solidFill>
              <a:srgbClr val="E2E8F0"/>
            </a:solidFill>
            <a:prstDash val="solid"/>
          </a:ln>
        </p:spPr>
        <p:txBody>
          <a:bodyPr/>
          <a:lstStyle/>
          <a:p>
            <a:endParaRPr lang="pt-BR"/>
          </a:p>
        </p:txBody>
      </p:sp>
      <p:sp>
        <p:nvSpPr>
          <p:cNvPr id="11" name="Shape 9"/>
          <p:cNvSpPr/>
          <p:nvPr/>
        </p:nvSpPr>
        <p:spPr>
          <a:xfrm>
            <a:off x="4663440" y="1874520"/>
            <a:ext cx="73152" cy="2560320"/>
          </a:xfrm>
          <a:prstGeom prst="rect">
            <a:avLst/>
          </a:prstGeom>
          <a:solidFill>
            <a:srgbClr val="E87722"/>
          </a:solidFill>
          <a:ln w="12700">
            <a:solidFill>
              <a:srgbClr val="E87722"/>
            </a:solidFill>
            <a:prstDash val="solid"/>
          </a:ln>
        </p:spPr>
        <p:txBody>
          <a:bodyPr/>
          <a:lstStyle/>
          <a:p>
            <a:endParaRPr lang="pt-BR"/>
          </a:p>
        </p:txBody>
      </p:sp>
      <p:sp>
        <p:nvSpPr>
          <p:cNvPr id="12" name="Text 10"/>
          <p:cNvSpPr/>
          <p:nvPr/>
        </p:nvSpPr>
        <p:spPr>
          <a:xfrm>
            <a:off x="4892040" y="2011680"/>
            <a:ext cx="36576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LA SUGERENCIA PRÁCTICA</a:t>
            </a:r>
            <a:endParaRPr lang="en-US" sz="1000" dirty="0"/>
          </a:p>
        </p:txBody>
      </p:sp>
      <p:sp>
        <p:nvSpPr>
          <p:cNvPr id="13" name="Text 11"/>
          <p:cNvSpPr/>
          <p:nvPr/>
        </p:nvSpPr>
        <p:spPr>
          <a:xfrm>
            <a:off x="4892040" y="2286000"/>
            <a:ext cx="3657600" cy="365760"/>
          </a:xfrm>
          <a:prstGeom prst="rect">
            <a:avLst/>
          </a:prstGeom>
          <a:noFill/>
          <a:ln/>
        </p:spPr>
        <p:txBody>
          <a:bodyPr wrap="square" lIns="0" tIns="0" rIns="0" bIns="0" rtlCol="0" anchor="t"/>
          <a:lstStyle/>
          <a:p>
            <a:pPr marL="0" indent="0">
              <a:buNone/>
            </a:pPr>
            <a:r>
              <a:rPr lang="en-US" sz="1500" b="1" dirty="0">
                <a:solidFill>
                  <a:srgbClr val="1A2B5C"/>
                </a:solidFill>
                <a:latin typeface="Calibri" pitchFamily="34" charset="0"/>
                <a:ea typeface="Calibri" pitchFamily="34" charset="-122"/>
                <a:cs typeface="Calibri" pitchFamily="34" charset="-120"/>
              </a:rPr>
              <a:t>Hacer un ensayo previo</a:t>
            </a:r>
            <a:endParaRPr lang="en-US" sz="1500" dirty="0"/>
          </a:p>
        </p:txBody>
      </p:sp>
      <p:sp>
        <p:nvSpPr>
          <p:cNvPr id="14" name="Text 12"/>
          <p:cNvSpPr/>
          <p:nvPr/>
        </p:nvSpPr>
        <p:spPr>
          <a:xfrm>
            <a:off x="4892040" y="2743200"/>
            <a:ext cx="3657600" cy="1600200"/>
          </a:xfrm>
          <a:prstGeom prst="rect">
            <a:avLst/>
          </a:prstGeom>
          <a:noFill/>
          <a:ln/>
        </p:spPr>
        <p:txBody>
          <a:bodyPr wrap="square" lIns="0" tIns="0" rIns="0" bIns="0" rtlCol="0" anchor="t"/>
          <a:lstStyle/>
          <a:p>
            <a:pPr marL="0" indent="0">
              <a:buNone/>
            </a:pPr>
            <a:r>
              <a:rPr lang="en-US" sz="1100" dirty="0">
                <a:solidFill>
                  <a:srgbClr val="4A5568"/>
                </a:solidFill>
                <a:latin typeface="Calibri" pitchFamily="34" charset="0"/>
                <a:ea typeface="Calibri" pitchFamily="34" charset="-122"/>
                <a:cs typeface="Calibri" pitchFamily="34" charset="-120"/>
              </a:rPr>
              <a:t>Es recomendable realizar un ensayo previo a la ceremonia. Esto ayuda a evitar errores que podrían distraer la atención y comprometer la solemnidad y la reverencia.</a:t>
            </a:r>
            <a:endParaRPr lang="en-US" sz="1100" dirty="0"/>
          </a:p>
        </p:txBody>
      </p:sp>
      <p:sp>
        <p:nvSpPr>
          <p:cNvPr id="15" name="Shape 13"/>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16" name="Text 14"/>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11</a:t>
            </a:r>
            <a:endParaRPr lang="en-US" sz="900" dirty="0"/>
          </a:p>
        </p:txBody>
      </p:sp>
      <p:sp>
        <p:nvSpPr>
          <p:cNvPr id="17" name="Text 15"/>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19</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3657600" cy="320040"/>
          </a:xfrm>
          <a:prstGeom prst="rect">
            <a:avLst/>
          </a:prstGeom>
          <a:noFill/>
          <a:ln/>
        </p:spPr>
        <p:txBody>
          <a:bodyPr wrap="square" lIns="0" tIns="0" rIns="0" bIns="0" rtlCol="0" anchor="ctr"/>
          <a:lstStyle/>
          <a:p>
            <a:pPr marL="0" indent="0">
              <a:buNone/>
            </a:pPr>
            <a:r>
              <a:rPr lang="en-US" sz="1100" b="1" kern="0" spc="500" dirty="0">
                <a:solidFill>
                  <a:srgbClr val="E87722"/>
                </a:solidFill>
                <a:latin typeface="Calibri" pitchFamily="34" charset="0"/>
                <a:ea typeface="Calibri" pitchFamily="34" charset="-122"/>
                <a:cs typeface="Calibri" pitchFamily="34" charset="-120"/>
              </a:rPr>
              <a:t>ÍNDICE</a:t>
            </a:r>
            <a:endParaRPr lang="en-US" sz="1100" dirty="0"/>
          </a:p>
        </p:txBody>
      </p:sp>
      <p:sp>
        <p:nvSpPr>
          <p:cNvPr id="3" name="Text 1"/>
          <p:cNvSpPr/>
          <p:nvPr/>
        </p:nvSpPr>
        <p:spPr>
          <a:xfrm>
            <a:off x="548640" y="777240"/>
            <a:ext cx="8229600" cy="731520"/>
          </a:xfrm>
          <a:prstGeom prst="rect">
            <a:avLst/>
          </a:prstGeom>
          <a:noFill/>
          <a:ln/>
        </p:spPr>
        <p:txBody>
          <a:bodyPr wrap="square" lIns="0" tIns="0" rIns="0" bIns="0" rtlCol="0" anchor="t"/>
          <a:lstStyle/>
          <a:p>
            <a:pPr marL="0" indent="0">
              <a:buNone/>
            </a:pPr>
            <a:r>
              <a:rPr lang="en-US" sz="3600" b="1" dirty="0">
                <a:solidFill>
                  <a:srgbClr val="1A2B5C"/>
                </a:solidFill>
                <a:latin typeface="Georgia" pitchFamily="34" charset="0"/>
                <a:ea typeface="Georgia" pitchFamily="34" charset="-122"/>
                <a:cs typeface="Georgia" pitchFamily="34" charset="-120"/>
              </a:rPr>
              <a:t>En este capítulo</a:t>
            </a:r>
            <a:endParaRPr lang="en-US" sz="3600" dirty="0"/>
          </a:p>
        </p:txBody>
      </p:sp>
      <p:sp>
        <p:nvSpPr>
          <p:cNvPr id="4" name="Shape 2"/>
          <p:cNvSpPr/>
          <p:nvPr/>
        </p:nvSpPr>
        <p:spPr>
          <a:xfrm>
            <a:off x="548640" y="1627632"/>
            <a:ext cx="548640" cy="45720"/>
          </a:xfrm>
          <a:prstGeom prst="rect">
            <a:avLst/>
          </a:prstGeom>
          <a:solidFill>
            <a:srgbClr val="E87722"/>
          </a:solidFill>
          <a:ln w="12700">
            <a:solidFill>
              <a:srgbClr val="E87722"/>
            </a:solidFill>
            <a:prstDash val="solid"/>
          </a:ln>
        </p:spPr>
        <p:txBody>
          <a:bodyPr/>
          <a:lstStyle/>
          <a:p>
            <a:endParaRPr lang="pt-BR"/>
          </a:p>
        </p:txBody>
      </p:sp>
      <p:sp>
        <p:nvSpPr>
          <p:cNvPr id="5" name="Text 3"/>
          <p:cNvSpPr/>
          <p:nvPr/>
        </p:nvSpPr>
        <p:spPr>
          <a:xfrm>
            <a:off x="548640" y="2057400"/>
            <a:ext cx="1463040" cy="777240"/>
          </a:xfrm>
          <a:prstGeom prst="rect">
            <a:avLst/>
          </a:prstGeom>
          <a:noFill/>
          <a:ln/>
        </p:spPr>
        <p:txBody>
          <a:bodyPr wrap="square" lIns="0" tIns="0" rIns="0" bIns="0" rtlCol="0" anchor="t"/>
          <a:lstStyle/>
          <a:p>
            <a:pPr marL="0" indent="0">
              <a:buNone/>
            </a:pPr>
            <a:r>
              <a:rPr lang="en-US" sz="4400" b="1" dirty="0">
                <a:solidFill>
                  <a:srgbClr val="E87722"/>
                </a:solidFill>
                <a:latin typeface="Georgia" pitchFamily="34" charset="0"/>
                <a:ea typeface="Georgia" pitchFamily="34" charset="-122"/>
                <a:cs typeface="Georgia" pitchFamily="34" charset="-120"/>
              </a:rPr>
              <a:t>01</a:t>
            </a:r>
            <a:endParaRPr lang="en-US" sz="4400" dirty="0"/>
          </a:p>
        </p:txBody>
      </p:sp>
      <p:sp>
        <p:nvSpPr>
          <p:cNvPr id="6" name="Text 4"/>
          <p:cNvSpPr/>
          <p:nvPr/>
        </p:nvSpPr>
        <p:spPr>
          <a:xfrm>
            <a:off x="548640" y="2880360"/>
            <a:ext cx="1554480" cy="777240"/>
          </a:xfrm>
          <a:prstGeom prst="rect">
            <a:avLst/>
          </a:prstGeom>
          <a:noFill/>
          <a:ln/>
        </p:spPr>
        <p:txBody>
          <a:bodyPr wrap="square" lIns="0" tIns="0" rIns="0" bIns="0" rtlCol="0" anchor="t"/>
          <a:lstStyle/>
          <a:p>
            <a:pPr marL="0" indent="0">
              <a:buNone/>
            </a:pPr>
            <a:r>
              <a:rPr lang="en-US" sz="1200" b="1" dirty="0">
                <a:solidFill>
                  <a:srgbClr val="1A2B5C"/>
                </a:solidFill>
                <a:latin typeface="Calibri" pitchFamily="34" charset="0"/>
                <a:ea typeface="Calibri" pitchFamily="34" charset="-122"/>
                <a:cs typeface="Calibri" pitchFamily="34" charset="-120"/>
              </a:rPr>
              <a:t>Significado</a:t>
            </a:r>
            <a:endParaRPr lang="en-US" sz="1200" dirty="0"/>
          </a:p>
          <a:p>
            <a:pPr marL="0" indent="0">
              <a:buNone/>
            </a:pPr>
            <a:r>
              <a:rPr lang="en-US" sz="1200" b="1" dirty="0">
                <a:solidFill>
                  <a:srgbClr val="1A2B5C"/>
                </a:solidFill>
                <a:latin typeface="Calibri" pitchFamily="34" charset="0"/>
                <a:ea typeface="Calibri" pitchFamily="34" charset="-122"/>
                <a:cs typeface="Calibri" pitchFamily="34" charset="-120"/>
              </a:rPr>
              <a:t>y santidad</a:t>
            </a:r>
            <a:endParaRPr lang="en-US" sz="1200" dirty="0"/>
          </a:p>
        </p:txBody>
      </p:sp>
      <p:sp>
        <p:nvSpPr>
          <p:cNvPr id="7" name="Text 5"/>
          <p:cNvSpPr/>
          <p:nvPr/>
        </p:nvSpPr>
        <p:spPr>
          <a:xfrm>
            <a:off x="548640" y="3703320"/>
            <a:ext cx="1554480" cy="914400"/>
          </a:xfrm>
          <a:prstGeom prst="rect">
            <a:avLst/>
          </a:prstGeom>
          <a:noFill/>
          <a:ln/>
        </p:spPr>
        <p:txBody>
          <a:bodyPr wrap="square" lIns="0" tIns="0" rIns="0" bIns="0" rtlCol="0" anchor="t"/>
          <a:lstStyle/>
          <a:p>
            <a:pPr marL="0" indent="0">
              <a:buNone/>
            </a:pPr>
            <a:r>
              <a:rPr lang="en-US" sz="900" dirty="0">
                <a:solidFill>
                  <a:srgbClr val="4A5568"/>
                </a:solidFill>
                <a:latin typeface="Calibri" pitchFamily="34" charset="0"/>
                <a:ea typeface="Calibri" pitchFamily="34" charset="-122"/>
                <a:cs typeface="Calibri" pitchFamily="34" charset="-120"/>
              </a:rPr>
              <a:t>La definición del Manual y la presencia de Cristo.</a:t>
            </a:r>
            <a:endParaRPr lang="en-US" sz="900" dirty="0"/>
          </a:p>
        </p:txBody>
      </p:sp>
      <p:sp>
        <p:nvSpPr>
          <p:cNvPr id="8" name="Text 6"/>
          <p:cNvSpPr/>
          <p:nvPr/>
        </p:nvSpPr>
        <p:spPr>
          <a:xfrm>
            <a:off x="2148840" y="2057400"/>
            <a:ext cx="1463040" cy="777240"/>
          </a:xfrm>
          <a:prstGeom prst="rect">
            <a:avLst/>
          </a:prstGeom>
          <a:noFill/>
          <a:ln/>
        </p:spPr>
        <p:txBody>
          <a:bodyPr wrap="square" lIns="0" tIns="0" rIns="0" bIns="0" rtlCol="0" anchor="t"/>
          <a:lstStyle/>
          <a:p>
            <a:pPr marL="0" indent="0">
              <a:buNone/>
            </a:pPr>
            <a:r>
              <a:rPr lang="en-US" sz="4400" b="1" dirty="0">
                <a:solidFill>
                  <a:srgbClr val="E87722"/>
                </a:solidFill>
                <a:latin typeface="Georgia" pitchFamily="34" charset="0"/>
                <a:ea typeface="Georgia" pitchFamily="34" charset="-122"/>
                <a:cs typeface="Georgia" pitchFamily="34" charset="-120"/>
              </a:rPr>
              <a:t>02</a:t>
            </a:r>
            <a:endParaRPr lang="en-US" sz="4400" dirty="0"/>
          </a:p>
        </p:txBody>
      </p:sp>
      <p:sp>
        <p:nvSpPr>
          <p:cNvPr id="9" name="Text 7"/>
          <p:cNvSpPr/>
          <p:nvPr/>
        </p:nvSpPr>
        <p:spPr>
          <a:xfrm>
            <a:off x="2148840" y="2880360"/>
            <a:ext cx="1554480" cy="777240"/>
          </a:xfrm>
          <a:prstGeom prst="rect">
            <a:avLst/>
          </a:prstGeom>
          <a:noFill/>
          <a:ln/>
        </p:spPr>
        <p:txBody>
          <a:bodyPr wrap="square" lIns="0" tIns="0" rIns="0" bIns="0" rtlCol="0" anchor="t"/>
          <a:lstStyle/>
          <a:p>
            <a:pPr marL="0" indent="0">
              <a:buNone/>
            </a:pPr>
            <a:r>
              <a:rPr lang="en-US" sz="1200" b="1" dirty="0">
                <a:solidFill>
                  <a:srgbClr val="1A2B5C"/>
                </a:solidFill>
                <a:latin typeface="Calibri" pitchFamily="34" charset="0"/>
                <a:ea typeface="Calibri" pitchFamily="34" charset="-122"/>
                <a:cs typeface="Calibri" pitchFamily="34" charset="-120"/>
              </a:rPr>
              <a:t>El lavamiento</a:t>
            </a:r>
            <a:endParaRPr lang="en-US" sz="1200" dirty="0"/>
          </a:p>
          <a:p>
            <a:pPr marL="0" indent="0">
              <a:buNone/>
            </a:pPr>
            <a:r>
              <a:rPr lang="en-US" sz="1200" b="1" dirty="0">
                <a:solidFill>
                  <a:srgbClr val="1A2B5C"/>
                </a:solidFill>
                <a:latin typeface="Calibri" pitchFamily="34" charset="0"/>
                <a:ea typeface="Calibri" pitchFamily="34" charset="-122"/>
                <a:cs typeface="Calibri" pitchFamily="34" charset="-120"/>
              </a:rPr>
              <a:t>de los pies</a:t>
            </a:r>
            <a:endParaRPr lang="en-US" sz="1200" dirty="0"/>
          </a:p>
        </p:txBody>
      </p:sp>
      <p:sp>
        <p:nvSpPr>
          <p:cNvPr id="10" name="Text 8"/>
          <p:cNvSpPr/>
          <p:nvPr/>
        </p:nvSpPr>
        <p:spPr>
          <a:xfrm>
            <a:off x="2148840" y="3703320"/>
            <a:ext cx="1554480" cy="914400"/>
          </a:xfrm>
          <a:prstGeom prst="rect">
            <a:avLst/>
          </a:prstGeom>
          <a:noFill/>
          <a:ln/>
        </p:spPr>
        <p:txBody>
          <a:bodyPr wrap="square" lIns="0" tIns="0" rIns="0" bIns="0" rtlCol="0" anchor="t"/>
          <a:lstStyle/>
          <a:p>
            <a:pPr marL="0" indent="0">
              <a:buNone/>
            </a:pPr>
            <a:r>
              <a:rPr lang="en-US" sz="900" dirty="0">
                <a:solidFill>
                  <a:srgbClr val="4A5568"/>
                </a:solidFill>
                <a:latin typeface="Calibri" pitchFamily="34" charset="0"/>
                <a:ea typeface="Calibri" pitchFamily="34" charset="-122"/>
                <a:cs typeface="Calibri" pitchFamily="34" charset="-120"/>
              </a:rPr>
              <a:t>Significado, preparativos y dependencias del rito.</a:t>
            </a:r>
            <a:endParaRPr lang="en-US" sz="900" dirty="0"/>
          </a:p>
        </p:txBody>
      </p:sp>
      <p:sp>
        <p:nvSpPr>
          <p:cNvPr id="11" name="Text 9"/>
          <p:cNvSpPr/>
          <p:nvPr/>
        </p:nvSpPr>
        <p:spPr>
          <a:xfrm>
            <a:off x="3749040" y="2057400"/>
            <a:ext cx="1463040" cy="777240"/>
          </a:xfrm>
          <a:prstGeom prst="rect">
            <a:avLst/>
          </a:prstGeom>
          <a:noFill/>
          <a:ln/>
        </p:spPr>
        <p:txBody>
          <a:bodyPr wrap="square" lIns="0" tIns="0" rIns="0" bIns="0" rtlCol="0" anchor="t"/>
          <a:lstStyle/>
          <a:p>
            <a:pPr marL="0" indent="0">
              <a:buNone/>
            </a:pPr>
            <a:r>
              <a:rPr lang="en-US" sz="4400" b="1" dirty="0">
                <a:solidFill>
                  <a:srgbClr val="E87722"/>
                </a:solidFill>
                <a:latin typeface="Georgia" pitchFamily="34" charset="0"/>
                <a:ea typeface="Georgia" pitchFamily="34" charset="-122"/>
                <a:cs typeface="Georgia" pitchFamily="34" charset="-120"/>
              </a:rPr>
              <a:t>03</a:t>
            </a:r>
            <a:endParaRPr lang="en-US" sz="4400" dirty="0"/>
          </a:p>
        </p:txBody>
      </p:sp>
      <p:sp>
        <p:nvSpPr>
          <p:cNvPr id="12" name="Text 10"/>
          <p:cNvSpPr/>
          <p:nvPr/>
        </p:nvSpPr>
        <p:spPr>
          <a:xfrm>
            <a:off x="3749040" y="2880360"/>
            <a:ext cx="1554480" cy="777240"/>
          </a:xfrm>
          <a:prstGeom prst="rect">
            <a:avLst/>
          </a:prstGeom>
          <a:noFill/>
          <a:ln/>
        </p:spPr>
        <p:txBody>
          <a:bodyPr wrap="square" lIns="0" tIns="0" rIns="0" bIns="0" rtlCol="0" anchor="t"/>
          <a:lstStyle/>
          <a:p>
            <a:pPr marL="0" indent="0">
              <a:buNone/>
            </a:pPr>
            <a:r>
              <a:rPr lang="en-US" sz="1200" b="1" dirty="0">
                <a:solidFill>
                  <a:srgbClr val="1A2B5C"/>
                </a:solidFill>
                <a:latin typeface="Calibri" pitchFamily="34" charset="0"/>
                <a:ea typeface="Calibri" pitchFamily="34" charset="-122"/>
                <a:cs typeface="Calibri" pitchFamily="34" charset="-120"/>
              </a:rPr>
              <a:t>La Cena del </a:t>
            </a:r>
            <a:r>
              <a:rPr lang="en-US" sz="1200" b="1" dirty="0" err="1">
                <a:solidFill>
                  <a:srgbClr val="1A2B5C"/>
                </a:solidFill>
                <a:latin typeface="Calibri" pitchFamily="34" charset="0"/>
                <a:ea typeface="Calibri" pitchFamily="34" charset="-122"/>
                <a:cs typeface="Calibri" pitchFamily="34" charset="-120"/>
              </a:rPr>
              <a:t>Señor</a:t>
            </a:r>
            <a:endParaRPr lang="en-US" sz="1200" dirty="0"/>
          </a:p>
        </p:txBody>
      </p:sp>
      <p:sp>
        <p:nvSpPr>
          <p:cNvPr id="13" name="Text 11"/>
          <p:cNvSpPr/>
          <p:nvPr/>
        </p:nvSpPr>
        <p:spPr>
          <a:xfrm>
            <a:off x="3749040" y="3703320"/>
            <a:ext cx="1554480" cy="914400"/>
          </a:xfrm>
          <a:prstGeom prst="rect">
            <a:avLst/>
          </a:prstGeom>
          <a:noFill/>
          <a:ln/>
        </p:spPr>
        <p:txBody>
          <a:bodyPr wrap="square" lIns="0" tIns="0" rIns="0" bIns="0" rtlCol="0" anchor="t"/>
          <a:lstStyle/>
          <a:p>
            <a:pPr marL="0" indent="0">
              <a:buNone/>
            </a:pPr>
            <a:r>
              <a:rPr lang="en-US" sz="900" dirty="0">
                <a:solidFill>
                  <a:srgbClr val="4A5568"/>
                </a:solidFill>
                <a:latin typeface="Calibri" pitchFamily="34" charset="0"/>
                <a:ea typeface="Calibri" pitchFamily="34" charset="-122"/>
                <a:cs typeface="Calibri" pitchFamily="34" charset="-120"/>
              </a:rPr>
              <a:t>Preparativos, distribución del pan y del jugo, reverencia.</a:t>
            </a:r>
            <a:endParaRPr lang="en-US" sz="900" dirty="0"/>
          </a:p>
        </p:txBody>
      </p:sp>
      <p:sp>
        <p:nvSpPr>
          <p:cNvPr id="14" name="Text 12"/>
          <p:cNvSpPr/>
          <p:nvPr/>
        </p:nvSpPr>
        <p:spPr>
          <a:xfrm>
            <a:off x="5349240" y="2057400"/>
            <a:ext cx="1463040" cy="777240"/>
          </a:xfrm>
          <a:prstGeom prst="rect">
            <a:avLst/>
          </a:prstGeom>
          <a:noFill/>
          <a:ln/>
        </p:spPr>
        <p:txBody>
          <a:bodyPr wrap="square" lIns="0" tIns="0" rIns="0" bIns="0" rtlCol="0" anchor="t"/>
          <a:lstStyle/>
          <a:p>
            <a:pPr marL="0" indent="0">
              <a:buNone/>
            </a:pPr>
            <a:r>
              <a:rPr lang="en-US" sz="4400" b="1" dirty="0">
                <a:solidFill>
                  <a:srgbClr val="E87722"/>
                </a:solidFill>
                <a:latin typeface="Georgia" pitchFamily="34" charset="0"/>
                <a:ea typeface="Georgia" pitchFamily="34" charset="-122"/>
                <a:cs typeface="Georgia" pitchFamily="34" charset="-120"/>
              </a:rPr>
              <a:t>04</a:t>
            </a:r>
            <a:endParaRPr lang="en-US" sz="4400" dirty="0"/>
          </a:p>
        </p:txBody>
      </p:sp>
      <p:sp>
        <p:nvSpPr>
          <p:cNvPr id="15" name="Text 13"/>
          <p:cNvSpPr/>
          <p:nvPr/>
        </p:nvSpPr>
        <p:spPr>
          <a:xfrm>
            <a:off x="5349240" y="2880360"/>
            <a:ext cx="1554480" cy="777240"/>
          </a:xfrm>
          <a:prstGeom prst="rect">
            <a:avLst/>
          </a:prstGeom>
          <a:noFill/>
          <a:ln/>
        </p:spPr>
        <p:txBody>
          <a:bodyPr wrap="square" lIns="0" tIns="0" rIns="0" bIns="0" rtlCol="0" anchor="t"/>
          <a:lstStyle/>
          <a:p>
            <a:pPr marL="0" indent="0">
              <a:buNone/>
            </a:pPr>
            <a:r>
              <a:rPr lang="en-US" sz="1200" b="1" dirty="0">
                <a:solidFill>
                  <a:srgbClr val="1A2B5C"/>
                </a:solidFill>
                <a:latin typeface="Calibri" pitchFamily="34" charset="0"/>
                <a:ea typeface="Calibri" pitchFamily="34" charset="-122"/>
                <a:cs typeface="Calibri" pitchFamily="34" charset="-120"/>
              </a:rPr>
              <a:t>Después de</a:t>
            </a:r>
            <a:endParaRPr lang="en-US" sz="1200" dirty="0"/>
          </a:p>
          <a:p>
            <a:pPr marL="0" indent="0">
              <a:buNone/>
            </a:pPr>
            <a:r>
              <a:rPr lang="en-US" sz="1200" b="1" dirty="0">
                <a:solidFill>
                  <a:srgbClr val="1A2B5C"/>
                </a:solidFill>
                <a:latin typeface="Calibri" pitchFamily="34" charset="0"/>
                <a:ea typeface="Calibri" pitchFamily="34" charset="-122"/>
                <a:cs typeface="Calibri" pitchFamily="34" charset="-120"/>
              </a:rPr>
              <a:t>la ceremonia</a:t>
            </a:r>
            <a:endParaRPr lang="en-US" sz="1200" dirty="0"/>
          </a:p>
        </p:txBody>
      </p:sp>
      <p:sp>
        <p:nvSpPr>
          <p:cNvPr id="16" name="Text 14"/>
          <p:cNvSpPr/>
          <p:nvPr/>
        </p:nvSpPr>
        <p:spPr>
          <a:xfrm>
            <a:off x="5349240" y="3703320"/>
            <a:ext cx="1554480" cy="914400"/>
          </a:xfrm>
          <a:prstGeom prst="rect">
            <a:avLst/>
          </a:prstGeom>
          <a:noFill/>
          <a:ln/>
        </p:spPr>
        <p:txBody>
          <a:bodyPr wrap="square" lIns="0" tIns="0" rIns="0" bIns="0" rtlCol="0" anchor="t"/>
          <a:lstStyle/>
          <a:p>
            <a:pPr marL="0" indent="0">
              <a:buNone/>
            </a:pPr>
            <a:r>
              <a:rPr lang="en-US" sz="900" dirty="0">
                <a:solidFill>
                  <a:srgbClr val="4A5568"/>
                </a:solidFill>
                <a:latin typeface="Calibri" pitchFamily="34" charset="0"/>
                <a:ea typeface="Calibri" pitchFamily="34" charset="-122"/>
                <a:cs typeface="Calibri" pitchFamily="34" charset="-120"/>
              </a:rPr>
              <a:t>Sobras, comunión abierta, niños, casos especiales.</a:t>
            </a:r>
            <a:endParaRPr lang="en-US" sz="900" dirty="0"/>
          </a:p>
        </p:txBody>
      </p:sp>
      <p:sp>
        <p:nvSpPr>
          <p:cNvPr id="17" name="Text 15"/>
          <p:cNvSpPr/>
          <p:nvPr/>
        </p:nvSpPr>
        <p:spPr>
          <a:xfrm>
            <a:off x="6949440" y="2057400"/>
            <a:ext cx="1463040" cy="777240"/>
          </a:xfrm>
          <a:prstGeom prst="rect">
            <a:avLst/>
          </a:prstGeom>
          <a:noFill/>
          <a:ln/>
        </p:spPr>
        <p:txBody>
          <a:bodyPr wrap="square" lIns="0" tIns="0" rIns="0" bIns="0" rtlCol="0" anchor="t"/>
          <a:lstStyle/>
          <a:p>
            <a:pPr marL="0" indent="0">
              <a:buNone/>
            </a:pPr>
            <a:r>
              <a:rPr lang="en-US" sz="4400" b="1" dirty="0">
                <a:solidFill>
                  <a:srgbClr val="E87722"/>
                </a:solidFill>
                <a:latin typeface="Georgia" pitchFamily="34" charset="0"/>
                <a:ea typeface="Georgia" pitchFamily="34" charset="-122"/>
                <a:cs typeface="Georgia" pitchFamily="34" charset="-120"/>
              </a:rPr>
              <a:t>05</a:t>
            </a:r>
            <a:endParaRPr lang="en-US" sz="4400" dirty="0"/>
          </a:p>
        </p:txBody>
      </p:sp>
      <p:sp>
        <p:nvSpPr>
          <p:cNvPr id="18" name="Text 16"/>
          <p:cNvSpPr/>
          <p:nvPr/>
        </p:nvSpPr>
        <p:spPr>
          <a:xfrm>
            <a:off x="6949440" y="2880360"/>
            <a:ext cx="1554480" cy="777240"/>
          </a:xfrm>
          <a:prstGeom prst="rect">
            <a:avLst/>
          </a:prstGeom>
          <a:noFill/>
          <a:ln/>
        </p:spPr>
        <p:txBody>
          <a:bodyPr wrap="square" lIns="0" tIns="0" rIns="0" bIns="0" rtlCol="0" anchor="t"/>
          <a:lstStyle/>
          <a:p>
            <a:pPr marL="0" indent="0">
              <a:buNone/>
            </a:pPr>
            <a:r>
              <a:rPr lang="en-US" sz="1200" b="1" dirty="0">
                <a:solidFill>
                  <a:srgbClr val="1A2B5C"/>
                </a:solidFill>
                <a:latin typeface="Calibri" pitchFamily="34" charset="0"/>
                <a:ea typeface="Calibri" pitchFamily="34" charset="-122"/>
                <a:cs typeface="Calibri" pitchFamily="34" charset="-120"/>
              </a:rPr>
              <a:t>Materiales</a:t>
            </a:r>
            <a:endParaRPr lang="en-US" sz="1200" dirty="0"/>
          </a:p>
          <a:p>
            <a:pPr marL="0" indent="0">
              <a:buNone/>
            </a:pPr>
            <a:r>
              <a:rPr lang="en-US" sz="1200" b="1" dirty="0">
                <a:solidFill>
                  <a:srgbClr val="1A2B5C"/>
                </a:solidFill>
                <a:latin typeface="Calibri" pitchFamily="34" charset="0"/>
                <a:ea typeface="Calibri" pitchFamily="34" charset="-122"/>
                <a:cs typeface="Calibri" pitchFamily="34" charset="-120"/>
              </a:rPr>
              <a:t>y recetas</a:t>
            </a:r>
            <a:endParaRPr lang="en-US" sz="1200" dirty="0"/>
          </a:p>
        </p:txBody>
      </p:sp>
      <p:sp>
        <p:nvSpPr>
          <p:cNvPr id="19" name="Text 17"/>
          <p:cNvSpPr/>
          <p:nvPr/>
        </p:nvSpPr>
        <p:spPr>
          <a:xfrm>
            <a:off x="6949440" y="3703320"/>
            <a:ext cx="1554480" cy="914400"/>
          </a:xfrm>
          <a:prstGeom prst="rect">
            <a:avLst/>
          </a:prstGeom>
          <a:noFill/>
          <a:ln/>
        </p:spPr>
        <p:txBody>
          <a:bodyPr wrap="square" lIns="0" tIns="0" rIns="0" bIns="0" rtlCol="0" anchor="t"/>
          <a:lstStyle/>
          <a:p>
            <a:pPr marL="0" indent="0">
              <a:buNone/>
            </a:pPr>
            <a:r>
              <a:rPr lang="en-US" sz="900" dirty="0">
                <a:solidFill>
                  <a:srgbClr val="4A5568"/>
                </a:solidFill>
                <a:latin typeface="Calibri" pitchFamily="34" charset="0"/>
                <a:ea typeface="Calibri" pitchFamily="34" charset="-122"/>
                <a:cs typeface="Calibri" pitchFamily="34" charset="-120"/>
              </a:rPr>
              <a:t>Palanganas, cálices, manteles y dos recetas de pan.</a:t>
            </a:r>
            <a:endParaRPr lang="en-US" sz="9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73152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03 · LAS INNOVACIONES A EVITAR</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Adaptaciones sí, innovaciones no</a:t>
            </a:r>
            <a:endParaRPr lang="en-US" sz="28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Shape 3"/>
          <p:cNvSpPr/>
          <p:nvPr/>
        </p:nvSpPr>
        <p:spPr>
          <a:xfrm>
            <a:off x="548640" y="1874520"/>
            <a:ext cx="3931920" cy="2560320"/>
          </a:xfrm>
          <a:prstGeom prst="rect">
            <a:avLst/>
          </a:prstGeom>
          <a:solidFill>
            <a:srgbClr val="F7FAFC"/>
          </a:solidFill>
          <a:ln w="6350">
            <a:solidFill>
              <a:srgbClr val="E2E8F0"/>
            </a:solidFill>
            <a:prstDash val="solid"/>
          </a:ln>
        </p:spPr>
        <p:txBody>
          <a:bodyPr/>
          <a:lstStyle/>
          <a:p>
            <a:endParaRPr lang="pt-BR"/>
          </a:p>
        </p:txBody>
      </p:sp>
      <p:sp>
        <p:nvSpPr>
          <p:cNvPr id="6" name="Shape 4"/>
          <p:cNvSpPr/>
          <p:nvPr/>
        </p:nvSpPr>
        <p:spPr>
          <a:xfrm>
            <a:off x="548640" y="1874520"/>
            <a:ext cx="73152" cy="2560320"/>
          </a:xfrm>
          <a:prstGeom prst="rect">
            <a:avLst/>
          </a:prstGeom>
          <a:solidFill>
            <a:srgbClr val="E87722"/>
          </a:solidFill>
          <a:ln w="12700">
            <a:solidFill>
              <a:srgbClr val="E87722"/>
            </a:solidFill>
            <a:prstDash val="solid"/>
          </a:ln>
        </p:spPr>
        <p:txBody>
          <a:bodyPr/>
          <a:lstStyle/>
          <a:p>
            <a:endParaRPr lang="pt-BR"/>
          </a:p>
        </p:txBody>
      </p:sp>
      <p:pic>
        <p:nvPicPr>
          <p:cNvPr id="7" name="Image 0" descr="preencoded.png"/>
          <p:cNvPicPr>
            <a:picLocks noChangeAspect="1"/>
          </p:cNvPicPr>
          <p:nvPr/>
        </p:nvPicPr>
        <p:blipFill>
          <a:blip r:embed="rId3"/>
          <a:stretch>
            <a:fillRect/>
          </a:stretch>
        </p:blipFill>
        <p:spPr>
          <a:xfrm>
            <a:off x="777240" y="2011680"/>
            <a:ext cx="320040" cy="320040"/>
          </a:xfrm>
          <a:prstGeom prst="rect">
            <a:avLst/>
          </a:prstGeom>
        </p:spPr>
      </p:pic>
      <p:sp>
        <p:nvSpPr>
          <p:cNvPr id="8" name="Text 5"/>
          <p:cNvSpPr/>
          <p:nvPr/>
        </p:nvSpPr>
        <p:spPr>
          <a:xfrm>
            <a:off x="1188720" y="2011680"/>
            <a:ext cx="3200400" cy="320040"/>
          </a:xfrm>
          <a:prstGeom prst="rect">
            <a:avLst/>
          </a:prstGeom>
          <a:noFill/>
          <a:ln/>
        </p:spPr>
        <p:txBody>
          <a:bodyPr wrap="square" lIns="0" tIns="0" rIns="0" bIns="0" rtlCol="0" anchor="ctr"/>
          <a:lstStyle/>
          <a:p>
            <a:pPr marL="0" indent="0">
              <a:buNone/>
            </a:pPr>
            <a:r>
              <a:rPr lang="en-US" sz="1000" b="1" kern="0" spc="300" dirty="0">
                <a:solidFill>
                  <a:srgbClr val="E87722"/>
                </a:solidFill>
                <a:latin typeface="Calibri" pitchFamily="34" charset="0"/>
                <a:ea typeface="Calibri" pitchFamily="34" charset="-122"/>
                <a:cs typeface="Calibri" pitchFamily="34" charset="-120"/>
              </a:rPr>
              <a:t>ADAPTACIONES NECESARIAS</a:t>
            </a:r>
            <a:endParaRPr lang="en-US" sz="1000" dirty="0"/>
          </a:p>
        </p:txBody>
      </p:sp>
      <p:sp>
        <p:nvSpPr>
          <p:cNvPr id="9" name="Text 6"/>
          <p:cNvSpPr/>
          <p:nvPr/>
        </p:nvSpPr>
        <p:spPr>
          <a:xfrm>
            <a:off x="777240" y="2423160"/>
            <a:ext cx="3657600" cy="365760"/>
          </a:xfrm>
          <a:prstGeom prst="rect">
            <a:avLst/>
          </a:prstGeom>
          <a:noFill/>
          <a:ln/>
        </p:spPr>
        <p:txBody>
          <a:bodyPr wrap="square" lIns="0" tIns="0" rIns="0" bIns="0" rtlCol="0" anchor="t"/>
          <a:lstStyle/>
          <a:p>
            <a:pPr marL="0" indent="0">
              <a:buNone/>
            </a:pPr>
            <a:r>
              <a:rPr lang="en-US" sz="1400" b="1" dirty="0">
                <a:solidFill>
                  <a:srgbClr val="1A2B5C"/>
                </a:solidFill>
                <a:latin typeface="Calibri" pitchFamily="34" charset="0"/>
                <a:ea typeface="Calibri" pitchFamily="34" charset="-122"/>
                <a:cs typeface="Calibri" pitchFamily="34" charset="-120"/>
              </a:rPr>
              <a:t>Limitaciones reales</a:t>
            </a:r>
            <a:endParaRPr lang="en-US" sz="1400" dirty="0"/>
          </a:p>
        </p:txBody>
      </p:sp>
      <p:sp>
        <p:nvSpPr>
          <p:cNvPr id="10" name="Text 7"/>
          <p:cNvSpPr/>
          <p:nvPr/>
        </p:nvSpPr>
        <p:spPr>
          <a:xfrm>
            <a:off x="777240" y="2880360"/>
            <a:ext cx="3657600" cy="1463040"/>
          </a:xfrm>
          <a:prstGeom prst="rect">
            <a:avLst/>
          </a:prstGeom>
          <a:noFill/>
          <a:ln/>
        </p:spPr>
        <p:txBody>
          <a:bodyPr wrap="square" lIns="0" tIns="0" rIns="0" bIns="0" rtlCol="0" anchor="t"/>
          <a:lstStyle/>
          <a:p>
            <a:pPr marL="0" indent="0">
              <a:buNone/>
            </a:pPr>
            <a:r>
              <a:rPr lang="en-US" sz="1100" dirty="0">
                <a:solidFill>
                  <a:srgbClr val="4A5568"/>
                </a:solidFill>
                <a:latin typeface="Calibri" pitchFamily="34" charset="0"/>
                <a:ea typeface="Calibri" pitchFamily="34" charset="-122"/>
                <a:cs typeface="Calibri" pitchFamily="34" charset="-120"/>
              </a:rPr>
              <a:t>Limitación del espacio, insuficiencia inevitable de utensilios (palanganas, cálices), exceso imprevisto de participantes.</a:t>
            </a:r>
            <a:endParaRPr lang="en-US" sz="1100" dirty="0"/>
          </a:p>
        </p:txBody>
      </p:sp>
      <p:sp>
        <p:nvSpPr>
          <p:cNvPr id="11" name="Shape 8"/>
          <p:cNvSpPr/>
          <p:nvPr/>
        </p:nvSpPr>
        <p:spPr>
          <a:xfrm>
            <a:off x="4663440" y="1874520"/>
            <a:ext cx="3931920" cy="2560320"/>
          </a:xfrm>
          <a:prstGeom prst="rect">
            <a:avLst/>
          </a:prstGeom>
          <a:solidFill>
            <a:srgbClr val="F7FAFC"/>
          </a:solidFill>
          <a:ln w="6350">
            <a:solidFill>
              <a:srgbClr val="E2E8F0"/>
            </a:solidFill>
            <a:prstDash val="solid"/>
          </a:ln>
        </p:spPr>
        <p:txBody>
          <a:bodyPr/>
          <a:lstStyle/>
          <a:p>
            <a:endParaRPr lang="pt-BR"/>
          </a:p>
        </p:txBody>
      </p:sp>
      <p:sp>
        <p:nvSpPr>
          <p:cNvPr id="12" name="Shape 9"/>
          <p:cNvSpPr/>
          <p:nvPr/>
        </p:nvSpPr>
        <p:spPr>
          <a:xfrm>
            <a:off x="4663440" y="1874520"/>
            <a:ext cx="73152" cy="2560320"/>
          </a:xfrm>
          <a:prstGeom prst="rect">
            <a:avLst/>
          </a:prstGeom>
          <a:solidFill>
            <a:srgbClr val="E87722"/>
          </a:solidFill>
          <a:ln w="12700">
            <a:solidFill>
              <a:srgbClr val="E87722"/>
            </a:solidFill>
            <a:prstDash val="solid"/>
          </a:ln>
        </p:spPr>
        <p:txBody>
          <a:bodyPr/>
          <a:lstStyle/>
          <a:p>
            <a:endParaRPr lang="pt-BR"/>
          </a:p>
        </p:txBody>
      </p:sp>
      <p:pic>
        <p:nvPicPr>
          <p:cNvPr id="13" name="Image 1" descr="preencoded.png"/>
          <p:cNvPicPr>
            <a:picLocks noChangeAspect="1"/>
          </p:cNvPicPr>
          <p:nvPr/>
        </p:nvPicPr>
        <p:blipFill>
          <a:blip r:embed="rId4"/>
          <a:stretch>
            <a:fillRect/>
          </a:stretch>
        </p:blipFill>
        <p:spPr>
          <a:xfrm>
            <a:off x="4892040" y="2011680"/>
            <a:ext cx="320040" cy="320040"/>
          </a:xfrm>
          <a:prstGeom prst="rect">
            <a:avLst/>
          </a:prstGeom>
        </p:spPr>
      </p:pic>
      <p:sp>
        <p:nvSpPr>
          <p:cNvPr id="14" name="Text 10"/>
          <p:cNvSpPr/>
          <p:nvPr/>
        </p:nvSpPr>
        <p:spPr>
          <a:xfrm>
            <a:off x="5303520" y="2011680"/>
            <a:ext cx="3200400" cy="320040"/>
          </a:xfrm>
          <a:prstGeom prst="rect">
            <a:avLst/>
          </a:prstGeom>
          <a:noFill/>
          <a:ln/>
        </p:spPr>
        <p:txBody>
          <a:bodyPr wrap="square" lIns="0" tIns="0" rIns="0" bIns="0" rtlCol="0" anchor="ctr"/>
          <a:lstStyle/>
          <a:p>
            <a:pPr marL="0" indent="0">
              <a:buNone/>
            </a:pPr>
            <a:r>
              <a:rPr lang="en-US" sz="1000" b="1" kern="0" spc="300" dirty="0">
                <a:solidFill>
                  <a:srgbClr val="E87722"/>
                </a:solidFill>
                <a:latin typeface="Calibri" pitchFamily="34" charset="0"/>
                <a:ea typeface="Calibri" pitchFamily="34" charset="-122"/>
                <a:cs typeface="Calibri" pitchFamily="34" charset="-120"/>
              </a:rPr>
              <a:t>INNOVACIONES INNECESARIAS</a:t>
            </a:r>
            <a:endParaRPr lang="en-US" sz="1000" dirty="0"/>
          </a:p>
        </p:txBody>
      </p:sp>
      <p:sp>
        <p:nvSpPr>
          <p:cNvPr id="15" name="Text 11"/>
          <p:cNvSpPr/>
          <p:nvPr/>
        </p:nvSpPr>
        <p:spPr>
          <a:xfrm>
            <a:off x="4892040" y="2423160"/>
            <a:ext cx="3657600" cy="365760"/>
          </a:xfrm>
          <a:prstGeom prst="rect">
            <a:avLst/>
          </a:prstGeom>
          <a:noFill/>
          <a:ln/>
        </p:spPr>
        <p:txBody>
          <a:bodyPr wrap="square" lIns="0" tIns="0" rIns="0" bIns="0" rtlCol="0" anchor="t"/>
          <a:lstStyle/>
          <a:p>
            <a:pPr marL="0" indent="0">
              <a:buNone/>
            </a:pPr>
            <a:r>
              <a:rPr lang="en-US" sz="1400" b="1" dirty="0">
                <a:solidFill>
                  <a:srgbClr val="1A2B5C"/>
                </a:solidFill>
                <a:latin typeface="Calibri" pitchFamily="34" charset="0"/>
                <a:ea typeface="Calibri" pitchFamily="34" charset="-122"/>
                <a:cs typeface="Calibri" pitchFamily="34" charset="-120"/>
              </a:rPr>
              <a:t>El deseo de hacer diferente</a:t>
            </a:r>
            <a:endParaRPr lang="en-US" sz="1400" dirty="0"/>
          </a:p>
        </p:txBody>
      </p:sp>
      <p:sp>
        <p:nvSpPr>
          <p:cNvPr id="16" name="Text 12"/>
          <p:cNvSpPr/>
          <p:nvPr/>
        </p:nvSpPr>
        <p:spPr>
          <a:xfrm>
            <a:off x="4892040" y="2880360"/>
            <a:ext cx="3657600" cy="1463040"/>
          </a:xfrm>
          <a:prstGeom prst="rect">
            <a:avLst/>
          </a:prstGeom>
          <a:noFill/>
          <a:ln/>
        </p:spPr>
        <p:txBody>
          <a:bodyPr wrap="square" lIns="0" tIns="0" rIns="0" bIns="0" rtlCol="0" anchor="t"/>
          <a:lstStyle/>
          <a:p>
            <a:pPr marL="0" indent="0">
              <a:buNone/>
            </a:pPr>
            <a:r>
              <a:rPr lang="en-US" sz="1100" dirty="0">
                <a:solidFill>
                  <a:srgbClr val="4A5568"/>
                </a:solidFill>
                <a:latin typeface="Calibri" pitchFamily="34" charset="0"/>
                <a:ea typeface="Calibri" pitchFamily="34" charset="-122"/>
                <a:cs typeface="Calibri" pitchFamily="34" charset="-120"/>
              </a:rPr>
              <a:t>El individualismo y el deseo de modificación pueden neutralizar el elemento rememorativo, y favorecer la tendencia de convertir en común lo que es sagrado.</a:t>
            </a:r>
            <a:endParaRPr lang="en-US" sz="1100" dirty="0"/>
          </a:p>
        </p:txBody>
      </p:sp>
      <p:sp>
        <p:nvSpPr>
          <p:cNvPr id="17" name="Shape 13"/>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18" name="Text 14"/>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11</a:t>
            </a:r>
            <a:endParaRPr lang="en-US" sz="900" dirty="0"/>
          </a:p>
        </p:txBody>
      </p:sp>
      <p:sp>
        <p:nvSpPr>
          <p:cNvPr id="19" name="Text 15"/>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20</a:t>
            </a:r>
            <a:endParaRPr lang="en-US" sz="9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03 · LA SANTA CENA</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2400" b="1" dirty="0">
                <a:solidFill>
                  <a:srgbClr val="1A2B5C"/>
                </a:solidFill>
                <a:latin typeface="Georgia" pitchFamily="34" charset="0"/>
                <a:ea typeface="Georgia" pitchFamily="34" charset="-122"/>
                <a:cs typeface="Georgia" pitchFamily="34" charset="-120"/>
              </a:rPr>
              <a:t>Los emblemas: sin fermentar, sin levadura</a:t>
            </a:r>
            <a:endParaRPr lang="en-US" sz="24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Shape 3"/>
          <p:cNvSpPr/>
          <p:nvPr/>
        </p:nvSpPr>
        <p:spPr>
          <a:xfrm>
            <a:off x="548640" y="1828800"/>
            <a:ext cx="8046720" cy="1417320"/>
          </a:xfrm>
          <a:prstGeom prst="rect">
            <a:avLst/>
          </a:prstGeom>
          <a:solidFill>
            <a:srgbClr val="F7FAFC"/>
          </a:solidFill>
          <a:ln w="12700">
            <a:solidFill>
              <a:srgbClr val="E87722"/>
            </a:solidFill>
            <a:prstDash val="solid"/>
          </a:ln>
        </p:spPr>
        <p:txBody>
          <a:bodyPr/>
          <a:lstStyle/>
          <a:p>
            <a:endParaRPr lang="pt-BR"/>
          </a:p>
        </p:txBody>
      </p:sp>
      <p:sp>
        <p:nvSpPr>
          <p:cNvPr id="6" name="Text 4"/>
          <p:cNvSpPr/>
          <p:nvPr/>
        </p:nvSpPr>
        <p:spPr>
          <a:xfrm>
            <a:off x="731520" y="1965960"/>
            <a:ext cx="5486400" cy="228600"/>
          </a:xfrm>
          <a:prstGeom prst="rect">
            <a:avLst/>
          </a:prstGeom>
          <a:noFill/>
          <a:ln/>
        </p:spPr>
        <p:txBody>
          <a:bodyPr wrap="square" lIns="0" tIns="0" rIns="0" bIns="0" rtlCol="0" anchor="ctr"/>
          <a:lstStyle/>
          <a:p>
            <a:pPr marL="0" indent="0">
              <a:buNone/>
            </a:pPr>
            <a:r>
              <a:rPr lang="en-US" sz="900" b="1" kern="0" spc="400" dirty="0">
                <a:solidFill>
                  <a:srgbClr val="E87722"/>
                </a:solidFill>
                <a:latin typeface="Calibri" pitchFamily="34" charset="0"/>
                <a:ea typeface="Calibri" pitchFamily="34" charset="-122"/>
                <a:cs typeface="Calibri" pitchFamily="34" charset="-120"/>
              </a:rPr>
              <a:t>MANUAL DE LA IGLESIA, P. 159</a:t>
            </a:r>
            <a:endParaRPr lang="en-US" sz="900" dirty="0"/>
          </a:p>
        </p:txBody>
      </p:sp>
      <p:sp>
        <p:nvSpPr>
          <p:cNvPr id="7" name="Text 5"/>
          <p:cNvSpPr/>
          <p:nvPr/>
        </p:nvSpPr>
        <p:spPr>
          <a:xfrm>
            <a:off x="731520" y="2212848"/>
            <a:ext cx="7680960" cy="640080"/>
          </a:xfrm>
          <a:prstGeom prst="rect">
            <a:avLst/>
          </a:prstGeom>
          <a:noFill/>
          <a:ln/>
        </p:spPr>
        <p:txBody>
          <a:bodyPr wrap="square" lIns="0" tIns="0" rIns="0" bIns="0" rtlCol="0" anchor="t"/>
          <a:lstStyle/>
          <a:p>
            <a:pPr marL="0" indent="0">
              <a:buNone/>
            </a:pPr>
            <a:r>
              <a:rPr lang="en-US" sz="1200" i="1" dirty="0">
                <a:solidFill>
                  <a:srgbClr val="1A2B5C"/>
                </a:solidFill>
                <a:latin typeface="Georgia" pitchFamily="34" charset="0"/>
                <a:ea typeface="Georgia" pitchFamily="34" charset="-122"/>
                <a:cs typeface="Georgia" pitchFamily="34" charset="-120"/>
              </a:rPr>
              <a:t>"Solo es apropiado usar, en la ceremonia de la comunión, jugo de uvas sin fermentar y pan sin levadura; y debe ejercerse mucho cuidado al preparar estos materiales."</a:t>
            </a:r>
            <a:endParaRPr lang="en-US" sz="1200" dirty="0"/>
          </a:p>
        </p:txBody>
      </p:sp>
      <p:sp>
        <p:nvSpPr>
          <p:cNvPr id="8" name="Text 6"/>
          <p:cNvSpPr/>
          <p:nvPr/>
        </p:nvSpPr>
        <p:spPr>
          <a:xfrm>
            <a:off x="731520" y="2880360"/>
            <a:ext cx="7680960" cy="365760"/>
          </a:xfrm>
          <a:prstGeom prst="rect">
            <a:avLst/>
          </a:prstGeom>
          <a:noFill/>
          <a:ln/>
        </p:spPr>
        <p:txBody>
          <a:bodyPr wrap="square" lIns="0" tIns="0" rIns="0" bIns="0" rtlCol="0" anchor="t"/>
          <a:lstStyle/>
          <a:p>
            <a:pPr marL="0" indent="0">
              <a:buNone/>
            </a:pPr>
            <a:r>
              <a:rPr lang="en-US" sz="1050" i="1" dirty="0">
                <a:solidFill>
                  <a:srgbClr val="4A5568"/>
                </a:solidFill>
                <a:latin typeface="Calibri" pitchFamily="34" charset="0"/>
                <a:ea typeface="Calibri" pitchFamily="34" charset="-122"/>
                <a:cs typeface="Calibri" pitchFamily="34" charset="-120"/>
              </a:rPr>
              <a:t>En las áreas más aisladas del mundo, donde no se consigue jugo de uva, la Asociación aconsejará qué hacer.</a:t>
            </a:r>
            <a:endParaRPr lang="en-US" sz="1050" dirty="0"/>
          </a:p>
        </p:txBody>
      </p:sp>
      <p:sp>
        <p:nvSpPr>
          <p:cNvPr id="9" name="Shape 7"/>
          <p:cNvSpPr/>
          <p:nvPr/>
        </p:nvSpPr>
        <p:spPr>
          <a:xfrm>
            <a:off x="548640" y="3429000"/>
            <a:ext cx="8046720" cy="960120"/>
          </a:xfrm>
          <a:prstGeom prst="rect">
            <a:avLst/>
          </a:prstGeom>
          <a:solidFill>
            <a:srgbClr val="1A2B5C"/>
          </a:solidFill>
          <a:ln w="12700">
            <a:solidFill>
              <a:srgbClr val="1A2B5C"/>
            </a:solidFill>
            <a:prstDash val="solid"/>
          </a:ln>
        </p:spPr>
        <p:txBody>
          <a:bodyPr/>
          <a:lstStyle/>
          <a:p>
            <a:endParaRPr lang="pt-BR"/>
          </a:p>
        </p:txBody>
      </p:sp>
      <p:sp>
        <p:nvSpPr>
          <p:cNvPr id="10" name="Text 8"/>
          <p:cNvSpPr/>
          <p:nvPr/>
        </p:nvSpPr>
        <p:spPr>
          <a:xfrm>
            <a:off x="731520" y="3520440"/>
            <a:ext cx="5486400" cy="228600"/>
          </a:xfrm>
          <a:prstGeom prst="rect">
            <a:avLst/>
          </a:prstGeom>
          <a:noFill/>
          <a:ln/>
        </p:spPr>
        <p:txBody>
          <a:bodyPr wrap="square" lIns="0" tIns="0" rIns="0" bIns="0" rtlCol="0" anchor="ctr"/>
          <a:lstStyle/>
          <a:p>
            <a:pPr marL="0" indent="0">
              <a:buNone/>
            </a:pPr>
            <a:r>
              <a:rPr lang="en-US" sz="900" b="1" kern="0" spc="400" dirty="0">
                <a:solidFill>
                  <a:srgbClr val="E87722"/>
                </a:solidFill>
                <a:latin typeface="Calibri" pitchFamily="34" charset="0"/>
                <a:ea typeface="Calibri" pitchFamily="34" charset="-122"/>
                <a:cs typeface="Calibri" pitchFamily="34" charset="-120"/>
              </a:rPr>
              <a:t>OBSERVACIÓN IMPORTANTE</a:t>
            </a:r>
            <a:endParaRPr lang="en-US" sz="900" dirty="0"/>
          </a:p>
        </p:txBody>
      </p:sp>
      <p:sp>
        <p:nvSpPr>
          <p:cNvPr id="11" name="Text 9"/>
          <p:cNvSpPr/>
          <p:nvPr/>
        </p:nvSpPr>
        <p:spPr>
          <a:xfrm>
            <a:off x="731520" y="3776472"/>
            <a:ext cx="7680960" cy="548640"/>
          </a:xfrm>
          <a:prstGeom prst="rect">
            <a:avLst/>
          </a:prstGeom>
          <a:noFill/>
          <a:ln/>
        </p:spPr>
        <p:txBody>
          <a:bodyPr wrap="square" lIns="0" tIns="0" rIns="0" bIns="0" rtlCol="0" anchor="t"/>
          <a:lstStyle/>
          <a:p>
            <a:pPr marL="0" indent="0">
              <a:buNone/>
            </a:pPr>
            <a:r>
              <a:rPr lang="en-US" sz="1100" i="1" dirty="0">
                <a:solidFill>
                  <a:srgbClr val="FFFFFF"/>
                </a:solidFill>
                <a:latin typeface="Calibri" pitchFamily="34" charset="0"/>
                <a:ea typeface="Calibri" pitchFamily="34" charset="-122"/>
                <a:cs typeface="Calibri" pitchFamily="34" charset="-120"/>
              </a:rPr>
              <a:t>No se debe agregar al pan de la Santa Cena ningún ingrediente para introducir una novedad, como crema, esencia con algún aroma, chocolate, etc.</a:t>
            </a:r>
            <a:endParaRPr lang="en-US" sz="1100" dirty="0"/>
          </a:p>
        </p:txBody>
      </p:sp>
      <p:sp>
        <p:nvSpPr>
          <p:cNvPr id="12" name="Shape 10"/>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13" name="Text 11"/>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11</a:t>
            </a:r>
            <a:endParaRPr lang="en-US" sz="900" dirty="0"/>
          </a:p>
        </p:txBody>
      </p:sp>
      <p:sp>
        <p:nvSpPr>
          <p:cNvPr id="14" name="Text 12"/>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21</a:t>
            </a:r>
            <a:endParaRPr lang="en-US" sz="9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0F1B3D"/>
        </a:solidFill>
        <a:effectLst/>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txBody>
          <a:bodyPr/>
          <a:lstStyle/>
          <a:p>
            <a:endParaRPr lang="pt-BR"/>
          </a:p>
        </p:txBody>
      </p:sp>
      <p:sp>
        <p:nvSpPr>
          <p:cNvPr id="3" name="Text 1"/>
          <p:cNvSpPr/>
          <p:nvPr/>
        </p:nvSpPr>
        <p:spPr>
          <a:xfrm>
            <a:off x="822960" y="1645920"/>
            <a:ext cx="7315200" cy="457200"/>
          </a:xfrm>
          <a:prstGeom prst="rect">
            <a:avLst/>
          </a:prstGeom>
          <a:noFill/>
          <a:ln/>
        </p:spPr>
        <p:txBody>
          <a:bodyPr wrap="square" lIns="0" tIns="0" rIns="0" bIns="0" rtlCol="0" anchor="ctr"/>
          <a:lstStyle/>
          <a:p>
            <a:pPr marL="0" indent="0">
              <a:buNone/>
            </a:pPr>
            <a:r>
              <a:rPr lang="en-US" sz="1400" b="1" kern="0" spc="600" dirty="0">
                <a:solidFill>
                  <a:srgbClr val="E87722"/>
                </a:solidFill>
                <a:latin typeface="Calibri" pitchFamily="34" charset="0"/>
                <a:ea typeface="Calibri" pitchFamily="34" charset="-122"/>
                <a:cs typeface="Calibri" pitchFamily="34" charset="-120"/>
              </a:rPr>
              <a:t>PARTE 04</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marL="0" indent="0">
              <a:buNone/>
            </a:pPr>
            <a:r>
              <a:rPr lang="en-US" sz="4600" b="1" dirty="0">
                <a:solidFill>
                  <a:srgbClr val="FFFFFF"/>
                </a:solidFill>
                <a:latin typeface="Georgia" pitchFamily="34" charset="0"/>
                <a:ea typeface="Georgia" pitchFamily="34" charset="-122"/>
                <a:cs typeface="Georgia" pitchFamily="34" charset="-120"/>
              </a:rPr>
              <a:t>Después</a:t>
            </a:r>
            <a:endParaRPr lang="en-US" sz="4600" dirty="0"/>
          </a:p>
          <a:p>
            <a:pPr marL="0" indent="0">
              <a:buNone/>
            </a:pPr>
            <a:r>
              <a:rPr lang="en-US" sz="4600" b="1" dirty="0">
                <a:solidFill>
                  <a:srgbClr val="FFFFFF"/>
                </a:solidFill>
                <a:latin typeface="Georgia" pitchFamily="34" charset="0"/>
                <a:ea typeface="Georgia" pitchFamily="34" charset="-122"/>
                <a:cs typeface="Georgia" pitchFamily="34" charset="-120"/>
              </a:rPr>
              <a:t>de la ceremonia</a:t>
            </a:r>
            <a:endParaRPr lang="en-US" sz="46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marL="0" indent="0">
              <a:buNone/>
            </a:pPr>
            <a:r>
              <a:rPr lang="en-US" sz="1400" i="1" dirty="0">
                <a:solidFill>
                  <a:srgbClr val="CBD5E0"/>
                </a:solidFill>
                <a:latin typeface="Calibri" pitchFamily="34" charset="0"/>
                <a:ea typeface="Calibri" pitchFamily="34" charset="-122"/>
                <a:cs typeface="Calibri" pitchFamily="34" charset="-120"/>
              </a:rPr>
              <a:t>Utensilios, sobras, quiénes participan y casos especiales.</a:t>
            </a:r>
            <a:endParaRPr lang="en-US" sz="1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04 · DESPUÉS DE LA CEREMONIA</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Los utensilios y las sobras</a:t>
            </a:r>
            <a:endParaRPr lang="en-US" sz="28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Shape 3"/>
          <p:cNvSpPr/>
          <p:nvPr/>
        </p:nvSpPr>
        <p:spPr>
          <a:xfrm>
            <a:off x="548640" y="1783080"/>
            <a:ext cx="8046720" cy="1097280"/>
          </a:xfrm>
          <a:prstGeom prst="rect">
            <a:avLst/>
          </a:prstGeom>
          <a:solidFill>
            <a:srgbClr val="F7FAFC"/>
          </a:solidFill>
          <a:ln w="12700">
            <a:solidFill>
              <a:srgbClr val="E87722"/>
            </a:solidFill>
            <a:prstDash val="solid"/>
          </a:ln>
        </p:spPr>
        <p:txBody>
          <a:bodyPr/>
          <a:lstStyle/>
          <a:p>
            <a:endParaRPr lang="pt-BR"/>
          </a:p>
        </p:txBody>
      </p:sp>
      <p:sp>
        <p:nvSpPr>
          <p:cNvPr id="6" name="Text 4"/>
          <p:cNvSpPr/>
          <p:nvPr/>
        </p:nvSpPr>
        <p:spPr>
          <a:xfrm>
            <a:off x="731520" y="1901952"/>
            <a:ext cx="5486400" cy="228600"/>
          </a:xfrm>
          <a:prstGeom prst="rect">
            <a:avLst/>
          </a:prstGeom>
          <a:noFill/>
          <a:ln/>
        </p:spPr>
        <p:txBody>
          <a:bodyPr wrap="square" lIns="0" tIns="0" rIns="0" bIns="0" rtlCol="0" anchor="ctr"/>
          <a:lstStyle/>
          <a:p>
            <a:pPr marL="0" indent="0">
              <a:buNone/>
            </a:pPr>
            <a:r>
              <a:rPr lang="en-US" sz="900" b="1" kern="0" spc="400" dirty="0">
                <a:solidFill>
                  <a:srgbClr val="E87722"/>
                </a:solidFill>
                <a:latin typeface="Calibri" pitchFamily="34" charset="0"/>
                <a:ea typeface="Calibri" pitchFamily="34" charset="-122"/>
                <a:cs typeface="Calibri" pitchFamily="34" charset="-120"/>
              </a:rPr>
              <a:t>MANUAL DE LA IGLESIA, P. 161</a:t>
            </a:r>
            <a:endParaRPr lang="en-US" sz="900" dirty="0"/>
          </a:p>
        </p:txBody>
      </p:sp>
      <p:sp>
        <p:nvSpPr>
          <p:cNvPr id="7" name="Text 5"/>
          <p:cNvSpPr/>
          <p:nvPr/>
        </p:nvSpPr>
        <p:spPr>
          <a:xfrm>
            <a:off x="731520" y="2148840"/>
            <a:ext cx="7680960" cy="685800"/>
          </a:xfrm>
          <a:prstGeom prst="rect">
            <a:avLst/>
          </a:prstGeom>
          <a:noFill/>
          <a:ln/>
        </p:spPr>
        <p:txBody>
          <a:bodyPr wrap="square" lIns="0" tIns="0" rIns="0" bIns="0" rtlCol="0" anchor="t"/>
          <a:lstStyle/>
          <a:p>
            <a:pPr marL="0" indent="0">
              <a:buNone/>
            </a:pPr>
            <a:r>
              <a:rPr lang="en-US" sz="1100" i="1" dirty="0">
                <a:solidFill>
                  <a:srgbClr val="1A2B5C"/>
                </a:solidFill>
                <a:latin typeface="Georgia" pitchFamily="34" charset="0"/>
                <a:ea typeface="Georgia" pitchFamily="34" charset="-122"/>
                <a:cs typeface="Georgia" pitchFamily="34" charset="-120"/>
              </a:rPr>
              <a:t>Se recogen las copas y se dispone respetuosamente del pan o vino sobrantes: "derramando el vino en la pileta o en tierra y quemando el pan, cuidando de que en ningún caso vuelva al uso común".</a:t>
            </a:r>
            <a:endParaRPr lang="en-US" sz="1100" dirty="0"/>
          </a:p>
        </p:txBody>
      </p:sp>
      <p:sp>
        <p:nvSpPr>
          <p:cNvPr id="8" name="Shape 6"/>
          <p:cNvSpPr/>
          <p:nvPr/>
        </p:nvSpPr>
        <p:spPr>
          <a:xfrm>
            <a:off x="548640" y="3017520"/>
            <a:ext cx="8046720" cy="1417320"/>
          </a:xfrm>
          <a:prstGeom prst="rect">
            <a:avLst/>
          </a:prstGeom>
          <a:solidFill>
            <a:srgbClr val="1A2B5C"/>
          </a:solidFill>
          <a:ln w="12700">
            <a:solidFill>
              <a:srgbClr val="1A2B5C"/>
            </a:solidFill>
            <a:prstDash val="solid"/>
          </a:ln>
        </p:spPr>
        <p:txBody>
          <a:bodyPr/>
          <a:lstStyle/>
          <a:p>
            <a:endParaRPr lang="pt-BR"/>
          </a:p>
        </p:txBody>
      </p:sp>
      <p:sp>
        <p:nvSpPr>
          <p:cNvPr id="9" name="Text 7"/>
          <p:cNvSpPr/>
          <p:nvPr/>
        </p:nvSpPr>
        <p:spPr>
          <a:xfrm>
            <a:off x="731520" y="3108960"/>
            <a:ext cx="6400800" cy="228600"/>
          </a:xfrm>
          <a:prstGeom prst="rect">
            <a:avLst/>
          </a:prstGeom>
          <a:noFill/>
          <a:ln/>
        </p:spPr>
        <p:txBody>
          <a:bodyPr wrap="square" lIns="0" tIns="0" rIns="0" bIns="0" rtlCol="0" anchor="ctr"/>
          <a:lstStyle/>
          <a:p>
            <a:pPr marL="0" indent="0">
              <a:buNone/>
            </a:pPr>
            <a:r>
              <a:rPr lang="en-US" sz="900" b="1" kern="0" spc="400" dirty="0">
                <a:solidFill>
                  <a:srgbClr val="E87722"/>
                </a:solidFill>
                <a:latin typeface="Calibri" pitchFamily="34" charset="0"/>
                <a:ea typeface="Calibri" pitchFamily="34" charset="-122"/>
                <a:cs typeface="Calibri" pitchFamily="34" charset="-120"/>
              </a:rPr>
              <a:t>CONSEJO DE LA SECRETARÍA MINISTERIAL DE LA DSA</a:t>
            </a:r>
            <a:endParaRPr lang="en-US" sz="900" dirty="0"/>
          </a:p>
        </p:txBody>
      </p:sp>
      <p:sp>
        <p:nvSpPr>
          <p:cNvPr id="10" name="Text 8"/>
          <p:cNvSpPr/>
          <p:nvPr/>
        </p:nvSpPr>
        <p:spPr>
          <a:xfrm>
            <a:off x="731520" y="3383280"/>
            <a:ext cx="7680960" cy="502920"/>
          </a:xfrm>
          <a:prstGeom prst="rect">
            <a:avLst/>
          </a:prstGeom>
          <a:noFill/>
          <a:ln/>
        </p:spPr>
        <p:txBody>
          <a:bodyPr wrap="square" lIns="0" tIns="0" rIns="0" bIns="0" rtlCol="0" anchor="t"/>
          <a:lstStyle/>
          <a:p>
            <a:pPr marL="0" indent="0">
              <a:buNone/>
            </a:pPr>
            <a:r>
              <a:rPr lang="en-US" sz="1300" b="1" i="1" dirty="0">
                <a:solidFill>
                  <a:srgbClr val="FFFFFF"/>
                </a:solidFill>
                <a:latin typeface="Georgia" pitchFamily="34" charset="0"/>
                <a:ea typeface="Georgia" pitchFamily="34" charset="-122"/>
                <a:cs typeface="Georgia" pitchFamily="34" charset="-120"/>
              </a:rPr>
              <a:t>"Sugerir que el pan y el jugo de uva que sobran de la Santa Cena, sean enterrados o quemados."</a:t>
            </a:r>
            <a:endParaRPr lang="en-US" sz="1300" dirty="0"/>
          </a:p>
        </p:txBody>
      </p:sp>
      <p:sp>
        <p:nvSpPr>
          <p:cNvPr id="11" name="Text 9"/>
          <p:cNvSpPr/>
          <p:nvPr/>
        </p:nvSpPr>
        <p:spPr>
          <a:xfrm>
            <a:off x="731520" y="3886200"/>
            <a:ext cx="7680960" cy="502920"/>
          </a:xfrm>
          <a:prstGeom prst="rect">
            <a:avLst/>
          </a:prstGeom>
          <a:noFill/>
          <a:ln/>
        </p:spPr>
        <p:txBody>
          <a:bodyPr wrap="square" lIns="0" tIns="0" rIns="0" bIns="0" rtlCol="0" anchor="t"/>
          <a:lstStyle/>
          <a:p>
            <a:pPr marL="0" indent="0">
              <a:buNone/>
            </a:pPr>
            <a:r>
              <a:rPr lang="en-US" sz="1000" i="1" dirty="0">
                <a:solidFill>
                  <a:srgbClr val="CBD5E0"/>
                </a:solidFill>
                <a:latin typeface="Calibri" pitchFamily="34" charset="0"/>
                <a:ea typeface="Calibri" pitchFamily="34" charset="-122"/>
                <a:cs typeface="Calibri" pitchFamily="34" charset="-120"/>
              </a:rPr>
              <a:t>Manual p. 100: el pan y el vino que sobró "no deben ser consumidos, sino dispuestos de una manera respetuosa por los diáconos y las diaconisas luego de la Cena del Señor".</a:t>
            </a:r>
            <a:endParaRPr lang="en-US" sz="1000" dirty="0"/>
          </a:p>
        </p:txBody>
      </p:sp>
      <p:sp>
        <p:nvSpPr>
          <p:cNvPr id="12" name="Shape 10"/>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13" name="Text 11"/>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11</a:t>
            </a:r>
            <a:endParaRPr lang="en-US" sz="900" dirty="0"/>
          </a:p>
        </p:txBody>
      </p:sp>
      <p:sp>
        <p:nvSpPr>
          <p:cNvPr id="14" name="Text 12"/>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23</a:t>
            </a:r>
            <a:endParaRPr lang="en-US" sz="9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04 · DESPUÉS DE LA CEREMONIA</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Quién puede participar</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La iglesia practica la comunión abierta</a:t>
            </a:r>
            <a:endParaRPr lang="en-US" sz="1400" dirty="0"/>
          </a:p>
        </p:txBody>
      </p:sp>
      <p:sp>
        <p:nvSpPr>
          <p:cNvPr id="7" name="Text 4"/>
          <p:cNvSpPr/>
          <p:nvPr/>
        </p:nvSpPr>
        <p:spPr>
          <a:xfrm>
            <a:off x="548640" y="2697480"/>
            <a:ext cx="8229600" cy="91440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El significado de la ceremonia se aplica a las personas que ya realizaron su entrega al Salvador y fueron bautizadas: es una renovación del compromiso asumido por medio del bautismo. Pero no se impide la participación de quien todavía no haya tenido esa experiencia y desee participar.</a:t>
            </a:r>
            <a:endParaRPr lang="en-US" sz="1200" dirty="0"/>
          </a:p>
        </p:txBody>
      </p:sp>
      <p:sp>
        <p:nvSpPr>
          <p:cNvPr id="8" name="Shape 5"/>
          <p:cNvSpPr/>
          <p:nvPr/>
        </p:nvSpPr>
        <p:spPr>
          <a:xfrm>
            <a:off x="548640" y="3749040"/>
            <a:ext cx="8046720" cy="731520"/>
          </a:xfrm>
          <a:prstGeom prst="rect">
            <a:avLst/>
          </a:prstGeom>
          <a:solidFill>
            <a:srgbClr val="1A2B5C"/>
          </a:solidFill>
          <a:ln w="12700">
            <a:solidFill>
              <a:srgbClr val="1A2B5C"/>
            </a:solidFill>
            <a:prstDash val="solid"/>
          </a:ln>
        </p:spPr>
        <p:txBody>
          <a:bodyPr/>
          <a:lstStyle/>
          <a:p>
            <a:endParaRPr lang="pt-BR"/>
          </a:p>
        </p:txBody>
      </p:sp>
      <p:sp>
        <p:nvSpPr>
          <p:cNvPr id="9" name="Text 6"/>
          <p:cNvSpPr/>
          <p:nvPr/>
        </p:nvSpPr>
        <p:spPr>
          <a:xfrm>
            <a:off x="731520" y="3822192"/>
            <a:ext cx="4572000" cy="228600"/>
          </a:xfrm>
          <a:prstGeom prst="rect">
            <a:avLst/>
          </a:prstGeom>
          <a:noFill/>
          <a:ln/>
        </p:spPr>
        <p:txBody>
          <a:bodyPr wrap="square" lIns="0" tIns="0" rIns="0" bIns="0" rtlCol="0" anchor="ctr"/>
          <a:lstStyle/>
          <a:p>
            <a:pPr marL="0" indent="0">
              <a:buNone/>
            </a:pPr>
            <a:r>
              <a:rPr lang="en-US" sz="900" b="1" kern="0" spc="400" dirty="0">
                <a:solidFill>
                  <a:srgbClr val="E87722"/>
                </a:solidFill>
                <a:latin typeface="Calibri" pitchFamily="34" charset="0"/>
                <a:ea typeface="Calibri" pitchFamily="34" charset="-122"/>
                <a:cs typeface="Calibri" pitchFamily="34" charset="-120"/>
              </a:rPr>
              <a:t>MANUAL DE LA IGLESIA, P. 161</a:t>
            </a:r>
            <a:endParaRPr lang="en-US" sz="900" dirty="0"/>
          </a:p>
        </p:txBody>
      </p:sp>
      <p:sp>
        <p:nvSpPr>
          <p:cNvPr id="10" name="Text 7"/>
          <p:cNvSpPr/>
          <p:nvPr/>
        </p:nvSpPr>
        <p:spPr>
          <a:xfrm>
            <a:off x="731520" y="4069080"/>
            <a:ext cx="7680960" cy="365760"/>
          </a:xfrm>
          <a:prstGeom prst="rect">
            <a:avLst/>
          </a:prstGeom>
          <a:noFill/>
          <a:ln/>
        </p:spPr>
        <p:txBody>
          <a:bodyPr wrap="square" lIns="0" tIns="0" rIns="0" bIns="0" rtlCol="0" anchor="t"/>
          <a:lstStyle/>
          <a:p>
            <a:pPr marL="0" indent="0">
              <a:buNone/>
            </a:pPr>
            <a:r>
              <a:rPr lang="en-US" sz="1200" i="1" dirty="0">
                <a:solidFill>
                  <a:srgbClr val="FFFFFF"/>
                </a:solidFill>
                <a:latin typeface="Georgia" pitchFamily="34" charset="0"/>
                <a:ea typeface="Georgia" pitchFamily="34" charset="-122"/>
                <a:cs typeface="Georgia" pitchFamily="34" charset="-120"/>
              </a:rPr>
              <a:t>"La iglesia practica la comunión abierta. Todos los que entregaron su vida al Salvador pueden participar."</a:t>
            </a:r>
            <a:endParaRPr lang="en-US" sz="1200" dirty="0"/>
          </a:p>
        </p:txBody>
      </p:sp>
      <p:sp>
        <p:nvSpPr>
          <p:cNvPr id="11" name="Shape 8"/>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12" name="Text 9"/>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11</a:t>
            </a:r>
            <a:endParaRPr lang="en-US" sz="900" dirty="0"/>
          </a:p>
        </p:txBody>
      </p:sp>
      <p:sp>
        <p:nvSpPr>
          <p:cNvPr id="13" name="Text 10"/>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24</a:t>
            </a:r>
            <a:endParaRPr lang="en-US" sz="9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04 · DESPUÉS DE LA CEREMONIA</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Los niños</a:t>
            </a:r>
            <a:endParaRPr lang="en-US" sz="28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Aprenden el significado al observar a los que participan</a:t>
            </a:r>
            <a:endParaRPr lang="en-US" sz="1400" dirty="0"/>
          </a:p>
        </p:txBody>
      </p:sp>
      <p:sp>
        <p:nvSpPr>
          <p:cNvPr id="7" name="Shape 4"/>
          <p:cNvSpPr/>
          <p:nvPr/>
        </p:nvSpPr>
        <p:spPr>
          <a:xfrm>
            <a:off x="548640" y="2697480"/>
            <a:ext cx="8046720" cy="1005840"/>
          </a:xfrm>
          <a:prstGeom prst="rect">
            <a:avLst/>
          </a:prstGeom>
          <a:solidFill>
            <a:srgbClr val="F7FAFC"/>
          </a:solidFill>
          <a:ln w="12700">
            <a:solidFill>
              <a:srgbClr val="E87722"/>
            </a:solidFill>
            <a:prstDash val="solid"/>
          </a:ln>
        </p:spPr>
        <p:txBody>
          <a:bodyPr/>
          <a:lstStyle/>
          <a:p>
            <a:endParaRPr lang="pt-BR"/>
          </a:p>
        </p:txBody>
      </p:sp>
      <p:sp>
        <p:nvSpPr>
          <p:cNvPr id="8" name="Text 5"/>
          <p:cNvSpPr/>
          <p:nvPr/>
        </p:nvSpPr>
        <p:spPr>
          <a:xfrm>
            <a:off x="731520" y="2788920"/>
            <a:ext cx="5486400" cy="228600"/>
          </a:xfrm>
          <a:prstGeom prst="rect">
            <a:avLst/>
          </a:prstGeom>
          <a:noFill/>
          <a:ln/>
        </p:spPr>
        <p:txBody>
          <a:bodyPr wrap="square" lIns="0" tIns="0" rIns="0" bIns="0" rtlCol="0" anchor="ctr"/>
          <a:lstStyle/>
          <a:p>
            <a:pPr marL="0" indent="0">
              <a:buNone/>
            </a:pPr>
            <a:r>
              <a:rPr lang="en-US" sz="900" b="1" kern="0" spc="400" dirty="0">
                <a:solidFill>
                  <a:srgbClr val="E87722"/>
                </a:solidFill>
                <a:latin typeface="Calibri" pitchFamily="34" charset="0"/>
                <a:ea typeface="Calibri" pitchFamily="34" charset="-122"/>
                <a:cs typeface="Calibri" pitchFamily="34" charset="-120"/>
              </a:rPr>
              <a:t>MANUAL DE LA IGLESIA, P. 161</a:t>
            </a:r>
            <a:endParaRPr lang="en-US" sz="900" dirty="0"/>
          </a:p>
        </p:txBody>
      </p:sp>
      <p:sp>
        <p:nvSpPr>
          <p:cNvPr id="9" name="Text 6"/>
          <p:cNvSpPr/>
          <p:nvPr/>
        </p:nvSpPr>
        <p:spPr>
          <a:xfrm>
            <a:off x="731520" y="3035808"/>
            <a:ext cx="7680960" cy="640080"/>
          </a:xfrm>
          <a:prstGeom prst="rect">
            <a:avLst/>
          </a:prstGeom>
          <a:noFill/>
          <a:ln/>
        </p:spPr>
        <p:txBody>
          <a:bodyPr wrap="square" lIns="0" tIns="0" rIns="0" bIns="0" rtlCol="0" anchor="t"/>
          <a:lstStyle/>
          <a:p>
            <a:pPr marL="0" indent="0">
              <a:buNone/>
            </a:pPr>
            <a:r>
              <a:rPr lang="en-US" sz="1100" i="1" dirty="0">
                <a:solidFill>
                  <a:srgbClr val="1A2B5C"/>
                </a:solidFill>
                <a:latin typeface="Georgia" pitchFamily="34" charset="0"/>
                <a:ea typeface="Georgia" pitchFamily="34" charset="-122"/>
                <a:cs typeface="Georgia" pitchFamily="34" charset="-120"/>
              </a:rPr>
              <a:t>"Los niños aprenden el significado del rito al observar a los que participan. Después de recibir instrucción formal en las clases bautismales y de hacer su compromiso con Jesús en el bautismo, están preparados para participar."</a:t>
            </a:r>
            <a:endParaRPr lang="en-US" sz="1100" dirty="0"/>
          </a:p>
        </p:txBody>
      </p:sp>
      <p:sp>
        <p:nvSpPr>
          <p:cNvPr id="10" name="Shape 7"/>
          <p:cNvSpPr/>
          <p:nvPr/>
        </p:nvSpPr>
        <p:spPr>
          <a:xfrm>
            <a:off x="548640" y="3840480"/>
            <a:ext cx="8046720" cy="640080"/>
          </a:xfrm>
          <a:prstGeom prst="rect">
            <a:avLst/>
          </a:prstGeom>
          <a:solidFill>
            <a:srgbClr val="1A2B5C"/>
          </a:solidFill>
          <a:ln w="12700">
            <a:solidFill>
              <a:srgbClr val="1A2B5C"/>
            </a:solidFill>
            <a:prstDash val="solid"/>
          </a:ln>
        </p:spPr>
        <p:txBody>
          <a:bodyPr/>
          <a:lstStyle/>
          <a:p>
            <a:endParaRPr lang="pt-BR"/>
          </a:p>
        </p:txBody>
      </p:sp>
      <p:sp>
        <p:nvSpPr>
          <p:cNvPr id="11" name="Text 8"/>
          <p:cNvSpPr/>
          <p:nvPr/>
        </p:nvSpPr>
        <p:spPr>
          <a:xfrm>
            <a:off x="731520" y="3913632"/>
            <a:ext cx="4572000" cy="228600"/>
          </a:xfrm>
          <a:prstGeom prst="rect">
            <a:avLst/>
          </a:prstGeom>
          <a:noFill/>
          <a:ln/>
        </p:spPr>
        <p:txBody>
          <a:bodyPr wrap="square" lIns="0" tIns="0" rIns="0" bIns="0" rtlCol="0" anchor="ctr"/>
          <a:lstStyle/>
          <a:p>
            <a:pPr marL="0" indent="0">
              <a:buNone/>
            </a:pPr>
            <a:r>
              <a:rPr lang="en-US" sz="900" b="1" kern="0" spc="400" dirty="0">
                <a:solidFill>
                  <a:srgbClr val="E87722"/>
                </a:solidFill>
                <a:latin typeface="Calibri" pitchFamily="34" charset="0"/>
                <a:ea typeface="Calibri" pitchFamily="34" charset="-122"/>
                <a:cs typeface="Calibri" pitchFamily="34" charset="-120"/>
              </a:rPr>
              <a:t>NO ES APROPIADO</a:t>
            </a:r>
            <a:endParaRPr lang="en-US" sz="900" dirty="0"/>
          </a:p>
        </p:txBody>
      </p:sp>
      <p:sp>
        <p:nvSpPr>
          <p:cNvPr id="12" name="Text 9"/>
          <p:cNvSpPr/>
          <p:nvPr/>
        </p:nvSpPr>
        <p:spPr>
          <a:xfrm>
            <a:off x="731520" y="4133088"/>
            <a:ext cx="7680960" cy="320040"/>
          </a:xfrm>
          <a:prstGeom prst="rect">
            <a:avLst/>
          </a:prstGeom>
          <a:noFill/>
          <a:ln/>
        </p:spPr>
        <p:txBody>
          <a:bodyPr wrap="square" lIns="0" tIns="0" rIns="0" bIns="0" rtlCol="0" anchor="t"/>
          <a:lstStyle/>
          <a:p>
            <a:pPr marL="0" indent="0">
              <a:buNone/>
            </a:pPr>
            <a:r>
              <a:rPr lang="en-US" sz="1050" i="1" dirty="0">
                <a:solidFill>
                  <a:srgbClr val="FFFFFF"/>
                </a:solidFill>
                <a:latin typeface="Calibri" pitchFamily="34" charset="0"/>
                <a:ea typeface="Calibri" pitchFamily="34" charset="-122"/>
                <a:cs typeface="Calibri" pitchFamily="34" charset="-120"/>
              </a:rPr>
              <a:t>Simular </a:t>
            </a:r>
            <a:r>
              <a:rPr lang="en-US" sz="1050" i="1" dirty="0" err="1">
                <a:solidFill>
                  <a:srgbClr val="FFFFFF"/>
                </a:solidFill>
                <a:latin typeface="Calibri" pitchFamily="34" charset="0"/>
                <a:ea typeface="Calibri" pitchFamily="34" charset="-122"/>
                <a:cs typeface="Calibri" pitchFamily="34" charset="-120"/>
              </a:rPr>
              <a:t>una</a:t>
            </a:r>
            <a:r>
              <a:rPr lang="en-US" sz="1050" i="1" dirty="0">
                <a:solidFill>
                  <a:srgbClr val="FFFFFF"/>
                </a:solidFill>
                <a:latin typeface="Calibri" pitchFamily="34" charset="0"/>
                <a:ea typeface="Calibri" pitchFamily="34" charset="-122"/>
                <a:cs typeface="Calibri" pitchFamily="34" charset="-120"/>
              </a:rPr>
              <a:t> Cena del </a:t>
            </a:r>
            <a:r>
              <a:rPr lang="en-US" sz="1050" i="1" dirty="0" err="1">
                <a:solidFill>
                  <a:srgbClr val="FFFFFF"/>
                </a:solidFill>
                <a:latin typeface="Calibri" pitchFamily="34" charset="0"/>
                <a:ea typeface="Calibri" pitchFamily="34" charset="-122"/>
                <a:cs typeface="Calibri" pitchFamily="34" charset="-120"/>
              </a:rPr>
              <a:t>Señor</a:t>
            </a:r>
            <a:r>
              <a:rPr lang="en-US" sz="1050" i="1" dirty="0">
                <a:solidFill>
                  <a:srgbClr val="FFFFFF"/>
                </a:solidFill>
                <a:latin typeface="Calibri" pitchFamily="34" charset="0"/>
                <a:ea typeface="Calibri" pitchFamily="34" charset="-122"/>
                <a:cs typeface="Calibri" pitchFamily="34" charset="-120"/>
              </a:rPr>
              <a:t> con los niños utilizando las sobras del pan y del vino. Esta práctica tiende a vulgarizar el rito.</a:t>
            </a:r>
            <a:endParaRPr lang="en-US" sz="1050" dirty="0"/>
          </a:p>
        </p:txBody>
      </p:sp>
      <p:sp>
        <p:nvSpPr>
          <p:cNvPr id="13" name="Shape 10"/>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14" name="Text 11"/>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11</a:t>
            </a:r>
            <a:endParaRPr lang="en-US" sz="900" dirty="0"/>
          </a:p>
        </p:txBody>
      </p:sp>
      <p:sp>
        <p:nvSpPr>
          <p:cNvPr id="15" name="Text 12"/>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25</a:t>
            </a:r>
            <a:endParaRPr lang="en-US" sz="9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04 · DESPUÉS DE LA CEREMONIA</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777240"/>
          </a:xfrm>
          <a:prstGeom prst="rect">
            <a:avLst/>
          </a:prstGeom>
          <a:noFill/>
          <a:ln/>
        </p:spPr>
        <p:txBody>
          <a:bodyPr wrap="square" lIns="0" tIns="0" rIns="0" bIns="0" rtlCol="0" anchor="t"/>
          <a:lstStyle/>
          <a:p>
            <a:pPr marL="0" indent="0">
              <a:buNone/>
            </a:pPr>
            <a:r>
              <a:rPr lang="en-US" sz="2800" b="1" dirty="0">
                <a:solidFill>
                  <a:srgbClr val="1A2B5C"/>
                </a:solidFill>
                <a:latin typeface="Georgia" pitchFamily="34" charset="0"/>
                <a:ea typeface="Georgia" pitchFamily="34" charset="-122"/>
                <a:cs typeface="Georgia" pitchFamily="34" charset="-120"/>
              </a:rPr>
              <a:t>Comunión en el hogar</a:t>
            </a:r>
            <a:endParaRPr lang="en-US" sz="2800" dirty="0"/>
          </a:p>
        </p:txBody>
      </p:sp>
      <p:sp>
        <p:nvSpPr>
          <p:cNvPr id="6" name="Text 3"/>
          <p:cNvSpPr/>
          <p:nvPr/>
        </p:nvSpPr>
        <p:spPr>
          <a:xfrm>
            <a:off x="2103120" y="187452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Un servicio especial para los que no pueden concurrir</a:t>
            </a:r>
            <a:endParaRPr lang="en-US" sz="1400" dirty="0"/>
          </a:p>
        </p:txBody>
      </p:sp>
      <p:sp>
        <p:nvSpPr>
          <p:cNvPr id="7" name="Shape 4"/>
          <p:cNvSpPr/>
          <p:nvPr/>
        </p:nvSpPr>
        <p:spPr>
          <a:xfrm>
            <a:off x="548640" y="2606040"/>
            <a:ext cx="8046720" cy="1005840"/>
          </a:xfrm>
          <a:prstGeom prst="rect">
            <a:avLst/>
          </a:prstGeom>
          <a:solidFill>
            <a:srgbClr val="F7FAFC"/>
          </a:solidFill>
          <a:ln w="12700">
            <a:solidFill>
              <a:srgbClr val="E87722"/>
            </a:solidFill>
            <a:prstDash val="solid"/>
          </a:ln>
        </p:spPr>
        <p:txBody>
          <a:bodyPr/>
          <a:lstStyle/>
          <a:p>
            <a:endParaRPr lang="pt-BR"/>
          </a:p>
        </p:txBody>
      </p:sp>
      <p:sp>
        <p:nvSpPr>
          <p:cNvPr id="8" name="Text 5"/>
          <p:cNvSpPr/>
          <p:nvPr/>
        </p:nvSpPr>
        <p:spPr>
          <a:xfrm>
            <a:off x="731520" y="2697480"/>
            <a:ext cx="5486400" cy="228600"/>
          </a:xfrm>
          <a:prstGeom prst="rect">
            <a:avLst/>
          </a:prstGeom>
          <a:noFill/>
          <a:ln/>
        </p:spPr>
        <p:txBody>
          <a:bodyPr wrap="square" lIns="0" tIns="0" rIns="0" bIns="0" rtlCol="0" anchor="ctr"/>
          <a:lstStyle/>
          <a:p>
            <a:pPr marL="0" indent="0">
              <a:buNone/>
            </a:pPr>
            <a:r>
              <a:rPr lang="en-US" sz="900" b="1" kern="0" spc="400" dirty="0">
                <a:solidFill>
                  <a:srgbClr val="E87722"/>
                </a:solidFill>
                <a:latin typeface="Calibri" pitchFamily="34" charset="0"/>
                <a:ea typeface="Calibri" pitchFamily="34" charset="-122"/>
                <a:cs typeface="Calibri" pitchFamily="34" charset="-120"/>
              </a:rPr>
              <a:t>MANUAL DE LA IGLESIA, P. 162</a:t>
            </a:r>
            <a:endParaRPr lang="en-US" sz="900" dirty="0"/>
          </a:p>
        </p:txBody>
      </p:sp>
      <p:sp>
        <p:nvSpPr>
          <p:cNvPr id="9" name="Text 6"/>
          <p:cNvSpPr/>
          <p:nvPr/>
        </p:nvSpPr>
        <p:spPr>
          <a:xfrm>
            <a:off x="731520" y="2944368"/>
            <a:ext cx="7680960" cy="640080"/>
          </a:xfrm>
          <a:prstGeom prst="rect">
            <a:avLst/>
          </a:prstGeom>
          <a:noFill/>
          <a:ln/>
        </p:spPr>
        <p:txBody>
          <a:bodyPr wrap="square" lIns="0" tIns="0" rIns="0" bIns="0" rtlCol="0" anchor="t"/>
          <a:lstStyle/>
          <a:p>
            <a:pPr marL="0" indent="0">
              <a:buNone/>
            </a:pPr>
            <a:r>
              <a:rPr lang="en-US" sz="1100" i="1" dirty="0">
                <a:solidFill>
                  <a:srgbClr val="1A2B5C"/>
                </a:solidFill>
                <a:latin typeface="Georgia" pitchFamily="34" charset="0"/>
                <a:ea typeface="Georgia" pitchFamily="34" charset="-122"/>
                <a:cs typeface="Georgia" pitchFamily="34" charset="-120"/>
              </a:rPr>
              <a:t>"Si algunos miembros están enfermos o no pueden abandonar su hogar, se puede realizar un servicio especial en la casa para ellos, oficiado por el pastor o por un anciano, asistido por los diáconos o las diaconisas."</a:t>
            </a:r>
            <a:endParaRPr lang="en-US" sz="1100" dirty="0"/>
          </a:p>
        </p:txBody>
      </p:sp>
      <p:sp>
        <p:nvSpPr>
          <p:cNvPr id="10" name="Text 7"/>
          <p:cNvSpPr/>
          <p:nvPr/>
        </p:nvSpPr>
        <p:spPr>
          <a:xfrm>
            <a:off x="548640" y="3703320"/>
            <a:ext cx="8046720" cy="777240"/>
          </a:xfrm>
          <a:prstGeom prst="rect">
            <a:avLst/>
          </a:prstGeom>
          <a:noFill/>
          <a:ln/>
        </p:spPr>
        <p:txBody>
          <a:bodyPr wrap="square" lIns="0" tIns="0" rIns="0" bIns="0" rtlCol="0" anchor="t"/>
          <a:lstStyle/>
          <a:p>
            <a:pPr marL="0" indent="0">
              <a:buNone/>
            </a:pPr>
            <a:r>
              <a:rPr lang="en-US" sz="1050" i="1" dirty="0">
                <a:solidFill>
                  <a:srgbClr val="4A5568"/>
                </a:solidFill>
                <a:latin typeface="Calibri" pitchFamily="34" charset="0"/>
                <a:ea typeface="Calibri" pitchFamily="34" charset="-122"/>
                <a:cs typeface="Calibri" pitchFamily="34" charset="-120"/>
              </a:rPr>
              <a:t>El lavamiento de los pies puede excluirse en algunos casos. Suelen ser suficientes 1-2 diáconos para los hombres o 1-2 diaconisas para las mujeres. Si hay un número elevado de personas en estas condiciones, se pueden formar varios equipos simultáneos.</a:t>
            </a:r>
            <a:endParaRPr lang="en-US" sz="1050" dirty="0"/>
          </a:p>
        </p:txBody>
      </p:sp>
      <p:sp>
        <p:nvSpPr>
          <p:cNvPr id="11" name="Shape 8"/>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12" name="Text 9"/>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11</a:t>
            </a:r>
            <a:endParaRPr lang="en-US" sz="900" dirty="0"/>
          </a:p>
        </p:txBody>
      </p:sp>
      <p:sp>
        <p:nvSpPr>
          <p:cNvPr id="13" name="Text 10"/>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26</a:t>
            </a:r>
            <a:endParaRPr lang="en-US" sz="9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0F1B3D"/>
        </a:solidFill>
        <a:effectLst/>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txBody>
          <a:bodyPr/>
          <a:lstStyle/>
          <a:p>
            <a:endParaRPr lang="pt-BR"/>
          </a:p>
        </p:txBody>
      </p:sp>
      <p:sp>
        <p:nvSpPr>
          <p:cNvPr id="3" name="Text 1"/>
          <p:cNvSpPr/>
          <p:nvPr/>
        </p:nvSpPr>
        <p:spPr>
          <a:xfrm>
            <a:off x="822960" y="1645920"/>
            <a:ext cx="7315200" cy="457200"/>
          </a:xfrm>
          <a:prstGeom prst="rect">
            <a:avLst/>
          </a:prstGeom>
          <a:noFill/>
          <a:ln/>
        </p:spPr>
        <p:txBody>
          <a:bodyPr wrap="square" lIns="0" tIns="0" rIns="0" bIns="0" rtlCol="0" anchor="ctr"/>
          <a:lstStyle/>
          <a:p>
            <a:pPr marL="0" indent="0">
              <a:buNone/>
            </a:pPr>
            <a:r>
              <a:rPr lang="en-US" sz="1400" b="1" kern="0" spc="600" dirty="0">
                <a:solidFill>
                  <a:srgbClr val="E87722"/>
                </a:solidFill>
                <a:latin typeface="Calibri" pitchFamily="34" charset="0"/>
                <a:ea typeface="Calibri" pitchFamily="34" charset="-122"/>
                <a:cs typeface="Calibri" pitchFamily="34" charset="-120"/>
              </a:rPr>
              <a:t>PARTE 05</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marL="0" indent="0">
              <a:buNone/>
            </a:pPr>
            <a:r>
              <a:rPr lang="en-US" sz="5000" b="1" dirty="0">
                <a:solidFill>
                  <a:srgbClr val="FFFFFF"/>
                </a:solidFill>
                <a:latin typeface="Georgia" pitchFamily="34" charset="0"/>
                <a:ea typeface="Georgia" pitchFamily="34" charset="-122"/>
                <a:cs typeface="Georgia" pitchFamily="34" charset="-120"/>
              </a:rPr>
              <a:t>Materiales</a:t>
            </a:r>
            <a:endParaRPr lang="en-US" sz="5000" dirty="0"/>
          </a:p>
          <a:p>
            <a:pPr marL="0" indent="0">
              <a:buNone/>
            </a:pPr>
            <a:r>
              <a:rPr lang="en-US" sz="5000" b="1" dirty="0">
                <a:solidFill>
                  <a:srgbClr val="FFFFFF"/>
                </a:solidFill>
                <a:latin typeface="Georgia" pitchFamily="34" charset="0"/>
                <a:ea typeface="Georgia" pitchFamily="34" charset="-122"/>
                <a:cs typeface="Georgia" pitchFamily="34" charset="-120"/>
              </a:rPr>
              <a:t>y recetas</a:t>
            </a:r>
            <a:endParaRPr lang="en-US" sz="50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marL="0" indent="0">
              <a:buNone/>
            </a:pPr>
            <a:r>
              <a:rPr lang="en-US" sz="1400" i="1" dirty="0">
                <a:solidFill>
                  <a:srgbClr val="CBD5E0"/>
                </a:solidFill>
                <a:latin typeface="Calibri" pitchFamily="34" charset="0"/>
                <a:ea typeface="Calibri" pitchFamily="34" charset="-122"/>
                <a:cs typeface="Calibri" pitchFamily="34" charset="-120"/>
              </a:rPr>
              <a:t>Palanganas, toallas, cálices, manteles y dos recetas de pan.</a:t>
            </a:r>
            <a:endParaRPr lang="en-US" sz="1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05 · MATERIALES</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2400" b="1" dirty="0">
                <a:solidFill>
                  <a:srgbClr val="1A2B5C"/>
                </a:solidFill>
                <a:latin typeface="Georgia" pitchFamily="34" charset="0"/>
                <a:ea typeface="Georgia" pitchFamily="34" charset="-122"/>
                <a:cs typeface="Georgia" pitchFamily="34" charset="-120"/>
              </a:rPr>
              <a:t>Palanganas, toallas, agua, cálices y manteles</a:t>
            </a:r>
            <a:endParaRPr lang="en-US" sz="24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Shape 3"/>
          <p:cNvSpPr/>
          <p:nvPr/>
        </p:nvSpPr>
        <p:spPr>
          <a:xfrm>
            <a:off x="548640" y="1828800"/>
            <a:ext cx="3931920" cy="1188720"/>
          </a:xfrm>
          <a:prstGeom prst="rect">
            <a:avLst/>
          </a:prstGeom>
          <a:solidFill>
            <a:srgbClr val="F7FAFC"/>
          </a:solidFill>
          <a:ln w="6350">
            <a:solidFill>
              <a:srgbClr val="E2E8F0"/>
            </a:solidFill>
            <a:prstDash val="solid"/>
          </a:ln>
        </p:spPr>
        <p:txBody>
          <a:bodyPr/>
          <a:lstStyle/>
          <a:p>
            <a:endParaRPr lang="pt-BR"/>
          </a:p>
        </p:txBody>
      </p:sp>
      <p:sp>
        <p:nvSpPr>
          <p:cNvPr id="6" name="Shape 4"/>
          <p:cNvSpPr/>
          <p:nvPr/>
        </p:nvSpPr>
        <p:spPr>
          <a:xfrm>
            <a:off x="548640" y="1828800"/>
            <a:ext cx="73152" cy="1188720"/>
          </a:xfrm>
          <a:prstGeom prst="rect">
            <a:avLst/>
          </a:prstGeom>
          <a:solidFill>
            <a:srgbClr val="E87722"/>
          </a:solidFill>
          <a:ln w="12700">
            <a:solidFill>
              <a:srgbClr val="E87722"/>
            </a:solidFill>
            <a:prstDash val="solid"/>
          </a:ln>
        </p:spPr>
        <p:txBody>
          <a:bodyPr/>
          <a:lstStyle/>
          <a:p>
            <a:endParaRPr lang="pt-BR"/>
          </a:p>
        </p:txBody>
      </p:sp>
      <p:sp>
        <p:nvSpPr>
          <p:cNvPr id="7" name="Text 5"/>
          <p:cNvSpPr/>
          <p:nvPr/>
        </p:nvSpPr>
        <p:spPr>
          <a:xfrm>
            <a:off x="777240" y="1965960"/>
            <a:ext cx="3657600" cy="320040"/>
          </a:xfrm>
          <a:prstGeom prst="rect">
            <a:avLst/>
          </a:prstGeom>
          <a:noFill/>
          <a:ln/>
        </p:spPr>
        <p:txBody>
          <a:bodyPr wrap="square" lIns="0" tIns="0" rIns="0" bIns="0" rtlCol="0" anchor="t"/>
          <a:lstStyle/>
          <a:p>
            <a:pPr marL="0" indent="0">
              <a:buNone/>
            </a:pPr>
            <a:r>
              <a:rPr lang="en-US" sz="1300" b="1" dirty="0">
                <a:solidFill>
                  <a:srgbClr val="1A2B5C"/>
                </a:solidFill>
                <a:latin typeface="Calibri" pitchFamily="34" charset="0"/>
                <a:ea typeface="Calibri" pitchFamily="34" charset="-122"/>
                <a:cs typeface="Calibri" pitchFamily="34" charset="-120"/>
              </a:rPr>
              <a:t>Palanganas y toallas</a:t>
            </a:r>
            <a:endParaRPr lang="en-US" sz="1300" dirty="0"/>
          </a:p>
        </p:txBody>
      </p:sp>
      <p:sp>
        <p:nvSpPr>
          <p:cNvPr id="8" name="Text 6"/>
          <p:cNvSpPr/>
          <p:nvPr/>
        </p:nvSpPr>
        <p:spPr>
          <a:xfrm>
            <a:off x="777240" y="2286000"/>
            <a:ext cx="3657600" cy="685800"/>
          </a:xfrm>
          <a:prstGeom prst="rect">
            <a:avLst/>
          </a:prstGeom>
          <a:noFill/>
          <a:ln/>
        </p:spPr>
        <p:txBody>
          <a:bodyPr wrap="square" lIns="0" tIns="0" rIns="0" bIns="0" rtlCol="0" anchor="t"/>
          <a:lstStyle/>
          <a:p>
            <a:pPr marL="0" indent="0">
              <a:buNone/>
            </a:pPr>
            <a:r>
              <a:rPr lang="en-US" sz="1000" dirty="0">
                <a:solidFill>
                  <a:srgbClr val="4A5568"/>
                </a:solidFill>
                <a:latin typeface="Calibri" pitchFamily="34" charset="0"/>
                <a:ea typeface="Calibri" pitchFamily="34" charset="-122"/>
                <a:cs typeface="Calibri" pitchFamily="34" charset="-120"/>
              </a:rPr>
              <a:t>Cantidad compatible con el número. Dos personas usan la misma palangana con cambio de agua. Toallas individuales, preferentemente blancas.</a:t>
            </a:r>
            <a:endParaRPr lang="en-US" sz="1000" dirty="0"/>
          </a:p>
        </p:txBody>
      </p:sp>
      <p:sp>
        <p:nvSpPr>
          <p:cNvPr id="9" name="Shape 7"/>
          <p:cNvSpPr/>
          <p:nvPr/>
        </p:nvSpPr>
        <p:spPr>
          <a:xfrm>
            <a:off x="4663440" y="1828800"/>
            <a:ext cx="3931920" cy="1188720"/>
          </a:xfrm>
          <a:prstGeom prst="rect">
            <a:avLst/>
          </a:prstGeom>
          <a:solidFill>
            <a:srgbClr val="F7FAFC"/>
          </a:solidFill>
          <a:ln w="6350">
            <a:solidFill>
              <a:srgbClr val="E2E8F0"/>
            </a:solidFill>
            <a:prstDash val="solid"/>
          </a:ln>
        </p:spPr>
        <p:txBody>
          <a:bodyPr/>
          <a:lstStyle/>
          <a:p>
            <a:endParaRPr lang="pt-BR"/>
          </a:p>
        </p:txBody>
      </p:sp>
      <p:sp>
        <p:nvSpPr>
          <p:cNvPr id="10" name="Shape 8"/>
          <p:cNvSpPr/>
          <p:nvPr/>
        </p:nvSpPr>
        <p:spPr>
          <a:xfrm>
            <a:off x="4663440" y="1828800"/>
            <a:ext cx="73152" cy="1188720"/>
          </a:xfrm>
          <a:prstGeom prst="rect">
            <a:avLst/>
          </a:prstGeom>
          <a:solidFill>
            <a:srgbClr val="E87722"/>
          </a:solidFill>
          <a:ln w="12700">
            <a:solidFill>
              <a:srgbClr val="E87722"/>
            </a:solidFill>
            <a:prstDash val="solid"/>
          </a:ln>
        </p:spPr>
        <p:txBody>
          <a:bodyPr/>
          <a:lstStyle/>
          <a:p>
            <a:endParaRPr lang="pt-BR"/>
          </a:p>
        </p:txBody>
      </p:sp>
      <p:sp>
        <p:nvSpPr>
          <p:cNvPr id="11" name="Text 9"/>
          <p:cNvSpPr/>
          <p:nvPr/>
        </p:nvSpPr>
        <p:spPr>
          <a:xfrm>
            <a:off x="4892040" y="1965960"/>
            <a:ext cx="3657600" cy="320040"/>
          </a:xfrm>
          <a:prstGeom prst="rect">
            <a:avLst/>
          </a:prstGeom>
          <a:noFill/>
          <a:ln/>
        </p:spPr>
        <p:txBody>
          <a:bodyPr wrap="square" lIns="0" tIns="0" rIns="0" bIns="0" rtlCol="0" anchor="t"/>
          <a:lstStyle/>
          <a:p>
            <a:pPr marL="0" indent="0">
              <a:buNone/>
            </a:pPr>
            <a:r>
              <a:rPr lang="en-US" sz="1300" b="1" dirty="0">
                <a:solidFill>
                  <a:srgbClr val="1A2B5C"/>
                </a:solidFill>
                <a:latin typeface="Calibri" pitchFamily="34" charset="0"/>
                <a:ea typeface="Calibri" pitchFamily="34" charset="-122"/>
                <a:cs typeface="Calibri" pitchFamily="34" charset="-120"/>
              </a:rPr>
              <a:t>Agua</a:t>
            </a:r>
            <a:endParaRPr lang="en-US" sz="1300" dirty="0"/>
          </a:p>
        </p:txBody>
      </p:sp>
      <p:sp>
        <p:nvSpPr>
          <p:cNvPr id="12" name="Text 10"/>
          <p:cNvSpPr/>
          <p:nvPr/>
        </p:nvSpPr>
        <p:spPr>
          <a:xfrm>
            <a:off x="4892040" y="2286000"/>
            <a:ext cx="3657600" cy="685800"/>
          </a:xfrm>
          <a:prstGeom prst="rect">
            <a:avLst/>
          </a:prstGeom>
          <a:noFill/>
          <a:ln/>
        </p:spPr>
        <p:txBody>
          <a:bodyPr wrap="square" lIns="0" tIns="0" rIns="0" bIns="0" rtlCol="0" anchor="t"/>
          <a:lstStyle/>
          <a:p>
            <a:pPr marL="0" indent="0">
              <a:buNone/>
            </a:pPr>
            <a:r>
              <a:rPr lang="en-US" sz="1000" dirty="0">
                <a:solidFill>
                  <a:srgbClr val="4A5568"/>
                </a:solidFill>
                <a:latin typeface="Calibri" pitchFamily="34" charset="0"/>
                <a:ea typeface="Calibri" pitchFamily="34" charset="-122"/>
                <a:cs typeface="Calibri" pitchFamily="34" charset="-120"/>
              </a:rPr>
              <a:t>Reposición rápida: recipientes grandes para volcar el agua usada y para el agua limpia. En clima frío, proveer agua tibia.</a:t>
            </a:r>
            <a:endParaRPr lang="en-US" sz="1000" dirty="0"/>
          </a:p>
        </p:txBody>
      </p:sp>
      <p:sp>
        <p:nvSpPr>
          <p:cNvPr id="13" name="Shape 11"/>
          <p:cNvSpPr/>
          <p:nvPr/>
        </p:nvSpPr>
        <p:spPr>
          <a:xfrm>
            <a:off x="548640" y="3154680"/>
            <a:ext cx="3931920" cy="1188720"/>
          </a:xfrm>
          <a:prstGeom prst="rect">
            <a:avLst/>
          </a:prstGeom>
          <a:solidFill>
            <a:srgbClr val="F7FAFC"/>
          </a:solidFill>
          <a:ln w="6350">
            <a:solidFill>
              <a:srgbClr val="E2E8F0"/>
            </a:solidFill>
            <a:prstDash val="solid"/>
          </a:ln>
        </p:spPr>
        <p:txBody>
          <a:bodyPr/>
          <a:lstStyle/>
          <a:p>
            <a:endParaRPr lang="pt-BR"/>
          </a:p>
        </p:txBody>
      </p:sp>
      <p:sp>
        <p:nvSpPr>
          <p:cNvPr id="14" name="Shape 12"/>
          <p:cNvSpPr/>
          <p:nvPr/>
        </p:nvSpPr>
        <p:spPr>
          <a:xfrm>
            <a:off x="548640" y="3154680"/>
            <a:ext cx="73152" cy="1188720"/>
          </a:xfrm>
          <a:prstGeom prst="rect">
            <a:avLst/>
          </a:prstGeom>
          <a:solidFill>
            <a:srgbClr val="E87722"/>
          </a:solidFill>
          <a:ln w="12700">
            <a:solidFill>
              <a:srgbClr val="E87722"/>
            </a:solidFill>
            <a:prstDash val="solid"/>
          </a:ln>
        </p:spPr>
        <p:txBody>
          <a:bodyPr/>
          <a:lstStyle/>
          <a:p>
            <a:endParaRPr lang="pt-BR"/>
          </a:p>
        </p:txBody>
      </p:sp>
      <p:sp>
        <p:nvSpPr>
          <p:cNvPr id="15" name="Text 13"/>
          <p:cNvSpPr/>
          <p:nvPr/>
        </p:nvSpPr>
        <p:spPr>
          <a:xfrm>
            <a:off x="777240" y="3291840"/>
            <a:ext cx="3657600" cy="320040"/>
          </a:xfrm>
          <a:prstGeom prst="rect">
            <a:avLst/>
          </a:prstGeom>
          <a:noFill/>
          <a:ln/>
        </p:spPr>
        <p:txBody>
          <a:bodyPr wrap="square" lIns="0" tIns="0" rIns="0" bIns="0" rtlCol="0" anchor="t"/>
          <a:lstStyle/>
          <a:p>
            <a:pPr marL="0" indent="0">
              <a:buNone/>
            </a:pPr>
            <a:r>
              <a:rPr lang="en-US" sz="1300" b="1" dirty="0">
                <a:solidFill>
                  <a:srgbClr val="1A2B5C"/>
                </a:solidFill>
                <a:latin typeface="Calibri" pitchFamily="34" charset="0"/>
                <a:ea typeface="Calibri" pitchFamily="34" charset="-122"/>
                <a:cs typeface="Calibri" pitchFamily="34" charset="-120"/>
              </a:rPr>
              <a:t>Cálices y bandejas</a:t>
            </a:r>
            <a:endParaRPr lang="en-US" sz="1300" dirty="0"/>
          </a:p>
        </p:txBody>
      </p:sp>
      <p:sp>
        <p:nvSpPr>
          <p:cNvPr id="16" name="Text 14"/>
          <p:cNvSpPr/>
          <p:nvPr/>
        </p:nvSpPr>
        <p:spPr>
          <a:xfrm>
            <a:off x="777240" y="3611880"/>
            <a:ext cx="3657600" cy="685800"/>
          </a:xfrm>
          <a:prstGeom prst="rect">
            <a:avLst/>
          </a:prstGeom>
          <a:noFill/>
          <a:ln/>
        </p:spPr>
        <p:txBody>
          <a:bodyPr wrap="square" lIns="0" tIns="0" rIns="0" bIns="0" rtlCol="0" anchor="t"/>
          <a:lstStyle/>
          <a:p>
            <a:pPr marL="0" indent="0">
              <a:buNone/>
            </a:pPr>
            <a:r>
              <a:rPr lang="en-US" sz="1000" dirty="0">
                <a:solidFill>
                  <a:srgbClr val="4A5568"/>
                </a:solidFill>
                <a:latin typeface="Calibri" pitchFamily="34" charset="0"/>
                <a:ea typeface="Calibri" pitchFamily="34" charset="-122"/>
                <a:cs typeface="Calibri" pitchFamily="34" charset="-120"/>
              </a:rPr>
              <a:t>Casi siempre de vidrio: cuidado extremo en la manipulación. Limpieza minuciosa para evitar problemas durante el servicio.</a:t>
            </a:r>
            <a:endParaRPr lang="en-US" sz="1000" dirty="0"/>
          </a:p>
        </p:txBody>
      </p:sp>
      <p:sp>
        <p:nvSpPr>
          <p:cNvPr id="17" name="Shape 15"/>
          <p:cNvSpPr/>
          <p:nvPr/>
        </p:nvSpPr>
        <p:spPr>
          <a:xfrm>
            <a:off x="4663440" y="3154680"/>
            <a:ext cx="3931920" cy="1188720"/>
          </a:xfrm>
          <a:prstGeom prst="rect">
            <a:avLst/>
          </a:prstGeom>
          <a:solidFill>
            <a:srgbClr val="F7FAFC"/>
          </a:solidFill>
          <a:ln w="6350">
            <a:solidFill>
              <a:srgbClr val="E2E8F0"/>
            </a:solidFill>
            <a:prstDash val="solid"/>
          </a:ln>
        </p:spPr>
        <p:txBody>
          <a:bodyPr/>
          <a:lstStyle/>
          <a:p>
            <a:endParaRPr lang="pt-BR"/>
          </a:p>
        </p:txBody>
      </p:sp>
      <p:sp>
        <p:nvSpPr>
          <p:cNvPr id="18" name="Shape 16"/>
          <p:cNvSpPr/>
          <p:nvPr/>
        </p:nvSpPr>
        <p:spPr>
          <a:xfrm>
            <a:off x="4663440" y="3154680"/>
            <a:ext cx="73152" cy="1188720"/>
          </a:xfrm>
          <a:prstGeom prst="rect">
            <a:avLst/>
          </a:prstGeom>
          <a:solidFill>
            <a:srgbClr val="E87722"/>
          </a:solidFill>
          <a:ln w="12700">
            <a:solidFill>
              <a:srgbClr val="E87722"/>
            </a:solidFill>
            <a:prstDash val="solid"/>
          </a:ln>
        </p:spPr>
        <p:txBody>
          <a:bodyPr/>
          <a:lstStyle/>
          <a:p>
            <a:endParaRPr lang="pt-BR"/>
          </a:p>
        </p:txBody>
      </p:sp>
      <p:sp>
        <p:nvSpPr>
          <p:cNvPr id="19" name="Text 17"/>
          <p:cNvSpPr/>
          <p:nvPr/>
        </p:nvSpPr>
        <p:spPr>
          <a:xfrm>
            <a:off x="4892040" y="3291840"/>
            <a:ext cx="3657600" cy="320040"/>
          </a:xfrm>
          <a:prstGeom prst="rect">
            <a:avLst/>
          </a:prstGeom>
          <a:noFill/>
          <a:ln/>
        </p:spPr>
        <p:txBody>
          <a:bodyPr wrap="square" lIns="0" tIns="0" rIns="0" bIns="0" rtlCol="0" anchor="t"/>
          <a:lstStyle/>
          <a:p>
            <a:pPr marL="0" indent="0">
              <a:buNone/>
            </a:pPr>
            <a:r>
              <a:rPr lang="en-US" sz="1300" b="1" dirty="0">
                <a:solidFill>
                  <a:srgbClr val="1A2B5C"/>
                </a:solidFill>
                <a:latin typeface="Calibri" pitchFamily="34" charset="0"/>
                <a:ea typeface="Calibri" pitchFamily="34" charset="-122"/>
                <a:cs typeface="Calibri" pitchFamily="34" charset="-120"/>
              </a:rPr>
              <a:t>Manteles</a:t>
            </a:r>
            <a:endParaRPr lang="en-US" sz="1300" dirty="0"/>
          </a:p>
        </p:txBody>
      </p:sp>
      <p:sp>
        <p:nvSpPr>
          <p:cNvPr id="20" name="Text 18"/>
          <p:cNvSpPr/>
          <p:nvPr/>
        </p:nvSpPr>
        <p:spPr>
          <a:xfrm>
            <a:off x="4892040" y="3611880"/>
            <a:ext cx="3657600" cy="685800"/>
          </a:xfrm>
          <a:prstGeom prst="rect">
            <a:avLst/>
          </a:prstGeom>
          <a:noFill/>
          <a:ln/>
        </p:spPr>
        <p:txBody>
          <a:bodyPr wrap="square" lIns="0" tIns="0" rIns="0" bIns="0" rtlCol="0" anchor="t"/>
          <a:lstStyle/>
          <a:p>
            <a:pPr marL="0" indent="0">
              <a:buNone/>
            </a:pPr>
            <a:r>
              <a:rPr lang="en-US" sz="1000" dirty="0">
                <a:solidFill>
                  <a:srgbClr val="4A5568"/>
                </a:solidFill>
                <a:latin typeface="Calibri" pitchFamily="34" charset="0"/>
                <a:ea typeface="Calibri" pitchFamily="34" charset="-122"/>
                <a:cs typeface="Calibri" pitchFamily="34" charset="-120"/>
              </a:rPr>
              <a:t>Las diaconisas son las responsables de conservarlos en perfectas condiciones de uso.</a:t>
            </a:r>
            <a:endParaRPr lang="en-US" sz="1000" dirty="0"/>
          </a:p>
        </p:txBody>
      </p:sp>
      <p:sp>
        <p:nvSpPr>
          <p:cNvPr id="21" name="Shape 19"/>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22" name="Text 20"/>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11</a:t>
            </a:r>
            <a:endParaRPr lang="en-US" sz="900" dirty="0"/>
          </a:p>
        </p:txBody>
      </p:sp>
      <p:sp>
        <p:nvSpPr>
          <p:cNvPr id="23" name="Text 21"/>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28</a:t>
            </a:r>
            <a:endParaRPr lang="en-US" sz="9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05 · MATERIALES</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3000" b="1" dirty="0">
                <a:solidFill>
                  <a:srgbClr val="1A2B5C"/>
                </a:solidFill>
                <a:latin typeface="Georgia" pitchFamily="34" charset="0"/>
                <a:ea typeface="Georgia" pitchFamily="34" charset="-122"/>
                <a:cs typeface="Georgia" pitchFamily="34" charset="-120"/>
              </a:rPr>
              <a:t>El pan y el jugo de uva</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Shape 3"/>
          <p:cNvSpPr/>
          <p:nvPr/>
        </p:nvSpPr>
        <p:spPr>
          <a:xfrm>
            <a:off x="548640" y="1828800"/>
            <a:ext cx="8046720" cy="1143000"/>
          </a:xfrm>
          <a:prstGeom prst="rect">
            <a:avLst/>
          </a:prstGeom>
          <a:solidFill>
            <a:srgbClr val="1A2B5C"/>
          </a:solidFill>
          <a:ln w="12700">
            <a:solidFill>
              <a:srgbClr val="1A2B5C"/>
            </a:solidFill>
            <a:prstDash val="solid"/>
          </a:ln>
        </p:spPr>
        <p:txBody>
          <a:bodyPr/>
          <a:lstStyle/>
          <a:p>
            <a:endParaRPr lang="pt-BR"/>
          </a:p>
        </p:txBody>
      </p:sp>
      <p:sp>
        <p:nvSpPr>
          <p:cNvPr id="6" name="Text 4"/>
          <p:cNvSpPr/>
          <p:nvPr/>
        </p:nvSpPr>
        <p:spPr>
          <a:xfrm>
            <a:off x="731520" y="1938528"/>
            <a:ext cx="6400800" cy="228600"/>
          </a:xfrm>
          <a:prstGeom prst="rect">
            <a:avLst/>
          </a:prstGeom>
          <a:noFill/>
          <a:ln/>
        </p:spPr>
        <p:txBody>
          <a:bodyPr wrap="square" lIns="0" tIns="0" rIns="0" bIns="0" rtlCol="0" anchor="ctr"/>
          <a:lstStyle/>
          <a:p>
            <a:pPr marL="0" indent="0">
              <a:buNone/>
            </a:pPr>
            <a:r>
              <a:rPr lang="en-US" sz="900" b="1" kern="0" spc="400" dirty="0">
                <a:solidFill>
                  <a:srgbClr val="E87722"/>
                </a:solidFill>
                <a:latin typeface="Calibri" pitchFamily="34" charset="0"/>
                <a:ea typeface="Calibri" pitchFamily="34" charset="-122"/>
                <a:cs typeface="Calibri" pitchFamily="34" charset="-120"/>
              </a:rPr>
              <a:t>ELENA DE WHITE · EL MINISTERIO DE CURACIÓN, P. 256</a:t>
            </a:r>
            <a:endParaRPr lang="en-US" sz="900" dirty="0"/>
          </a:p>
        </p:txBody>
      </p:sp>
      <p:sp>
        <p:nvSpPr>
          <p:cNvPr id="7" name="Text 5"/>
          <p:cNvSpPr/>
          <p:nvPr/>
        </p:nvSpPr>
        <p:spPr>
          <a:xfrm>
            <a:off x="731520" y="2212848"/>
            <a:ext cx="7680960" cy="731520"/>
          </a:xfrm>
          <a:prstGeom prst="rect">
            <a:avLst/>
          </a:prstGeom>
          <a:noFill/>
          <a:ln/>
        </p:spPr>
        <p:txBody>
          <a:bodyPr wrap="square" lIns="0" tIns="0" rIns="0" bIns="0" rtlCol="0" anchor="t"/>
          <a:lstStyle/>
          <a:p>
            <a:pPr marL="0" indent="0">
              <a:buNone/>
            </a:pPr>
            <a:r>
              <a:rPr lang="en-US" sz="1200" i="1" dirty="0">
                <a:solidFill>
                  <a:srgbClr val="FFFFFF"/>
                </a:solidFill>
                <a:latin typeface="Georgia" pitchFamily="34" charset="0"/>
                <a:ea typeface="Georgia" pitchFamily="34" charset="-122"/>
                <a:cs typeface="Georgia" pitchFamily="34" charset="-120"/>
              </a:rPr>
              <a:t>"En ninguna parte la Biblia aprueba el uso del vino fermentado. El vino que Cristo hizo a partir del agua en las bodas de Caná era zumo puro de uva."</a:t>
            </a:r>
            <a:endParaRPr lang="en-US" sz="1200" dirty="0"/>
          </a:p>
        </p:txBody>
      </p:sp>
      <p:sp>
        <p:nvSpPr>
          <p:cNvPr id="8" name="Shape 6"/>
          <p:cNvSpPr/>
          <p:nvPr/>
        </p:nvSpPr>
        <p:spPr>
          <a:xfrm>
            <a:off x="548640" y="3108960"/>
            <a:ext cx="8046720" cy="1325880"/>
          </a:xfrm>
          <a:prstGeom prst="rect">
            <a:avLst/>
          </a:prstGeom>
          <a:solidFill>
            <a:srgbClr val="F7FAFC"/>
          </a:solidFill>
          <a:ln w="12700">
            <a:solidFill>
              <a:srgbClr val="E87722"/>
            </a:solidFill>
            <a:prstDash val="solid"/>
          </a:ln>
        </p:spPr>
        <p:txBody>
          <a:bodyPr/>
          <a:lstStyle/>
          <a:p>
            <a:endParaRPr lang="pt-BR"/>
          </a:p>
        </p:txBody>
      </p:sp>
      <p:sp>
        <p:nvSpPr>
          <p:cNvPr id="9" name="Text 7"/>
          <p:cNvSpPr/>
          <p:nvPr/>
        </p:nvSpPr>
        <p:spPr>
          <a:xfrm>
            <a:off x="731520" y="3218688"/>
            <a:ext cx="5486400" cy="228600"/>
          </a:xfrm>
          <a:prstGeom prst="rect">
            <a:avLst/>
          </a:prstGeom>
          <a:noFill/>
          <a:ln/>
        </p:spPr>
        <p:txBody>
          <a:bodyPr wrap="square" lIns="0" tIns="0" rIns="0" bIns="0" rtlCol="0" anchor="ctr"/>
          <a:lstStyle/>
          <a:p>
            <a:pPr marL="0" indent="0">
              <a:buNone/>
            </a:pPr>
            <a:r>
              <a:rPr lang="en-US" sz="900" b="1" kern="0" spc="400" dirty="0">
                <a:solidFill>
                  <a:srgbClr val="E87722"/>
                </a:solidFill>
                <a:latin typeface="Calibri" pitchFamily="34" charset="0"/>
                <a:ea typeface="Calibri" pitchFamily="34" charset="-122"/>
                <a:cs typeface="Calibri" pitchFamily="34" charset="-120"/>
              </a:rPr>
              <a:t>MANUAL DE LA IGLESIA, P. 159</a:t>
            </a:r>
            <a:endParaRPr lang="en-US" sz="900" dirty="0"/>
          </a:p>
        </p:txBody>
      </p:sp>
      <p:sp>
        <p:nvSpPr>
          <p:cNvPr id="10" name="Text 8"/>
          <p:cNvSpPr/>
          <p:nvPr/>
        </p:nvSpPr>
        <p:spPr>
          <a:xfrm>
            <a:off x="731520" y="3474720"/>
            <a:ext cx="7680960" cy="914400"/>
          </a:xfrm>
          <a:prstGeom prst="rect">
            <a:avLst/>
          </a:prstGeom>
          <a:noFill/>
          <a:ln/>
        </p:spPr>
        <p:txBody>
          <a:bodyPr wrap="square" lIns="0" tIns="0" rIns="0" bIns="0" rtlCol="0" anchor="t"/>
          <a:lstStyle/>
          <a:p>
            <a:pPr marL="0" indent="0">
              <a:buNone/>
            </a:pPr>
            <a:r>
              <a:rPr lang="en-US" sz="1050" i="1" dirty="0">
                <a:solidFill>
                  <a:srgbClr val="1A2B5C"/>
                </a:solidFill>
                <a:latin typeface="Georgia" pitchFamily="34" charset="0"/>
                <a:ea typeface="Georgia" pitchFamily="34" charset="-122"/>
                <a:cs typeface="Georgia" pitchFamily="34" charset="-120"/>
              </a:rPr>
              <a:t>"Ni el jugo de uva ni el pan contenían elementos de fermentación, al igual que en la cena pascual hebrea, en la cual toda levadura había sido eliminada de sus casas. Por lo tanto, solo es apropiado usar, en la ceremonia, jugo de uvas sin fermentar y pan sin levadura; y debe ejercerse mucho cuidado al preparar estos materiales."</a:t>
            </a:r>
            <a:endParaRPr lang="en-US" sz="1050" dirty="0"/>
          </a:p>
        </p:txBody>
      </p:sp>
      <p:sp>
        <p:nvSpPr>
          <p:cNvPr id="11" name="Shape 9"/>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12" name="Text 10"/>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11</a:t>
            </a:r>
            <a:endParaRPr lang="en-US" sz="900" dirty="0"/>
          </a:p>
        </p:txBody>
      </p:sp>
      <p:sp>
        <p:nvSpPr>
          <p:cNvPr id="13" name="Text 11"/>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29</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3657600" cy="274320"/>
          </a:xfrm>
          <a:prstGeom prst="rect">
            <a:avLst/>
          </a:prstGeom>
          <a:noFill/>
          <a:ln/>
        </p:spPr>
        <p:txBody>
          <a:bodyPr wrap="square" lIns="0" tIns="0" rIns="0" bIns="0" rtlCol="0" anchor="ctr"/>
          <a:lstStyle/>
          <a:p>
            <a:pPr marL="0" indent="0">
              <a:buNone/>
            </a:pPr>
            <a:r>
              <a:rPr lang="en-US" sz="1100" b="1" kern="0" spc="500" dirty="0">
                <a:solidFill>
                  <a:srgbClr val="E87722"/>
                </a:solidFill>
                <a:latin typeface="Calibri" pitchFamily="34" charset="0"/>
                <a:ea typeface="Calibri" pitchFamily="34" charset="-122"/>
                <a:cs typeface="Calibri" pitchFamily="34" charset="-120"/>
              </a:rPr>
              <a:t>INTRODUCCIÓN</a:t>
            </a:r>
            <a:endParaRPr lang="en-US" sz="11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600" b="1" dirty="0">
                <a:solidFill>
                  <a:srgbClr val="1A2B5C"/>
                </a:solidFill>
                <a:latin typeface="Georgia" pitchFamily="34" charset="0"/>
                <a:ea typeface="Georgia" pitchFamily="34" charset="-122"/>
                <a:cs typeface="Georgia" pitchFamily="34" charset="-120"/>
              </a:rPr>
              <a:t>Uno de los deberes más sagrados</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Cuando lo sagrado pide su forma exacta</a:t>
            </a:r>
            <a:endParaRPr lang="en-US" sz="1400" dirty="0"/>
          </a:p>
        </p:txBody>
      </p:sp>
      <p:sp>
        <p:nvSpPr>
          <p:cNvPr id="7" name="Text 4"/>
          <p:cNvSpPr/>
          <p:nvPr/>
        </p:nvSpPr>
        <p:spPr>
          <a:xfrm>
            <a:off x="548640" y="2697480"/>
            <a:ext cx="8229600" cy="1828800"/>
          </a:xfrm>
          <a:prstGeom prst="rect">
            <a:avLst/>
          </a:prstGeom>
          <a:noFill/>
          <a:ln/>
        </p:spPr>
        <p:txBody>
          <a:bodyPr wrap="square" lIns="0" tIns="0" rIns="0" bIns="0" rtlCol="0" anchor="t"/>
          <a:lstStyle/>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La ceremonia de la comunión es uno de los momentos más solemnes de la vida de la iglesia. Comprende dos ritos: el lavamiento de los pies y la Cena del Señor. La iglesia adventista la celebra una vez por trimestre, normalmente en el penúltimo sábado, y Cristo mismo se hace presente en ella.</a:t>
            </a:r>
            <a:endParaRPr lang="en-US" sz="1200" dirty="0"/>
          </a:p>
          <a:p>
            <a:pPr marL="0" indent="0">
              <a:spcAft>
                <a:spcPts val="800"/>
              </a:spcAft>
              <a:buNone/>
            </a:pPr>
            <a:endParaRPr lang="en-US" sz="1200" dirty="0"/>
          </a:p>
          <a:p>
            <a:pPr marL="0" indent="0">
              <a:spcAft>
                <a:spcPts val="800"/>
              </a:spcAft>
              <a:buNone/>
            </a:pPr>
            <a:r>
              <a:rPr lang="en-US" sz="1200" dirty="0">
                <a:solidFill>
                  <a:srgbClr val="4A5568"/>
                </a:solidFill>
                <a:latin typeface="Calibri" pitchFamily="34" charset="0"/>
                <a:ea typeface="Calibri" pitchFamily="34" charset="-122"/>
                <a:cs typeface="Calibri" pitchFamily="34" charset="-120"/>
              </a:rPr>
              <a:t>Este capítulo, el más extenso de la guía, recorre paso a paso lo que el diaconado debe saber, preparar y ejecutar: del anuncio anticipado hasta el destino de los emblemas que sobran. Cinco partes: significado y santidad, el lavamiento de los pies, la Santa Cena, lo que viene después, y los materiales (incluyendo dos recetas de pan).</a:t>
            </a:r>
            <a:endParaRPr lang="en-US" sz="1200" dirty="0"/>
          </a:p>
        </p:txBody>
      </p:sp>
      <p:sp>
        <p:nvSpPr>
          <p:cNvPr id="8" name="Shape 5"/>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9" name="Text 6"/>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11</a:t>
            </a:r>
            <a:endParaRPr lang="en-US" sz="900" dirty="0"/>
          </a:p>
        </p:txBody>
      </p:sp>
      <p:sp>
        <p:nvSpPr>
          <p:cNvPr id="10" name="Text 7"/>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03</a:t>
            </a:r>
            <a:endParaRPr lang="en-US" sz="9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05 · MATERIALES</a:t>
            </a:r>
            <a:endParaRPr lang="en-US" sz="1000" dirty="0"/>
          </a:p>
        </p:txBody>
      </p:sp>
      <p:sp>
        <p:nvSpPr>
          <p:cNvPr id="3" name="Text 1"/>
          <p:cNvSpPr/>
          <p:nvPr/>
        </p:nvSpPr>
        <p:spPr>
          <a:xfrm>
            <a:off x="548640" y="777240"/>
            <a:ext cx="8229600" cy="640080"/>
          </a:xfrm>
          <a:prstGeom prst="rect">
            <a:avLst/>
          </a:prstGeom>
          <a:noFill/>
          <a:ln/>
        </p:spPr>
        <p:txBody>
          <a:bodyPr wrap="square" lIns="0" tIns="0" rIns="0" bIns="0" rtlCol="0" anchor="t"/>
          <a:lstStyle/>
          <a:p>
            <a:pPr marL="0" indent="0">
              <a:buNone/>
            </a:pPr>
            <a:r>
              <a:rPr lang="en-US" sz="3000" b="1" dirty="0">
                <a:solidFill>
                  <a:srgbClr val="1A2B5C"/>
                </a:solidFill>
                <a:latin typeface="Georgia" pitchFamily="34" charset="0"/>
                <a:ea typeface="Georgia" pitchFamily="34" charset="-122"/>
                <a:cs typeface="Georgia" pitchFamily="34" charset="-120"/>
              </a:rPr>
              <a:t>Las recetas de pan</a:t>
            </a:r>
            <a:endParaRPr lang="en-US" sz="3000" dirty="0"/>
          </a:p>
        </p:txBody>
      </p:sp>
      <p:sp>
        <p:nvSpPr>
          <p:cNvPr id="4" name="Shape 2"/>
          <p:cNvSpPr/>
          <p:nvPr/>
        </p:nvSpPr>
        <p:spPr>
          <a:xfrm>
            <a:off x="548640" y="1508760"/>
            <a:ext cx="548640" cy="45720"/>
          </a:xfrm>
          <a:prstGeom prst="rect">
            <a:avLst/>
          </a:prstGeom>
          <a:solidFill>
            <a:srgbClr val="E87722"/>
          </a:solidFill>
          <a:ln w="12700">
            <a:solidFill>
              <a:srgbClr val="E87722"/>
            </a:solidFill>
            <a:prstDash val="solid"/>
          </a:ln>
        </p:spPr>
        <p:txBody>
          <a:bodyPr/>
          <a:lstStyle/>
          <a:p>
            <a:endParaRPr lang="pt-BR"/>
          </a:p>
        </p:txBody>
      </p:sp>
      <p:sp>
        <p:nvSpPr>
          <p:cNvPr id="5" name="Shape 3"/>
          <p:cNvSpPr/>
          <p:nvPr/>
        </p:nvSpPr>
        <p:spPr>
          <a:xfrm>
            <a:off x="548640" y="1828800"/>
            <a:ext cx="3931920" cy="2606040"/>
          </a:xfrm>
          <a:prstGeom prst="rect">
            <a:avLst/>
          </a:prstGeom>
          <a:solidFill>
            <a:srgbClr val="F7FAFC"/>
          </a:solidFill>
          <a:ln w="6350">
            <a:solidFill>
              <a:srgbClr val="E2E8F0"/>
            </a:solidFill>
            <a:prstDash val="solid"/>
          </a:ln>
        </p:spPr>
        <p:txBody>
          <a:bodyPr/>
          <a:lstStyle/>
          <a:p>
            <a:endParaRPr lang="pt-BR"/>
          </a:p>
        </p:txBody>
      </p:sp>
      <p:sp>
        <p:nvSpPr>
          <p:cNvPr id="6" name="Shape 4"/>
          <p:cNvSpPr/>
          <p:nvPr/>
        </p:nvSpPr>
        <p:spPr>
          <a:xfrm>
            <a:off x="548640" y="1828800"/>
            <a:ext cx="3931920" cy="73152"/>
          </a:xfrm>
          <a:prstGeom prst="rect">
            <a:avLst/>
          </a:prstGeom>
          <a:solidFill>
            <a:srgbClr val="E87722"/>
          </a:solidFill>
          <a:ln w="12700">
            <a:solidFill>
              <a:srgbClr val="E87722"/>
            </a:solidFill>
            <a:prstDash val="solid"/>
          </a:ln>
        </p:spPr>
        <p:txBody>
          <a:bodyPr/>
          <a:lstStyle/>
          <a:p>
            <a:endParaRPr lang="pt-BR"/>
          </a:p>
        </p:txBody>
      </p:sp>
      <p:sp>
        <p:nvSpPr>
          <p:cNvPr id="7" name="Text 5"/>
          <p:cNvSpPr/>
          <p:nvPr/>
        </p:nvSpPr>
        <p:spPr>
          <a:xfrm>
            <a:off x="777240" y="1993392"/>
            <a:ext cx="3657600" cy="274320"/>
          </a:xfrm>
          <a:prstGeom prst="rect">
            <a:avLst/>
          </a:prstGeom>
          <a:noFill/>
          <a:ln/>
        </p:spPr>
        <p:txBody>
          <a:bodyPr wrap="square" lIns="0" tIns="0" rIns="0" bIns="0" rtlCol="0" anchor="ctr"/>
          <a:lstStyle/>
          <a:p>
            <a:pPr marL="0" indent="0">
              <a:buNone/>
            </a:pPr>
            <a:r>
              <a:rPr lang="en-US" sz="1100" b="1" kern="0" spc="400" dirty="0">
                <a:solidFill>
                  <a:srgbClr val="E87722"/>
                </a:solidFill>
                <a:latin typeface="Calibri" pitchFamily="34" charset="0"/>
                <a:ea typeface="Calibri" pitchFamily="34" charset="-122"/>
                <a:cs typeface="Calibri" pitchFamily="34" charset="-120"/>
              </a:rPr>
              <a:t>PARA 50 PERSONAS</a:t>
            </a:r>
            <a:endParaRPr lang="en-US" sz="1100" dirty="0"/>
          </a:p>
        </p:txBody>
      </p:sp>
      <p:sp>
        <p:nvSpPr>
          <p:cNvPr id="8" name="Text 6"/>
          <p:cNvSpPr/>
          <p:nvPr/>
        </p:nvSpPr>
        <p:spPr>
          <a:xfrm>
            <a:off x="777240" y="2286000"/>
            <a:ext cx="3657600" cy="228600"/>
          </a:xfrm>
          <a:prstGeom prst="rect">
            <a:avLst/>
          </a:prstGeom>
          <a:noFill/>
          <a:ln/>
        </p:spPr>
        <p:txBody>
          <a:bodyPr wrap="square" lIns="0" tIns="0" rIns="0" bIns="0" rtlCol="0" anchor="ctr"/>
          <a:lstStyle/>
          <a:p>
            <a:pPr marL="0" indent="0">
              <a:buNone/>
            </a:pPr>
            <a:r>
              <a:rPr lang="en-US" sz="900" b="1" kern="0" spc="300" dirty="0">
                <a:solidFill>
                  <a:srgbClr val="1A2B5C"/>
                </a:solidFill>
                <a:latin typeface="Calibri" pitchFamily="34" charset="0"/>
                <a:ea typeface="Calibri" pitchFamily="34" charset="-122"/>
                <a:cs typeface="Calibri" pitchFamily="34" charset="-120"/>
              </a:rPr>
              <a:t>INGREDIENTES</a:t>
            </a:r>
            <a:endParaRPr lang="en-US" sz="900" dirty="0"/>
          </a:p>
        </p:txBody>
      </p:sp>
      <p:sp>
        <p:nvSpPr>
          <p:cNvPr id="9" name="Text 7"/>
          <p:cNvSpPr/>
          <p:nvPr/>
        </p:nvSpPr>
        <p:spPr>
          <a:xfrm>
            <a:off x="777240" y="2542032"/>
            <a:ext cx="3657600" cy="914400"/>
          </a:xfrm>
          <a:prstGeom prst="rect">
            <a:avLst/>
          </a:prstGeom>
          <a:noFill/>
          <a:ln/>
        </p:spPr>
        <p:txBody>
          <a:bodyPr wrap="square" lIns="0" tIns="0" rIns="0" bIns="0" rtlCol="0" anchor="t"/>
          <a:lstStyle/>
          <a:p>
            <a:pPr marL="0" indent="0">
              <a:spcAft>
                <a:spcPts val="200"/>
              </a:spcAft>
              <a:buNone/>
            </a:pPr>
            <a:r>
              <a:rPr lang="en-US" sz="1000" dirty="0">
                <a:solidFill>
                  <a:srgbClr val="4A5568"/>
                </a:solidFill>
                <a:latin typeface="Calibri" pitchFamily="34" charset="0"/>
                <a:ea typeface="Calibri" pitchFamily="34" charset="-122"/>
                <a:cs typeface="Calibri" pitchFamily="34" charset="-120"/>
              </a:rPr>
              <a:t>• 1 taza de harina (preferentemente integral)</a:t>
            </a:r>
            <a:endParaRPr lang="en-US" sz="1000" dirty="0"/>
          </a:p>
          <a:p>
            <a:pPr marL="0" indent="0">
              <a:spcAft>
                <a:spcPts val="200"/>
              </a:spcAft>
              <a:buNone/>
            </a:pPr>
            <a:r>
              <a:rPr lang="en-US" sz="1000" dirty="0">
                <a:solidFill>
                  <a:srgbClr val="4A5568"/>
                </a:solidFill>
                <a:latin typeface="Calibri" pitchFamily="34" charset="0"/>
                <a:ea typeface="Calibri" pitchFamily="34" charset="-122"/>
                <a:cs typeface="Calibri" pitchFamily="34" charset="-120"/>
              </a:rPr>
              <a:t>• ¼ cucharada de té de sal</a:t>
            </a:r>
            <a:endParaRPr lang="en-US" sz="1000" dirty="0"/>
          </a:p>
          <a:p>
            <a:pPr marL="0" indent="0">
              <a:spcAft>
                <a:spcPts val="200"/>
              </a:spcAft>
              <a:buNone/>
            </a:pPr>
            <a:r>
              <a:rPr lang="en-US" sz="1000" dirty="0">
                <a:solidFill>
                  <a:srgbClr val="4A5568"/>
                </a:solidFill>
                <a:latin typeface="Calibri" pitchFamily="34" charset="0"/>
                <a:ea typeface="Calibri" pitchFamily="34" charset="-122"/>
                <a:cs typeface="Calibri" pitchFamily="34" charset="-120"/>
              </a:rPr>
              <a:t>• 2 cucharadas de té de agua fría</a:t>
            </a:r>
            <a:endParaRPr lang="en-US" sz="1000" dirty="0"/>
          </a:p>
          <a:p>
            <a:pPr marL="0" indent="0">
              <a:spcAft>
                <a:spcPts val="200"/>
              </a:spcAft>
              <a:buNone/>
            </a:pPr>
            <a:r>
              <a:rPr lang="en-US" sz="1000" dirty="0">
                <a:solidFill>
                  <a:srgbClr val="4A5568"/>
                </a:solidFill>
                <a:latin typeface="Calibri" pitchFamily="34" charset="0"/>
                <a:ea typeface="Calibri" pitchFamily="34" charset="-122"/>
                <a:cs typeface="Calibri" pitchFamily="34" charset="-120"/>
              </a:rPr>
              <a:t>• ¼ taza de aceite de oliva o vegetal</a:t>
            </a:r>
            <a:endParaRPr lang="en-US" sz="1000" dirty="0"/>
          </a:p>
        </p:txBody>
      </p:sp>
      <p:sp>
        <p:nvSpPr>
          <p:cNvPr id="10" name="Text 8"/>
          <p:cNvSpPr/>
          <p:nvPr/>
        </p:nvSpPr>
        <p:spPr>
          <a:xfrm>
            <a:off x="777240" y="3456432"/>
            <a:ext cx="3657600" cy="228600"/>
          </a:xfrm>
          <a:prstGeom prst="rect">
            <a:avLst/>
          </a:prstGeom>
          <a:noFill/>
          <a:ln/>
        </p:spPr>
        <p:txBody>
          <a:bodyPr wrap="square" lIns="0" tIns="0" rIns="0" bIns="0" rtlCol="0" anchor="ctr"/>
          <a:lstStyle/>
          <a:p>
            <a:pPr marL="0" indent="0">
              <a:buNone/>
            </a:pPr>
            <a:r>
              <a:rPr lang="en-US" sz="900" b="1" kern="0" spc="300" dirty="0">
                <a:solidFill>
                  <a:srgbClr val="1A2B5C"/>
                </a:solidFill>
                <a:latin typeface="Calibri" pitchFamily="34" charset="0"/>
                <a:ea typeface="Calibri" pitchFamily="34" charset="-122"/>
                <a:cs typeface="Calibri" pitchFamily="34" charset="-120"/>
              </a:rPr>
              <a:t>PREPARACIÓN</a:t>
            </a:r>
            <a:endParaRPr lang="en-US" sz="900" dirty="0"/>
          </a:p>
        </p:txBody>
      </p:sp>
      <p:sp>
        <p:nvSpPr>
          <p:cNvPr id="11" name="Text 9"/>
          <p:cNvSpPr/>
          <p:nvPr/>
        </p:nvSpPr>
        <p:spPr>
          <a:xfrm>
            <a:off x="777240" y="3703320"/>
            <a:ext cx="3657600" cy="731520"/>
          </a:xfrm>
          <a:prstGeom prst="rect">
            <a:avLst/>
          </a:prstGeom>
          <a:noFill/>
          <a:ln/>
        </p:spPr>
        <p:txBody>
          <a:bodyPr wrap="square" lIns="0" tIns="0" rIns="0" bIns="0" rtlCol="0" anchor="t"/>
          <a:lstStyle/>
          <a:p>
            <a:pPr marL="0" indent="0">
              <a:buNone/>
            </a:pPr>
            <a:r>
              <a:rPr lang="en-US" sz="900" dirty="0">
                <a:solidFill>
                  <a:srgbClr val="4A5568"/>
                </a:solidFill>
                <a:latin typeface="Calibri" pitchFamily="34" charset="0"/>
                <a:ea typeface="Calibri" pitchFamily="34" charset="-122"/>
                <a:cs typeface="Calibri" pitchFamily="34" charset="-120"/>
              </a:rPr>
              <a:t>Cernir harina y sal. Mezclar el líquido con los secos. Estirar entre papel aluminio. Marcar cuadritos y agujerearlos. Hornear 10-15 min a 220 ºC.</a:t>
            </a:r>
            <a:endParaRPr lang="en-US" sz="900" dirty="0"/>
          </a:p>
        </p:txBody>
      </p:sp>
      <p:sp>
        <p:nvSpPr>
          <p:cNvPr id="12" name="Shape 10"/>
          <p:cNvSpPr/>
          <p:nvPr/>
        </p:nvSpPr>
        <p:spPr>
          <a:xfrm>
            <a:off x="4663440" y="1828800"/>
            <a:ext cx="3931920" cy="2606040"/>
          </a:xfrm>
          <a:prstGeom prst="rect">
            <a:avLst/>
          </a:prstGeom>
          <a:solidFill>
            <a:srgbClr val="F7FAFC"/>
          </a:solidFill>
          <a:ln w="6350">
            <a:solidFill>
              <a:srgbClr val="E2E8F0"/>
            </a:solidFill>
            <a:prstDash val="solid"/>
          </a:ln>
        </p:spPr>
        <p:txBody>
          <a:bodyPr/>
          <a:lstStyle/>
          <a:p>
            <a:endParaRPr lang="pt-BR"/>
          </a:p>
        </p:txBody>
      </p:sp>
      <p:sp>
        <p:nvSpPr>
          <p:cNvPr id="13" name="Shape 11"/>
          <p:cNvSpPr/>
          <p:nvPr/>
        </p:nvSpPr>
        <p:spPr>
          <a:xfrm>
            <a:off x="4663440" y="1828800"/>
            <a:ext cx="3931920" cy="73152"/>
          </a:xfrm>
          <a:prstGeom prst="rect">
            <a:avLst/>
          </a:prstGeom>
          <a:solidFill>
            <a:srgbClr val="E87722"/>
          </a:solidFill>
          <a:ln w="12700">
            <a:solidFill>
              <a:srgbClr val="E87722"/>
            </a:solidFill>
            <a:prstDash val="solid"/>
          </a:ln>
        </p:spPr>
        <p:txBody>
          <a:bodyPr/>
          <a:lstStyle/>
          <a:p>
            <a:endParaRPr lang="pt-BR"/>
          </a:p>
        </p:txBody>
      </p:sp>
      <p:sp>
        <p:nvSpPr>
          <p:cNvPr id="14" name="Text 12"/>
          <p:cNvSpPr/>
          <p:nvPr/>
        </p:nvSpPr>
        <p:spPr>
          <a:xfrm>
            <a:off x="4892040" y="1993392"/>
            <a:ext cx="3657600" cy="274320"/>
          </a:xfrm>
          <a:prstGeom prst="rect">
            <a:avLst/>
          </a:prstGeom>
          <a:noFill/>
          <a:ln/>
        </p:spPr>
        <p:txBody>
          <a:bodyPr wrap="square" lIns="0" tIns="0" rIns="0" bIns="0" rtlCol="0" anchor="ctr"/>
          <a:lstStyle/>
          <a:p>
            <a:pPr marL="0" indent="0">
              <a:buNone/>
            </a:pPr>
            <a:r>
              <a:rPr lang="en-US" sz="1100" b="1" kern="0" spc="400" dirty="0">
                <a:solidFill>
                  <a:srgbClr val="E87722"/>
                </a:solidFill>
                <a:latin typeface="Calibri" pitchFamily="34" charset="0"/>
                <a:ea typeface="Calibri" pitchFamily="34" charset="-122"/>
                <a:cs typeface="Calibri" pitchFamily="34" charset="-120"/>
              </a:rPr>
              <a:t>PARA 300 PERSONAS</a:t>
            </a:r>
            <a:endParaRPr lang="en-US" sz="1100" dirty="0"/>
          </a:p>
        </p:txBody>
      </p:sp>
      <p:sp>
        <p:nvSpPr>
          <p:cNvPr id="15" name="Text 13"/>
          <p:cNvSpPr/>
          <p:nvPr/>
        </p:nvSpPr>
        <p:spPr>
          <a:xfrm>
            <a:off x="4892040" y="2286000"/>
            <a:ext cx="3657600" cy="228600"/>
          </a:xfrm>
          <a:prstGeom prst="rect">
            <a:avLst/>
          </a:prstGeom>
          <a:noFill/>
          <a:ln/>
        </p:spPr>
        <p:txBody>
          <a:bodyPr wrap="square" lIns="0" tIns="0" rIns="0" bIns="0" rtlCol="0" anchor="ctr"/>
          <a:lstStyle/>
          <a:p>
            <a:pPr marL="0" indent="0">
              <a:buNone/>
            </a:pPr>
            <a:r>
              <a:rPr lang="en-US" sz="900" b="1" kern="0" spc="300" dirty="0">
                <a:solidFill>
                  <a:srgbClr val="1A2B5C"/>
                </a:solidFill>
                <a:latin typeface="Calibri" pitchFamily="34" charset="0"/>
                <a:ea typeface="Calibri" pitchFamily="34" charset="-122"/>
                <a:cs typeface="Calibri" pitchFamily="34" charset="-120"/>
              </a:rPr>
              <a:t>INGREDIENTES</a:t>
            </a:r>
            <a:endParaRPr lang="en-US" sz="900" dirty="0"/>
          </a:p>
        </p:txBody>
      </p:sp>
      <p:sp>
        <p:nvSpPr>
          <p:cNvPr id="16" name="Text 14"/>
          <p:cNvSpPr/>
          <p:nvPr/>
        </p:nvSpPr>
        <p:spPr>
          <a:xfrm>
            <a:off x="4892040" y="2542032"/>
            <a:ext cx="3657600" cy="914400"/>
          </a:xfrm>
          <a:prstGeom prst="rect">
            <a:avLst/>
          </a:prstGeom>
          <a:noFill/>
          <a:ln/>
        </p:spPr>
        <p:txBody>
          <a:bodyPr wrap="square" lIns="0" tIns="0" rIns="0" bIns="0" rtlCol="0" anchor="t"/>
          <a:lstStyle/>
          <a:p>
            <a:pPr marL="0" indent="0">
              <a:spcAft>
                <a:spcPts val="200"/>
              </a:spcAft>
              <a:buNone/>
            </a:pPr>
            <a:r>
              <a:rPr lang="en-US" sz="1000" dirty="0">
                <a:solidFill>
                  <a:srgbClr val="4A5568"/>
                </a:solidFill>
                <a:latin typeface="Calibri" pitchFamily="34" charset="0"/>
                <a:ea typeface="Calibri" pitchFamily="34" charset="-122"/>
                <a:cs typeface="Calibri" pitchFamily="34" charset="-120"/>
              </a:rPr>
              <a:t>• 3 tazas de harina de trigo</a:t>
            </a:r>
            <a:endParaRPr lang="en-US" sz="1000" dirty="0"/>
          </a:p>
          <a:p>
            <a:pPr marL="0" indent="0">
              <a:spcAft>
                <a:spcPts val="200"/>
              </a:spcAft>
              <a:buNone/>
            </a:pPr>
            <a:r>
              <a:rPr lang="en-US" sz="1000" dirty="0">
                <a:solidFill>
                  <a:srgbClr val="4A5568"/>
                </a:solidFill>
                <a:latin typeface="Calibri" pitchFamily="34" charset="0"/>
                <a:ea typeface="Calibri" pitchFamily="34" charset="-122"/>
                <a:cs typeface="Calibri" pitchFamily="34" charset="-120"/>
              </a:rPr>
              <a:t>• ½ taza de aceite de oliva</a:t>
            </a:r>
            <a:endParaRPr lang="en-US" sz="1000" dirty="0"/>
          </a:p>
          <a:p>
            <a:pPr marL="0" indent="0">
              <a:spcAft>
                <a:spcPts val="200"/>
              </a:spcAft>
              <a:buNone/>
            </a:pPr>
            <a:r>
              <a:rPr lang="en-US" sz="1000" dirty="0">
                <a:solidFill>
                  <a:srgbClr val="4A5568"/>
                </a:solidFill>
                <a:latin typeface="Calibri" pitchFamily="34" charset="0"/>
                <a:ea typeface="Calibri" pitchFamily="34" charset="-122"/>
                <a:cs typeface="Calibri" pitchFamily="34" charset="-120"/>
              </a:rPr>
              <a:t>• Agua</a:t>
            </a:r>
            <a:endParaRPr lang="en-US" sz="1000" dirty="0"/>
          </a:p>
          <a:p>
            <a:pPr marL="0" indent="0">
              <a:spcAft>
                <a:spcPts val="200"/>
              </a:spcAft>
              <a:buNone/>
            </a:pPr>
            <a:r>
              <a:rPr lang="en-US" sz="1000" dirty="0">
                <a:solidFill>
                  <a:srgbClr val="4A5568"/>
                </a:solidFill>
                <a:latin typeface="Calibri" pitchFamily="34" charset="0"/>
                <a:ea typeface="Calibri" pitchFamily="34" charset="-122"/>
                <a:cs typeface="Calibri" pitchFamily="34" charset="-120"/>
              </a:rPr>
              <a:t>• Sal</a:t>
            </a:r>
            <a:endParaRPr lang="en-US" sz="1000" dirty="0"/>
          </a:p>
        </p:txBody>
      </p:sp>
      <p:sp>
        <p:nvSpPr>
          <p:cNvPr id="17" name="Text 15"/>
          <p:cNvSpPr/>
          <p:nvPr/>
        </p:nvSpPr>
        <p:spPr>
          <a:xfrm>
            <a:off x="4892040" y="3456432"/>
            <a:ext cx="3657600" cy="228600"/>
          </a:xfrm>
          <a:prstGeom prst="rect">
            <a:avLst/>
          </a:prstGeom>
          <a:noFill/>
          <a:ln/>
        </p:spPr>
        <p:txBody>
          <a:bodyPr wrap="square" lIns="0" tIns="0" rIns="0" bIns="0" rtlCol="0" anchor="ctr"/>
          <a:lstStyle/>
          <a:p>
            <a:pPr marL="0" indent="0">
              <a:buNone/>
            </a:pPr>
            <a:r>
              <a:rPr lang="en-US" sz="900" b="1" kern="0" spc="300" dirty="0">
                <a:solidFill>
                  <a:srgbClr val="1A2B5C"/>
                </a:solidFill>
                <a:latin typeface="Calibri" pitchFamily="34" charset="0"/>
                <a:ea typeface="Calibri" pitchFamily="34" charset="-122"/>
                <a:cs typeface="Calibri" pitchFamily="34" charset="-120"/>
              </a:rPr>
              <a:t>PREPARACIÓN</a:t>
            </a:r>
            <a:endParaRPr lang="en-US" sz="900" dirty="0"/>
          </a:p>
        </p:txBody>
      </p:sp>
      <p:sp>
        <p:nvSpPr>
          <p:cNvPr id="18" name="Text 16"/>
          <p:cNvSpPr/>
          <p:nvPr/>
        </p:nvSpPr>
        <p:spPr>
          <a:xfrm>
            <a:off x="4892040" y="3703320"/>
            <a:ext cx="3657600" cy="731520"/>
          </a:xfrm>
          <a:prstGeom prst="rect">
            <a:avLst/>
          </a:prstGeom>
          <a:noFill/>
          <a:ln/>
        </p:spPr>
        <p:txBody>
          <a:bodyPr wrap="square" lIns="0" tIns="0" rIns="0" bIns="0" rtlCol="0" anchor="t"/>
          <a:lstStyle/>
          <a:p>
            <a:pPr marL="0" indent="0">
              <a:buNone/>
            </a:pPr>
            <a:r>
              <a:rPr lang="en-US" sz="900" dirty="0">
                <a:solidFill>
                  <a:srgbClr val="4A5568"/>
                </a:solidFill>
                <a:latin typeface="Calibri" pitchFamily="34" charset="0"/>
                <a:ea typeface="Calibri" pitchFamily="34" charset="-122"/>
                <a:cs typeface="Calibri" pitchFamily="34" charset="-120"/>
              </a:rPr>
              <a:t>Mezclar harina y aceite, agregar agua de a poco. Amasar y dejar descansar 30 min. Estirar en trozos pequeños y marcar cuadraditos. Hornear pocos minutos a fuego moderado (sin dorar).</a:t>
            </a:r>
            <a:endParaRPr lang="en-US" sz="900" dirty="0"/>
          </a:p>
        </p:txBody>
      </p:sp>
      <p:sp>
        <p:nvSpPr>
          <p:cNvPr id="19" name="Shape 17"/>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20" name="Text 18"/>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11</a:t>
            </a:r>
            <a:endParaRPr lang="en-US" sz="900" dirty="0"/>
          </a:p>
        </p:txBody>
      </p:sp>
      <p:sp>
        <p:nvSpPr>
          <p:cNvPr id="21" name="Text 19"/>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30</a:t>
            </a:r>
            <a:endParaRPr lang="en-US" sz="9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0F1B3D"/>
        </a:solidFill>
        <a:effectLst/>
      </p:bgPr>
    </p:bg>
    <p:spTree>
      <p:nvGrpSpPr>
        <p:cNvPr id="1" name=""/>
        <p:cNvGrpSpPr/>
        <p:nvPr/>
      </p:nvGrpSpPr>
      <p:grpSpPr>
        <a:xfrm>
          <a:off x="0" y="0"/>
          <a:ext cx="0" cy="0"/>
          <a:chOff x="0" y="0"/>
          <a:chExt cx="0" cy="0"/>
        </a:xfrm>
      </p:grpSpPr>
      <p:sp>
        <p:nvSpPr>
          <p:cNvPr id="2" name="Shape 0"/>
          <p:cNvSpPr/>
          <p:nvPr/>
        </p:nvSpPr>
        <p:spPr>
          <a:xfrm>
            <a:off x="4023360" y="822960"/>
            <a:ext cx="1097280" cy="1097280"/>
          </a:xfrm>
          <a:prstGeom prst="ellipse">
            <a:avLst/>
          </a:prstGeom>
          <a:solidFill>
            <a:srgbClr val="E87722"/>
          </a:solidFill>
          <a:ln w="12700">
            <a:solidFill>
              <a:srgbClr val="E87722"/>
            </a:solidFill>
            <a:prstDash val="solid"/>
          </a:ln>
        </p:spPr>
        <p:txBody>
          <a:bodyPr/>
          <a:lstStyle/>
          <a:p>
            <a:endParaRPr lang="pt-BR"/>
          </a:p>
        </p:txBody>
      </p:sp>
      <p:pic>
        <p:nvPicPr>
          <p:cNvPr id="3" name="Image 0" descr="preencoded.png"/>
          <p:cNvPicPr>
            <a:picLocks noChangeAspect="1"/>
          </p:cNvPicPr>
          <p:nvPr/>
        </p:nvPicPr>
        <p:blipFill>
          <a:blip r:embed="rId3"/>
          <a:stretch>
            <a:fillRect/>
          </a:stretch>
        </p:blipFill>
        <p:spPr>
          <a:xfrm>
            <a:off x="4297680" y="1097280"/>
            <a:ext cx="548640" cy="548640"/>
          </a:xfrm>
          <a:prstGeom prst="rect">
            <a:avLst/>
          </a:prstGeom>
        </p:spPr>
      </p:pic>
      <p:sp>
        <p:nvSpPr>
          <p:cNvPr id="4" name="Text 1"/>
          <p:cNvSpPr/>
          <p:nvPr/>
        </p:nvSpPr>
        <p:spPr>
          <a:xfrm>
            <a:off x="457200" y="2194560"/>
            <a:ext cx="8229600" cy="822960"/>
          </a:xfrm>
          <a:prstGeom prst="rect">
            <a:avLst/>
          </a:prstGeom>
          <a:noFill/>
          <a:ln/>
        </p:spPr>
        <p:txBody>
          <a:bodyPr wrap="square" lIns="0" tIns="0" rIns="0" bIns="0" rtlCol="0" anchor="t"/>
          <a:lstStyle/>
          <a:p>
            <a:pPr marL="0" indent="0" algn="ctr">
              <a:buNone/>
            </a:pPr>
            <a:r>
              <a:rPr lang="en-US" sz="5000" b="1" dirty="0">
                <a:solidFill>
                  <a:srgbClr val="FFFFFF"/>
                </a:solidFill>
                <a:latin typeface="Georgia" pitchFamily="34" charset="0"/>
                <a:ea typeface="Georgia" pitchFamily="34" charset="-122"/>
                <a:cs typeface="Georgia" pitchFamily="34" charset="-120"/>
              </a:rPr>
              <a:t>Gracias</a:t>
            </a:r>
            <a:endParaRPr lang="en-US" sz="5000" dirty="0"/>
          </a:p>
        </p:txBody>
      </p:sp>
      <p:sp>
        <p:nvSpPr>
          <p:cNvPr id="5" name="Shape 2"/>
          <p:cNvSpPr/>
          <p:nvPr/>
        </p:nvSpPr>
        <p:spPr>
          <a:xfrm>
            <a:off x="4206240" y="3063240"/>
            <a:ext cx="731520" cy="45720"/>
          </a:xfrm>
          <a:prstGeom prst="rect">
            <a:avLst/>
          </a:prstGeom>
          <a:solidFill>
            <a:srgbClr val="E87722"/>
          </a:solidFill>
          <a:ln w="12700">
            <a:solidFill>
              <a:srgbClr val="E87722"/>
            </a:solidFill>
            <a:prstDash val="solid"/>
          </a:ln>
        </p:spPr>
        <p:txBody>
          <a:bodyPr/>
          <a:lstStyle/>
          <a:p>
            <a:endParaRPr lang="pt-BR"/>
          </a:p>
        </p:txBody>
      </p:sp>
      <p:sp>
        <p:nvSpPr>
          <p:cNvPr id="6" name="Text 3"/>
          <p:cNvSpPr/>
          <p:nvPr/>
        </p:nvSpPr>
        <p:spPr>
          <a:xfrm>
            <a:off x="457200" y="3246120"/>
            <a:ext cx="8229600" cy="457200"/>
          </a:xfrm>
          <a:prstGeom prst="rect">
            <a:avLst/>
          </a:prstGeom>
          <a:noFill/>
          <a:ln/>
        </p:spPr>
        <p:txBody>
          <a:bodyPr wrap="square" lIns="0" tIns="0" rIns="0" bIns="0" rtlCol="0" anchor="t"/>
          <a:lstStyle/>
          <a:p>
            <a:pPr marL="0" indent="0" algn="ctr">
              <a:buNone/>
            </a:pPr>
            <a:r>
              <a:rPr lang="en-US" sz="2000" b="1" kern="0" spc="600" dirty="0">
                <a:solidFill>
                  <a:srgbClr val="E87722"/>
                </a:solidFill>
                <a:latin typeface="Calibri" pitchFamily="34" charset="0"/>
                <a:ea typeface="Calibri" pitchFamily="34" charset="-122"/>
                <a:cs typeface="Calibri" pitchFamily="34" charset="-120"/>
              </a:rPr>
              <a:t>INTEGRADOS EN LA MISIÓN</a:t>
            </a:r>
            <a:endParaRPr lang="en-US" sz="2000" dirty="0"/>
          </a:p>
        </p:txBody>
      </p:sp>
      <p:sp>
        <p:nvSpPr>
          <p:cNvPr id="7" name="Text 4"/>
          <p:cNvSpPr/>
          <p:nvPr/>
        </p:nvSpPr>
        <p:spPr>
          <a:xfrm>
            <a:off x="457200" y="3703320"/>
            <a:ext cx="8229600" cy="365760"/>
          </a:xfrm>
          <a:prstGeom prst="rect">
            <a:avLst/>
          </a:prstGeom>
          <a:noFill/>
          <a:ln/>
        </p:spPr>
        <p:txBody>
          <a:bodyPr wrap="square" lIns="0" tIns="0" rIns="0" bIns="0" rtlCol="0" anchor="t"/>
          <a:lstStyle/>
          <a:p>
            <a:pPr marL="0" indent="0" algn="ctr">
              <a:buNone/>
            </a:pPr>
            <a:r>
              <a:rPr lang="en-US" sz="1400" i="1" dirty="0">
                <a:solidFill>
                  <a:srgbClr val="CBD5E0"/>
                </a:solidFill>
                <a:latin typeface="Calibri" pitchFamily="34" charset="0"/>
                <a:ea typeface="Calibri" pitchFamily="34" charset="-122"/>
                <a:cs typeface="Calibri" pitchFamily="34" charset="-120"/>
              </a:rPr>
              <a:t>Un ministerio centrado en Cristo</a:t>
            </a:r>
            <a:endParaRPr lang="en-US" sz="1400" dirty="0"/>
          </a:p>
        </p:txBody>
      </p:sp>
      <p:sp>
        <p:nvSpPr>
          <p:cNvPr id="8" name="Text 5"/>
          <p:cNvSpPr/>
          <p:nvPr/>
        </p:nvSpPr>
        <p:spPr>
          <a:xfrm>
            <a:off x="457200" y="4526280"/>
            <a:ext cx="8229600" cy="320040"/>
          </a:xfrm>
          <a:prstGeom prst="rect">
            <a:avLst/>
          </a:prstGeom>
          <a:noFill/>
          <a:ln/>
        </p:spPr>
        <p:txBody>
          <a:bodyPr wrap="square" lIns="0" tIns="0" rIns="0" bIns="0" rtlCol="0" anchor="ctr"/>
          <a:lstStyle/>
          <a:p>
            <a:pPr marL="0" indent="0" algn="ctr">
              <a:buNone/>
            </a:pPr>
            <a:r>
              <a:rPr lang="en-US" sz="1100" b="1" kern="0" spc="300" dirty="0">
                <a:solidFill>
                  <a:srgbClr val="E87722"/>
                </a:solidFill>
                <a:latin typeface="Calibri" pitchFamily="34" charset="0"/>
                <a:ea typeface="Calibri" pitchFamily="34" charset="-122"/>
                <a:cs typeface="Calibri" pitchFamily="34" charset="-120"/>
              </a:rPr>
              <a:t>ASOCIACIÓN MINISTERIAL</a:t>
            </a:r>
            <a:endParaRPr lang="en-US" sz="1100" dirty="0"/>
          </a:p>
        </p:txBody>
      </p:sp>
      <p:sp>
        <p:nvSpPr>
          <p:cNvPr id="9" name="Text 6"/>
          <p:cNvSpPr/>
          <p:nvPr/>
        </p:nvSpPr>
        <p:spPr>
          <a:xfrm>
            <a:off x="457200" y="4800600"/>
            <a:ext cx="8229600" cy="274320"/>
          </a:xfrm>
          <a:prstGeom prst="rect">
            <a:avLst/>
          </a:prstGeom>
          <a:noFill/>
          <a:ln/>
        </p:spPr>
        <p:txBody>
          <a:bodyPr wrap="square" lIns="0" tIns="0" rIns="0" bIns="0" rtlCol="0" anchor="ctr"/>
          <a:lstStyle/>
          <a:p>
            <a:pPr marL="0" indent="0" algn="ctr">
              <a:buNone/>
            </a:pPr>
            <a:r>
              <a:rPr lang="en-US" sz="1000" i="1" dirty="0">
                <a:solidFill>
                  <a:srgbClr val="94A3B8"/>
                </a:solidFill>
                <a:latin typeface="Calibri" pitchFamily="34" charset="0"/>
                <a:ea typeface="Calibri" pitchFamily="34" charset="-122"/>
                <a:cs typeface="Calibri" pitchFamily="34" charset="-120"/>
              </a:rPr>
              <a:t>División Sudamericana</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F1B3D"/>
        </a:solidFill>
        <a:effectLst/>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txBody>
          <a:bodyPr/>
          <a:lstStyle/>
          <a:p>
            <a:endParaRPr lang="pt-BR"/>
          </a:p>
        </p:txBody>
      </p:sp>
      <p:sp>
        <p:nvSpPr>
          <p:cNvPr id="3" name="Text 1"/>
          <p:cNvSpPr/>
          <p:nvPr/>
        </p:nvSpPr>
        <p:spPr>
          <a:xfrm>
            <a:off x="822960" y="1645920"/>
            <a:ext cx="7315200" cy="457200"/>
          </a:xfrm>
          <a:prstGeom prst="rect">
            <a:avLst/>
          </a:prstGeom>
          <a:noFill/>
          <a:ln/>
        </p:spPr>
        <p:txBody>
          <a:bodyPr wrap="square" lIns="0" tIns="0" rIns="0" bIns="0" rtlCol="0" anchor="ctr"/>
          <a:lstStyle/>
          <a:p>
            <a:pPr marL="0" indent="0">
              <a:buNone/>
            </a:pPr>
            <a:r>
              <a:rPr lang="en-US" sz="1400" b="1" kern="0" spc="600" dirty="0">
                <a:solidFill>
                  <a:srgbClr val="E87722"/>
                </a:solidFill>
                <a:latin typeface="Calibri" pitchFamily="34" charset="0"/>
                <a:ea typeface="Calibri" pitchFamily="34" charset="-122"/>
                <a:cs typeface="Calibri" pitchFamily="34" charset="-120"/>
              </a:rPr>
              <a:t>PARTE 01</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marL="0" indent="0">
              <a:buNone/>
            </a:pPr>
            <a:r>
              <a:rPr lang="en-US" sz="5000" b="1" dirty="0">
                <a:solidFill>
                  <a:srgbClr val="FFFFFF"/>
                </a:solidFill>
                <a:latin typeface="Georgia" pitchFamily="34" charset="0"/>
                <a:ea typeface="Georgia" pitchFamily="34" charset="-122"/>
                <a:cs typeface="Georgia" pitchFamily="34" charset="-120"/>
              </a:rPr>
              <a:t>Significado</a:t>
            </a:r>
            <a:endParaRPr lang="en-US" sz="5000" dirty="0"/>
          </a:p>
          <a:p>
            <a:pPr marL="0" indent="0">
              <a:buNone/>
            </a:pPr>
            <a:r>
              <a:rPr lang="en-US" sz="5000" b="1" dirty="0">
                <a:solidFill>
                  <a:srgbClr val="FFFFFF"/>
                </a:solidFill>
                <a:latin typeface="Georgia" pitchFamily="34" charset="0"/>
                <a:ea typeface="Georgia" pitchFamily="34" charset="-122"/>
                <a:cs typeface="Georgia" pitchFamily="34" charset="-120"/>
              </a:rPr>
              <a:t>y santidad</a:t>
            </a:r>
            <a:endParaRPr lang="en-US" sz="50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marL="0" indent="0">
              <a:buNone/>
            </a:pPr>
            <a:r>
              <a:rPr lang="en-US" sz="1400" i="1" dirty="0">
                <a:solidFill>
                  <a:srgbClr val="CBD5E0"/>
                </a:solidFill>
                <a:latin typeface="Calibri" pitchFamily="34" charset="0"/>
                <a:ea typeface="Calibri" pitchFamily="34" charset="-122"/>
                <a:cs typeface="Calibri" pitchFamily="34" charset="-120"/>
              </a:rPr>
              <a:t>La definición del Manual y la presencia de Cristo en la ceremonia.</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2B5C"/>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457200"/>
            <a:ext cx="777240" cy="777240"/>
          </a:xfrm>
          <a:prstGeom prst="rect">
            <a:avLst/>
          </a:prstGeom>
        </p:spPr>
      </p:pic>
      <p:sp>
        <p:nvSpPr>
          <p:cNvPr id="3" name="Text 0"/>
          <p:cNvSpPr/>
          <p:nvPr/>
        </p:nvSpPr>
        <p:spPr>
          <a:xfrm>
            <a:off x="914400" y="1280160"/>
            <a:ext cx="7498080" cy="1371600"/>
          </a:xfrm>
          <a:prstGeom prst="rect">
            <a:avLst/>
          </a:prstGeom>
          <a:noFill/>
          <a:ln/>
        </p:spPr>
        <p:txBody>
          <a:bodyPr wrap="square" lIns="0" tIns="0" rIns="0" bIns="0" rtlCol="0" anchor="t"/>
          <a:lstStyle/>
          <a:p>
            <a:pPr marL="0" indent="0">
              <a:buNone/>
            </a:pPr>
            <a:r>
              <a:rPr lang="en-US" sz="1600" i="1" dirty="0">
                <a:solidFill>
                  <a:srgbClr val="FFFFFF"/>
                </a:solidFill>
                <a:latin typeface="Georgia" pitchFamily="34" charset="0"/>
                <a:ea typeface="Georgia" pitchFamily="34" charset="-122"/>
                <a:cs typeface="Georgia" pitchFamily="34" charset="-120"/>
              </a:rPr>
              <a:t>"La Cena del Señor es una participación en los emblemas del cuerpo y la sangre de Jesús como expresión de fe en él, nuestro Señor y Salvador."</a:t>
            </a:r>
            <a:endParaRPr lang="en-US" sz="1600" dirty="0"/>
          </a:p>
        </p:txBody>
      </p:sp>
      <p:sp>
        <p:nvSpPr>
          <p:cNvPr id="4" name="Text 1"/>
          <p:cNvSpPr/>
          <p:nvPr/>
        </p:nvSpPr>
        <p:spPr>
          <a:xfrm>
            <a:off x="914400" y="2743200"/>
            <a:ext cx="7498080" cy="914400"/>
          </a:xfrm>
          <a:prstGeom prst="rect">
            <a:avLst/>
          </a:prstGeom>
          <a:noFill/>
          <a:ln/>
        </p:spPr>
        <p:txBody>
          <a:bodyPr wrap="square" lIns="0" tIns="0" rIns="0" bIns="0" rtlCol="0" anchor="t"/>
          <a:lstStyle/>
          <a:p>
            <a:pPr marL="0" indent="0">
              <a:buNone/>
            </a:pPr>
            <a:r>
              <a:rPr lang="en-US" sz="1100" i="1" dirty="0">
                <a:solidFill>
                  <a:srgbClr val="CBD5E0"/>
                </a:solidFill>
                <a:latin typeface="Calibri" pitchFamily="34" charset="0"/>
                <a:ea typeface="Calibri" pitchFamily="34" charset="-122"/>
                <a:cs typeface="Calibri" pitchFamily="34" charset="-120"/>
              </a:rPr>
              <a:t>Cristo está presente en esta experiencia de comunión, para encontrarse con su pueblo y fortalecerlo. Al participar de la Cena, proclamamos gozosamente la muerte del Señor hasta que venga.</a:t>
            </a:r>
            <a:endParaRPr lang="en-US" sz="1100" dirty="0"/>
          </a:p>
        </p:txBody>
      </p:sp>
      <p:sp>
        <p:nvSpPr>
          <p:cNvPr id="5" name="Shape 2"/>
          <p:cNvSpPr/>
          <p:nvPr/>
        </p:nvSpPr>
        <p:spPr>
          <a:xfrm>
            <a:off x="914400" y="3703320"/>
            <a:ext cx="7498080" cy="502920"/>
          </a:xfrm>
          <a:prstGeom prst="rect">
            <a:avLst/>
          </a:prstGeom>
          <a:solidFill>
            <a:srgbClr val="0F1B3D"/>
          </a:solidFill>
          <a:ln w="12700">
            <a:solidFill>
              <a:srgbClr val="E87722"/>
            </a:solidFill>
            <a:prstDash val="solid"/>
          </a:ln>
        </p:spPr>
        <p:txBody>
          <a:bodyPr/>
          <a:lstStyle/>
          <a:p>
            <a:endParaRPr lang="pt-BR"/>
          </a:p>
        </p:txBody>
      </p:sp>
      <p:sp>
        <p:nvSpPr>
          <p:cNvPr id="6" name="Text 3"/>
          <p:cNvSpPr/>
          <p:nvPr/>
        </p:nvSpPr>
        <p:spPr>
          <a:xfrm>
            <a:off x="1097280" y="3776472"/>
            <a:ext cx="7132320" cy="365760"/>
          </a:xfrm>
          <a:prstGeom prst="rect">
            <a:avLst/>
          </a:prstGeom>
          <a:noFill/>
          <a:ln/>
        </p:spPr>
        <p:txBody>
          <a:bodyPr wrap="square" lIns="0" tIns="0" rIns="0" bIns="0" rtlCol="0" anchor="ctr"/>
          <a:lstStyle/>
          <a:p>
            <a:pPr marL="0" indent="0">
              <a:buNone/>
            </a:pPr>
            <a:r>
              <a:rPr lang="en-US" sz="1100" b="1" i="1" dirty="0">
                <a:solidFill>
                  <a:srgbClr val="E87722"/>
                </a:solidFill>
                <a:latin typeface="Calibri" pitchFamily="34" charset="0"/>
                <a:ea typeface="Calibri" pitchFamily="34" charset="-122"/>
                <a:cs typeface="Calibri" pitchFamily="34" charset="-120"/>
              </a:rPr>
              <a:t>La preparación para la Cena incluye un examen de conciencia, el arrepentimiento y la confesión.</a:t>
            </a:r>
            <a:endParaRPr lang="en-US" sz="1100" dirty="0"/>
          </a:p>
        </p:txBody>
      </p:sp>
      <p:sp>
        <p:nvSpPr>
          <p:cNvPr id="7" name="Shape 4"/>
          <p:cNvSpPr/>
          <p:nvPr/>
        </p:nvSpPr>
        <p:spPr>
          <a:xfrm>
            <a:off x="914400" y="4370832"/>
            <a:ext cx="365760" cy="36576"/>
          </a:xfrm>
          <a:prstGeom prst="rect">
            <a:avLst/>
          </a:prstGeom>
          <a:solidFill>
            <a:srgbClr val="E87722"/>
          </a:solidFill>
          <a:ln w="12700">
            <a:solidFill>
              <a:srgbClr val="E87722"/>
            </a:solidFill>
            <a:prstDash val="solid"/>
          </a:ln>
        </p:spPr>
        <p:txBody>
          <a:bodyPr/>
          <a:lstStyle/>
          <a:p>
            <a:endParaRPr lang="pt-BR"/>
          </a:p>
        </p:txBody>
      </p:sp>
      <p:sp>
        <p:nvSpPr>
          <p:cNvPr id="8" name="Text 5"/>
          <p:cNvSpPr/>
          <p:nvPr/>
        </p:nvSpPr>
        <p:spPr>
          <a:xfrm>
            <a:off x="1417320" y="4233672"/>
            <a:ext cx="4572000" cy="320040"/>
          </a:xfrm>
          <a:prstGeom prst="rect">
            <a:avLst/>
          </a:prstGeom>
          <a:noFill/>
          <a:ln/>
        </p:spPr>
        <p:txBody>
          <a:bodyPr wrap="square" lIns="0" tIns="0" rIns="0" bIns="0" rtlCol="0" anchor="ctr"/>
          <a:lstStyle/>
          <a:p>
            <a:pPr marL="0" indent="0">
              <a:buNone/>
            </a:pPr>
            <a:r>
              <a:rPr lang="en-US" sz="1100" b="1" kern="0" spc="400" dirty="0">
                <a:solidFill>
                  <a:srgbClr val="E87722"/>
                </a:solidFill>
                <a:latin typeface="Calibri" pitchFamily="34" charset="0"/>
                <a:ea typeface="Calibri" pitchFamily="34" charset="-122"/>
                <a:cs typeface="Calibri" pitchFamily="34" charset="-120"/>
              </a:rPr>
              <a:t>MANUAL DE LA IGLESIA, P. 214</a:t>
            </a:r>
            <a:endParaRPr lang="en-US" sz="1100" dirty="0"/>
          </a:p>
        </p:txBody>
      </p:sp>
      <p:sp>
        <p:nvSpPr>
          <p:cNvPr id="9" name="Text 6"/>
          <p:cNvSpPr/>
          <p:nvPr/>
        </p:nvSpPr>
        <p:spPr>
          <a:xfrm>
            <a:off x="914400" y="4572000"/>
            <a:ext cx="5486400" cy="27432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La definición institucional</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01 · SIGNIFICADO Y SANTIDAD</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600" b="1" dirty="0">
                <a:solidFill>
                  <a:srgbClr val="1A2B5C"/>
                </a:solidFill>
                <a:latin typeface="Georgia" pitchFamily="34" charset="0"/>
                <a:ea typeface="Georgia" pitchFamily="34" charset="-122"/>
                <a:cs typeface="Georgia" pitchFamily="34" charset="-120"/>
              </a:rPr>
              <a:t>La santidad de la ceremonia</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Uno de los deberes más sagrados que se le pide a un pastor</a:t>
            </a:r>
            <a:endParaRPr lang="en-US" sz="1400" dirty="0"/>
          </a:p>
        </p:txBody>
      </p:sp>
      <p:sp>
        <p:nvSpPr>
          <p:cNvPr id="7" name="Text 4"/>
          <p:cNvSpPr/>
          <p:nvPr/>
        </p:nvSpPr>
        <p:spPr>
          <a:xfrm>
            <a:off x="548640" y="2697480"/>
            <a:ext cx="8229600" cy="914400"/>
          </a:xfrm>
          <a:prstGeom prst="rect">
            <a:avLst/>
          </a:prstGeom>
          <a:noFill/>
          <a:ln/>
        </p:spPr>
        <p:txBody>
          <a:bodyPr wrap="square" lIns="0" tIns="0" rIns="0" bIns="0" rtlCol="0" anchor="t"/>
          <a:lstStyle/>
          <a:p>
            <a:pPr marL="0" indent="0">
              <a:buNone/>
            </a:pPr>
            <a:r>
              <a:rPr lang="en-US" sz="1200" dirty="0">
                <a:solidFill>
                  <a:srgbClr val="4A5568"/>
                </a:solidFill>
                <a:latin typeface="Calibri" pitchFamily="34" charset="0"/>
                <a:ea typeface="Calibri" pitchFamily="34" charset="-122"/>
                <a:cs typeface="Calibri" pitchFamily="34" charset="-120"/>
              </a:rPr>
              <a:t>La ceremonia comprende el rito del lavamiento de los pies y la Cena del Señor. Debe ser una ocasión muy solemne y agradable tanto para la congregación como para el pastor o el anciano. Jesús, el gran Redentor del mundo, es santo; y puesto que él es santo, los símbolos que representan su cuerpo y su sangre también lo son.</a:t>
            </a:r>
            <a:endParaRPr lang="en-US" sz="1200" dirty="0"/>
          </a:p>
        </p:txBody>
      </p:sp>
      <p:sp>
        <p:nvSpPr>
          <p:cNvPr id="8" name="Shape 5"/>
          <p:cNvSpPr/>
          <p:nvPr/>
        </p:nvSpPr>
        <p:spPr>
          <a:xfrm>
            <a:off x="548640" y="3749040"/>
            <a:ext cx="8046720" cy="731520"/>
          </a:xfrm>
          <a:prstGeom prst="rect">
            <a:avLst/>
          </a:prstGeom>
          <a:solidFill>
            <a:srgbClr val="1A2B5C"/>
          </a:solidFill>
          <a:ln w="12700">
            <a:solidFill>
              <a:srgbClr val="1A2B5C"/>
            </a:solidFill>
            <a:prstDash val="solid"/>
          </a:ln>
        </p:spPr>
        <p:txBody>
          <a:bodyPr/>
          <a:lstStyle/>
          <a:p>
            <a:endParaRPr lang="pt-BR"/>
          </a:p>
        </p:txBody>
      </p:sp>
      <p:sp>
        <p:nvSpPr>
          <p:cNvPr id="9" name="Text 6"/>
          <p:cNvSpPr/>
          <p:nvPr/>
        </p:nvSpPr>
        <p:spPr>
          <a:xfrm>
            <a:off x="731520" y="3840480"/>
            <a:ext cx="3657600" cy="228600"/>
          </a:xfrm>
          <a:prstGeom prst="rect">
            <a:avLst/>
          </a:prstGeom>
          <a:noFill/>
          <a:ln/>
        </p:spPr>
        <p:txBody>
          <a:bodyPr wrap="square" lIns="0" tIns="0" rIns="0" bIns="0" rtlCol="0" anchor="ctr"/>
          <a:lstStyle/>
          <a:p>
            <a:pPr marL="0" indent="0">
              <a:buNone/>
            </a:pPr>
            <a:r>
              <a:rPr lang="en-US" sz="900" b="1" kern="0" spc="400" dirty="0">
                <a:solidFill>
                  <a:srgbClr val="E87722"/>
                </a:solidFill>
                <a:latin typeface="Calibri" pitchFamily="34" charset="0"/>
                <a:ea typeface="Calibri" pitchFamily="34" charset="-122"/>
                <a:cs typeface="Calibri" pitchFamily="34" charset="-120"/>
              </a:rPr>
              <a:t>APOCALIPSIS 4:8</a:t>
            </a:r>
            <a:endParaRPr lang="en-US" sz="900" dirty="0"/>
          </a:p>
        </p:txBody>
      </p:sp>
      <p:sp>
        <p:nvSpPr>
          <p:cNvPr id="10" name="Text 7"/>
          <p:cNvSpPr/>
          <p:nvPr/>
        </p:nvSpPr>
        <p:spPr>
          <a:xfrm>
            <a:off x="731520" y="4087368"/>
            <a:ext cx="7680960" cy="365760"/>
          </a:xfrm>
          <a:prstGeom prst="rect">
            <a:avLst/>
          </a:prstGeom>
          <a:noFill/>
          <a:ln/>
        </p:spPr>
        <p:txBody>
          <a:bodyPr wrap="square" lIns="0" tIns="0" rIns="0" bIns="0" rtlCol="0" anchor="t"/>
          <a:lstStyle/>
          <a:p>
            <a:pPr marL="0" indent="0">
              <a:buNone/>
            </a:pPr>
            <a:r>
              <a:rPr lang="en-US" sz="1300" i="1" dirty="0">
                <a:solidFill>
                  <a:srgbClr val="FFFFFF"/>
                </a:solidFill>
                <a:latin typeface="Georgia" pitchFamily="34" charset="0"/>
                <a:ea typeface="Georgia" pitchFamily="34" charset="-122"/>
                <a:cs typeface="Georgia" pitchFamily="34" charset="-120"/>
              </a:rPr>
              <a:t>"¡Santo, santo, santo es el Señor Dios Todopoderoso, que era, que es y que ha de venir!"</a:t>
            </a:r>
            <a:endParaRPr lang="en-US" sz="1300" dirty="0"/>
          </a:p>
        </p:txBody>
      </p:sp>
      <p:sp>
        <p:nvSpPr>
          <p:cNvPr id="11" name="Shape 8"/>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12" name="Text 9"/>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11</a:t>
            </a:r>
            <a:endParaRPr lang="en-US" sz="900" dirty="0"/>
          </a:p>
        </p:txBody>
      </p:sp>
      <p:sp>
        <p:nvSpPr>
          <p:cNvPr id="13" name="Text 10"/>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06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A2B5C"/>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731520" y="1188720"/>
            <a:ext cx="822960" cy="822960"/>
          </a:xfrm>
          <a:prstGeom prst="rect">
            <a:avLst/>
          </a:prstGeom>
        </p:spPr>
      </p:pic>
      <p:sp>
        <p:nvSpPr>
          <p:cNvPr id="3" name="Text 0"/>
          <p:cNvSpPr/>
          <p:nvPr/>
        </p:nvSpPr>
        <p:spPr>
          <a:xfrm>
            <a:off x="914400" y="2103120"/>
            <a:ext cx="7498080" cy="1554480"/>
          </a:xfrm>
          <a:prstGeom prst="rect">
            <a:avLst/>
          </a:prstGeom>
          <a:noFill/>
          <a:ln/>
        </p:spPr>
        <p:txBody>
          <a:bodyPr wrap="square" lIns="0" tIns="0" rIns="0" bIns="0" rtlCol="0" anchor="t"/>
          <a:lstStyle/>
          <a:p>
            <a:pPr marL="0" indent="0">
              <a:buNone/>
            </a:pPr>
            <a:r>
              <a:rPr lang="en-US" sz="2200" i="1" dirty="0">
                <a:solidFill>
                  <a:srgbClr val="FFFFFF"/>
                </a:solidFill>
                <a:latin typeface="Georgia" pitchFamily="34" charset="0"/>
                <a:ea typeface="Georgia" pitchFamily="34" charset="-122"/>
                <a:cs typeface="Georgia" pitchFamily="34" charset="-120"/>
              </a:rPr>
              <a:t>"Es en esas ocasiones, designadas por él mismo, que Cristo se encuentra con su pueblo y los fortalece por su presencia."</a:t>
            </a:r>
            <a:endParaRPr lang="en-US" sz="2200" dirty="0"/>
          </a:p>
        </p:txBody>
      </p:sp>
      <p:sp>
        <p:nvSpPr>
          <p:cNvPr id="4" name="Text 1"/>
          <p:cNvSpPr/>
          <p:nvPr/>
        </p:nvSpPr>
        <p:spPr>
          <a:xfrm>
            <a:off x="914400" y="3749040"/>
            <a:ext cx="7315200" cy="457200"/>
          </a:xfrm>
          <a:prstGeom prst="rect">
            <a:avLst/>
          </a:prstGeom>
          <a:noFill/>
          <a:ln/>
        </p:spPr>
        <p:txBody>
          <a:bodyPr wrap="square" lIns="0" tIns="0" rIns="0" bIns="0" rtlCol="0" anchor="t"/>
          <a:lstStyle/>
          <a:p>
            <a:pPr marL="0" indent="0">
              <a:buNone/>
            </a:pPr>
            <a:r>
              <a:rPr lang="en-US" sz="1100" i="1" dirty="0">
                <a:solidFill>
                  <a:srgbClr val="CBD5E0"/>
                </a:solidFill>
                <a:latin typeface="Calibri" pitchFamily="34" charset="0"/>
                <a:ea typeface="Calibri" pitchFamily="34" charset="-122"/>
                <a:cs typeface="Calibri" pitchFamily="34" charset="-120"/>
              </a:rPr>
              <a:t>La ceremonia de la Cena del Señor es tan sagrada hoy como cuando fue instituida por Jesucristo. Él está todavía presente cuando se realiza este rito sagrado.</a:t>
            </a:r>
            <a:endParaRPr lang="en-US" sz="1100" dirty="0"/>
          </a:p>
        </p:txBody>
      </p:sp>
      <p:sp>
        <p:nvSpPr>
          <p:cNvPr id="5" name="Shape 2"/>
          <p:cNvSpPr/>
          <p:nvPr/>
        </p:nvSpPr>
        <p:spPr>
          <a:xfrm>
            <a:off x="914400" y="4370832"/>
            <a:ext cx="365760" cy="36576"/>
          </a:xfrm>
          <a:prstGeom prst="rect">
            <a:avLst/>
          </a:prstGeom>
          <a:solidFill>
            <a:srgbClr val="E87722"/>
          </a:solidFill>
          <a:ln w="12700">
            <a:solidFill>
              <a:srgbClr val="E87722"/>
            </a:solidFill>
            <a:prstDash val="solid"/>
          </a:ln>
        </p:spPr>
        <p:txBody>
          <a:bodyPr/>
          <a:lstStyle/>
          <a:p>
            <a:endParaRPr lang="pt-BR"/>
          </a:p>
        </p:txBody>
      </p:sp>
      <p:sp>
        <p:nvSpPr>
          <p:cNvPr id="6" name="Text 3"/>
          <p:cNvSpPr/>
          <p:nvPr/>
        </p:nvSpPr>
        <p:spPr>
          <a:xfrm>
            <a:off x="1417320" y="4233672"/>
            <a:ext cx="4572000" cy="320040"/>
          </a:xfrm>
          <a:prstGeom prst="rect">
            <a:avLst/>
          </a:prstGeom>
          <a:noFill/>
          <a:ln/>
        </p:spPr>
        <p:txBody>
          <a:bodyPr wrap="square" lIns="0" tIns="0" rIns="0" bIns="0" rtlCol="0" anchor="ctr"/>
          <a:lstStyle/>
          <a:p>
            <a:pPr marL="0" indent="0">
              <a:buNone/>
            </a:pPr>
            <a:r>
              <a:rPr lang="en-US" sz="1100" b="1" kern="0" spc="400" dirty="0">
                <a:solidFill>
                  <a:srgbClr val="E87722"/>
                </a:solidFill>
                <a:latin typeface="Calibri" pitchFamily="34" charset="0"/>
                <a:ea typeface="Calibri" pitchFamily="34" charset="-122"/>
                <a:cs typeface="Calibri" pitchFamily="34" charset="-120"/>
              </a:rPr>
              <a:t>ELENA DE WHITE</a:t>
            </a:r>
            <a:endParaRPr lang="en-US" sz="1100" dirty="0"/>
          </a:p>
        </p:txBody>
      </p:sp>
      <p:sp>
        <p:nvSpPr>
          <p:cNvPr id="7" name="Text 4"/>
          <p:cNvSpPr/>
          <p:nvPr/>
        </p:nvSpPr>
        <p:spPr>
          <a:xfrm>
            <a:off x="914400" y="4572000"/>
            <a:ext cx="5486400" cy="274320"/>
          </a:xfrm>
          <a:prstGeom prst="rect">
            <a:avLst/>
          </a:prstGeom>
          <a:noFill/>
          <a:ln/>
        </p:spPr>
        <p:txBody>
          <a:bodyPr wrap="square" lIns="0" tIns="0" rIns="0" bIns="0" rtlCol="0" anchor="ctr"/>
          <a:lstStyle/>
          <a:p>
            <a:pPr marL="0" indent="0">
              <a:buNone/>
            </a:pPr>
            <a:r>
              <a:rPr lang="en-US" sz="1000" i="1" dirty="0">
                <a:solidFill>
                  <a:srgbClr val="94A3B8"/>
                </a:solidFill>
                <a:latin typeface="Calibri" pitchFamily="34" charset="0"/>
                <a:ea typeface="Calibri" pitchFamily="34" charset="-122"/>
                <a:cs typeface="Calibri" pitchFamily="34" charset="-120"/>
              </a:rPr>
              <a:t>El Deseado de todas las gentes, p. 613</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548640" y="457200"/>
            <a:ext cx="6400800" cy="274320"/>
          </a:xfrm>
          <a:prstGeom prst="rect">
            <a:avLst/>
          </a:prstGeom>
          <a:noFill/>
          <a:ln/>
        </p:spPr>
        <p:txBody>
          <a:bodyPr wrap="square" lIns="0" tIns="0" rIns="0" bIns="0" rtlCol="0" anchor="ctr"/>
          <a:lstStyle/>
          <a:p>
            <a:pPr marL="0" indent="0">
              <a:buNone/>
            </a:pPr>
            <a:r>
              <a:rPr lang="en-US" sz="1000" b="1" kern="0" spc="400" dirty="0">
                <a:solidFill>
                  <a:srgbClr val="E87722"/>
                </a:solidFill>
                <a:latin typeface="Calibri" pitchFamily="34" charset="0"/>
                <a:ea typeface="Calibri" pitchFamily="34" charset="-122"/>
                <a:cs typeface="Calibri" pitchFamily="34" charset="-120"/>
              </a:rPr>
              <a:t>PARTE 01 · SIGNIFICADO Y SANTIDAD</a:t>
            </a:r>
            <a:endParaRPr lang="en-US" sz="1000" dirty="0"/>
          </a:p>
        </p:txBody>
      </p:sp>
      <p:sp>
        <p:nvSpPr>
          <p:cNvPr id="3" name="Shape 1"/>
          <p:cNvSpPr/>
          <p:nvPr/>
        </p:nvSpPr>
        <p:spPr>
          <a:xfrm>
            <a:off x="548640" y="1005840"/>
            <a:ext cx="1280160" cy="1280160"/>
          </a:xfrm>
          <a:prstGeom prst="ellipse">
            <a:avLst/>
          </a:prstGeom>
          <a:solidFill>
            <a:srgbClr val="1A2B5C"/>
          </a:solidFill>
          <a:ln w="12700">
            <a:solidFill>
              <a:srgbClr val="1A2B5C"/>
            </a:solidFill>
            <a:prstDash val="solid"/>
          </a:ln>
        </p:spPr>
        <p:txBody>
          <a:bodyPr/>
          <a:lstStyle/>
          <a:p>
            <a:endParaRPr lang="pt-BR"/>
          </a:p>
        </p:txBody>
      </p:sp>
      <p:pic>
        <p:nvPicPr>
          <p:cNvPr id="4" name="Image 0" descr="preencoded.png"/>
          <p:cNvPicPr>
            <a:picLocks noChangeAspect="1"/>
          </p:cNvPicPr>
          <p:nvPr/>
        </p:nvPicPr>
        <p:blipFill>
          <a:blip r:embed="rId3"/>
          <a:stretch>
            <a:fillRect/>
          </a:stretch>
        </p:blipFill>
        <p:spPr>
          <a:xfrm>
            <a:off x="868680" y="1325880"/>
            <a:ext cx="640080" cy="640080"/>
          </a:xfrm>
          <a:prstGeom prst="rect">
            <a:avLst/>
          </a:prstGeom>
        </p:spPr>
      </p:pic>
      <p:sp>
        <p:nvSpPr>
          <p:cNvPr id="5" name="Text 2"/>
          <p:cNvSpPr/>
          <p:nvPr/>
        </p:nvSpPr>
        <p:spPr>
          <a:xfrm>
            <a:off x="2103120" y="1097280"/>
            <a:ext cx="6400800" cy="640080"/>
          </a:xfrm>
          <a:prstGeom prst="rect">
            <a:avLst/>
          </a:prstGeom>
          <a:noFill/>
          <a:ln/>
        </p:spPr>
        <p:txBody>
          <a:bodyPr wrap="square" lIns="0" tIns="0" rIns="0" bIns="0" rtlCol="0" anchor="t"/>
          <a:lstStyle/>
          <a:p>
            <a:pPr marL="0" indent="0">
              <a:buNone/>
            </a:pPr>
            <a:r>
              <a:rPr lang="en-US" sz="2600" b="1" dirty="0">
                <a:solidFill>
                  <a:srgbClr val="1A2B5C"/>
                </a:solidFill>
                <a:latin typeface="Georgia" pitchFamily="34" charset="0"/>
                <a:ea typeface="Georgia" pitchFamily="34" charset="-122"/>
                <a:cs typeface="Georgia" pitchFamily="34" charset="-120"/>
              </a:rPr>
              <a:t>El anuncio de la ceremonia</a:t>
            </a:r>
            <a:endParaRPr lang="en-US" sz="2600" dirty="0"/>
          </a:p>
        </p:txBody>
      </p:sp>
      <p:sp>
        <p:nvSpPr>
          <p:cNvPr id="6" name="Text 3"/>
          <p:cNvSpPr/>
          <p:nvPr/>
        </p:nvSpPr>
        <p:spPr>
          <a:xfrm>
            <a:off x="2103120" y="1783080"/>
            <a:ext cx="6400800" cy="365760"/>
          </a:xfrm>
          <a:prstGeom prst="rect">
            <a:avLst/>
          </a:prstGeom>
          <a:noFill/>
          <a:ln/>
        </p:spPr>
        <p:txBody>
          <a:bodyPr wrap="square" lIns="0" tIns="0" rIns="0" bIns="0" rtlCol="0" anchor="t"/>
          <a:lstStyle/>
          <a:p>
            <a:pPr marL="0" indent="0">
              <a:buNone/>
            </a:pPr>
            <a:r>
              <a:rPr lang="en-US" sz="1400" i="1" dirty="0">
                <a:solidFill>
                  <a:srgbClr val="E87722"/>
                </a:solidFill>
                <a:latin typeface="Calibri" pitchFamily="34" charset="0"/>
                <a:ea typeface="Calibri" pitchFamily="34" charset="-122"/>
                <a:cs typeface="Calibri" pitchFamily="34" charset="-120"/>
              </a:rPr>
              <a:t>Una semana antes, para preparar el corazón</a:t>
            </a:r>
            <a:endParaRPr lang="en-US" sz="1400" dirty="0"/>
          </a:p>
        </p:txBody>
      </p:sp>
      <p:sp>
        <p:nvSpPr>
          <p:cNvPr id="7" name="Shape 4"/>
          <p:cNvSpPr/>
          <p:nvPr/>
        </p:nvSpPr>
        <p:spPr>
          <a:xfrm>
            <a:off x="548640" y="2697480"/>
            <a:ext cx="8046720" cy="1691640"/>
          </a:xfrm>
          <a:prstGeom prst="rect">
            <a:avLst/>
          </a:prstGeom>
          <a:solidFill>
            <a:srgbClr val="F7FAFC"/>
          </a:solidFill>
          <a:ln w="12700">
            <a:solidFill>
              <a:srgbClr val="E87722"/>
            </a:solidFill>
            <a:prstDash val="solid"/>
          </a:ln>
        </p:spPr>
        <p:txBody>
          <a:bodyPr/>
          <a:lstStyle/>
          <a:p>
            <a:endParaRPr lang="pt-BR"/>
          </a:p>
        </p:txBody>
      </p:sp>
      <p:sp>
        <p:nvSpPr>
          <p:cNvPr id="8" name="Text 5"/>
          <p:cNvSpPr/>
          <p:nvPr/>
        </p:nvSpPr>
        <p:spPr>
          <a:xfrm>
            <a:off x="731520" y="2816352"/>
            <a:ext cx="5486400" cy="228600"/>
          </a:xfrm>
          <a:prstGeom prst="rect">
            <a:avLst/>
          </a:prstGeom>
          <a:noFill/>
          <a:ln/>
        </p:spPr>
        <p:txBody>
          <a:bodyPr wrap="square" lIns="0" tIns="0" rIns="0" bIns="0" rtlCol="0" anchor="ctr"/>
          <a:lstStyle/>
          <a:p>
            <a:pPr marL="0" indent="0">
              <a:buNone/>
            </a:pPr>
            <a:r>
              <a:rPr lang="en-US" sz="900" b="1" kern="0" spc="400" dirty="0">
                <a:solidFill>
                  <a:srgbClr val="E87722"/>
                </a:solidFill>
                <a:latin typeface="Calibri" pitchFamily="34" charset="0"/>
                <a:ea typeface="Calibri" pitchFamily="34" charset="-122"/>
                <a:cs typeface="Calibri" pitchFamily="34" charset="-120"/>
              </a:rPr>
              <a:t>MANUAL DE LA IGLESIA, P. 160</a:t>
            </a:r>
            <a:endParaRPr lang="en-US" sz="900" dirty="0"/>
          </a:p>
        </p:txBody>
      </p:sp>
      <p:sp>
        <p:nvSpPr>
          <p:cNvPr id="9" name="Text 6"/>
          <p:cNvSpPr/>
          <p:nvPr/>
        </p:nvSpPr>
        <p:spPr>
          <a:xfrm>
            <a:off x="731520" y="3063240"/>
            <a:ext cx="7680960" cy="685800"/>
          </a:xfrm>
          <a:prstGeom prst="rect">
            <a:avLst/>
          </a:prstGeom>
          <a:noFill/>
          <a:ln/>
        </p:spPr>
        <p:txBody>
          <a:bodyPr wrap="square" lIns="0" tIns="0" rIns="0" bIns="0" rtlCol="0" anchor="t"/>
          <a:lstStyle/>
          <a:p>
            <a:pPr marL="0" indent="0">
              <a:buNone/>
            </a:pPr>
            <a:r>
              <a:rPr lang="en-US" sz="1200" i="1" dirty="0">
                <a:solidFill>
                  <a:srgbClr val="1A2B5C"/>
                </a:solidFill>
                <a:latin typeface="Georgia" pitchFamily="34" charset="0"/>
                <a:ea typeface="Georgia" pitchFamily="34" charset="-122"/>
                <a:cs typeface="Georgia" pitchFamily="34" charset="-120"/>
              </a:rPr>
              <a:t>Se realiza generalmente durante el culto del sábado, "preferentemente en el penúltimo sábado de cada trimestre". El anuncio se hace el sábado anterior, destacando la importancia de la ceremonia.</a:t>
            </a:r>
            <a:endParaRPr lang="en-US" sz="1200" dirty="0"/>
          </a:p>
        </p:txBody>
      </p:sp>
      <p:sp>
        <p:nvSpPr>
          <p:cNvPr id="10" name="Text 7"/>
          <p:cNvSpPr/>
          <p:nvPr/>
        </p:nvSpPr>
        <p:spPr>
          <a:xfrm>
            <a:off x="731520" y="3794760"/>
            <a:ext cx="7680960" cy="640080"/>
          </a:xfrm>
          <a:prstGeom prst="rect">
            <a:avLst/>
          </a:prstGeom>
          <a:noFill/>
          <a:ln/>
        </p:spPr>
        <p:txBody>
          <a:bodyPr wrap="square" lIns="0" tIns="0" rIns="0" bIns="0" rtlCol="0" anchor="t"/>
          <a:lstStyle/>
          <a:p>
            <a:pPr marL="0" indent="0">
              <a:buNone/>
            </a:pPr>
            <a:r>
              <a:rPr lang="en-US" sz="1100" i="1" dirty="0">
                <a:solidFill>
                  <a:srgbClr val="4A5568"/>
                </a:solidFill>
                <a:latin typeface="Calibri" pitchFamily="34" charset="0"/>
                <a:ea typeface="Calibri" pitchFamily="34" charset="-122"/>
                <a:cs typeface="Calibri" pitchFamily="34" charset="-120"/>
              </a:rPr>
              <a:t>Así "todos los miembros pueden preparar sus corazones y estar seguros de que las desavenencias mutuas no resueltas han sido solucionadas". Debe notificarse a los que no estén presentes cuando se hace el anuncio.</a:t>
            </a:r>
            <a:endParaRPr lang="en-US" sz="1100" dirty="0"/>
          </a:p>
        </p:txBody>
      </p:sp>
      <p:sp>
        <p:nvSpPr>
          <p:cNvPr id="11" name="Shape 8"/>
          <p:cNvSpPr/>
          <p:nvPr/>
        </p:nvSpPr>
        <p:spPr>
          <a:xfrm>
            <a:off x="548640" y="4617720"/>
            <a:ext cx="8046720" cy="18288"/>
          </a:xfrm>
          <a:prstGeom prst="rect">
            <a:avLst/>
          </a:prstGeom>
          <a:solidFill>
            <a:srgbClr val="E2E8F0"/>
          </a:solidFill>
          <a:ln w="12700">
            <a:solidFill>
              <a:srgbClr val="E2E8F0"/>
            </a:solidFill>
            <a:prstDash val="solid"/>
          </a:ln>
        </p:spPr>
        <p:txBody>
          <a:bodyPr/>
          <a:lstStyle/>
          <a:p>
            <a:endParaRPr lang="pt-BR"/>
          </a:p>
        </p:txBody>
      </p:sp>
      <p:sp>
        <p:nvSpPr>
          <p:cNvPr id="12" name="Text 9"/>
          <p:cNvSpPr/>
          <p:nvPr/>
        </p:nvSpPr>
        <p:spPr>
          <a:xfrm>
            <a:off x="548640" y="4709160"/>
            <a:ext cx="5486400" cy="274320"/>
          </a:xfrm>
          <a:prstGeom prst="rect">
            <a:avLst/>
          </a:prstGeom>
          <a:noFill/>
          <a:ln/>
        </p:spPr>
        <p:txBody>
          <a:bodyPr wrap="square" lIns="0" tIns="0" rIns="0" bIns="0" rtlCol="0" anchor="ctr"/>
          <a:lstStyle/>
          <a:p>
            <a:pPr marL="0" indent="0">
              <a:buNone/>
            </a:pPr>
            <a:r>
              <a:rPr lang="en-US" sz="900" i="1" dirty="0">
                <a:solidFill>
                  <a:srgbClr val="4A5568"/>
                </a:solidFill>
                <a:latin typeface="Calibri" pitchFamily="34" charset="0"/>
                <a:ea typeface="Calibri" pitchFamily="34" charset="-122"/>
                <a:cs typeface="Calibri" pitchFamily="34" charset="-120"/>
              </a:rPr>
              <a:t>Guía del Diaconado · Capítulo 11</a:t>
            </a:r>
            <a:endParaRPr lang="en-US" sz="900" dirty="0"/>
          </a:p>
        </p:txBody>
      </p:sp>
      <p:sp>
        <p:nvSpPr>
          <p:cNvPr id="13" name="Text 10"/>
          <p:cNvSpPr/>
          <p:nvPr/>
        </p:nvSpPr>
        <p:spPr>
          <a:xfrm>
            <a:off x="8138160" y="4709160"/>
            <a:ext cx="457200" cy="274320"/>
          </a:xfrm>
          <a:prstGeom prst="rect">
            <a:avLst/>
          </a:prstGeom>
          <a:noFill/>
          <a:ln/>
        </p:spPr>
        <p:txBody>
          <a:bodyPr wrap="square" lIns="0" tIns="0" rIns="0" bIns="0" rtlCol="0" anchor="ctr"/>
          <a:lstStyle/>
          <a:p>
            <a:pPr marL="0" indent="0" algn="r">
              <a:buNone/>
            </a:pPr>
            <a:r>
              <a:rPr lang="en-US" sz="900" b="1" dirty="0">
                <a:solidFill>
                  <a:srgbClr val="E87722"/>
                </a:solidFill>
                <a:latin typeface="Calibri" pitchFamily="34" charset="0"/>
                <a:ea typeface="Calibri" pitchFamily="34" charset="-122"/>
                <a:cs typeface="Calibri" pitchFamily="34" charset="-120"/>
              </a:rPr>
              <a:t>08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F1B3D"/>
        </a:solidFill>
        <a:effectLst/>
      </p:bgPr>
    </p:bg>
    <p:spTree>
      <p:nvGrpSpPr>
        <p:cNvPr id="1" name=""/>
        <p:cNvGrpSpPr/>
        <p:nvPr/>
      </p:nvGrpSpPr>
      <p:grpSpPr>
        <a:xfrm>
          <a:off x="0" y="0"/>
          <a:ext cx="0" cy="0"/>
          <a:chOff x="0" y="0"/>
          <a:chExt cx="0" cy="0"/>
        </a:xfrm>
      </p:grpSpPr>
      <p:sp>
        <p:nvSpPr>
          <p:cNvPr id="2" name="Shape 0"/>
          <p:cNvSpPr/>
          <p:nvPr/>
        </p:nvSpPr>
        <p:spPr>
          <a:xfrm>
            <a:off x="0" y="0"/>
            <a:ext cx="228600" cy="5143500"/>
          </a:xfrm>
          <a:prstGeom prst="rect">
            <a:avLst/>
          </a:prstGeom>
          <a:solidFill>
            <a:srgbClr val="E87722"/>
          </a:solidFill>
          <a:ln w="12700">
            <a:solidFill>
              <a:srgbClr val="E87722"/>
            </a:solidFill>
            <a:prstDash val="solid"/>
          </a:ln>
        </p:spPr>
        <p:txBody>
          <a:bodyPr/>
          <a:lstStyle/>
          <a:p>
            <a:endParaRPr lang="pt-BR"/>
          </a:p>
        </p:txBody>
      </p:sp>
      <p:sp>
        <p:nvSpPr>
          <p:cNvPr id="3" name="Text 1"/>
          <p:cNvSpPr/>
          <p:nvPr/>
        </p:nvSpPr>
        <p:spPr>
          <a:xfrm>
            <a:off x="822960" y="1645920"/>
            <a:ext cx="7315200" cy="457200"/>
          </a:xfrm>
          <a:prstGeom prst="rect">
            <a:avLst/>
          </a:prstGeom>
          <a:noFill/>
          <a:ln/>
        </p:spPr>
        <p:txBody>
          <a:bodyPr wrap="square" lIns="0" tIns="0" rIns="0" bIns="0" rtlCol="0" anchor="ctr"/>
          <a:lstStyle/>
          <a:p>
            <a:pPr marL="0" indent="0">
              <a:buNone/>
            </a:pPr>
            <a:r>
              <a:rPr lang="en-US" sz="1400" b="1" kern="0" spc="600" dirty="0">
                <a:solidFill>
                  <a:srgbClr val="E87722"/>
                </a:solidFill>
                <a:latin typeface="Calibri" pitchFamily="34" charset="0"/>
                <a:ea typeface="Calibri" pitchFamily="34" charset="-122"/>
                <a:cs typeface="Calibri" pitchFamily="34" charset="-120"/>
              </a:rPr>
              <a:t>PARTE 02</a:t>
            </a:r>
            <a:endParaRPr lang="en-US" sz="1400" dirty="0"/>
          </a:p>
        </p:txBody>
      </p:sp>
      <p:sp>
        <p:nvSpPr>
          <p:cNvPr id="4" name="Text 2"/>
          <p:cNvSpPr/>
          <p:nvPr/>
        </p:nvSpPr>
        <p:spPr>
          <a:xfrm>
            <a:off x="822960" y="2103120"/>
            <a:ext cx="7772400" cy="1828800"/>
          </a:xfrm>
          <a:prstGeom prst="rect">
            <a:avLst/>
          </a:prstGeom>
          <a:noFill/>
          <a:ln/>
        </p:spPr>
        <p:txBody>
          <a:bodyPr wrap="square" lIns="0" tIns="0" rIns="0" bIns="0" rtlCol="0" anchor="t"/>
          <a:lstStyle/>
          <a:p>
            <a:pPr marL="0" indent="0">
              <a:buNone/>
            </a:pPr>
            <a:r>
              <a:rPr lang="en-US" sz="4800" b="1" dirty="0">
                <a:solidFill>
                  <a:srgbClr val="FFFFFF"/>
                </a:solidFill>
                <a:latin typeface="Georgia" pitchFamily="34" charset="0"/>
                <a:ea typeface="Georgia" pitchFamily="34" charset="-122"/>
                <a:cs typeface="Georgia" pitchFamily="34" charset="-120"/>
              </a:rPr>
              <a:t>El lavamiento</a:t>
            </a:r>
            <a:endParaRPr lang="en-US" sz="4800" dirty="0"/>
          </a:p>
          <a:p>
            <a:pPr marL="0" indent="0">
              <a:buNone/>
            </a:pPr>
            <a:r>
              <a:rPr lang="en-US" sz="4800" b="1" dirty="0">
                <a:solidFill>
                  <a:srgbClr val="FFFFFF"/>
                </a:solidFill>
                <a:latin typeface="Georgia" pitchFamily="34" charset="0"/>
                <a:ea typeface="Georgia" pitchFamily="34" charset="-122"/>
                <a:cs typeface="Georgia" pitchFamily="34" charset="-120"/>
              </a:rPr>
              <a:t>de los pies</a:t>
            </a:r>
            <a:endParaRPr lang="en-US" sz="4800" dirty="0"/>
          </a:p>
        </p:txBody>
      </p:sp>
      <p:sp>
        <p:nvSpPr>
          <p:cNvPr id="5" name="Text 3"/>
          <p:cNvSpPr/>
          <p:nvPr/>
        </p:nvSpPr>
        <p:spPr>
          <a:xfrm>
            <a:off x="822960" y="4160520"/>
            <a:ext cx="7315200" cy="548640"/>
          </a:xfrm>
          <a:prstGeom prst="rect">
            <a:avLst/>
          </a:prstGeom>
          <a:noFill/>
          <a:ln/>
        </p:spPr>
        <p:txBody>
          <a:bodyPr wrap="square" lIns="0" tIns="0" rIns="0" bIns="0" rtlCol="0" anchor="t"/>
          <a:lstStyle/>
          <a:p>
            <a:pPr marL="0" indent="0">
              <a:buNone/>
            </a:pPr>
            <a:r>
              <a:rPr lang="en-US" sz="1400" i="1" dirty="0">
                <a:solidFill>
                  <a:srgbClr val="CBD5E0"/>
                </a:solidFill>
                <a:latin typeface="Calibri" pitchFamily="34" charset="0"/>
                <a:ea typeface="Calibri" pitchFamily="34" charset="-122"/>
                <a:cs typeface="Calibri" pitchFamily="34" charset="-120"/>
              </a:rPr>
              <a:t>Significado, preparativos y dependencias del rito de humildad.</a:t>
            </a:r>
            <a:endParaRPr lang="en-US"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TotalTime>
  <Words>2838</Words>
  <Application>Microsoft Macintosh PowerPoint</Application>
  <PresentationFormat>Apresentação na tela (16:9)</PresentationFormat>
  <Paragraphs>297</Paragraphs>
  <Slides>31</Slides>
  <Notes>31</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31</vt:i4>
      </vt:variant>
    </vt:vector>
  </HeadingPairs>
  <TitlesOfParts>
    <vt:vector size="35" baseType="lpstr">
      <vt:lpstr>Arial</vt:lpstr>
      <vt:lpstr>Calibri</vt:lpstr>
      <vt:lpstr>Georgia</vt:lpstr>
      <vt:lpstr>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Guía del Diaconado · Capítulo 11</dc:title>
  <dc:subject>PptxGenJS Presentation</dc:subject>
  <dc:creator>Asociación Ministerial · DSA</dc:creator>
  <cp:lastModifiedBy>DSA - Otavio José Barreto Lima</cp:lastModifiedBy>
  <cp:revision>1</cp:revision>
  <dcterms:created xsi:type="dcterms:W3CDTF">2026-05-18T20:12:35Z</dcterms:created>
  <dcterms:modified xsi:type="dcterms:W3CDTF">2026-05-19T13:32:05Z</dcterms:modified>
</cp:coreProperties>
</file>