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notesMasterIdLst>
    <p:notesMasterId r:id="rId2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920240"/>
          </a:xfrm>
          <a:prstGeom prst="rect">
            <a:avLst/>
          </a:prstGeom>
          <a:noFill/>
          <a:ln/>
        </p:spPr>
        <p:txBody>
          <a:bodyPr wrap="square" lIns="0" tIns="0" rIns="0" bIns="0" rtlCol="0" anchor="t"/>
          <a:lstStyle/>
          <a:p>
            <a:pPr indent="0" marL="0">
              <a:buNone/>
            </a:pPr>
            <a:r>
              <a:rPr lang="en-US" sz="5200" b="1" dirty="0">
                <a:solidFill>
                  <a:srgbClr val="FFFFFF"/>
                </a:solidFill>
                <a:latin typeface="Georgia" pitchFamily="34" charset="0"/>
                <a:ea typeface="Georgia" pitchFamily="34" charset="-122"/>
                <a:cs typeface="Georgia" pitchFamily="34" charset="-120"/>
              </a:rPr>
              <a:t>La ceremonia</a:t>
            </a:r>
            <a:endParaRPr lang="en-US" sz="5200" dirty="0"/>
          </a:p>
          <a:p>
            <a:pPr indent="0" marL="0">
              <a:buNone/>
            </a:pPr>
            <a:r>
              <a:rPr lang="en-US" sz="5200" b="1" dirty="0">
                <a:solidFill>
                  <a:srgbClr val="FFFFFF"/>
                </a:solidFill>
                <a:latin typeface="Georgia" pitchFamily="34" charset="0"/>
                <a:ea typeface="Georgia" pitchFamily="34" charset="-122"/>
                <a:cs typeface="Georgia" pitchFamily="34" charset="-120"/>
              </a:rPr>
              <a:t>bautismal</a:t>
            </a:r>
            <a:endParaRPr lang="en-US" sz="5200" dirty="0"/>
          </a:p>
        </p:txBody>
      </p:sp>
      <p:sp>
        <p:nvSpPr>
          <p:cNvPr id="6" name="Shape 3"/>
          <p:cNvSpPr/>
          <p:nvPr/>
        </p:nvSpPr>
        <p:spPr>
          <a:xfrm>
            <a:off x="457200" y="3749040"/>
            <a:ext cx="640080" cy="54864"/>
          </a:xfrm>
          <a:prstGeom prst="rect">
            <a:avLst/>
          </a:prstGeom>
          <a:solidFill>
            <a:srgbClr val="E87722"/>
          </a:solidFill>
          <a:ln w="12700">
            <a:solidFill>
              <a:srgbClr val="E87722"/>
            </a:solidFill>
            <a:prstDash val="solid"/>
          </a:ln>
        </p:spPr>
      </p:sp>
      <p:sp>
        <p:nvSpPr>
          <p:cNvPr id="7" name="Text 4"/>
          <p:cNvSpPr/>
          <p:nvPr/>
        </p:nvSpPr>
        <p:spPr>
          <a:xfrm>
            <a:off x="457200" y="39319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10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10</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LAS TAREAS EN LA CEREMONIA</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Tareas de las diaconisas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Ocho responsabilidades concretas en la ceremonia</a:t>
            </a:r>
            <a:endParaRPr lang="en-US" sz="1200" dirty="0"/>
          </a:p>
        </p:txBody>
      </p:sp>
      <p:sp>
        <p:nvSpPr>
          <p:cNvPr id="7" name="Text 4"/>
          <p:cNvSpPr/>
          <p:nvPr/>
        </p:nvSpPr>
        <p:spPr>
          <a:xfrm>
            <a:off x="548640" y="201168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01</a:t>
            </a:r>
            <a:endParaRPr lang="en-US" sz="1100" dirty="0"/>
          </a:p>
        </p:txBody>
      </p:sp>
      <p:sp>
        <p:nvSpPr>
          <p:cNvPr id="8" name="Text 5"/>
          <p:cNvSpPr/>
          <p:nvPr/>
        </p:nvSpPr>
        <p:spPr>
          <a:xfrm>
            <a:off x="960120" y="2011680"/>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Velar por la ornamentación de la iglesia.</a:t>
            </a:r>
            <a:endParaRPr lang="en-US" sz="1050" dirty="0"/>
          </a:p>
        </p:txBody>
      </p:sp>
      <p:sp>
        <p:nvSpPr>
          <p:cNvPr id="9" name="Text 6"/>
          <p:cNvSpPr/>
          <p:nvPr/>
        </p:nvSpPr>
        <p:spPr>
          <a:xfrm>
            <a:off x="548640" y="2313432"/>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02</a:t>
            </a:r>
            <a:endParaRPr lang="en-US" sz="1100" dirty="0"/>
          </a:p>
        </p:txBody>
      </p:sp>
      <p:sp>
        <p:nvSpPr>
          <p:cNvPr id="10" name="Text 7"/>
          <p:cNvSpPr/>
          <p:nvPr/>
        </p:nvSpPr>
        <p:spPr>
          <a:xfrm>
            <a:off x="960120" y="2313432"/>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Orientar con anticipación sobre la vestimenta apropiada para el bautismo.</a:t>
            </a:r>
            <a:endParaRPr lang="en-US" sz="1050" dirty="0"/>
          </a:p>
        </p:txBody>
      </p:sp>
      <p:sp>
        <p:nvSpPr>
          <p:cNvPr id="11" name="Text 8"/>
          <p:cNvSpPr/>
          <p:nvPr/>
        </p:nvSpPr>
        <p:spPr>
          <a:xfrm>
            <a:off x="548640" y="2615184"/>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03</a:t>
            </a:r>
            <a:endParaRPr lang="en-US" sz="1100" dirty="0"/>
          </a:p>
        </p:txBody>
      </p:sp>
      <p:sp>
        <p:nvSpPr>
          <p:cNvPr id="12" name="Text 9"/>
          <p:cNvSpPr/>
          <p:nvPr/>
        </p:nvSpPr>
        <p:spPr>
          <a:xfrm>
            <a:off x="960120" y="2615184"/>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Proveer túnicas de un tamaño adecuado para cada candidata.</a:t>
            </a:r>
            <a:endParaRPr lang="en-US" sz="1050" dirty="0"/>
          </a:p>
        </p:txBody>
      </p:sp>
      <p:sp>
        <p:nvSpPr>
          <p:cNvPr id="13" name="Text 10"/>
          <p:cNvSpPr/>
          <p:nvPr/>
        </p:nvSpPr>
        <p:spPr>
          <a:xfrm>
            <a:off x="548640" y="2916936"/>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04</a:t>
            </a:r>
            <a:endParaRPr lang="en-US" sz="1100" dirty="0"/>
          </a:p>
        </p:txBody>
      </p:sp>
      <p:sp>
        <p:nvSpPr>
          <p:cNvPr id="14" name="Text 11"/>
          <p:cNvSpPr/>
          <p:nvPr/>
        </p:nvSpPr>
        <p:spPr>
          <a:xfrm>
            <a:off x="960120" y="2916936"/>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Después del voto, conducir a las candidatas al vestuario y auxiliarlas.</a:t>
            </a:r>
            <a:endParaRPr lang="en-US" sz="1050" dirty="0"/>
          </a:p>
        </p:txBody>
      </p:sp>
      <p:sp>
        <p:nvSpPr>
          <p:cNvPr id="15" name="Text 12"/>
          <p:cNvSpPr/>
          <p:nvPr/>
        </p:nvSpPr>
        <p:spPr>
          <a:xfrm>
            <a:off x="548640" y="3218688"/>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05</a:t>
            </a:r>
            <a:endParaRPr lang="en-US" sz="1100" dirty="0"/>
          </a:p>
        </p:txBody>
      </p:sp>
      <p:sp>
        <p:nvSpPr>
          <p:cNvPr id="16" name="Text 13"/>
          <p:cNvSpPr/>
          <p:nvPr/>
        </p:nvSpPr>
        <p:spPr>
          <a:xfrm>
            <a:off x="960120" y="3218688"/>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Ayudar a las candidatas al entrar y salir del bautisterio.</a:t>
            </a:r>
            <a:endParaRPr lang="en-US" sz="1050" dirty="0"/>
          </a:p>
        </p:txBody>
      </p:sp>
      <p:sp>
        <p:nvSpPr>
          <p:cNvPr id="17" name="Text 14"/>
          <p:cNvSpPr/>
          <p:nvPr/>
        </p:nvSpPr>
        <p:spPr>
          <a:xfrm>
            <a:off x="548640" y="3520440"/>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06</a:t>
            </a:r>
            <a:endParaRPr lang="en-US" sz="1100" dirty="0"/>
          </a:p>
        </p:txBody>
      </p:sp>
      <p:sp>
        <p:nvSpPr>
          <p:cNvPr id="18" name="Text 15"/>
          <p:cNvSpPr/>
          <p:nvPr/>
        </p:nvSpPr>
        <p:spPr>
          <a:xfrm>
            <a:off x="960120" y="3520440"/>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Estar atentas para ayudar al pastor oficiante en cualquier momento.</a:t>
            </a:r>
            <a:endParaRPr lang="en-US" sz="1050" dirty="0"/>
          </a:p>
        </p:txBody>
      </p:sp>
      <p:sp>
        <p:nvSpPr>
          <p:cNvPr id="19" name="Text 16"/>
          <p:cNvSpPr/>
          <p:nvPr/>
        </p:nvSpPr>
        <p:spPr>
          <a:xfrm>
            <a:off x="548640" y="3822192"/>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07</a:t>
            </a:r>
            <a:endParaRPr lang="en-US" sz="1100" dirty="0"/>
          </a:p>
        </p:txBody>
      </p:sp>
      <p:sp>
        <p:nvSpPr>
          <p:cNvPr id="20" name="Text 17"/>
          <p:cNvSpPr/>
          <p:nvPr/>
        </p:nvSpPr>
        <p:spPr>
          <a:xfrm>
            <a:off x="960120" y="3822192"/>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Proveer y tener túnicas y toallas de reserva para emergencias.</a:t>
            </a:r>
            <a:endParaRPr lang="en-US" sz="1050" dirty="0"/>
          </a:p>
        </p:txBody>
      </p:sp>
      <p:sp>
        <p:nvSpPr>
          <p:cNvPr id="21" name="Text 18"/>
          <p:cNvSpPr/>
          <p:nvPr/>
        </p:nvSpPr>
        <p:spPr>
          <a:xfrm>
            <a:off x="548640" y="4123944"/>
            <a:ext cx="365760" cy="274320"/>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08</a:t>
            </a:r>
            <a:endParaRPr lang="en-US" sz="1100" dirty="0"/>
          </a:p>
        </p:txBody>
      </p:sp>
      <p:sp>
        <p:nvSpPr>
          <p:cNvPr id="22" name="Text 19"/>
          <p:cNvSpPr/>
          <p:nvPr/>
        </p:nvSpPr>
        <p:spPr>
          <a:xfrm>
            <a:off x="960120" y="4123944"/>
            <a:ext cx="7589520" cy="274320"/>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Después de la ceremonia, recoger todas las túnicas para lavarlas, plancharlas y guardarlas.</a:t>
            </a:r>
            <a:endParaRPr lang="en-US" sz="1050" dirty="0"/>
          </a:p>
        </p:txBody>
      </p:sp>
      <p:sp>
        <p:nvSpPr>
          <p:cNvPr id="23" name="Shape 20"/>
          <p:cNvSpPr/>
          <p:nvPr/>
        </p:nvSpPr>
        <p:spPr>
          <a:xfrm>
            <a:off x="548640" y="4617720"/>
            <a:ext cx="8046720" cy="18288"/>
          </a:xfrm>
          <a:prstGeom prst="rect">
            <a:avLst/>
          </a:prstGeom>
          <a:solidFill>
            <a:srgbClr val="E2E8F0"/>
          </a:solidFill>
          <a:ln w="12700">
            <a:solidFill>
              <a:srgbClr val="E2E8F0"/>
            </a:solidFill>
            <a:prstDash val="solid"/>
          </a:ln>
        </p:spPr>
      </p:sp>
      <p:sp>
        <p:nvSpPr>
          <p:cNvPr id="24" name="Text 21"/>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25" name="Text 22"/>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Asuntos importantes</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Nueve detalles que distinguen una ceremonia simplemente correcta de una bendición.</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 tarjeta de orientación</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Lo que entregamos al candidato antes de la ceremonia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Preparar una tarjeta de orientación con instrucciones claras para el candidato. Esa pequeña tarjeta evita olvidos en un momento muy especial y comunica el cuidado de la iglesia.</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Debe incluir: la lista de artículos que el candidato debe llevar (vestimenta extra completa, ojotas, toalla, peine, secador, etc.) y los datos prácticos: día y hora de la ceremonia y de la entrevista con el pastor oficiante, normalmente antes del inicio de la programación.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MODELO DE TARJETA</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Sugerencia de tarjeta de orientación</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914400" y="1828800"/>
            <a:ext cx="7315200" cy="2606040"/>
          </a:xfrm>
          <a:prstGeom prst="rect">
            <a:avLst/>
          </a:prstGeom>
          <a:solidFill>
            <a:srgbClr val="1A2B5C"/>
          </a:solidFill>
          <a:ln w="12700">
            <a:solidFill>
              <a:srgbClr val="1A2B5C"/>
            </a:solidFill>
            <a:prstDash val="solid"/>
          </a:ln>
        </p:spPr>
      </p:sp>
      <p:sp>
        <p:nvSpPr>
          <p:cNvPr id="6" name="Shape 4"/>
          <p:cNvSpPr/>
          <p:nvPr/>
        </p:nvSpPr>
        <p:spPr>
          <a:xfrm>
            <a:off x="914400" y="1828800"/>
            <a:ext cx="7315200" cy="109728"/>
          </a:xfrm>
          <a:prstGeom prst="rect">
            <a:avLst/>
          </a:prstGeom>
          <a:solidFill>
            <a:srgbClr val="E87722"/>
          </a:solidFill>
          <a:ln w="12700">
            <a:solidFill>
              <a:srgbClr val="E87722"/>
            </a:solidFill>
            <a:prstDash val="solid"/>
          </a:ln>
        </p:spPr>
      </p:sp>
      <p:sp>
        <p:nvSpPr>
          <p:cNvPr id="7" name="Text 5"/>
          <p:cNvSpPr/>
          <p:nvPr/>
        </p:nvSpPr>
        <p:spPr>
          <a:xfrm>
            <a:off x="1188720" y="2057400"/>
            <a:ext cx="6766560" cy="411480"/>
          </a:xfrm>
          <a:prstGeom prst="rect">
            <a:avLst/>
          </a:prstGeom>
          <a:noFill/>
          <a:ln/>
        </p:spPr>
        <p:txBody>
          <a:bodyPr wrap="square" lIns="0" tIns="0" rIns="0" bIns="0" rtlCol="0" anchor="ctr"/>
          <a:lstStyle/>
          <a:p>
            <a:pPr algn="ctr" indent="0" marL="0">
              <a:buNone/>
            </a:pPr>
            <a:r>
              <a:rPr lang="en-US" sz="1600" b="1" i="1" dirty="0">
                <a:solidFill>
                  <a:srgbClr val="FFFFFF"/>
                </a:solidFill>
                <a:latin typeface="Georgia" pitchFamily="34" charset="0"/>
                <a:ea typeface="Georgia" pitchFamily="34" charset="-122"/>
                <a:cs typeface="Georgia" pitchFamily="34" charset="-120"/>
              </a:rPr>
              <a:t>¡La Iglesia Adventista está muy feliz por tu decisión!</a:t>
            </a:r>
            <a:endParaRPr lang="en-US" sz="1600" dirty="0"/>
          </a:p>
        </p:txBody>
      </p:sp>
      <p:sp>
        <p:nvSpPr>
          <p:cNvPr id="8" name="Text 6"/>
          <p:cNvSpPr/>
          <p:nvPr/>
        </p:nvSpPr>
        <p:spPr>
          <a:xfrm>
            <a:off x="1188720" y="2514600"/>
            <a:ext cx="6766560" cy="274320"/>
          </a:xfrm>
          <a:prstGeom prst="rect">
            <a:avLst/>
          </a:prstGeom>
          <a:noFill/>
          <a:ln/>
        </p:spPr>
        <p:txBody>
          <a:bodyPr wrap="square" lIns="0" tIns="0" rIns="0" bIns="0" rtlCol="0" anchor="ctr"/>
          <a:lstStyle/>
          <a:p>
            <a:pPr algn="ctr" indent="0" marL="0">
              <a:buNone/>
            </a:pPr>
            <a:r>
              <a:rPr lang="en-US" sz="1100" i="1" dirty="0">
                <a:solidFill>
                  <a:srgbClr val="CBD5E0"/>
                </a:solidFill>
                <a:latin typeface="Calibri" pitchFamily="34" charset="0"/>
                <a:ea typeface="Calibri" pitchFamily="34" charset="-122"/>
                <a:cs typeface="Calibri" pitchFamily="34" charset="-120"/>
              </a:rPr>
              <a:t>Algunas orientaciones para el día de tu bautismo:</a:t>
            </a:r>
            <a:endParaRPr lang="en-US" sz="1100" dirty="0"/>
          </a:p>
        </p:txBody>
      </p:sp>
      <p:sp>
        <p:nvSpPr>
          <p:cNvPr id="9" name="Text 7"/>
          <p:cNvSpPr/>
          <p:nvPr/>
        </p:nvSpPr>
        <p:spPr>
          <a:xfrm>
            <a:off x="1371600" y="2880360"/>
            <a:ext cx="274320" cy="256032"/>
          </a:xfrm>
          <a:prstGeom prst="rect">
            <a:avLst/>
          </a:prstGeom>
          <a:noFill/>
          <a:ln/>
        </p:spPr>
        <p:txBody>
          <a:bodyPr wrap="square" lIns="0" tIns="0" rIns="0" bIns="0" rtlCol="0" anchor="t"/>
          <a:lstStyle/>
          <a:p>
            <a:pPr indent="0" marL="0">
              <a:buNone/>
            </a:pPr>
            <a:r>
              <a:rPr lang="en-US" sz="1200" b="1" dirty="0">
                <a:solidFill>
                  <a:srgbClr val="E87722"/>
                </a:solidFill>
                <a:latin typeface="Calibri" pitchFamily="34" charset="0"/>
                <a:ea typeface="Calibri" pitchFamily="34" charset="-122"/>
                <a:cs typeface="Calibri" pitchFamily="34" charset="-120"/>
              </a:rPr>
              <a:t>1.</a:t>
            </a:r>
            <a:endParaRPr lang="en-US" sz="1200" dirty="0"/>
          </a:p>
        </p:txBody>
      </p:sp>
      <p:sp>
        <p:nvSpPr>
          <p:cNvPr id="10" name="Text 8"/>
          <p:cNvSpPr/>
          <p:nvPr/>
        </p:nvSpPr>
        <p:spPr>
          <a:xfrm>
            <a:off x="1691640" y="2880360"/>
            <a:ext cx="6400800" cy="256032"/>
          </a:xfrm>
          <a:prstGeom prst="rect">
            <a:avLst/>
          </a:prstGeom>
          <a:noFill/>
          <a:ln/>
        </p:spPr>
        <p:txBody>
          <a:bodyPr wrap="square" lIns="0" tIns="0" rIns="0" bIns="0" rtlCol="0" anchor="t"/>
          <a:lstStyle/>
          <a:p>
            <a:pPr indent="0" marL="0">
              <a:buNone/>
            </a:pPr>
            <a:r>
              <a:rPr lang="en-US" sz="1150" dirty="0">
                <a:solidFill>
                  <a:srgbClr val="FFFFFF"/>
                </a:solidFill>
                <a:latin typeface="Calibri" pitchFamily="34" charset="0"/>
                <a:ea typeface="Calibri" pitchFamily="34" charset="-122"/>
                <a:cs typeface="Calibri" pitchFamily="34" charset="-120"/>
              </a:rPr>
              <a:t>Invita a tus amigos y familiares.</a:t>
            </a:r>
            <a:endParaRPr lang="en-US" sz="1150" dirty="0"/>
          </a:p>
        </p:txBody>
      </p:sp>
      <p:sp>
        <p:nvSpPr>
          <p:cNvPr id="11" name="Text 9"/>
          <p:cNvSpPr/>
          <p:nvPr/>
        </p:nvSpPr>
        <p:spPr>
          <a:xfrm>
            <a:off x="1371600" y="3172968"/>
            <a:ext cx="274320" cy="256032"/>
          </a:xfrm>
          <a:prstGeom prst="rect">
            <a:avLst/>
          </a:prstGeom>
          <a:noFill/>
          <a:ln/>
        </p:spPr>
        <p:txBody>
          <a:bodyPr wrap="square" lIns="0" tIns="0" rIns="0" bIns="0" rtlCol="0" anchor="t"/>
          <a:lstStyle/>
          <a:p>
            <a:pPr indent="0" marL="0">
              <a:buNone/>
            </a:pPr>
            <a:r>
              <a:rPr lang="en-US" sz="1200" b="1" dirty="0">
                <a:solidFill>
                  <a:srgbClr val="E87722"/>
                </a:solidFill>
                <a:latin typeface="Calibri" pitchFamily="34" charset="0"/>
                <a:ea typeface="Calibri" pitchFamily="34" charset="-122"/>
                <a:cs typeface="Calibri" pitchFamily="34" charset="-120"/>
              </a:rPr>
              <a:t>2.</a:t>
            </a:r>
            <a:endParaRPr lang="en-US" sz="1200" dirty="0"/>
          </a:p>
        </p:txBody>
      </p:sp>
      <p:sp>
        <p:nvSpPr>
          <p:cNvPr id="12" name="Text 10"/>
          <p:cNvSpPr/>
          <p:nvPr/>
        </p:nvSpPr>
        <p:spPr>
          <a:xfrm>
            <a:off x="1691640" y="3172968"/>
            <a:ext cx="6400800" cy="256032"/>
          </a:xfrm>
          <a:prstGeom prst="rect">
            <a:avLst/>
          </a:prstGeom>
          <a:noFill/>
          <a:ln/>
        </p:spPr>
        <p:txBody>
          <a:bodyPr wrap="square" lIns="0" tIns="0" rIns="0" bIns="0" rtlCol="0" anchor="t"/>
          <a:lstStyle/>
          <a:p>
            <a:pPr indent="0" marL="0">
              <a:buNone/>
            </a:pPr>
            <a:r>
              <a:rPr lang="en-US" sz="1150" dirty="0">
                <a:solidFill>
                  <a:srgbClr val="FFFFFF"/>
                </a:solidFill>
                <a:latin typeface="Calibri" pitchFamily="34" charset="0"/>
                <a:ea typeface="Calibri" pitchFamily="34" charset="-122"/>
                <a:cs typeface="Calibri" pitchFamily="34" charset="-120"/>
              </a:rPr>
              <a:t>Trae una muda de ropa que se pueda mojar.</a:t>
            </a:r>
            <a:endParaRPr lang="en-US" sz="1150" dirty="0"/>
          </a:p>
        </p:txBody>
      </p:sp>
      <p:sp>
        <p:nvSpPr>
          <p:cNvPr id="13" name="Text 11"/>
          <p:cNvSpPr/>
          <p:nvPr/>
        </p:nvSpPr>
        <p:spPr>
          <a:xfrm>
            <a:off x="1371600" y="3465576"/>
            <a:ext cx="274320" cy="256032"/>
          </a:xfrm>
          <a:prstGeom prst="rect">
            <a:avLst/>
          </a:prstGeom>
          <a:noFill/>
          <a:ln/>
        </p:spPr>
        <p:txBody>
          <a:bodyPr wrap="square" lIns="0" tIns="0" rIns="0" bIns="0" rtlCol="0" anchor="t"/>
          <a:lstStyle/>
          <a:p>
            <a:pPr indent="0" marL="0">
              <a:buNone/>
            </a:pPr>
            <a:r>
              <a:rPr lang="en-US" sz="1200" b="1" dirty="0">
                <a:solidFill>
                  <a:srgbClr val="E87722"/>
                </a:solidFill>
                <a:latin typeface="Calibri" pitchFamily="34" charset="0"/>
                <a:ea typeface="Calibri" pitchFamily="34" charset="-122"/>
                <a:cs typeface="Calibri" pitchFamily="34" charset="-120"/>
              </a:rPr>
              <a:t>3.</a:t>
            </a:r>
            <a:endParaRPr lang="en-US" sz="1200" dirty="0"/>
          </a:p>
        </p:txBody>
      </p:sp>
      <p:sp>
        <p:nvSpPr>
          <p:cNvPr id="14" name="Text 12"/>
          <p:cNvSpPr/>
          <p:nvPr/>
        </p:nvSpPr>
        <p:spPr>
          <a:xfrm>
            <a:off x="1691640" y="3465576"/>
            <a:ext cx="6400800" cy="256032"/>
          </a:xfrm>
          <a:prstGeom prst="rect">
            <a:avLst/>
          </a:prstGeom>
          <a:noFill/>
          <a:ln/>
        </p:spPr>
        <p:txBody>
          <a:bodyPr wrap="square" lIns="0" tIns="0" rIns="0" bIns="0" rtlCol="0" anchor="t"/>
          <a:lstStyle/>
          <a:p>
            <a:pPr indent="0" marL="0">
              <a:buNone/>
            </a:pPr>
            <a:r>
              <a:rPr lang="en-US" sz="1150" dirty="0">
                <a:solidFill>
                  <a:srgbClr val="FFFFFF"/>
                </a:solidFill>
                <a:latin typeface="Calibri" pitchFamily="34" charset="0"/>
                <a:ea typeface="Calibri" pitchFamily="34" charset="-122"/>
                <a:cs typeface="Calibri" pitchFamily="34" charset="-120"/>
              </a:rPr>
              <a:t>Trae ojotas, toalla de baño, peine y secador (si es necesario).</a:t>
            </a:r>
            <a:endParaRPr lang="en-US" sz="1150" dirty="0"/>
          </a:p>
        </p:txBody>
      </p:sp>
      <p:sp>
        <p:nvSpPr>
          <p:cNvPr id="15" name="Shape 13"/>
          <p:cNvSpPr/>
          <p:nvPr/>
        </p:nvSpPr>
        <p:spPr>
          <a:xfrm>
            <a:off x="3931920" y="3977640"/>
            <a:ext cx="1280160" cy="36576"/>
          </a:xfrm>
          <a:prstGeom prst="rect">
            <a:avLst/>
          </a:prstGeom>
          <a:solidFill>
            <a:srgbClr val="E87722"/>
          </a:solidFill>
          <a:ln w="12700">
            <a:solidFill>
              <a:srgbClr val="E87722"/>
            </a:solidFill>
            <a:prstDash val="solid"/>
          </a:ln>
        </p:spPr>
      </p:sp>
      <p:sp>
        <p:nvSpPr>
          <p:cNvPr id="16" name="Text 14"/>
          <p:cNvSpPr/>
          <p:nvPr/>
        </p:nvSpPr>
        <p:spPr>
          <a:xfrm>
            <a:off x="1188720" y="4069080"/>
            <a:ext cx="6766560" cy="274320"/>
          </a:xfrm>
          <a:prstGeom prst="rect">
            <a:avLst/>
          </a:prstGeom>
          <a:noFill/>
          <a:ln/>
        </p:spPr>
        <p:txBody>
          <a:bodyPr wrap="square" lIns="0" tIns="0" rIns="0" bIns="0" rtlCol="0" anchor="ctr"/>
          <a:lstStyle/>
          <a:p>
            <a:pPr algn="ctr" indent="0" marL="0">
              <a:buNone/>
            </a:pPr>
            <a:r>
              <a:rPr lang="en-US" sz="1100" i="1" dirty="0">
                <a:solidFill>
                  <a:srgbClr val="E87722"/>
                </a:solidFill>
                <a:latin typeface="Calibri" pitchFamily="34" charset="0"/>
                <a:ea typeface="Calibri" pitchFamily="34" charset="-122"/>
                <a:cs typeface="Calibri" pitchFamily="34" charset="-120"/>
              </a:rPr>
              <a:t>Tu bautismo será un testimonio de fe. ¡Felicitaciones!</a:t>
            </a:r>
            <a:endParaRPr lang="en-US" sz="1100" dirty="0"/>
          </a:p>
        </p:txBody>
      </p:sp>
      <p:sp>
        <p:nvSpPr>
          <p:cNvPr id="17" name="Shape 15"/>
          <p:cNvSpPr/>
          <p:nvPr/>
        </p:nvSpPr>
        <p:spPr>
          <a:xfrm>
            <a:off x="548640" y="4617720"/>
            <a:ext cx="8046720" cy="18288"/>
          </a:xfrm>
          <a:prstGeom prst="rect">
            <a:avLst/>
          </a:prstGeom>
          <a:solidFill>
            <a:srgbClr val="E2E8F0"/>
          </a:solidFill>
          <a:ln w="12700">
            <a:solidFill>
              <a:srgbClr val="E2E8F0"/>
            </a:solidFill>
            <a:prstDash val="solid"/>
          </a:ln>
        </p:spPr>
      </p:sp>
      <p:sp>
        <p:nvSpPr>
          <p:cNvPr id="18" name="Text 1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9" name="Text 1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Transmitir confianza y tranquilidad</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82296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Es normal que algunas personas se sientan inseguras en el momento del bautismo. Algunas por timidez, otras por recelo de entrar al bautisterio. Diáconos y diaconisas deben hacer que todos se sientan tranquilos y confiados durante los preparativos y la ceremonia.</a:t>
            </a:r>
            <a:endParaRPr lang="en-US" sz="1200" dirty="0"/>
          </a:p>
        </p:txBody>
      </p:sp>
      <p:sp>
        <p:nvSpPr>
          <p:cNvPr id="6" name="Shape 4"/>
          <p:cNvSpPr/>
          <p:nvPr/>
        </p:nvSpPr>
        <p:spPr>
          <a:xfrm>
            <a:off x="548640" y="2743200"/>
            <a:ext cx="8046720" cy="1691640"/>
          </a:xfrm>
          <a:prstGeom prst="rect">
            <a:avLst/>
          </a:prstGeom>
          <a:solidFill>
            <a:srgbClr val="F7FAFC"/>
          </a:solidFill>
          <a:ln w="12700">
            <a:solidFill>
              <a:srgbClr val="E87722"/>
            </a:solidFill>
            <a:prstDash val="solid"/>
          </a:ln>
        </p:spPr>
      </p:sp>
      <p:pic>
        <p:nvPicPr>
          <p:cNvPr id="7" name="Image 0" descr="preencoded.png">    </p:cNvPr>
          <p:cNvPicPr>
            <a:picLocks noChangeAspect="1"/>
          </p:cNvPicPr>
          <p:nvPr/>
        </p:nvPicPr>
        <p:blipFill>
          <a:blip r:embed="rId1"/>
          <a:stretch>
            <a:fillRect/>
          </a:stretch>
        </p:blipFill>
        <p:spPr>
          <a:xfrm>
            <a:off x="777240" y="2926080"/>
            <a:ext cx="411480" cy="411480"/>
          </a:xfrm>
          <a:prstGeom prst="rect">
            <a:avLst/>
          </a:prstGeom>
        </p:spPr>
      </p:pic>
      <p:sp>
        <p:nvSpPr>
          <p:cNvPr id="8" name="Text 5"/>
          <p:cNvSpPr/>
          <p:nvPr/>
        </p:nvSpPr>
        <p:spPr>
          <a:xfrm>
            <a:off x="1325880" y="2907792"/>
            <a:ext cx="4572000" cy="27432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LA ENTRADA AL BAUTISTERIO</a:t>
            </a:r>
            <a:endParaRPr lang="en-US" sz="1100" dirty="0"/>
          </a:p>
        </p:txBody>
      </p:sp>
      <p:sp>
        <p:nvSpPr>
          <p:cNvPr id="9" name="Text 6"/>
          <p:cNvSpPr/>
          <p:nvPr/>
        </p:nvSpPr>
        <p:spPr>
          <a:xfrm>
            <a:off x="1325880" y="3200400"/>
            <a:ext cx="7040880" cy="1188720"/>
          </a:xfrm>
          <a:prstGeom prst="rect">
            <a:avLst/>
          </a:prstGeom>
          <a:noFill/>
          <a:ln/>
        </p:spPr>
        <p:txBody>
          <a:bodyPr wrap="square" lIns="0" tIns="0" rIns="0" bIns="0" rtlCol="0" anchor="t"/>
          <a:lstStyle/>
          <a:p>
            <a:pPr indent="0" marL="0">
              <a:buNone/>
            </a:pPr>
            <a:r>
              <a:rPr lang="en-US" sz="1100" i="1" dirty="0">
                <a:solidFill>
                  <a:srgbClr val="1A2B5C"/>
                </a:solidFill>
                <a:latin typeface="Calibri" pitchFamily="34" charset="0"/>
                <a:ea typeface="Calibri" pitchFamily="34" charset="-122"/>
                <a:cs typeface="Calibri" pitchFamily="34" charset="-120"/>
              </a:rPr>
              <a:t>El diácono o la diaconisa que acompaña al catecúmeno hasta el momento exacto de entrar al bautisterio debe orientarlo sobre la temperatura y la profundidad del agua, a fin de evitar reacciones inesperadas que comprometan la solemnidad del evento.</a:t>
            </a:r>
            <a:endParaRPr lang="en-US" sz="1100" dirty="0"/>
          </a:p>
        </p:txBody>
      </p:sp>
      <p:sp>
        <p:nvSpPr>
          <p:cNvPr id="10" name="Shape 7"/>
          <p:cNvSpPr/>
          <p:nvPr/>
        </p:nvSpPr>
        <p:spPr>
          <a:xfrm>
            <a:off x="548640" y="4617720"/>
            <a:ext cx="8046720" cy="18288"/>
          </a:xfrm>
          <a:prstGeom prst="rect">
            <a:avLst/>
          </a:prstGeom>
          <a:solidFill>
            <a:srgbClr val="E2E8F0"/>
          </a:solidFill>
          <a:ln w="12700">
            <a:solidFill>
              <a:srgbClr val="E2E8F0"/>
            </a:solidFill>
            <a:prstDash val="solid"/>
          </a:ln>
        </p:spPr>
      </p:sp>
      <p:sp>
        <p:nvSpPr>
          <p:cNvPr id="11" name="Text 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2" name="Text 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Personas con dificultades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Cuidados especiales para preservar la dignidad</a:t>
            </a:r>
            <a:endParaRPr lang="en-US" sz="1400" dirty="0"/>
          </a:p>
        </p:txBody>
      </p:sp>
      <p:sp>
        <p:nvSpPr>
          <p:cNvPr id="7" name="Text 4"/>
          <p:cNvSpPr/>
          <p:nvPr/>
        </p:nvSpPr>
        <p:spPr>
          <a:xfrm>
            <a:off x="548640" y="2697480"/>
            <a:ext cx="8229600" cy="50292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Para el bautismo de personas ancianas o con alguna limitación que dificulte la entrada o la salida del bautisterio, deberán tomarse algunos cuidados especiales:</a:t>
            </a:r>
            <a:endParaRPr lang="en-US" sz="1100" dirty="0"/>
          </a:p>
        </p:txBody>
      </p:sp>
      <p:sp>
        <p:nvSpPr>
          <p:cNvPr id="8" name="Shape 5"/>
          <p:cNvSpPr/>
          <p:nvPr/>
        </p:nvSpPr>
        <p:spPr>
          <a:xfrm>
            <a:off x="548640" y="3410712"/>
            <a:ext cx="137160" cy="137160"/>
          </a:xfrm>
          <a:prstGeom prst="ellipse">
            <a:avLst/>
          </a:prstGeom>
          <a:solidFill>
            <a:srgbClr val="E87722"/>
          </a:solidFill>
          <a:ln w="12700">
            <a:solidFill>
              <a:srgbClr val="E87722"/>
            </a:solidFill>
            <a:prstDash val="solid"/>
          </a:ln>
        </p:spPr>
      </p:sp>
      <p:sp>
        <p:nvSpPr>
          <p:cNvPr id="9" name="Text 6"/>
          <p:cNvSpPr/>
          <p:nvPr/>
        </p:nvSpPr>
        <p:spPr>
          <a:xfrm>
            <a:off x="822960" y="3337560"/>
            <a:ext cx="7772400" cy="347472"/>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Bautizar al candidato en estas condiciones en primer lugar.</a:t>
            </a:r>
            <a:endParaRPr lang="en-US" sz="1100" dirty="0"/>
          </a:p>
        </p:txBody>
      </p:sp>
      <p:sp>
        <p:nvSpPr>
          <p:cNvPr id="10" name="Shape 7"/>
          <p:cNvSpPr/>
          <p:nvPr/>
        </p:nvSpPr>
        <p:spPr>
          <a:xfrm>
            <a:off x="548640" y="3776472"/>
            <a:ext cx="137160" cy="137160"/>
          </a:xfrm>
          <a:prstGeom prst="ellipse">
            <a:avLst/>
          </a:prstGeom>
          <a:solidFill>
            <a:srgbClr val="E87722"/>
          </a:solidFill>
          <a:ln w="12700">
            <a:solidFill>
              <a:srgbClr val="E87722"/>
            </a:solidFill>
            <a:prstDash val="solid"/>
          </a:ln>
        </p:spPr>
      </p:sp>
      <p:sp>
        <p:nvSpPr>
          <p:cNvPr id="11" name="Text 8"/>
          <p:cNvSpPr/>
          <p:nvPr/>
        </p:nvSpPr>
        <p:spPr>
          <a:xfrm>
            <a:off x="822960" y="3703320"/>
            <a:ext cx="7772400" cy="347472"/>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En algunos casos, un diácono o una diaconisa entrará junto con el catecúmeno.</a:t>
            </a:r>
            <a:endParaRPr lang="en-US" sz="1100" dirty="0"/>
          </a:p>
        </p:txBody>
      </p:sp>
      <p:sp>
        <p:nvSpPr>
          <p:cNvPr id="12" name="Shape 9"/>
          <p:cNvSpPr/>
          <p:nvPr/>
        </p:nvSpPr>
        <p:spPr>
          <a:xfrm>
            <a:off x="548640" y="4142232"/>
            <a:ext cx="137160" cy="137160"/>
          </a:xfrm>
          <a:prstGeom prst="ellipse">
            <a:avLst/>
          </a:prstGeom>
          <a:solidFill>
            <a:srgbClr val="E87722"/>
          </a:solidFill>
          <a:ln w="12700">
            <a:solidFill>
              <a:srgbClr val="E87722"/>
            </a:solidFill>
            <a:prstDash val="solid"/>
          </a:ln>
        </p:spPr>
      </p:sp>
      <p:sp>
        <p:nvSpPr>
          <p:cNvPr id="13" name="Text 10"/>
          <p:cNvSpPr/>
          <p:nvPr/>
        </p:nvSpPr>
        <p:spPr>
          <a:xfrm>
            <a:off x="822960" y="4069080"/>
            <a:ext cx="7772400" cy="347472"/>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 entrada y la salida deberán realizarse con las cortinas cerradas, para evitar momentos embarazosos delante de la congregación.</a:t>
            </a:r>
            <a:endParaRPr lang="en-US" sz="1100" dirty="0"/>
          </a:p>
        </p:txBody>
      </p:sp>
      <p:sp>
        <p:nvSpPr>
          <p:cNvPr id="14" name="Shape 11"/>
          <p:cNvSpPr/>
          <p:nvPr/>
        </p:nvSpPr>
        <p:spPr>
          <a:xfrm>
            <a:off x="548640" y="4617720"/>
            <a:ext cx="8046720" cy="18288"/>
          </a:xfrm>
          <a:prstGeom prst="rect">
            <a:avLst/>
          </a:prstGeom>
          <a:solidFill>
            <a:srgbClr val="E2E8F0"/>
          </a:solidFill>
          <a:ln w="12700">
            <a:solidFill>
              <a:srgbClr val="E2E8F0"/>
            </a:solidFill>
            <a:prstDash val="solid"/>
          </a:ln>
        </p:spPr>
      </p:sp>
      <p:sp>
        <p:nvSpPr>
          <p:cNvPr id="15" name="Text 1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6" name="Text 1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El llamado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3840480" y="1783080"/>
            <a:ext cx="1463040" cy="1463040"/>
          </a:xfrm>
          <a:prstGeom prst="ellipse">
            <a:avLst/>
          </a:prstGeom>
          <a:solidFill>
            <a:srgbClr val="1A2B5C"/>
          </a:solidFill>
          <a:ln w="12700">
            <a:solidFill>
              <a:srgbClr val="1A2B5C"/>
            </a:solidFill>
            <a:prstDash val="solid"/>
          </a:ln>
        </p:spPr>
      </p:sp>
      <p:pic>
        <p:nvPicPr>
          <p:cNvPr id="6" name="Image 0" descr="preencoded.png">    </p:cNvPr>
          <p:cNvPicPr>
            <a:picLocks noChangeAspect="1"/>
          </p:cNvPicPr>
          <p:nvPr/>
        </p:nvPicPr>
        <p:blipFill>
          <a:blip r:embed="rId1"/>
          <a:stretch>
            <a:fillRect/>
          </a:stretch>
        </p:blipFill>
        <p:spPr>
          <a:xfrm>
            <a:off x="4206240" y="2148840"/>
            <a:ext cx="731520" cy="731520"/>
          </a:xfrm>
          <a:prstGeom prst="rect">
            <a:avLst/>
          </a:prstGeom>
        </p:spPr>
      </p:pic>
      <p:sp>
        <p:nvSpPr>
          <p:cNvPr id="7" name="Text 4"/>
          <p:cNvSpPr/>
          <p:nvPr/>
        </p:nvSpPr>
        <p:spPr>
          <a:xfrm>
            <a:off x="548640" y="3383280"/>
            <a:ext cx="8046720" cy="365760"/>
          </a:xfrm>
          <a:prstGeom prst="rect">
            <a:avLst/>
          </a:prstGeom>
          <a:noFill/>
          <a:ln/>
        </p:spPr>
        <p:txBody>
          <a:bodyPr wrap="square" lIns="0" tIns="0" rIns="0" bIns="0" rtlCol="0" anchor="ctr"/>
          <a:lstStyle/>
          <a:p>
            <a:pPr algn="ctr" indent="0" marL="0">
              <a:buNone/>
            </a:pPr>
            <a:r>
              <a:rPr lang="en-US" sz="1300" i="1" dirty="0">
                <a:solidFill>
                  <a:srgbClr val="E87722"/>
                </a:solidFill>
                <a:latin typeface="Calibri" pitchFamily="34" charset="0"/>
                <a:ea typeface="Calibri" pitchFamily="34" charset="-122"/>
                <a:cs typeface="Calibri" pitchFamily="34" charset="-120"/>
              </a:rPr>
              <a:t>Uno de los momentos más importantes de la ceremonia</a:t>
            </a:r>
            <a:endParaRPr lang="en-US" sz="1300" dirty="0"/>
          </a:p>
        </p:txBody>
      </p:sp>
      <p:sp>
        <p:nvSpPr>
          <p:cNvPr id="8" name="Text 5"/>
          <p:cNvSpPr/>
          <p:nvPr/>
        </p:nvSpPr>
        <p:spPr>
          <a:xfrm>
            <a:off x="548640" y="3794760"/>
            <a:ext cx="8046720" cy="777240"/>
          </a:xfrm>
          <a:prstGeom prst="rect">
            <a:avLst/>
          </a:prstGeom>
          <a:noFill/>
          <a:ln/>
        </p:spPr>
        <p:txBody>
          <a:bodyPr wrap="square" lIns="0" tIns="0" rIns="0" bIns="0" rtlCol="0" anchor="t"/>
          <a:lstStyle/>
          <a:p>
            <a:pPr algn="ctr" indent="0" marL="0">
              <a:buNone/>
            </a:pPr>
            <a:r>
              <a:rPr lang="en-US" sz="1100" i="1" dirty="0">
                <a:solidFill>
                  <a:srgbClr val="4A5568"/>
                </a:solidFill>
                <a:latin typeface="Calibri" pitchFamily="34" charset="0"/>
                <a:ea typeface="Calibri" pitchFamily="34" charset="-122"/>
                <a:cs typeface="Calibri" pitchFamily="34" charset="-120"/>
              </a:rPr>
              <a:t>Es el momento en que muchas personas toman la decisión de entregar el corazón al Señor Jesús. Después de la oración del llamado, y nunca antes, debe anotarse el nombre y la dirección de cada una de esas personas, para organizar una visita que confirme la decisión y ofrezca estudios bíblicos.</a:t>
            </a:r>
            <a:endParaRPr lang="en-US" sz="1100" dirty="0"/>
          </a:p>
        </p:txBody>
      </p:sp>
      <p:sp>
        <p:nvSpPr>
          <p:cNvPr id="9" name="Shape 6"/>
          <p:cNvSpPr/>
          <p:nvPr/>
        </p:nvSpPr>
        <p:spPr>
          <a:xfrm>
            <a:off x="548640" y="4617720"/>
            <a:ext cx="8046720" cy="18288"/>
          </a:xfrm>
          <a:prstGeom prst="rect">
            <a:avLst/>
          </a:prstGeom>
          <a:solidFill>
            <a:srgbClr val="E2E8F0"/>
          </a:solidFill>
          <a:ln w="12700">
            <a:solidFill>
              <a:srgbClr val="E2E8F0"/>
            </a:solidFill>
            <a:prstDash val="solid"/>
          </a:ln>
        </p:spPr>
      </p:sp>
      <p:sp>
        <p:nvSpPr>
          <p:cNvPr id="10" name="Text 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1" name="Text 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Las túnicas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Cantidad, tejido y detalles prácticos</a:t>
            </a:r>
            <a:endParaRPr lang="en-US" sz="1400" dirty="0"/>
          </a:p>
        </p:txBody>
      </p:sp>
      <p:sp>
        <p:nvSpPr>
          <p:cNvPr id="7" name="Shape 4"/>
          <p:cNvSpPr/>
          <p:nvPr/>
        </p:nvSpPr>
        <p:spPr>
          <a:xfrm>
            <a:off x="548640" y="2697480"/>
            <a:ext cx="2468880" cy="1737360"/>
          </a:xfrm>
          <a:prstGeom prst="rect">
            <a:avLst/>
          </a:prstGeom>
          <a:solidFill>
            <a:srgbClr val="F7FAFC"/>
          </a:solidFill>
          <a:ln w="6350">
            <a:solidFill>
              <a:srgbClr val="E2E8F0"/>
            </a:solidFill>
            <a:prstDash val="solid"/>
          </a:ln>
        </p:spPr>
      </p:sp>
      <p:sp>
        <p:nvSpPr>
          <p:cNvPr id="8" name="Shape 5"/>
          <p:cNvSpPr/>
          <p:nvPr/>
        </p:nvSpPr>
        <p:spPr>
          <a:xfrm>
            <a:off x="548640" y="2697480"/>
            <a:ext cx="73152" cy="1737360"/>
          </a:xfrm>
          <a:prstGeom prst="rect">
            <a:avLst/>
          </a:prstGeom>
          <a:solidFill>
            <a:srgbClr val="E87722"/>
          </a:solidFill>
          <a:ln w="12700">
            <a:solidFill>
              <a:srgbClr val="E87722"/>
            </a:solidFill>
            <a:prstDash val="solid"/>
          </a:ln>
        </p:spPr>
      </p:sp>
      <p:sp>
        <p:nvSpPr>
          <p:cNvPr id="9" name="Text 6"/>
          <p:cNvSpPr/>
          <p:nvPr/>
        </p:nvSpPr>
        <p:spPr>
          <a:xfrm>
            <a:off x="777240" y="2834640"/>
            <a:ext cx="2194560" cy="5029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Cantidad suficiente</a:t>
            </a:r>
            <a:endParaRPr lang="en-US" sz="1300" dirty="0"/>
          </a:p>
        </p:txBody>
      </p:sp>
      <p:sp>
        <p:nvSpPr>
          <p:cNvPr id="10" name="Text 7"/>
          <p:cNvSpPr/>
          <p:nvPr/>
        </p:nvSpPr>
        <p:spPr>
          <a:xfrm>
            <a:off x="777240" y="3383280"/>
            <a:ext cx="219456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Cada iglesia necesita poseer sus propias túnicas de bautismo en cantidad suficiente para no improvisar.</a:t>
            </a:r>
            <a:endParaRPr lang="en-US" sz="1000" dirty="0"/>
          </a:p>
        </p:txBody>
      </p:sp>
      <p:sp>
        <p:nvSpPr>
          <p:cNvPr id="11" name="Shape 8"/>
          <p:cNvSpPr/>
          <p:nvPr/>
        </p:nvSpPr>
        <p:spPr>
          <a:xfrm>
            <a:off x="3291840" y="2697480"/>
            <a:ext cx="2468880" cy="1737360"/>
          </a:xfrm>
          <a:prstGeom prst="rect">
            <a:avLst/>
          </a:prstGeom>
          <a:solidFill>
            <a:srgbClr val="F7FAFC"/>
          </a:solidFill>
          <a:ln w="6350">
            <a:solidFill>
              <a:srgbClr val="E2E8F0"/>
            </a:solidFill>
            <a:prstDash val="solid"/>
          </a:ln>
        </p:spPr>
      </p:sp>
      <p:sp>
        <p:nvSpPr>
          <p:cNvPr id="12" name="Shape 9"/>
          <p:cNvSpPr/>
          <p:nvPr/>
        </p:nvSpPr>
        <p:spPr>
          <a:xfrm>
            <a:off x="3291840" y="2697480"/>
            <a:ext cx="73152" cy="1737360"/>
          </a:xfrm>
          <a:prstGeom prst="rect">
            <a:avLst/>
          </a:prstGeom>
          <a:solidFill>
            <a:srgbClr val="E87722"/>
          </a:solidFill>
          <a:ln w="12700">
            <a:solidFill>
              <a:srgbClr val="E87722"/>
            </a:solidFill>
            <a:prstDash val="solid"/>
          </a:ln>
        </p:spPr>
      </p:sp>
      <p:sp>
        <p:nvSpPr>
          <p:cNvPr id="13" name="Text 10"/>
          <p:cNvSpPr/>
          <p:nvPr/>
        </p:nvSpPr>
        <p:spPr>
          <a:xfrm>
            <a:off x="3520440" y="2834640"/>
            <a:ext cx="2194560" cy="5029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Tejido grueso y oscuro</a:t>
            </a:r>
            <a:endParaRPr lang="en-US" sz="1300" dirty="0"/>
          </a:p>
        </p:txBody>
      </p:sp>
      <p:sp>
        <p:nvSpPr>
          <p:cNvPr id="14" name="Text 11"/>
          <p:cNvSpPr/>
          <p:nvPr/>
        </p:nvSpPr>
        <p:spPr>
          <a:xfrm>
            <a:off x="3520440" y="3383280"/>
            <a:ext cx="219456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Confeccionadas de tejido grueso y color oscuro, para evitar las transparencias después de mojarse.</a:t>
            </a:r>
            <a:endParaRPr lang="en-US" sz="1000" dirty="0"/>
          </a:p>
        </p:txBody>
      </p:sp>
      <p:sp>
        <p:nvSpPr>
          <p:cNvPr id="15" name="Shape 12"/>
          <p:cNvSpPr/>
          <p:nvPr/>
        </p:nvSpPr>
        <p:spPr>
          <a:xfrm>
            <a:off x="6035040" y="2697480"/>
            <a:ext cx="2468880" cy="1737360"/>
          </a:xfrm>
          <a:prstGeom prst="rect">
            <a:avLst/>
          </a:prstGeom>
          <a:solidFill>
            <a:srgbClr val="F7FAFC"/>
          </a:solidFill>
          <a:ln w="6350">
            <a:solidFill>
              <a:srgbClr val="E2E8F0"/>
            </a:solidFill>
            <a:prstDash val="solid"/>
          </a:ln>
        </p:spPr>
      </p:sp>
      <p:sp>
        <p:nvSpPr>
          <p:cNvPr id="16" name="Shape 13"/>
          <p:cNvSpPr/>
          <p:nvPr/>
        </p:nvSpPr>
        <p:spPr>
          <a:xfrm>
            <a:off x="6035040" y="2697480"/>
            <a:ext cx="73152" cy="1737360"/>
          </a:xfrm>
          <a:prstGeom prst="rect">
            <a:avLst/>
          </a:prstGeom>
          <a:solidFill>
            <a:srgbClr val="E87722"/>
          </a:solidFill>
          <a:ln w="12700">
            <a:solidFill>
              <a:srgbClr val="E87722"/>
            </a:solidFill>
            <a:prstDash val="solid"/>
          </a:ln>
        </p:spPr>
      </p:sp>
      <p:sp>
        <p:nvSpPr>
          <p:cNvPr id="17" name="Text 14"/>
          <p:cNvSpPr/>
          <p:nvPr/>
        </p:nvSpPr>
        <p:spPr>
          <a:xfrm>
            <a:off x="6263640" y="2834640"/>
            <a:ext cx="2194560" cy="50292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Pesitas en los bordes</a:t>
            </a:r>
            <a:endParaRPr lang="en-US" sz="1300" dirty="0"/>
          </a:p>
        </p:txBody>
      </p:sp>
      <p:sp>
        <p:nvSpPr>
          <p:cNvPr id="18" name="Text 15"/>
          <p:cNvSpPr/>
          <p:nvPr/>
        </p:nvSpPr>
        <p:spPr>
          <a:xfrm>
            <a:off x="6263640" y="3383280"/>
            <a:ext cx="219456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Algunas pesitas en los bordes inferiores evitan que las túnicas floten cuando los candidatos entran al agua.</a:t>
            </a:r>
            <a:endParaRPr lang="en-US" sz="1000" dirty="0"/>
          </a:p>
        </p:txBody>
      </p:sp>
      <p:sp>
        <p:nvSpPr>
          <p:cNvPr id="19" name="Shape 16"/>
          <p:cNvSpPr/>
          <p:nvPr/>
        </p:nvSpPr>
        <p:spPr>
          <a:xfrm>
            <a:off x="548640" y="4617720"/>
            <a:ext cx="8046720" cy="18288"/>
          </a:xfrm>
          <a:prstGeom prst="rect">
            <a:avLst/>
          </a:prstGeom>
          <a:solidFill>
            <a:srgbClr val="E2E8F0"/>
          </a:solidFill>
          <a:ln w="12700">
            <a:solidFill>
              <a:srgbClr val="E2E8F0"/>
            </a:solidFill>
            <a:prstDash val="solid"/>
          </a:ln>
        </p:spPr>
      </p:sp>
      <p:sp>
        <p:nvSpPr>
          <p:cNvPr id="20" name="Text 1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21" name="Text 1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El vestuario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36576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Las salas que se usarán para ese fin deben ser debidamente preparadas con:</a:t>
            </a:r>
            <a:endParaRPr lang="en-US" sz="1200" dirty="0"/>
          </a:p>
        </p:txBody>
      </p:sp>
      <p:sp>
        <p:nvSpPr>
          <p:cNvPr id="6" name="Shape 4"/>
          <p:cNvSpPr/>
          <p:nvPr/>
        </p:nvSpPr>
        <p:spPr>
          <a:xfrm>
            <a:off x="548640" y="2359152"/>
            <a:ext cx="137160" cy="137160"/>
          </a:xfrm>
          <a:prstGeom prst="ellipse">
            <a:avLst/>
          </a:prstGeom>
          <a:solidFill>
            <a:srgbClr val="E87722"/>
          </a:solidFill>
          <a:ln w="12700">
            <a:solidFill>
              <a:srgbClr val="E87722"/>
            </a:solidFill>
            <a:prstDash val="solid"/>
          </a:ln>
        </p:spPr>
      </p:sp>
      <p:sp>
        <p:nvSpPr>
          <p:cNvPr id="7" name="Text 5"/>
          <p:cNvSpPr/>
          <p:nvPr/>
        </p:nvSpPr>
        <p:spPr>
          <a:xfrm>
            <a:off x="822960" y="2286000"/>
            <a:ext cx="3749040" cy="4114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Perchas o artefactos para colgar las ropas durante el bautismo.</a:t>
            </a:r>
            <a:endParaRPr lang="en-US" sz="1100" dirty="0"/>
          </a:p>
        </p:txBody>
      </p:sp>
      <p:sp>
        <p:nvSpPr>
          <p:cNvPr id="8" name="Shape 6"/>
          <p:cNvSpPr/>
          <p:nvPr/>
        </p:nvSpPr>
        <p:spPr>
          <a:xfrm>
            <a:off x="4663440" y="2359152"/>
            <a:ext cx="137160" cy="137160"/>
          </a:xfrm>
          <a:prstGeom prst="ellipse">
            <a:avLst/>
          </a:prstGeom>
          <a:solidFill>
            <a:srgbClr val="E87722"/>
          </a:solidFill>
          <a:ln w="12700">
            <a:solidFill>
              <a:srgbClr val="E87722"/>
            </a:solidFill>
            <a:prstDash val="solid"/>
          </a:ln>
        </p:spPr>
      </p:sp>
      <p:sp>
        <p:nvSpPr>
          <p:cNvPr id="9" name="Text 7"/>
          <p:cNvSpPr/>
          <p:nvPr/>
        </p:nvSpPr>
        <p:spPr>
          <a:xfrm>
            <a:off x="4937760" y="2286000"/>
            <a:ext cx="3749040" cy="4114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Sillas o bancos: no esperar de pie es más confortable.</a:t>
            </a:r>
            <a:endParaRPr lang="en-US" sz="1100" dirty="0"/>
          </a:p>
        </p:txBody>
      </p:sp>
      <p:sp>
        <p:nvSpPr>
          <p:cNvPr id="10" name="Shape 8"/>
          <p:cNvSpPr/>
          <p:nvPr/>
        </p:nvSpPr>
        <p:spPr>
          <a:xfrm>
            <a:off x="548640" y="2816352"/>
            <a:ext cx="137160" cy="137160"/>
          </a:xfrm>
          <a:prstGeom prst="ellipse">
            <a:avLst/>
          </a:prstGeom>
          <a:solidFill>
            <a:srgbClr val="E87722"/>
          </a:solidFill>
          <a:ln w="12700">
            <a:solidFill>
              <a:srgbClr val="E87722"/>
            </a:solidFill>
            <a:prstDash val="solid"/>
          </a:ln>
        </p:spPr>
      </p:sp>
      <p:sp>
        <p:nvSpPr>
          <p:cNvPr id="11" name="Text 9"/>
          <p:cNvSpPr/>
          <p:nvPr/>
        </p:nvSpPr>
        <p:spPr>
          <a:xfrm>
            <a:off x="822960" y="2743200"/>
            <a:ext cx="3749040" cy="4114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Apoyo para los pies, para facilitar calzar los zapatos al salir.</a:t>
            </a:r>
            <a:endParaRPr lang="en-US" sz="1100" dirty="0"/>
          </a:p>
        </p:txBody>
      </p:sp>
      <p:sp>
        <p:nvSpPr>
          <p:cNvPr id="12" name="Shape 10"/>
          <p:cNvSpPr/>
          <p:nvPr/>
        </p:nvSpPr>
        <p:spPr>
          <a:xfrm>
            <a:off x="4663440" y="2816352"/>
            <a:ext cx="137160" cy="137160"/>
          </a:xfrm>
          <a:prstGeom prst="ellipse">
            <a:avLst/>
          </a:prstGeom>
          <a:solidFill>
            <a:srgbClr val="E87722"/>
          </a:solidFill>
          <a:ln w="12700">
            <a:solidFill>
              <a:srgbClr val="E87722"/>
            </a:solidFill>
            <a:prstDash val="solid"/>
          </a:ln>
        </p:spPr>
      </p:sp>
      <p:sp>
        <p:nvSpPr>
          <p:cNvPr id="13" name="Text 11"/>
          <p:cNvSpPr/>
          <p:nvPr/>
        </p:nvSpPr>
        <p:spPr>
          <a:xfrm>
            <a:off x="4937760" y="2743200"/>
            <a:ext cx="3749040" cy="4114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Espejo.</a:t>
            </a:r>
            <a:endParaRPr lang="en-US" sz="1100" dirty="0"/>
          </a:p>
        </p:txBody>
      </p:sp>
      <p:sp>
        <p:nvSpPr>
          <p:cNvPr id="14" name="Shape 12"/>
          <p:cNvSpPr/>
          <p:nvPr/>
        </p:nvSpPr>
        <p:spPr>
          <a:xfrm>
            <a:off x="548640" y="3273552"/>
            <a:ext cx="137160" cy="137160"/>
          </a:xfrm>
          <a:prstGeom prst="ellipse">
            <a:avLst/>
          </a:prstGeom>
          <a:solidFill>
            <a:srgbClr val="E87722"/>
          </a:solidFill>
          <a:ln w="12700">
            <a:solidFill>
              <a:srgbClr val="E87722"/>
            </a:solidFill>
            <a:prstDash val="solid"/>
          </a:ln>
        </p:spPr>
      </p:sp>
      <p:sp>
        <p:nvSpPr>
          <p:cNvPr id="15" name="Text 13"/>
          <p:cNvSpPr/>
          <p:nvPr/>
        </p:nvSpPr>
        <p:spPr>
          <a:xfrm>
            <a:off x="822960" y="3200400"/>
            <a:ext cx="3749040" cy="4114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Bolsas plásticas o un cesto para colocar las túnicas mojadas.</a:t>
            </a:r>
            <a:endParaRPr lang="en-US" sz="1100" dirty="0"/>
          </a:p>
        </p:txBody>
      </p:sp>
      <p:sp>
        <p:nvSpPr>
          <p:cNvPr id="16" name="Shape 14"/>
          <p:cNvSpPr/>
          <p:nvPr/>
        </p:nvSpPr>
        <p:spPr>
          <a:xfrm>
            <a:off x="548640" y="3840480"/>
            <a:ext cx="8046720" cy="594360"/>
          </a:xfrm>
          <a:prstGeom prst="rect">
            <a:avLst/>
          </a:prstGeom>
          <a:solidFill>
            <a:srgbClr val="1A2B5C"/>
          </a:solidFill>
          <a:ln w="12700">
            <a:solidFill>
              <a:srgbClr val="1A2B5C"/>
            </a:solidFill>
            <a:prstDash val="solid"/>
          </a:ln>
        </p:spPr>
      </p:sp>
      <p:sp>
        <p:nvSpPr>
          <p:cNvPr id="17" name="Text 15"/>
          <p:cNvSpPr/>
          <p:nvPr/>
        </p:nvSpPr>
        <p:spPr>
          <a:xfrm>
            <a:off x="731520" y="3913632"/>
            <a:ext cx="365760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EL PASTOR OFICIANTE</a:t>
            </a:r>
            <a:endParaRPr lang="en-US" sz="900" dirty="0"/>
          </a:p>
        </p:txBody>
      </p:sp>
      <p:sp>
        <p:nvSpPr>
          <p:cNvPr id="18" name="Text 16"/>
          <p:cNvSpPr/>
          <p:nvPr/>
        </p:nvSpPr>
        <p:spPr>
          <a:xfrm>
            <a:off x="731520" y="4114800"/>
            <a:ext cx="7680960" cy="274320"/>
          </a:xfrm>
          <a:prstGeom prst="rect">
            <a:avLst/>
          </a:prstGeom>
          <a:noFill/>
          <a:ln/>
        </p:spPr>
        <p:txBody>
          <a:bodyPr wrap="square" lIns="0" tIns="0" rIns="0" bIns="0" rtlCol="0" anchor="t"/>
          <a:lstStyle/>
          <a:p>
            <a:pPr indent="0" marL="0">
              <a:buNone/>
            </a:pPr>
            <a:r>
              <a:rPr lang="en-US" sz="1000" i="1" dirty="0">
                <a:solidFill>
                  <a:srgbClr val="FFFFFF"/>
                </a:solidFill>
                <a:latin typeface="Calibri" pitchFamily="34" charset="0"/>
                <a:ea typeface="Calibri" pitchFamily="34" charset="-122"/>
                <a:cs typeface="Calibri" pitchFamily="34" charset="-120"/>
              </a:rPr>
              <a:t>Debe tener un lugar exclusivo para prepararse antes y después de entrar al bautisterio, evitando situaciones embarazosas.</a:t>
            </a:r>
            <a:endParaRPr lang="en-US" sz="1000" dirty="0"/>
          </a:p>
        </p:txBody>
      </p:sp>
      <p:sp>
        <p:nvSpPr>
          <p:cNvPr id="19" name="Shape 17"/>
          <p:cNvSpPr/>
          <p:nvPr/>
        </p:nvSpPr>
        <p:spPr>
          <a:xfrm>
            <a:off x="548640" y="4617720"/>
            <a:ext cx="8046720" cy="18288"/>
          </a:xfrm>
          <a:prstGeom prst="rect">
            <a:avLst/>
          </a:prstGeom>
          <a:solidFill>
            <a:srgbClr val="E2E8F0"/>
          </a:solidFill>
          <a:ln w="12700">
            <a:solidFill>
              <a:srgbClr val="E2E8F0"/>
            </a:solidFill>
            <a:prstDash val="solid"/>
          </a:ln>
        </p:spPr>
      </p:sp>
      <p:sp>
        <p:nvSpPr>
          <p:cNvPr id="20" name="Text 1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21" name="Text 1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En climas fríos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Cómo entibiar el agua: dos sistemas posibles</a:t>
            </a:r>
            <a:endParaRPr lang="en-US" sz="1400" dirty="0"/>
          </a:p>
        </p:txBody>
      </p:sp>
      <p:sp>
        <p:nvSpPr>
          <p:cNvPr id="7" name="Text 4"/>
          <p:cNvSpPr/>
          <p:nvPr/>
        </p:nvSpPr>
        <p:spPr>
          <a:xfrm>
            <a:off x="548640" y="2697480"/>
            <a:ext cx="8229600" cy="64008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En las regiones de clima frío, resulta indispensable que el agua del bautisterio se entibie. Hay personas que no pueden soportar las bajas temperaturas por cuestiones de salud o por otros motivos. Existen recursos simples y baratos:</a:t>
            </a:r>
            <a:endParaRPr lang="en-US" sz="1100" dirty="0"/>
          </a:p>
        </p:txBody>
      </p:sp>
      <p:sp>
        <p:nvSpPr>
          <p:cNvPr id="8" name="Shape 5"/>
          <p:cNvSpPr/>
          <p:nvPr/>
        </p:nvSpPr>
        <p:spPr>
          <a:xfrm>
            <a:off x="548640" y="3429000"/>
            <a:ext cx="3931920" cy="1005840"/>
          </a:xfrm>
          <a:prstGeom prst="rect">
            <a:avLst/>
          </a:prstGeom>
          <a:solidFill>
            <a:srgbClr val="F7FAFC"/>
          </a:solidFill>
          <a:ln w="6350">
            <a:solidFill>
              <a:srgbClr val="E2E8F0"/>
            </a:solidFill>
            <a:prstDash val="solid"/>
          </a:ln>
        </p:spPr>
      </p:sp>
      <p:sp>
        <p:nvSpPr>
          <p:cNvPr id="9" name="Shape 6"/>
          <p:cNvSpPr/>
          <p:nvPr/>
        </p:nvSpPr>
        <p:spPr>
          <a:xfrm>
            <a:off x="548640" y="3429000"/>
            <a:ext cx="73152" cy="1005840"/>
          </a:xfrm>
          <a:prstGeom prst="rect">
            <a:avLst/>
          </a:prstGeom>
          <a:solidFill>
            <a:srgbClr val="E87722"/>
          </a:solidFill>
          <a:ln w="12700">
            <a:solidFill>
              <a:srgbClr val="E87722"/>
            </a:solidFill>
            <a:prstDash val="solid"/>
          </a:ln>
        </p:spPr>
      </p:sp>
      <p:sp>
        <p:nvSpPr>
          <p:cNvPr id="10" name="Text 7"/>
          <p:cNvSpPr/>
          <p:nvPr/>
        </p:nvSpPr>
        <p:spPr>
          <a:xfrm>
            <a:off x="777240" y="3520440"/>
            <a:ext cx="3657600" cy="2286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DISPOSITIVO ELÉCTRICO</a:t>
            </a:r>
            <a:endParaRPr lang="en-US" sz="1000" dirty="0"/>
          </a:p>
        </p:txBody>
      </p:sp>
      <p:sp>
        <p:nvSpPr>
          <p:cNvPr id="11" name="Text 8"/>
          <p:cNvSpPr/>
          <p:nvPr/>
        </p:nvSpPr>
        <p:spPr>
          <a:xfrm>
            <a:off x="777240" y="3776472"/>
            <a:ext cx="3566160" cy="6400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Requiere consultar a un profesional, pues el disyuntor y el calentador necesitan ser compatibles.</a:t>
            </a:r>
            <a:endParaRPr lang="en-US" sz="1100" dirty="0"/>
          </a:p>
        </p:txBody>
      </p:sp>
      <p:sp>
        <p:nvSpPr>
          <p:cNvPr id="12" name="Shape 9"/>
          <p:cNvSpPr/>
          <p:nvPr/>
        </p:nvSpPr>
        <p:spPr>
          <a:xfrm>
            <a:off x="4663440" y="3429000"/>
            <a:ext cx="3931920" cy="1005840"/>
          </a:xfrm>
          <a:prstGeom prst="rect">
            <a:avLst/>
          </a:prstGeom>
          <a:solidFill>
            <a:srgbClr val="F7FAFC"/>
          </a:solidFill>
          <a:ln w="6350">
            <a:solidFill>
              <a:srgbClr val="E2E8F0"/>
            </a:solidFill>
            <a:prstDash val="solid"/>
          </a:ln>
        </p:spPr>
      </p:sp>
      <p:sp>
        <p:nvSpPr>
          <p:cNvPr id="13" name="Shape 10"/>
          <p:cNvSpPr/>
          <p:nvPr/>
        </p:nvSpPr>
        <p:spPr>
          <a:xfrm>
            <a:off x="4663440" y="3429000"/>
            <a:ext cx="73152" cy="1005840"/>
          </a:xfrm>
          <a:prstGeom prst="rect">
            <a:avLst/>
          </a:prstGeom>
          <a:solidFill>
            <a:srgbClr val="E87722"/>
          </a:solidFill>
          <a:ln w="12700">
            <a:solidFill>
              <a:srgbClr val="E87722"/>
            </a:solidFill>
            <a:prstDash val="solid"/>
          </a:ln>
        </p:spPr>
      </p:sp>
      <p:sp>
        <p:nvSpPr>
          <p:cNvPr id="14" name="Text 11"/>
          <p:cNvSpPr/>
          <p:nvPr/>
        </p:nvSpPr>
        <p:spPr>
          <a:xfrm>
            <a:off x="4892040" y="3520440"/>
            <a:ext cx="3657600" cy="22860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SISTEMA A GAS · RECOMENDADO</a:t>
            </a:r>
            <a:endParaRPr lang="en-US" sz="1000" dirty="0"/>
          </a:p>
        </p:txBody>
      </p:sp>
      <p:sp>
        <p:nvSpPr>
          <p:cNvPr id="15" name="Text 12"/>
          <p:cNvSpPr/>
          <p:nvPr/>
        </p:nvSpPr>
        <p:spPr>
          <a:xfrm>
            <a:off x="4892040" y="3776472"/>
            <a:ext cx="3566160" cy="64008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El agua puede mantenerse a la temperatura correcta de forma sostenida mediante el sistema.</a:t>
            </a:r>
            <a:endParaRPr lang="en-US" sz="1100" dirty="0"/>
          </a:p>
        </p:txBody>
      </p:sp>
      <p:sp>
        <p:nvSpPr>
          <p:cNvPr id="16" name="Shape 13"/>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8" name="Text 1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Las orientaciones</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del Manual</a:t>
            </a:r>
            <a:endParaRPr lang="en-US" sz="17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Tres pasajes del Manual definen el papel del diaconado en la ceremonia bautismal.</a:t>
            </a:r>
            <a:endParaRPr lang="en-US" sz="11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Las tareas</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en la ceremonia</a:t>
            </a:r>
            <a:endParaRPr lang="en-US" sz="17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Lista de responsabilidades concretas de los diáconos y de las diaconisas.</a:t>
            </a:r>
            <a:endParaRPr lang="en-US" sz="11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indent="0" marL="0">
              <a:buNone/>
            </a:pPr>
            <a:r>
              <a:rPr lang="en-US" sz="1700" b="1" dirty="0">
                <a:solidFill>
                  <a:srgbClr val="1A2B5C"/>
                </a:solidFill>
                <a:latin typeface="Calibri" pitchFamily="34" charset="0"/>
                <a:ea typeface="Calibri" pitchFamily="34" charset="-122"/>
                <a:cs typeface="Calibri" pitchFamily="34" charset="-120"/>
              </a:rPr>
              <a:t>Asuntos</a:t>
            </a:r>
            <a:endParaRPr lang="en-US" sz="1700" dirty="0"/>
          </a:p>
          <a:p>
            <a:pPr indent="0" marL="0">
              <a:buNone/>
            </a:pPr>
            <a:r>
              <a:rPr lang="en-US" sz="1700" b="1" dirty="0">
                <a:solidFill>
                  <a:srgbClr val="1A2B5C"/>
                </a:solidFill>
                <a:latin typeface="Calibri" pitchFamily="34" charset="0"/>
                <a:ea typeface="Calibri" pitchFamily="34" charset="-122"/>
                <a:cs typeface="Calibri" pitchFamily="34" charset="-120"/>
              </a:rPr>
              <a:t>importantes</a:t>
            </a:r>
            <a:endParaRPr lang="en-US" sz="17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Tarjeta, dificultades, el llamado, las túnicas, el vestuario, el frío y la seguridad.</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ASUNTOS IMPORTANTES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Prevención de accidentes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Lo que evita caídas y resbalones</a:t>
            </a:r>
            <a:endParaRPr lang="en-US" sz="1400" dirty="0"/>
          </a:p>
        </p:txBody>
      </p:sp>
      <p:sp>
        <p:nvSpPr>
          <p:cNvPr id="7" name="Shape 4"/>
          <p:cNvSpPr/>
          <p:nvPr/>
        </p:nvSpPr>
        <p:spPr>
          <a:xfrm>
            <a:off x="548640" y="2697480"/>
            <a:ext cx="2468880" cy="1691640"/>
          </a:xfrm>
          <a:prstGeom prst="rect">
            <a:avLst/>
          </a:prstGeom>
          <a:solidFill>
            <a:srgbClr val="F7FAFC"/>
          </a:solidFill>
          <a:ln w="6350">
            <a:solidFill>
              <a:srgbClr val="E2E8F0"/>
            </a:solidFill>
            <a:prstDash val="solid"/>
          </a:ln>
        </p:spPr>
      </p:sp>
      <p:sp>
        <p:nvSpPr>
          <p:cNvPr id="8" name="Shape 5"/>
          <p:cNvSpPr/>
          <p:nvPr/>
        </p:nvSpPr>
        <p:spPr>
          <a:xfrm>
            <a:off x="548640" y="2697480"/>
            <a:ext cx="73152" cy="1691640"/>
          </a:xfrm>
          <a:prstGeom prst="rect">
            <a:avLst/>
          </a:prstGeom>
          <a:solidFill>
            <a:srgbClr val="E87722"/>
          </a:solidFill>
          <a:ln w="12700">
            <a:solidFill>
              <a:srgbClr val="E87722"/>
            </a:solidFill>
            <a:prstDash val="solid"/>
          </a:ln>
        </p:spPr>
      </p:sp>
      <p:sp>
        <p:nvSpPr>
          <p:cNvPr id="9" name="Text 6"/>
          <p:cNvSpPr/>
          <p:nvPr/>
        </p:nvSpPr>
        <p:spPr>
          <a:xfrm>
            <a:off x="2423160" y="2834640"/>
            <a:ext cx="502920" cy="365760"/>
          </a:xfrm>
          <a:prstGeom prst="rect">
            <a:avLst/>
          </a:prstGeom>
          <a:noFill/>
          <a:ln/>
        </p:spPr>
        <p:txBody>
          <a:bodyPr wrap="square" lIns="0" tIns="0" rIns="0" bIns="0" rtlCol="0" anchor="t"/>
          <a:lstStyle/>
          <a:p>
            <a:pPr algn="r" indent="0" marL="0">
              <a:buNone/>
            </a:pPr>
            <a:r>
              <a:rPr lang="en-US" sz="2000" b="1" dirty="0">
                <a:solidFill>
                  <a:srgbClr val="E2E8F0"/>
                </a:solidFill>
                <a:latin typeface="Georgia" pitchFamily="34" charset="0"/>
                <a:ea typeface="Georgia" pitchFamily="34" charset="-122"/>
                <a:cs typeface="Georgia" pitchFamily="34" charset="-120"/>
              </a:rPr>
              <a:t>01</a:t>
            </a:r>
            <a:endParaRPr lang="en-US" sz="2000" dirty="0"/>
          </a:p>
        </p:txBody>
      </p:sp>
      <p:sp>
        <p:nvSpPr>
          <p:cNvPr id="10" name="Text 7"/>
          <p:cNvSpPr/>
          <p:nvPr/>
        </p:nvSpPr>
        <p:spPr>
          <a:xfrm>
            <a:off x="777240" y="2880360"/>
            <a:ext cx="173736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Pasamanos</a:t>
            </a:r>
            <a:endParaRPr lang="en-US" sz="1400" dirty="0"/>
          </a:p>
        </p:txBody>
      </p:sp>
      <p:sp>
        <p:nvSpPr>
          <p:cNvPr id="11" name="Text 8"/>
          <p:cNvSpPr/>
          <p:nvPr/>
        </p:nvSpPr>
        <p:spPr>
          <a:xfrm>
            <a:off x="777240" y="3337560"/>
            <a:ext cx="219456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Las escaleras del bautisterio deben poseer pasamanos.</a:t>
            </a:r>
            <a:endParaRPr lang="en-US" sz="1000" dirty="0"/>
          </a:p>
        </p:txBody>
      </p:sp>
      <p:sp>
        <p:nvSpPr>
          <p:cNvPr id="12" name="Shape 9"/>
          <p:cNvSpPr/>
          <p:nvPr/>
        </p:nvSpPr>
        <p:spPr>
          <a:xfrm>
            <a:off x="3291840" y="2697480"/>
            <a:ext cx="2468880" cy="1691640"/>
          </a:xfrm>
          <a:prstGeom prst="rect">
            <a:avLst/>
          </a:prstGeom>
          <a:solidFill>
            <a:srgbClr val="F7FAFC"/>
          </a:solidFill>
          <a:ln w="6350">
            <a:solidFill>
              <a:srgbClr val="E2E8F0"/>
            </a:solidFill>
            <a:prstDash val="solid"/>
          </a:ln>
        </p:spPr>
      </p:sp>
      <p:sp>
        <p:nvSpPr>
          <p:cNvPr id="13" name="Shape 10"/>
          <p:cNvSpPr/>
          <p:nvPr/>
        </p:nvSpPr>
        <p:spPr>
          <a:xfrm>
            <a:off x="3291840" y="2697480"/>
            <a:ext cx="73152" cy="1691640"/>
          </a:xfrm>
          <a:prstGeom prst="rect">
            <a:avLst/>
          </a:prstGeom>
          <a:solidFill>
            <a:srgbClr val="E87722"/>
          </a:solidFill>
          <a:ln w="12700">
            <a:solidFill>
              <a:srgbClr val="E87722"/>
            </a:solidFill>
            <a:prstDash val="solid"/>
          </a:ln>
        </p:spPr>
      </p:sp>
      <p:sp>
        <p:nvSpPr>
          <p:cNvPr id="14" name="Text 11"/>
          <p:cNvSpPr/>
          <p:nvPr/>
        </p:nvSpPr>
        <p:spPr>
          <a:xfrm>
            <a:off x="5166360" y="2834640"/>
            <a:ext cx="502920" cy="365760"/>
          </a:xfrm>
          <a:prstGeom prst="rect">
            <a:avLst/>
          </a:prstGeom>
          <a:noFill/>
          <a:ln/>
        </p:spPr>
        <p:txBody>
          <a:bodyPr wrap="square" lIns="0" tIns="0" rIns="0" bIns="0" rtlCol="0" anchor="t"/>
          <a:lstStyle/>
          <a:p>
            <a:pPr algn="r" indent="0" marL="0">
              <a:buNone/>
            </a:pPr>
            <a:r>
              <a:rPr lang="en-US" sz="2000" b="1" dirty="0">
                <a:solidFill>
                  <a:srgbClr val="E2E8F0"/>
                </a:solidFill>
                <a:latin typeface="Georgia" pitchFamily="34" charset="0"/>
                <a:ea typeface="Georgia" pitchFamily="34" charset="-122"/>
                <a:cs typeface="Georgia" pitchFamily="34" charset="-120"/>
              </a:rPr>
              <a:t>02</a:t>
            </a:r>
            <a:endParaRPr lang="en-US" sz="2000" dirty="0"/>
          </a:p>
        </p:txBody>
      </p:sp>
      <p:sp>
        <p:nvSpPr>
          <p:cNvPr id="15" name="Text 12"/>
          <p:cNvSpPr/>
          <p:nvPr/>
        </p:nvSpPr>
        <p:spPr>
          <a:xfrm>
            <a:off x="3520440" y="2880360"/>
            <a:ext cx="173736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Piso antirresbaladizo</a:t>
            </a:r>
            <a:endParaRPr lang="en-US" sz="1400" dirty="0"/>
          </a:p>
        </p:txBody>
      </p:sp>
      <p:sp>
        <p:nvSpPr>
          <p:cNvPr id="16" name="Text 13"/>
          <p:cNvSpPr/>
          <p:nvPr/>
        </p:nvSpPr>
        <p:spPr>
          <a:xfrm>
            <a:off x="3520440" y="3337560"/>
            <a:ext cx="219456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Las escaleras también deben estar dotadas de un piso antirresbaladizo.</a:t>
            </a:r>
            <a:endParaRPr lang="en-US" sz="1000" dirty="0"/>
          </a:p>
        </p:txBody>
      </p:sp>
      <p:sp>
        <p:nvSpPr>
          <p:cNvPr id="17" name="Shape 14"/>
          <p:cNvSpPr/>
          <p:nvPr/>
        </p:nvSpPr>
        <p:spPr>
          <a:xfrm>
            <a:off x="6035040" y="2697480"/>
            <a:ext cx="2468880" cy="1691640"/>
          </a:xfrm>
          <a:prstGeom prst="rect">
            <a:avLst/>
          </a:prstGeom>
          <a:solidFill>
            <a:srgbClr val="F7FAFC"/>
          </a:solidFill>
          <a:ln w="6350">
            <a:solidFill>
              <a:srgbClr val="E2E8F0"/>
            </a:solidFill>
            <a:prstDash val="solid"/>
          </a:ln>
        </p:spPr>
      </p:sp>
      <p:sp>
        <p:nvSpPr>
          <p:cNvPr id="18" name="Shape 15"/>
          <p:cNvSpPr/>
          <p:nvPr/>
        </p:nvSpPr>
        <p:spPr>
          <a:xfrm>
            <a:off x="6035040" y="2697480"/>
            <a:ext cx="73152" cy="1691640"/>
          </a:xfrm>
          <a:prstGeom prst="rect">
            <a:avLst/>
          </a:prstGeom>
          <a:solidFill>
            <a:srgbClr val="E87722"/>
          </a:solidFill>
          <a:ln w="12700">
            <a:solidFill>
              <a:srgbClr val="E87722"/>
            </a:solidFill>
            <a:prstDash val="solid"/>
          </a:ln>
        </p:spPr>
      </p:sp>
      <p:sp>
        <p:nvSpPr>
          <p:cNvPr id="19" name="Text 16"/>
          <p:cNvSpPr/>
          <p:nvPr/>
        </p:nvSpPr>
        <p:spPr>
          <a:xfrm>
            <a:off x="7909560" y="2834640"/>
            <a:ext cx="502920" cy="365760"/>
          </a:xfrm>
          <a:prstGeom prst="rect">
            <a:avLst/>
          </a:prstGeom>
          <a:noFill/>
          <a:ln/>
        </p:spPr>
        <p:txBody>
          <a:bodyPr wrap="square" lIns="0" tIns="0" rIns="0" bIns="0" rtlCol="0" anchor="t"/>
          <a:lstStyle/>
          <a:p>
            <a:pPr algn="r" indent="0" marL="0">
              <a:buNone/>
            </a:pPr>
            <a:r>
              <a:rPr lang="en-US" sz="2000" b="1" dirty="0">
                <a:solidFill>
                  <a:srgbClr val="E2E8F0"/>
                </a:solidFill>
                <a:latin typeface="Georgia" pitchFamily="34" charset="0"/>
                <a:ea typeface="Georgia" pitchFamily="34" charset="-122"/>
                <a:cs typeface="Georgia" pitchFamily="34" charset="-120"/>
              </a:rPr>
              <a:t>03</a:t>
            </a:r>
            <a:endParaRPr lang="en-US" sz="2000" dirty="0"/>
          </a:p>
        </p:txBody>
      </p:sp>
      <p:sp>
        <p:nvSpPr>
          <p:cNvPr id="20" name="Text 17"/>
          <p:cNvSpPr/>
          <p:nvPr/>
        </p:nvSpPr>
        <p:spPr>
          <a:xfrm>
            <a:off x="6263640" y="2880360"/>
            <a:ext cx="1737360" cy="4114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Alfombras de caucho</a:t>
            </a:r>
            <a:endParaRPr lang="en-US" sz="1400" dirty="0"/>
          </a:p>
        </p:txBody>
      </p:sp>
      <p:sp>
        <p:nvSpPr>
          <p:cNvPr id="21" name="Text 18"/>
          <p:cNvSpPr/>
          <p:nvPr/>
        </p:nvSpPr>
        <p:spPr>
          <a:xfrm>
            <a:off x="6263640" y="3337560"/>
            <a:ext cx="2194560" cy="100584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En los vestuarios y en todos los lugares por donde pasen las personas después de salir del bautisterio.</a:t>
            </a:r>
            <a:endParaRPr lang="en-US" sz="1000" dirty="0"/>
          </a:p>
        </p:txBody>
      </p:sp>
      <p:sp>
        <p:nvSpPr>
          <p:cNvPr id="22" name="Shape 19"/>
          <p:cNvSpPr/>
          <p:nvPr/>
        </p:nvSpPr>
        <p:spPr>
          <a:xfrm>
            <a:off x="548640" y="4617720"/>
            <a:ext cx="8046720" cy="18288"/>
          </a:xfrm>
          <a:prstGeom prst="rect">
            <a:avLst/>
          </a:prstGeom>
          <a:solidFill>
            <a:srgbClr val="E2E8F0"/>
          </a:solidFill>
          <a:ln w="12700">
            <a:solidFill>
              <a:srgbClr val="E2E8F0"/>
            </a:solidFill>
            <a:prstDash val="solid"/>
          </a:ln>
        </p:spPr>
      </p:sp>
      <p:sp>
        <p:nvSpPr>
          <p:cNvPr id="23" name="Text 20"/>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24" name="Text 21"/>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Desde los preparativos hasta la conclusión</a:t>
            </a:r>
            <a:endParaRPr lang="en-US" sz="24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presencia del diaconado en cada momento de la ceremonia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trabajo de los diáconos y las diaconisas es fundamental para que la ceremonia bautismal resulte bien organizada y realizada. Su presencia es necesaria desde los preparativos hasta la conclusión: antes, durante y después del momento sagrado.</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Este capítulo se estructura en tres partes. Primero, los tres pasajes del Manual de la iglesia que definen el papel del diaconado en el bautismo. Segundo, las listas concretas de tareas para diáconos y diaconisas. Y tercero, nueve asuntos prácticos que marcan la diferencia entre una ceremonia simplemente correcta y una ceremonia que es, en verdad, una bendición.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400" b="1" dirty="0">
                <a:solidFill>
                  <a:srgbClr val="FFFFFF"/>
                </a:solidFill>
                <a:latin typeface="Georgia" pitchFamily="34" charset="0"/>
                <a:ea typeface="Georgia" pitchFamily="34" charset="-122"/>
                <a:cs typeface="Georgia" pitchFamily="34" charset="-120"/>
              </a:rPr>
              <a:t>Las orientaciones</a:t>
            </a:r>
            <a:endParaRPr lang="en-US" sz="4400" dirty="0"/>
          </a:p>
          <a:p>
            <a:pPr indent="0" marL="0">
              <a:buNone/>
            </a:pPr>
            <a:r>
              <a:rPr lang="en-US" sz="4400" b="1" dirty="0">
                <a:solidFill>
                  <a:srgbClr val="FFFFFF"/>
                </a:solidFill>
                <a:latin typeface="Georgia" pitchFamily="34" charset="0"/>
                <a:ea typeface="Georgia" pitchFamily="34" charset="-122"/>
                <a:cs typeface="Georgia" pitchFamily="34" charset="-120"/>
              </a:rPr>
              <a:t>del Manual</a:t>
            </a:r>
            <a:endParaRPr lang="en-US" sz="44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Tres pasajes que definen el papel del diaconado en el bautismo.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LAS ORIENTACIONES DEL MANUAL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Los preparativos son responsabilidad de los diáconos</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1371600" y="2194560"/>
            <a:ext cx="6400800" cy="1554480"/>
          </a:xfrm>
          <a:prstGeom prst="rect">
            <a:avLst/>
          </a:prstGeom>
          <a:solidFill>
            <a:srgbClr val="F7FAFC"/>
          </a:solidFill>
          <a:ln w="12700">
            <a:solidFill>
              <a:srgbClr val="E87722"/>
            </a:solidFill>
            <a:prstDash val="solid"/>
          </a:ln>
        </p:spPr>
      </p:sp>
      <p:sp>
        <p:nvSpPr>
          <p:cNvPr id="6" name="Text 4"/>
          <p:cNvSpPr/>
          <p:nvPr/>
        </p:nvSpPr>
        <p:spPr>
          <a:xfrm>
            <a:off x="1554480" y="233172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100</a:t>
            </a:r>
            <a:endParaRPr lang="en-US" sz="900" dirty="0"/>
          </a:p>
        </p:txBody>
      </p:sp>
      <p:sp>
        <p:nvSpPr>
          <p:cNvPr id="7" name="Text 5"/>
          <p:cNvSpPr/>
          <p:nvPr/>
        </p:nvSpPr>
        <p:spPr>
          <a:xfrm>
            <a:off x="1554480" y="2651760"/>
            <a:ext cx="6035040" cy="1005840"/>
          </a:xfrm>
          <a:prstGeom prst="rect">
            <a:avLst/>
          </a:prstGeom>
          <a:noFill/>
          <a:ln/>
        </p:spPr>
        <p:txBody>
          <a:bodyPr wrap="square" lIns="0" tIns="0" rIns="0" bIns="0" rtlCol="0" anchor="ctr"/>
          <a:lstStyle/>
          <a:p>
            <a:pPr algn="ctr" indent="0" marL="0">
              <a:buNone/>
            </a:pPr>
            <a:r>
              <a:rPr lang="en-US" sz="1700" b="1" i="1" dirty="0">
                <a:solidFill>
                  <a:srgbClr val="1A2B5C"/>
                </a:solidFill>
                <a:latin typeface="Georgia" pitchFamily="34" charset="0"/>
                <a:ea typeface="Georgia" pitchFamily="34" charset="-122"/>
                <a:cs typeface="Georgia" pitchFamily="34" charset="-120"/>
              </a:rPr>
              <a:t>"Los diáconos deben hacer los preparativos necesarios para esta ceremonia."</a:t>
            </a:r>
            <a:endParaRPr lang="en-US" sz="1700" dirty="0"/>
          </a:p>
        </p:txBody>
      </p:sp>
      <p:sp>
        <p:nvSpPr>
          <p:cNvPr id="8" name="Text 6"/>
          <p:cNvSpPr/>
          <p:nvPr/>
        </p:nvSpPr>
        <p:spPr>
          <a:xfrm>
            <a:off x="548640" y="4023360"/>
            <a:ext cx="8046720" cy="457200"/>
          </a:xfrm>
          <a:prstGeom prst="rect">
            <a:avLst/>
          </a:prstGeom>
          <a:noFill/>
          <a:ln/>
        </p:spPr>
        <p:txBody>
          <a:bodyPr wrap="square" lIns="0" tIns="0" rIns="0" bIns="0" rtlCol="0" anchor="ctr"/>
          <a:lstStyle/>
          <a:p>
            <a:pPr algn="ctr" indent="0" marL="0">
              <a:buNone/>
            </a:pPr>
            <a:r>
              <a:rPr lang="en-US" sz="1100" i="1" dirty="0">
                <a:solidFill>
                  <a:srgbClr val="94A3B8"/>
                </a:solidFill>
                <a:latin typeface="Calibri" pitchFamily="34" charset="0"/>
                <a:ea typeface="Calibri" pitchFamily="34" charset="-122"/>
                <a:cs typeface="Calibri" pitchFamily="34" charset="-120"/>
              </a:rPr>
              <a:t>Una frase corta del Manual delimita la responsabilidad institucional con claridad: nadie tiene esa tarea en lugar de los diáconos.</a:t>
            </a:r>
            <a:endParaRPr lang="en-US" sz="1100" dirty="0"/>
          </a:p>
        </p:txBody>
      </p:sp>
      <p:sp>
        <p:nvSpPr>
          <p:cNvPr id="9" name="Shape 7"/>
          <p:cNvSpPr/>
          <p:nvPr/>
        </p:nvSpPr>
        <p:spPr>
          <a:xfrm>
            <a:off x="548640" y="4617720"/>
            <a:ext cx="8046720" cy="18288"/>
          </a:xfrm>
          <a:prstGeom prst="rect">
            <a:avLst/>
          </a:prstGeom>
          <a:solidFill>
            <a:srgbClr val="E2E8F0"/>
          </a:solidFill>
          <a:ln w="12700">
            <a:solidFill>
              <a:srgbClr val="E2E8F0"/>
            </a:solidFill>
            <a:prstDash val="solid"/>
          </a:ln>
        </p:spPr>
      </p:sp>
      <p:sp>
        <p:nvSpPr>
          <p:cNvPr id="10" name="Text 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1" name="Text 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LAS ORIENTACIONES DEL MANUAL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Durante la ceremonia</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783080"/>
            <a:ext cx="8046720" cy="2194560"/>
          </a:xfrm>
          <a:prstGeom prst="rect">
            <a:avLst/>
          </a:prstGeom>
          <a:solidFill>
            <a:srgbClr val="F7FAFC"/>
          </a:solidFill>
          <a:ln w="12700">
            <a:solidFill>
              <a:srgbClr val="E87722"/>
            </a:solidFill>
            <a:prstDash val="solid"/>
          </a:ln>
        </p:spPr>
      </p:sp>
      <p:sp>
        <p:nvSpPr>
          <p:cNvPr id="6" name="Text 4"/>
          <p:cNvSpPr/>
          <p:nvPr/>
        </p:nvSpPr>
        <p:spPr>
          <a:xfrm>
            <a:off x="731520" y="192024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62</a:t>
            </a:r>
            <a:endParaRPr lang="en-US" sz="900" dirty="0"/>
          </a:p>
        </p:txBody>
      </p:sp>
      <p:sp>
        <p:nvSpPr>
          <p:cNvPr id="7" name="Text 5"/>
          <p:cNvSpPr/>
          <p:nvPr/>
        </p:nvSpPr>
        <p:spPr>
          <a:xfrm>
            <a:off x="731520" y="2194560"/>
            <a:ext cx="7680960" cy="1005840"/>
          </a:xfrm>
          <a:prstGeom prst="rect">
            <a:avLst/>
          </a:prstGeom>
          <a:noFill/>
          <a:ln/>
        </p:spPr>
        <p:txBody>
          <a:bodyPr wrap="square" lIns="0" tIns="0" rIns="0" bIns="0" rtlCol="0" anchor="t"/>
          <a:lstStyle/>
          <a:p>
            <a:pPr indent="0" marL="0">
              <a:buNone/>
            </a:pPr>
            <a:r>
              <a:rPr lang="en-US" sz="1300" i="1" dirty="0">
                <a:solidFill>
                  <a:srgbClr val="1A2B5C"/>
                </a:solidFill>
                <a:latin typeface="Georgia" pitchFamily="34" charset="0"/>
                <a:ea typeface="Georgia" pitchFamily="34" charset="-122"/>
                <a:cs typeface="Georgia" pitchFamily="34" charset="-120"/>
              </a:rPr>
              <a:t>"En la ceremonia bautismal, los diáconos deben hacer los preparativos necesarios y ayudar a los candidatos masculinos a entrar al agua y a salir de ella. Las diaconisas deben ayudar a las candidatas femeninas."</a:t>
            </a:r>
            <a:endParaRPr lang="en-US" sz="1300" dirty="0"/>
          </a:p>
        </p:txBody>
      </p:sp>
      <p:sp>
        <p:nvSpPr>
          <p:cNvPr id="8" name="Text 6"/>
          <p:cNvSpPr/>
          <p:nvPr/>
        </p:nvSpPr>
        <p:spPr>
          <a:xfrm>
            <a:off x="731520" y="3246120"/>
            <a:ext cx="7680960" cy="68580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Se debe ejercer cuidado de tener listas túnicas apropiadas. Son preferibles las túnicas de tela gruesa. Si no hay túnicas disponibles, los candidatos deben vestirse con modestia.</a:t>
            </a:r>
            <a:endParaRPr lang="en-US" sz="1100" dirty="0"/>
          </a:p>
        </p:txBody>
      </p:sp>
      <p:sp>
        <p:nvSpPr>
          <p:cNvPr id="9" name="Text 7"/>
          <p:cNvSpPr/>
          <p:nvPr/>
        </p:nvSpPr>
        <p:spPr>
          <a:xfrm>
            <a:off x="548640" y="4160520"/>
            <a:ext cx="8046720" cy="32004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El principio de separación por género en la asistencia y el cuidado con la vestimenta son institucionales.</a:t>
            </a:r>
            <a:endParaRPr lang="en-US" sz="1000" dirty="0"/>
          </a:p>
        </p:txBody>
      </p:sp>
      <p:sp>
        <p:nvSpPr>
          <p:cNvPr id="10"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1"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2"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LAS ORIENTACIONES DEL MANUAL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Las diaconisas: antes, durante y después</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783080"/>
            <a:ext cx="8046720" cy="2377440"/>
          </a:xfrm>
          <a:prstGeom prst="rect">
            <a:avLst/>
          </a:prstGeom>
          <a:solidFill>
            <a:srgbClr val="F7FAFC"/>
          </a:solidFill>
          <a:ln w="12700">
            <a:solidFill>
              <a:srgbClr val="E87722"/>
            </a:solidFill>
            <a:prstDash val="solid"/>
          </a:ln>
        </p:spPr>
      </p:sp>
      <p:sp>
        <p:nvSpPr>
          <p:cNvPr id="6" name="Text 4"/>
          <p:cNvSpPr/>
          <p:nvPr/>
        </p:nvSpPr>
        <p:spPr>
          <a:xfrm>
            <a:off x="731520" y="192024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102</a:t>
            </a:r>
            <a:endParaRPr lang="en-US" sz="900" dirty="0"/>
          </a:p>
        </p:txBody>
      </p:sp>
      <p:sp>
        <p:nvSpPr>
          <p:cNvPr id="7" name="Text 5"/>
          <p:cNvSpPr/>
          <p:nvPr/>
        </p:nvSpPr>
        <p:spPr>
          <a:xfrm>
            <a:off x="731520" y="2194560"/>
            <a:ext cx="7680960" cy="1051560"/>
          </a:xfrm>
          <a:prstGeom prst="rect">
            <a:avLst/>
          </a:prstGeom>
          <a:noFill/>
          <a:ln/>
        </p:spPr>
        <p:txBody>
          <a:bodyPr wrap="square" lIns="0" tIns="0" rIns="0" bIns="0" rtlCol="0" anchor="t"/>
          <a:lstStyle/>
          <a:p>
            <a:pPr indent="0" marL="0">
              <a:buNone/>
            </a:pPr>
            <a:r>
              <a:rPr lang="en-US" sz="1200" i="1" dirty="0">
                <a:solidFill>
                  <a:srgbClr val="1A2B5C"/>
                </a:solidFill>
                <a:latin typeface="Georgia" pitchFamily="34" charset="0"/>
                <a:ea typeface="Georgia" pitchFamily="34" charset="-122"/>
                <a:cs typeface="Georgia" pitchFamily="34" charset="-120"/>
              </a:rPr>
              <a:t>"Las diaconisas deben ayudar en las ceremonias bautismales, atendiendo a las damas que se van a bautizar, antes y después de la ceremonia. También aconsejan y ayudan en cuanto a las ropas adecuadas para el bautismo."</a:t>
            </a:r>
            <a:endParaRPr lang="en-US" sz="1200" dirty="0"/>
          </a:p>
        </p:txBody>
      </p:sp>
      <p:sp>
        <p:nvSpPr>
          <p:cNvPr id="8" name="Text 6"/>
          <p:cNvSpPr/>
          <p:nvPr/>
        </p:nvSpPr>
        <p:spPr>
          <a:xfrm>
            <a:off x="731520" y="3291840"/>
            <a:ext cx="7680960" cy="77724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La iglesia debe tener túnicas bautismales confeccionadas con tejidos adecuados. Luego del bautismo, las diaconisas deben lavarlas y guardarlas cuidadosamente para su uso futuro.</a:t>
            </a:r>
            <a:endParaRPr lang="en-US" sz="1100" dirty="0"/>
          </a:p>
        </p:txBody>
      </p:sp>
      <p:sp>
        <p:nvSpPr>
          <p:cNvPr id="9" name="Shape 7"/>
          <p:cNvSpPr/>
          <p:nvPr/>
        </p:nvSpPr>
        <p:spPr>
          <a:xfrm>
            <a:off x="548640" y="4617720"/>
            <a:ext cx="8046720" cy="18288"/>
          </a:xfrm>
          <a:prstGeom prst="rect">
            <a:avLst/>
          </a:prstGeom>
          <a:solidFill>
            <a:srgbClr val="E2E8F0"/>
          </a:solidFill>
          <a:ln w="12700">
            <a:solidFill>
              <a:srgbClr val="E2E8F0"/>
            </a:solidFill>
            <a:prstDash val="solid"/>
          </a:ln>
        </p:spPr>
      </p:sp>
      <p:sp>
        <p:nvSpPr>
          <p:cNvPr id="10" name="Text 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11" name="Text 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4800" b="1" dirty="0">
                <a:solidFill>
                  <a:srgbClr val="FFFFFF"/>
                </a:solidFill>
                <a:latin typeface="Georgia" pitchFamily="34" charset="0"/>
                <a:ea typeface="Georgia" pitchFamily="34" charset="-122"/>
                <a:cs typeface="Georgia" pitchFamily="34" charset="-120"/>
              </a:rPr>
              <a:t>Las tareas</a:t>
            </a:r>
            <a:endParaRPr lang="en-US" sz="4800" dirty="0"/>
          </a:p>
          <a:p>
            <a:pPr indent="0" marL="0">
              <a:buNone/>
            </a:pPr>
            <a:r>
              <a:rPr lang="en-US" sz="4800" b="1" dirty="0">
                <a:solidFill>
                  <a:srgbClr val="FFFFFF"/>
                </a:solidFill>
                <a:latin typeface="Georgia" pitchFamily="34" charset="0"/>
                <a:ea typeface="Georgia" pitchFamily="34" charset="-122"/>
                <a:cs typeface="Georgia" pitchFamily="34" charset="-120"/>
              </a:rPr>
              <a:t>en la ceremonia</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Listas concretas de responsabilidades de diáconos y diaconisas.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1148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LAS TAREAS EN LA CEREMONIA</a:t>
            </a:r>
            <a:endParaRPr lang="en-US" sz="1000" dirty="0"/>
          </a:p>
        </p:txBody>
      </p:sp>
      <p:sp>
        <p:nvSpPr>
          <p:cNvPr id="3" name="Shape 1"/>
          <p:cNvSpPr/>
          <p:nvPr/>
        </p:nvSpPr>
        <p:spPr>
          <a:xfrm>
            <a:off x="548640" y="868680"/>
            <a:ext cx="914400" cy="91440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777240" y="1097280"/>
            <a:ext cx="457200" cy="457200"/>
          </a:xfrm>
          <a:prstGeom prst="rect">
            <a:avLst/>
          </a:prstGeom>
        </p:spPr>
      </p:pic>
      <p:sp>
        <p:nvSpPr>
          <p:cNvPr id="5" name="Text 2"/>
          <p:cNvSpPr/>
          <p:nvPr/>
        </p:nvSpPr>
        <p:spPr>
          <a:xfrm>
            <a:off x="1645920" y="914400"/>
            <a:ext cx="6858000" cy="45720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Tareas de los diáconos</a:t>
            </a:r>
            <a:endParaRPr lang="en-US" sz="2600" dirty="0"/>
          </a:p>
        </p:txBody>
      </p:sp>
      <p:sp>
        <p:nvSpPr>
          <p:cNvPr id="6" name="Text 3"/>
          <p:cNvSpPr/>
          <p:nvPr/>
        </p:nvSpPr>
        <p:spPr>
          <a:xfrm>
            <a:off x="1645920" y="1371600"/>
            <a:ext cx="6858000" cy="365760"/>
          </a:xfrm>
          <a:prstGeom prst="rect">
            <a:avLst/>
          </a:prstGeom>
          <a:noFill/>
          <a:ln/>
        </p:spPr>
        <p:txBody>
          <a:bodyPr wrap="square" lIns="0" tIns="0" rIns="0" bIns="0" rtlCol="0" anchor="t"/>
          <a:lstStyle/>
          <a:p>
            <a:pPr indent="0" marL="0">
              <a:buNone/>
            </a:pPr>
            <a:r>
              <a:rPr lang="en-US" sz="1200" i="1" dirty="0">
                <a:solidFill>
                  <a:srgbClr val="E87722"/>
                </a:solidFill>
                <a:latin typeface="Calibri" pitchFamily="34" charset="0"/>
                <a:ea typeface="Calibri" pitchFamily="34" charset="-122"/>
                <a:cs typeface="Calibri" pitchFamily="34" charset="-120"/>
              </a:rPr>
              <a:t>Nueve responsabilidades concretas en la ceremonia</a:t>
            </a:r>
            <a:endParaRPr lang="en-US" sz="1200" dirty="0"/>
          </a:p>
        </p:txBody>
      </p:sp>
      <p:sp>
        <p:nvSpPr>
          <p:cNvPr id="7" name="Text 4"/>
          <p:cNvSpPr/>
          <p:nvPr/>
        </p:nvSpPr>
        <p:spPr>
          <a:xfrm>
            <a:off x="548640" y="1965960"/>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01</a:t>
            </a:r>
            <a:endParaRPr lang="en-US" sz="1100" dirty="0"/>
          </a:p>
        </p:txBody>
      </p:sp>
      <p:sp>
        <p:nvSpPr>
          <p:cNvPr id="8" name="Text 5"/>
          <p:cNvSpPr/>
          <p:nvPr/>
        </p:nvSpPr>
        <p:spPr>
          <a:xfrm>
            <a:off x="960120" y="1965960"/>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Asegurarse de que el bautisterio esté cargado y a temperatura adecuada.</a:t>
            </a:r>
            <a:endParaRPr lang="en-US" sz="1050" dirty="0"/>
          </a:p>
        </p:txBody>
      </p:sp>
      <p:sp>
        <p:nvSpPr>
          <p:cNvPr id="9" name="Text 6"/>
          <p:cNvSpPr/>
          <p:nvPr/>
        </p:nvSpPr>
        <p:spPr>
          <a:xfrm>
            <a:off x="548640" y="2249424"/>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02</a:t>
            </a:r>
            <a:endParaRPr lang="en-US" sz="1100" dirty="0"/>
          </a:p>
        </p:txBody>
      </p:sp>
      <p:sp>
        <p:nvSpPr>
          <p:cNvPr id="10" name="Text 7"/>
          <p:cNvSpPr/>
          <p:nvPr/>
        </p:nvSpPr>
        <p:spPr>
          <a:xfrm>
            <a:off x="960120" y="2249424"/>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Verificar las condiciones de limpieza y seguridad de los escalones.</a:t>
            </a:r>
            <a:endParaRPr lang="en-US" sz="1050" dirty="0"/>
          </a:p>
        </p:txBody>
      </p:sp>
      <p:sp>
        <p:nvSpPr>
          <p:cNvPr id="11" name="Text 8"/>
          <p:cNvSpPr/>
          <p:nvPr/>
        </p:nvSpPr>
        <p:spPr>
          <a:xfrm>
            <a:off x="548640" y="2532888"/>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03</a:t>
            </a:r>
            <a:endParaRPr lang="en-US" sz="1100" dirty="0"/>
          </a:p>
        </p:txBody>
      </p:sp>
      <p:sp>
        <p:nvSpPr>
          <p:cNvPr id="12" name="Text 9"/>
          <p:cNvSpPr/>
          <p:nvPr/>
        </p:nvSpPr>
        <p:spPr>
          <a:xfrm>
            <a:off x="960120" y="2532888"/>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Verificar que el micrófono del pastor oficiante esté seguro y lejos del agua.</a:t>
            </a:r>
            <a:endParaRPr lang="en-US" sz="1050" dirty="0"/>
          </a:p>
        </p:txBody>
      </p:sp>
      <p:sp>
        <p:nvSpPr>
          <p:cNvPr id="13" name="Text 10"/>
          <p:cNvSpPr/>
          <p:nvPr/>
        </p:nvSpPr>
        <p:spPr>
          <a:xfrm>
            <a:off x="548640" y="2816352"/>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04</a:t>
            </a:r>
            <a:endParaRPr lang="en-US" sz="1100" dirty="0"/>
          </a:p>
        </p:txBody>
      </p:sp>
      <p:sp>
        <p:nvSpPr>
          <p:cNvPr id="14" name="Text 11"/>
          <p:cNvSpPr/>
          <p:nvPr/>
        </p:nvSpPr>
        <p:spPr>
          <a:xfrm>
            <a:off x="960120" y="2816352"/>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Orientar con anticipación sobre la vestimenta apropiada para el bautismo.</a:t>
            </a:r>
            <a:endParaRPr lang="en-US" sz="1050" dirty="0"/>
          </a:p>
        </p:txBody>
      </p:sp>
      <p:sp>
        <p:nvSpPr>
          <p:cNvPr id="15" name="Text 12"/>
          <p:cNvSpPr/>
          <p:nvPr/>
        </p:nvSpPr>
        <p:spPr>
          <a:xfrm>
            <a:off x="548640" y="3099816"/>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05</a:t>
            </a:r>
            <a:endParaRPr lang="en-US" sz="1100" dirty="0"/>
          </a:p>
        </p:txBody>
      </p:sp>
      <p:sp>
        <p:nvSpPr>
          <p:cNvPr id="16" name="Text 13"/>
          <p:cNvSpPr/>
          <p:nvPr/>
        </p:nvSpPr>
        <p:spPr>
          <a:xfrm>
            <a:off x="960120" y="3099816"/>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Proveer túnicas de un tamaño adecuado para cada candidato.</a:t>
            </a:r>
            <a:endParaRPr lang="en-US" sz="1050" dirty="0"/>
          </a:p>
        </p:txBody>
      </p:sp>
      <p:sp>
        <p:nvSpPr>
          <p:cNvPr id="17" name="Text 14"/>
          <p:cNvSpPr/>
          <p:nvPr/>
        </p:nvSpPr>
        <p:spPr>
          <a:xfrm>
            <a:off x="548640" y="3383280"/>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06</a:t>
            </a:r>
            <a:endParaRPr lang="en-US" sz="1100" dirty="0"/>
          </a:p>
        </p:txBody>
      </p:sp>
      <p:sp>
        <p:nvSpPr>
          <p:cNvPr id="18" name="Text 15"/>
          <p:cNvSpPr/>
          <p:nvPr/>
        </p:nvSpPr>
        <p:spPr>
          <a:xfrm>
            <a:off x="960120" y="3383280"/>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Después del voto, conducir a los candidatos masculinos al vestuario y auxiliarlos.</a:t>
            </a:r>
            <a:endParaRPr lang="en-US" sz="1050" dirty="0"/>
          </a:p>
        </p:txBody>
      </p:sp>
      <p:sp>
        <p:nvSpPr>
          <p:cNvPr id="19" name="Text 16"/>
          <p:cNvSpPr/>
          <p:nvPr/>
        </p:nvSpPr>
        <p:spPr>
          <a:xfrm>
            <a:off x="548640" y="3666744"/>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07</a:t>
            </a:r>
            <a:endParaRPr lang="en-US" sz="1100" dirty="0"/>
          </a:p>
        </p:txBody>
      </p:sp>
      <p:sp>
        <p:nvSpPr>
          <p:cNvPr id="20" name="Text 17"/>
          <p:cNvSpPr/>
          <p:nvPr/>
        </p:nvSpPr>
        <p:spPr>
          <a:xfrm>
            <a:off x="960120" y="3666744"/>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Ayudar a los candidatos masculinos al entrar y salir del bautisterio.</a:t>
            </a:r>
            <a:endParaRPr lang="en-US" sz="1050" dirty="0"/>
          </a:p>
        </p:txBody>
      </p:sp>
      <p:sp>
        <p:nvSpPr>
          <p:cNvPr id="21" name="Text 18"/>
          <p:cNvSpPr/>
          <p:nvPr/>
        </p:nvSpPr>
        <p:spPr>
          <a:xfrm>
            <a:off x="548640" y="3950208"/>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08</a:t>
            </a:r>
            <a:endParaRPr lang="en-US" sz="1100" dirty="0"/>
          </a:p>
        </p:txBody>
      </p:sp>
      <p:sp>
        <p:nvSpPr>
          <p:cNvPr id="22" name="Text 19"/>
          <p:cNvSpPr/>
          <p:nvPr/>
        </p:nvSpPr>
        <p:spPr>
          <a:xfrm>
            <a:off x="960120" y="3950208"/>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Estar atentos para ayudar al pastor oficiante en cualquier momento.</a:t>
            </a:r>
            <a:endParaRPr lang="en-US" sz="1050" dirty="0"/>
          </a:p>
        </p:txBody>
      </p:sp>
      <p:sp>
        <p:nvSpPr>
          <p:cNvPr id="23" name="Text 20"/>
          <p:cNvSpPr/>
          <p:nvPr/>
        </p:nvSpPr>
        <p:spPr>
          <a:xfrm>
            <a:off x="548640" y="4233672"/>
            <a:ext cx="365760" cy="256032"/>
          </a:xfrm>
          <a:prstGeom prst="rect">
            <a:avLst/>
          </a:prstGeom>
          <a:noFill/>
          <a:ln/>
        </p:spPr>
        <p:txBody>
          <a:bodyPr wrap="square" lIns="0" tIns="0" rIns="0" bIns="0" rtlCol="0" anchor="t"/>
          <a:lstStyle/>
          <a:p>
            <a:pPr indent="0" marL="0">
              <a:buNone/>
            </a:pPr>
            <a:r>
              <a:rPr lang="en-US" sz="1100" b="1" dirty="0">
                <a:solidFill>
                  <a:srgbClr val="E87722"/>
                </a:solidFill>
                <a:latin typeface="Georgia" pitchFamily="34" charset="0"/>
                <a:ea typeface="Georgia" pitchFamily="34" charset="-122"/>
                <a:cs typeface="Georgia" pitchFamily="34" charset="-120"/>
              </a:rPr>
              <a:t>09</a:t>
            </a:r>
            <a:endParaRPr lang="en-US" sz="1100" dirty="0"/>
          </a:p>
        </p:txBody>
      </p:sp>
      <p:sp>
        <p:nvSpPr>
          <p:cNvPr id="24" name="Text 21"/>
          <p:cNvSpPr/>
          <p:nvPr/>
        </p:nvSpPr>
        <p:spPr>
          <a:xfrm>
            <a:off x="960120" y="4233672"/>
            <a:ext cx="7589520" cy="256032"/>
          </a:xfrm>
          <a:prstGeom prst="rect">
            <a:avLst/>
          </a:prstGeom>
          <a:noFill/>
          <a:ln/>
        </p:spPr>
        <p:txBody>
          <a:bodyPr wrap="square" lIns="0" tIns="0" rIns="0" bIns="0" rtlCol="0" anchor="t"/>
          <a:lstStyle/>
          <a:p>
            <a:pPr indent="0" marL="0">
              <a:buNone/>
            </a:pPr>
            <a:r>
              <a:rPr lang="en-US" sz="1050" dirty="0">
                <a:solidFill>
                  <a:srgbClr val="4A5568"/>
                </a:solidFill>
                <a:latin typeface="Calibri" pitchFamily="34" charset="0"/>
                <a:ea typeface="Calibri" pitchFamily="34" charset="-122"/>
                <a:cs typeface="Calibri" pitchFamily="34" charset="-120"/>
              </a:rPr>
              <a:t>Después de la ceremonia, tomar las providencias para vaciar el bautisterio.</a:t>
            </a:r>
            <a:endParaRPr lang="en-US" sz="1050" dirty="0"/>
          </a:p>
        </p:txBody>
      </p:sp>
      <p:sp>
        <p:nvSpPr>
          <p:cNvPr id="25" name="Shape 22"/>
          <p:cNvSpPr/>
          <p:nvPr/>
        </p:nvSpPr>
        <p:spPr>
          <a:xfrm>
            <a:off x="548640" y="4617720"/>
            <a:ext cx="8046720" cy="18288"/>
          </a:xfrm>
          <a:prstGeom prst="rect">
            <a:avLst/>
          </a:prstGeom>
          <a:solidFill>
            <a:srgbClr val="E2E8F0"/>
          </a:solidFill>
          <a:ln w="12700">
            <a:solidFill>
              <a:srgbClr val="E2E8F0"/>
            </a:solidFill>
            <a:prstDash val="solid"/>
          </a:ln>
        </p:spPr>
      </p:sp>
      <p:sp>
        <p:nvSpPr>
          <p:cNvPr id="26" name="Text 23"/>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10</a:t>
            </a:r>
            <a:endParaRPr lang="en-US" sz="900" dirty="0"/>
          </a:p>
        </p:txBody>
      </p:sp>
      <p:sp>
        <p:nvSpPr>
          <p:cNvPr id="27" name="Text 24"/>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10</dc:title>
  <dc:subject>PptxGenJS Presentation</dc:subject>
  <dc:creator>Asociación Ministerial · DSA</dc:creator>
  <cp:lastModifiedBy>Asociación Ministerial · DSA</cp:lastModifiedBy>
  <cp:revision>1</cp:revision>
  <dcterms:created xsi:type="dcterms:W3CDTF">2026-05-18T13:14:26Z</dcterms:created>
  <dcterms:modified xsi:type="dcterms:W3CDTF">2026-05-18T13:14:26Z</dcterms:modified>
</cp:coreProperties>
</file>