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notesMasterIdLst>
    <p:notesMasterId r:id="rId10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notesMaster" Target="notesMasters/notesMaster1.xml"/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F2A2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200" y="411480"/>
            <a:ext cx="411480" cy="41148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960120" y="411480"/>
            <a:ext cx="54864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MINISTÉRIO ADVENTISTA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1737360"/>
            <a:ext cx="8229600" cy="17373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5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Guia do</a:t>
            </a:r>
            <a:endParaRPr lang="en-US" sz="5400" dirty="0"/>
          </a:p>
          <a:p>
            <a:pPr indent="0" marL="0">
              <a:buNone/>
            </a:pPr>
            <a:r>
              <a:rPr lang="en-US" sz="5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Ancionato</a:t>
            </a:r>
            <a:endParaRPr lang="en-US" sz="5400" dirty="0"/>
          </a:p>
        </p:txBody>
      </p:sp>
      <p:sp>
        <p:nvSpPr>
          <p:cNvPr id="5" name="Shape 2"/>
          <p:cNvSpPr/>
          <p:nvPr/>
        </p:nvSpPr>
        <p:spPr>
          <a:xfrm>
            <a:off x="457200" y="3520440"/>
            <a:ext cx="640080" cy="54864"/>
          </a:xfrm>
          <a:prstGeom prst="rect">
            <a:avLst/>
          </a:prstGeom>
          <a:solidFill>
            <a:srgbClr val="2E9E8F"/>
          </a:solidFill>
          <a:ln w="12700">
            <a:solidFill>
              <a:srgbClr val="2E9E8F"/>
            </a:solidFill>
            <a:prstDash val="solid"/>
          </a:ln>
        </p:spPr>
      </p:sp>
      <p:sp>
        <p:nvSpPr>
          <p:cNvPr id="6" name="Text 3"/>
          <p:cNvSpPr/>
          <p:nvPr/>
        </p:nvSpPr>
        <p:spPr>
          <a:xfrm>
            <a:off x="457200" y="3703320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800" i="1" dirty="0">
                <a:solidFill>
                  <a:srgbClr val="CBD5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Conclusão · Um ministério de serviço</a:t>
            </a:r>
            <a:endParaRPr lang="en-US" sz="1800" dirty="0"/>
          </a:p>
        </p:txBody>
      </p:sp>
      <p:sp>
        <p:nvSpPr>
          <p:cNvPr id="7" name="Text 4"/>
          <p:cNvSpPr/>
          <p:nvPr/>
        </p:nvSpPr>
        <p:spPr>
          <a:xfrm>
            <a:off x="457200" y="4480560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ASSOCIAÇÃO MINISTERIAL</a:t>
            </a:r>
            <a:endParaRPr lang="en-US" sz="1100" dirty="0"/>
          </a:p>
        </p:txBody>
      </p:sp>
      <p:sp>
        <p:nvSpPr>
          <p:cNvPr id="8" name="Text 5"/>
          <p:cNvSpPr/>
          <p:nvPr/>
        </p:nvSpPr>
        <p:spPr>
          <a:xfrm>
            <a:off x="457200" y="475488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Divisão Sul-Americana</a:t>
            </a:r>
            <a:endParaRPr lang="en-US" sz="1000" dirty="0"/>
          </a:p>
        </p:txBody>
      </p:sp>
      <p:sp>
        <p:nvSpPr>
          <p:cNvPr id="9" name="Text 6"/>
          <p:cNvSpPr/>
          <p:nvPr/>
        </p:nvSpPr>
        <p:spPr>
          <a:xfrm>
            <a:off x="4572000" y="4572000"/>
            <a:ext cx="41148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b="1" spc="300" kern="0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8.ª edição · 2025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7772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CONCLUSÃO</a:t>
            </a:r>
            <a:endParaRPr lang="en-US" sz="1000" dirty="0"/>
          </a:p>
        </p:txBody>
      </p:sp>
      <p:sp>
        <p:nvSpPr>
          <p:cNvPr id="3" name="Shape 1"/>
          <p:cNvSpPr/>
          <p:nvPr/>
        </p:nvSpPr>
        <p:spPr>
          <a:xfrm>
            <a:off x="548640" y="1005840"/>
            <a:ext cx="1280160" cy="1280160"/>
          </a:xfrm>
          <a:prstGeom prst="ellipse">
            <a:avLst/>
          </a:prstGeom>
          <a:solidFill>
            <a:srgbClr val="1F2A2E"/>
          </a:solidFill>
          <a:ln w="12700">
            <a:solidFill>
              <a:srgbClr val="1F2A2E"/>
            </a:solidFill>
            <a:prstDash val="solid"/>
          </a:ln>
        </p:spPr>
      </p:sp>
      <p:pic>
        <p:nvPicPr>
          <p:cNvPr id="4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68680" y="1325880"/>
            <a:ext cx="640080" cy="64008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2103120" y="1051560"/>
            <a:ext cx="649224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2600" b="1" dirty="0">
                <a:solidFill>
                  <a:srgbClr val="1F2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 continuidade da obra de Deus</a:t>
            </a:r>
            <a:endParaRPr lang="en-US" sz="2600" dirty="0"/>
          </a:p>
        </p:txBody>
      </p:sp>
      <p:sp>
        <p:nvSpPr>
          <p:cNvPr id="6" name="Text 3"/>
          <p:cNvSpPr/>
          <p:nvPr/>
        </p:nvSpPr>
        <p:spPr>
          <a:xfrm>
            <a:off x="2103120" y="1810512"/>
            <a:ext cx="64922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400" i="1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Deus sempre suscitou líderes para o Seu povo</a:t>
            </a:r>
            <a:endParaRPr lang="en-US" sz="1400" dirty="0"/>
          </a:p>
        </p:txBody>
      </p:sp>
      <p:sp>
        <p:nvSpPr>
          <p:cNvPr id="7" name="Text 4"/>
          <p:cNvSpPr/>
          <p:nvPr/>
        </p:nvSpPr>
        <p:spPr>
          <a:xfrm>
            <a:off x="548640" y="2651760"/>
            <a:ext cx="8138160" cy="17373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spcAft>
                <a:spcPts val="800"/>
              </a:spcAft>
              <a:buNone/>
            </a:pPr>
            <a:r>
              <a:rPr lang="en-US" sz="14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Ao longo da história, Deus suscitou líderes para conduzir o Seu povo. O ministério do ancionato é a continuidade dessa ação de Deus no pastoreio de Sua igreja.</a:t>
            </a:r>
            <a:endParaRPr lang="en-US" sz="1450" dirty="0"/>
          </a:p>
          <a:p>
            <a:pPr indent="0" marL="0">
              <a:spcAft>
                <a:spcPts val="800"/>
              </a:spcAft>
              <a:buNone/>
            </a:pPr>
            <a:endParaRPr lang="en-US" sz="145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4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Este Guia reuniu recomendações e orientações práticas para auxiliar os homens e mulheres que lideram a igreja local.</a:t>
            </a:r>
            <a:endParaRPr lang="en-US" sz="1450" dirty="0"/>
          </a:p>
        </p:txBody>
      </p:sp>
      <p:sp>
        <p:nvSpPr>
          <p:cNvPr id="8" name="Shape 5"/>
          <p:cNvSpPr/>
          <p:nvPr/>
        </p:nvSpPr>
        <p:spPr>
          <a:xfrm>
            <a:off x="548640" y="4617720"/>
            <a:ext cx="8046720" cy="18288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9" name="Text 6"/>
          <p:cNvSpPr/>
          <p:nvPr/>
        </p:nvSpPr>
        <p:spPr>
          <a:xfrm>
            <a:off x="548640" y="470916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Guia do Ancionato · Conclusão</a:t>
            </a:r>
            <a:endParaRPr lang="en-US" sz="900" dirty="0"/>
          </a:p>
        </p:txBody>
      </p:sp>
      <p:sp>
        <p:nvSpPr>
          <p:cNvPr id="10" name="Text 7"/>
          <p:cNvSpPr/>
          <p:nvPr/>
        </p:nvSpPr>
        <p:spPr>
          <a:xfrm>
            <a:off x="8138160" y="470916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b="1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152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1F2A2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31520" y="1005840"/>
            <a:ext cx="822960" cy="8229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914400" y="1920240"/>
            <a:ext cx="7315200" cy="1645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28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"O Filho do Homem não veio para ser</a:t>
            </a:r>
            <a:endParaRPr lang="en-US" sz="2800" dirty="0"/>
          </a:p>
          <a:p>
            <a:pPr indent="0" marL="0">
              <a:buNone/>
            </a:pPr>
            <a:r>
              <a:rPr lang="en-US" sz="28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servido, mas para servir."</a:t>
            </a:r>
            <a:endParaRPr lang="en-US" sz="2800" dirty="0"/>
          </a:p>
        </p:txBody>
      </p:sp>
      <p:sp>
        <p:nvSpPr>
          <p:cNvPr id="4" name="Shape 1"/>
          <p:cNvSpPr/>
          <p:nvPr/>
        </p:nvSpPr>
        <p:spPr>
          <a:xfrm>
            <a:off x="914400" y="3749040"/>
            <a:ext cx="365760" cy="36576"/>
          </a:xfrm>
          <a:prstGeom prst="rect">
            <a:avLst/>
          </a:prstGeom>
          <a:solidFill>
            <a:srgbClr val="2E9E8F"/>
          </a:solidFill>
          <a:ln w="12700">
            <a:solidFill>
              <a:srgbClr val="2E9E8F"/>
            </a:solidFill>
            <a:prstDash val="solid"/>
          </a:ln>
        </p:spPr>
      </p:sp>
      <p:sp>
        <p:nvSpPr>
          <p:cNvPr id="5" name="Text 2"/>
          <p:cNvSpPr/>
          <p:nvPr/>
        </p:nvSpPr>
        <p:spPr>
          <a:xfrm>
            <a:off x="1417320" y="3611880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400" kern="0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MARCOS 10:45</a:t>
            </a:r>
            <a:endParaRPr lang="en-US" sz="1200" dirty="0"/>
          </a:p>
        </p:txBody>
      </p:sp>
      <p:sp>
        <p:nvSpPr>
          <p:cNvPr id="6" name="Text 3"/>
          <p:cNvSpPr/>
          <p:nvPr/>
        </p:nvSpPr>
        <p:spPr>
          <a:xfrm>
            <a:off x="914400" y="3977640"/>
            <a:ext cx="6858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 coração do ministério do ancionato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6858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500" kern="0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CONCLUSÃO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3000" b="1" dirty="0">
                <a:solidFill>
                  <a:srgbClr val="1F2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Sobre fundamentos firmes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548640" y="1508760"/>
            <a:ext cx="548640" cy="45720"/>
          </a:xfrm>
          <a:prstGeom prst="rect">
            <a:avLst/>
          </a:prstGeom>
          <a:solidFill>
            <a:srgbClr val="2E9E8F"/>
          </a:solidFill>
          <a:ln w="12700">
            <a:solidFill>
              <a:srgbClr val="2E9E8F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548640" y="1920240"/>
            <a:ext cx="2468880" cy="2560320"/>
          </a:xfrm>
          <a:prstGeom prst="rect">
            <a:avLst/>
          </a:prstGeom>
          <a:solidFill>
            <a:srgbClr val="F7FAFC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548640" y="1920240"/>
            <a:ext cx="73152" cy="2560320"/>
          </a:xfrm>
          <a:prstGeom prst="rect">
            <a:avLst/>
          </a:prstGeom>
          <a:solidFill>
            <a:srgbClr val="2E9E8F"/>
          </a:solidFill>
          <a:ln w="12700">
            <a:solidFill>
              <a:srgbClr val="2E9E8F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868680" y="2194560"/>
            <a:ext cx="640080" cy="640080"/>
          </a:xfrm>
          <a:prstGeom prst="ellipse">
            <a:avLst/>
          </a:prstGeom>
          <a:solidFill>
            <a:srgbClr val="FFFFFF"/>
          </a:solidFill>
          <a:ln w="19050">
            <a:solidFill>
              <a:srgbClr val="2E9E8F"/>
            </a:solidFill>
            <a:prstDash val="solid"/>
          </a:ln>
        </p:spPr>
      </p:sp>
      <p:pic>
        <p:nvPicPr>
          <p:cNvPr id="8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05840" y="2331720"/>
            <a:ext cx="365760" cy="365760"/>
          </a:xfrm>
          <a:prstGeom prst="rect">
            <a:avLst/>
          </a:prstGeom>
        </p:spPr>
      </p:pic>
      <p:sp>
        <p:nvSpPr>
          <p:cNvPr id="9" name="Text 6"/>
          <p:cNvSpPr/>
          <p:nvPr/>
        </p:nvSpPr>
        <p:spPr>
          <a:xfrm>
            <a:off x="2286000" y="2194560"/>
            <a:ext cx="5943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2200" b="1" dirty="0">
                <a:solidFill>
                  <a:srgbClr val="E2E8F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01</a:t>
            </a:r>
            <a:endParaRPr lang="en-US" sz="2200" dirty="0"/>
          </a:p>
        </p:txBody>
      </p:sp>
      <p:sp>
        <p:nvSpPr>
          <p:cNvPr id="10" name="Text 7"/>
          <p:cNvSpPr/>
          <p:nvPr/>
        </p:nvSpPr>
        <p:spPr>
          <a:xfrm>
            <a:off x="822960" y="3017520"/>
            <a:ext cx="21031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700" b="1" dirty="0">
                <a:solidFill>
                  <a:srgbClr val="1F2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Bíblia</a:t>
            </a:r>
            <a:endParaRPr lang="en-US" sz="1700" dirty="0"/>
          </a:p>
        </p:txBody>
      </p:sp>
      <p:sp>
        <p:nvSpPr>
          <p:cNvPr id="11" name="Text 8"/>
          <p:cNvSpPr/>
          <p:nvPr/>
        </p:nvSpPr>
        <p:spPr>
          <a:xfrm>
            <a:off x="822960" y="3493008"/>
            <a:ext cx="20574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Palavra de Deus é o fundamento e a norma de todo o ministério.</a:t>
            </a:r>
            <a:endParaRPr lang="en-US" sz="1150" dirty="0"/>
          </a:p>
        </p:txBody>
      </p:sp>
      <p:sp>
        <p:nvSpPr>
          <p:cNvPr id="12" name="Shape 9"/>
          <p:cNvSpPr/>
          <p:nvPr/>
        </p:nvSpPr>
        <p:spPr>
          <a:xfrm>
            <a:off x="3291840" y="1920240"/>
            <a:ext cx="2468880" cy="2560320"/>
          </a:xfrm>
          <a:prstGeom prst="rect">
            <a:avLst/>
          </a:prstGeom>
          <a:solidFill>
            <a:srgbClr val="F7FAFC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13" name="Shape 10"/>
          <p:cNvSpPr/>
          <p:nvPr/>
        </p:nvSpPr>
        <p:spPr>
          <a:xfrm>
            <a:off x="3291840" y="1920240"/>
            <a:ext cx="73152" cy="2560320"/>
          </a:xfrm>
          <a:prstGeom prst="rect">
            <a:avLst/>
          </a:prstGeom>
          <a:solidFill>
            <a:srgbClr val="2E9E8F"/>
          </a:solidFill>
          <a:ln w="12700">
            <a:solidFill>
              <a:srgbClr val="2E9E8F"/>
            </a:solidFill>
            <a:prstDash val="solid"/>
          </a:ln>
        </p:spPr>
      </p:sp>
      <p:sp>
        <p:nvSpPr>
          <p:cNvPr id="14" name="Shape 11"/>
          <p:cNvSpPr/>
          <p:nvPr/>
        </p:nvSpPr>
        <p:spPr>
          <a:xfrm>
            <a:off x="3611880" y="2194560"/>
            <a:ext cx="640080" cy="640080"/>
          </a:xfrm>
          <a:prstGeom prst="ellipse">
            <a:avLst/>
          </a:prstGeom>
          <a:solidFill>
            <a:srgbClr val="FFFFFF"/>
          </a:solidFill>
          <a:ln w="19050">
            <a:solidFill>
              <a:srgbClr val="2E9E8F"/>
            </a:solidFill>
            <a:prstDash val="solid"/>
          </a:ln>
        </p:spPr>
      </p:sp>
      <p:pic>
        <p:nvPicPr>
          <p:cNvPr id="15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49040" y="2331720"/>
            <a:ext cx="365760" cy="365760"/>
          </a:xfrm>
          <a:prstGeom prst="rect">
            <a:avLst/>
          </a:prstGeom>
        </p:spPr>
      </p:pic>
      <p:sp>
        <p:nvSpPr>
          <p:cNvPr id="16" name="Text 12"/>
          <p:cNvSpPr/>
          <p:nvPr/>
        </p:nvSpPr>
        <p:spPr>
          <a:xfrm>
            <a:off x="5029200" y="2194560"/>
            <a:ext cx="5943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2200" b="1" dirty="0">
                <a:solidFill>
                  <a:srgbClr val="E2E8F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02</a:t>
            </a:r>
            <a:endParaRPr lang="en-US" sz="2200" dirty="0"/>
          </a:p>
        </p:txBody>
      </p:sp>
      <p:sp>
        <p:nvSpPr>
          <p:cNvPr id="17" name="Text 13"/>
          <p:cNvSpPr/>
          <p:nvPr/>
        </p:nvSpPr>
        <p:spPr>
          <a:xfrm>
            <a:off x="3566160" y="3017520"/>
            <a:ext cx="21031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700" b="1" dirty="0">
                <a:solidFill>
                  <a:srgbClr val="1F2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 Espírito de Profecia</a:t>
            </a:r>
            <a:endParaRPr lang="en-US" sz="1700" dirty="0"/>
          </a:p>
        </p:txBody>
      </p:sp>
      <p:sp>
        <p:nvSpPr>
          <p:cNvPr id="18" name="Text 14"/>
          <p:cNvSpPr/>
          <p:nvPr/>
        </p:nvSpPr>
        <p:spPr>
          <a:xfrm>
            <a:off x="3566160" y="3493008"/>
            <a:ext cx="20574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Os escritos inspirados que iluminam e aplicam a verdade bíblica.</a:t>
            </a:r>
            <a:endParaRPr lang="en-US" sz="1150" dirty="0"/>
          </a:p>
        </p:txBody>
      </p:sp>
      <p:sp>
        <p:nvSpPr>
          <p:cNvPr id="19" name="Shape 15"/>
          <p:cNvSpPr/>
          <p:nvPr/>
        </p:nvSpPr>
        <p:spPr>
          <a:xfrm>
            <a:off x="6035040" y="1920240"/>
            <a:ext cx="2468880" cy="2560320"/>
          </a:xfrm>
          <a:prstGeom prst="rect">
            <a:avLst/>
          </a:prstGeom>
          <a:solidFill>
            <a:srgbClr val="F7FAFC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20" name="Shape 16"/>
          <p:cNvSpPr/>
          <p:nvPr/>
        </p:nvSpPr>
        <p:spPr>
          <a:xfrm>
            <a:off x="6035040" y="1920240"/>
            <a:ext cx="73152" cy="2560320"/>
          </a:xfrm>
          <a:prstGeom prst="rect">
            <a:avLst/>
          </a:prstGeom>
          <a:solidFill>
            <a:srgbClr val="2E9E8F"/>
          </a:solidFill>
          <a:ln w="12700">
            <a:solidFill>
              <a:srgbClr val="2E9E8F"/>
            </a:solidFill>
            <a:prstDash val="solid"/>
          </a:ln>
        </p:spPr>
      </p:sp>
      <p:sp>
        <p:nvSpPr>
          <p:cNvPr id="21" name="Shape 17"/>
          <p:cNvSpPr/>
          <p:nvPr/>
        </p:nvSpPr>
        <p:spPr>
          <a:xfrm>
            <a:off x="6355080" y="2194560"/>
            <a:ext cx="640080" cy="640080"/>
          </a:xfrm>
          <a:prstGeom prst="ellipse">
            <a:avLst/>
          </a:prstGeom>
          <a:solidFill>
            <a:srgbClr val="FFFFFF"/>
          </a:solidFill>
          <a:ln w="19050">
            <a:solidFill>
              <a:srgbClr val="2E9E8F"/>
            </a:solidFill>
            <a:prstDash val="solid"/>
          </a:ln>
        </p:spPr>
      </p:sp>
      <p:pic>
        <p:nvPicPr>
          <p:cNvPr id="22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92240" y="2331720"/>
            <a:ext cx="365760" cy="365760"/>
          </a:xfrm>
          <a:prstGeom prst="rect">
            <a:avLst/>
          </a:prstGeom>
        </p:spPr>
      </p:pic>
      <p:sp>
        <p:nvSpPr>
          <p:cNvPr id="23" name="Text 18"/>
          <p:cNvSpPr/>
          <p:nvPr/>
        </p:nvSpPr>
        <p:spPr>
          <a:xfrm>
            <a:off x="7772400" y="2194560"/>
            <a:ext cx="5943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2200" b="1" dirty="0">
                <a:solidFill>
                  <a:srgbClr val="E2E8F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03</a:t>
            </a:r>
            <a:endParaRPr lang="en-US" sz="2200" dirty="0"/>
          </a:p>
        </p:txBody>
      </p:sp>
      <p:sp>
        <p:nvSpPr>
          <p:cNvPr id="24" name="Text 19"/>
          <p:cNvSpPr/>
          <p:nvPr/>
        </p:nvSpPr>
        <p:spPr>
          <a:xfrm>
            <a:off x="6309360" y="3017520"/>
            <a:ext cx="21031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700" b="1" dirty="0">
                <a:solidFill>
                  <a:srgbClr val="1F2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 Manual da Igreja</a:t>
            </a:r>
            <a:endParaRPr lang="en-US" sz="1700" dirty="0"/>
          </a:p>
        </p:txBody>
      </p:sp>
      <p:sp>
        <p:nvSpPr>
          <p:cNvPr id="25" name="Text 20"/>
          <p:cNvSpPr/>
          <p:nvPr/>
        </p:nvSpPr>
        <p:spPr>
          <a:xfrm>
            <a:off x="6309360" y="3493008"/>
            <a:ext cx="20574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 diretrizes e os votos que mantêm a unidade da igreja.</a:t>
            </a:r>
            <a:endParaRPr lang="en-US" sz="115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7772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CONCLUSÃO</a:t>
            </a:r>
            <a:endParaRPr lang="en-US" sz="1000" dirty="0"/>
          </a:p>
        </p:txBody>
      </p:sp>
      <p:sp>
        <p:nvSpPr>
          <p:cNvPr id="3" name="Shape 1"/>
          <p:cNvSpPr/>
          <p:nvPr/>
        </p:nvSpPr>
        <p:spPr>
          <a:xfrm>
            <a:off x="548640" y="1005840"/>
            <a:ext cx="1280160" cy="1280160"/>
          </a:xfrm>
          <a:prstGeom prst="ellipse">
            <a:avLst/>
          </a:prstGeom>
          <a:solidFill>
            <a:srgbClr val="1F2A2E"/>
          </a:solidFill>
          <a:ln w="12700">
            <a:solidFill>
              <a:srgbClr val="1F2A2E"/>
            </a:solidFill>
            <a:prstDash val="solid"/>
          </a:ln>
        </p:spPr>
      </p:sp>
      <p:pic>
        <p:nvPicPr>
          <p:cNvPr id="4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68680" y="1325880"/>
            <a:ext cx="640080" cy="64008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2103120" y="1051560"/>
            <a:ext cx="649224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2600" b="1" dirty="0">
                <a:solidFill>
                  <a:srgbClr val="1F2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Uma liderança servidora</a:t>
            </a:r>
            <a:endParaRPr lang="en-US" sz="2600" dirty="0"/>
          </a:p>
        </p:txBody>
      </p:sp>
      <p:sp>
        <p:nvSpPr>
          <p:cNvPr id="6" name="Text 3"/>
          <p:cNvSpPr/>
          <p:nvPr/>
        </p:nvSpPr>
        <p:spPr>
          <a:xfrm>
            <a:off x="2103120" y="1810512"/>
            <a:ext cx="64922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400" i="1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honra do ministério está em servir</a:t>
            </a:r>
            <a:endParaRPr lang="en-US" sz="1400" dirty="0"/>
          </a:p>
        </p:txBody>
      </p:sp>
      <p:sp>
        <p:nvSpPr>
          <p:cNvPr id="7" name="Text 4"/>
          <p:cNvSpPr/>
          <p:nvPr/>
        </p:nvSpPr>
        <p:spPr>
          <a:xfrm>
            <a:off x="548640" y="2651760"/>
            <a:ext cx="8138160" cy="17373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spcAft>
                <a:spcPts val="800"/>
              </a:spcAft>
              <a:buNone/>
            </a:pPr>
            <a:r>
              <a:rPr lang="en-US" sz="14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honra do ministério do ancionato está em servir à igreja, segundo o exemplo de Cristo. O povo de Deus se beneficia de uma liderança consciente de seu propósito.</a:t>
            </a:r>
            <a:endParaRPr lang="en-US" sz="1450" dirty="0"/>
          </a:p>
          <a:p>
            <a:pPr indent="0" marL="0">
              <a:spcAft>
                <a:spcPts val="800"/>
              </a:spcAft>
              <a:buNone/>
            </a:pPr>
            <a:endParaRPr lang="en-US" sz="145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4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É uma liderança que pastoreia «não por obrigação, mas espontaneamente, como Deus quer; não por ganância, mas de boa vontade» (1Pe 5:2).</a:t>
            </a:r>
            <a:endParaRPr lang="en-US" sz="1450" dirty="0"/>
          </a:p>
        </p:txBody>
      </p:sp>
      <p:sp>
        <p:nvSpPr>
          <p:cNvPr id="8" name="Shape 5"/>
          <p:cNvSpPr/>
          <p:nvPr/>
        </p:nvSpPr>
        <p:spPr>
          <a:xfrm>
            <a:off x="548640" y="4617720"/>
            <a:ext cx="8046720" cy="18288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9" name="Text 6"/>
          <p:cNvSpPr/>
          <p:nvPr/>
        </p:nvSpPr>
        <p:spPr>
          <a:xfrm>
            <a:off x="548640" y="470916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Guia do Ancionato · Conclusão</a:t>
            </a:r>
            <a:endParaRPr lang="en-US" sz="900" dirty="0"/>
          </a:p>
        </p:txBody>
      </p:sp>
      <p:sp>
        <p:nvSpPr>
          <p:cNvPr id="10" name="Text 7"/>
          <p:cNvSpPr/>
          <p:nvPr/>
        </p:nvSpPr>
        <p:spPr>
          <a:xfrm>
            <a:off x="8138160" y="470916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b="1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152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1F2A2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31520" y="1005840"/>
            <a:ext cx="822960" cy="8229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914400" y="1920240"/>
            <a:ext cx="7315200" cy="1645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28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"É grande privilégio ser colaborador</a:t>
            </a:r>
            <a:endParaRPr lang="en-US" sz="2800" dirty="0"/>
          </a:p>
          <a:p>
            <a:pPr indent="0" marL="0">
              <a:buNone/>
            </a:pPr>
            <a:r>
              <a:rPr lang="en-US" sz="28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de Cristo na salvação de pessoas."</a:t>
            </a:r>
            <a:endParaRPr lang="en-US" sz="2800" dirty="0"/>
          </a:p>
        </p:txBody>
      </p:sp>
      <p:sp>
        <p:nvSpPr>
          <p:cNvPr id="4" name="Shape 1"/>
          <p:cNvSpPr/>
          <p:nvPr/>
        </p:nvSpPr>
        <p:spPr>
          <a:xfrm>
            <a:off x="914400" y="3749040"/>
            <a:ext cx="365760" cy="36576"/>
          </a:xfrm>
          <a:prstGeom prst="rect">
            <a:avLst/>
          </a:prstGeom>
          <a:solidFill>
            <a:srgbClr val="2E9E8F"/>
          </a:solidFill>
          <a:ln w="12700">
            <a:solidFill>
              <a:srgbClr val="2E9E8F"/>
            </a:solidFill>
            <a:prstDash val="solid"/>
          </a:ln>
        </p:spPr>
      </p:sp>
      <p:sp>
        <p:nvSpPr>
          <p:cNvPr id="5" name="Text 2"/>
          <p:cNvSpPr/>
          <p:nvPr/>
        </p:nvSpPr>
        <p:spPr>
          <a:xfrm>
            <a:off x="1417320" y="3611880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400" kern="0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ELLEN G. WHITE</a:t>
            </a:r>
            <a:endParaRPr lang="en-US" sz="1200" dirty="0"/>
          </a:p>
        </p:txBody>
      </p:sp>
      <p:sp>
        <p:nvSpPr>
          <p:cNvPr id="6" name="Text 3"/>
          <p:cNvSpPr/>
          <p:nvPr/>
        </p:nvSpPr>
        <p:spPr>
          <a:xfrm>
            <a:off x="914400" y="3977640"/>
            <a:ext cx="6858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Obreiros Evangélicos, p. 147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7772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CONCLUSÃO</a:t>
            </a:r>
            <a:endParaRPr lang="en-US" sz="1000" dirty="0"/>
          </a:p>
        </p:txBody>
      </p:sp>
      <p:sp>
        <p:nvSpPr>
          <p:cNvPr id="3" name="Shape 1"/>
          <p:cNvSpPr/>
          <p:nvPr/>
        </p:nvSpPr>
        <p:spPr>
          <a:xfrm>
            <a:off x="548640" y="1005840"/>
            <a:ext cx="1280160" cy="1280160"/>
          </a:xfrm>
          <a:prstGeom prst="ellipse">
            <a:avLst/>
          </a:prstGeom>
          <a:solidFill>
            <a:srgbClr val="1F2A2E"/>
          </a:solidFill>
          <a:ln w="12700">
            <a:solidFill>
              <a:srgbClr val="1F2A2E"/>
            </a:solidFill>
            <a:prstDash val="solid"/>
          </a:ln>
        </p:spPr>
      </p:sp>
      <p:pic>
        <p:nvPicPr>
          <p:cNvPr id="4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68680" y="1325880"/>
            <a:ext cx="640080" cy="64008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2103120" y="1051560"/>
            <a:ext cx="649224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2600" b="1" dirty="0">
                <a:solidFill>
                  <a:srgbClr val="1F2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Preparar a igreja para o encontro</a:t>
            </a:r>
            <a:endParaRPr lang="en-US" sz="2600" dirty="0"/>
          </a:p>
        </p:txBody>
      </p:sp>
      <p:sp>
        <p:nvSpPr>
          <p:cNvPr id="6" name="Text 3"/>
          <p:cNvSpPr/>
          <p:nvPr/>
        </p:nvSpPr>
        <p:spPr>
          <a:xfrm>
            <a:off x="2103120" y="1810512"/>
            <a:ext cx="64922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400" i="1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Um ministério de salvação e esperança</a:t>
            </a:r>
            <a:endParaRPr lang="en-US" sz="1400" dirty="0"/>
          </a:p>
        </p:txBody>
      </p:sp>
      <p:sp>
        <p:nvSpPr>
          <p:cNvPr id="7" name="Text 4"/>
          <p:cNvSpPr/>
          <p:nvPr/>
        </p:nvSpPr>
        <p:spPr>
          <a:xfrm>
            <a:off x="548640" y="2651760"/>
            <a:ext cx="8138160" cy="17373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spcAft>
                <a:spcPts val="800"/>
              </a:spcAft>
              <a:buNone/>
            </a:pPr>
            <a:r>
              <a:rPr lang="en-US" sz="14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Mais que administrar e organizar, o ancionato existe para conduzir as pessoas a Cristo e nutrir sua vida espiritual.</a:t>
            </a:r>
            <a:endParaRPr lang="en-US" sz="1450" dirty="0"/>
          </a:p>
          <a:p>
            <a:pPr indent="0" marL="0">
              <a:spcAft>
                <a:spcPts val="800"/>
              </a:spcAft>
              <a:buNone/>
            </a:pPr>
            <a:endParaRPr lang="en-US" sz="145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4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Que o ancionato exerça um ministério de salvação, preparando a igreja para o encontro com o Senhor que em breve voltará.</a:t>
            </a:r>
            <a:endParaRPr lang="en-US" sz="1450" dirty="0"/>
          </a:p>
        </p:txBody>
      </p:sp>
      <p:sp>
        <p:nvSpPr>
          <p:cNvPr id="8" name="Shape 5"/>
          <p:cNvSpPr/>
          <p:nvPr/>
        </p:nvSpPr>
        <p:spPr>
          <a:xfrm>
            <a:off x="548640" y="4617720"/>
            <a:ext cx="8046720" cy="18288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9" name="Text 6"/>
          <p:cNvSpPr/>
          <p:nvPr/>
        </p:nvSpPr>
        <p:spPr>
          <a:xfrm>
            <a:off x="548640" y="470916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Guia do Ancionato · Conclusão</a:t>
            </a:r>
            <a:endParaRPr lang="en-US" sz="900" dirty="0"/>
          </a:p>
        </p:txBody>
      </p:sp>
      <p:sp>
        <p:nvSpPr>
          <p:cNvPr id="10" name="Text 7"/>
          <p:cNvSpPr/>
          <p:nvPr/>
        </p:nvSpPr>
        <p:spPr>
          <a:xfrm>
            <a:off x="8138160" y="470916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b="1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152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111A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023360" y="822960"/>
            <a:ext cx="1097280" cy="1097280"/>
          </a:xfrm>
          <a:prstGeom prst="ellipse">
            <a:avLst/>
          </a:prstGeom>
          <a:solidFill>
            <a:srgbClr val="2E9E8F"/>
          </a:solidFill>
          <a:ln w="12700">
            <a:solidFill>
              <a:srgbClr val="2E9E8F"/>
            </a:solidFill>
            <a:prstDash val="solid"/>
          </a:ln>
        </p:spPr>
      </p:sp>
      <p:pic>
        <p:nvPicPr>
          <p:cNvPr id="3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97680" y="1097280"/>
            <a:ext cx="548640" cy="54864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457200" y="2194560"/>
            <a:ext cx="82296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5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Obrigado</a:t>
            </a:r>
            <a:endParaRPr lang="en-US" sz="5000" dirty="0"/>
          </a:p>
        </p:txBody>
      </p:sp>
      <p:sp>
        <p:nvSpPr>
          <p:cNvPr id="5" name="Shape 2"/>
          <p:cNvSpPr/>
          <p:nvPr/>
        </p:nvSpPr>
        <p:spPr>
          <a:xfrm>
            <a:off x="4206240" y="3063240"/>
            <a:ext cx="731520" cy="45720"/>
          </a:xfrm>
          <a:prstGeom prst="rect">
            <a:avLst/>
          </a:prstGeom>
          <a:solidFill>
            <a:srgbClr val="2E9E8F"/>
          </a:solidFill>
          <a:ln w="12700">
            <a:solidFill>
              <a:srgbClr val="2E9E8F"/>
            </a:solidFill>
            <a:prstDash val="solid"/>
          </a:ln>
        </p:spPr>
      </p:sp>
      <p:sp>
        <p:nvSpPr>
          <p:cNvPr id="6" name="Text 3"/>
          <p:cNvSpPr/>
          <p:nvPr/>
        </p:nvSpPr>
        <p:spPr>
          <a:xfrm>
            <a:off x="457200" y="3246120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2000" b="1" spc="600" kern="0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INTEGRADOS NA MISSÃO</a:t>
            </a:r>
            <a:endParaRPr lang="en-US" sz="2000" dirty="0"/>
          </a:p>
        </p:txBody>
      </p:sp>
      <p:sp>
        <p:nvSpPr>
          <p:cNvPr id="7" name="Text 4"/>
          <p:cNvSpPr/>
          <p:nvPr/>
        </p:nvSpPr>
        <p:spPr>
          <a:xfrm>
            <a:off x="457200" y="370332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400" i="1" dirty="0">
                <a:solidFill>
                  <a:srgbClr val="CBD5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Um ministério centrado em Cristo</a:t>
            </a:r>
            <a:endParaRPr lang="en-US" sz="1400" dirty="0"/>
          </a:p>
        </p:txBody>
      </p:sp>
      <p:sp>
        <p:nvSpPr>
          <p:cNvPr id="8" name="Text 5"/>
          <p:cNvSpPr/>
          <p:nvPr/>
        </p:nvSpPr>
        <p:spPr>
          <a:xfrm>
            <a:off x="457200" y="452628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spc="300" kern="0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ASSOCIAÇÃO MINISTERIAL</a:t>
            </a:r>
            <a:endParaRPr lang="en-US" sz="1100" dirty="0"/>
          </a:p>
        </p:txBody>
      </p:sp>
      <p:sp>
        <p:nvSpPr>
          <p:cNvPr id="9" name="Text 6"/>
          <p:cNvSpPr/>
          <p:nvPr/>
        </p:nvSpPr>
        <p:spPr>
          <a:xfrm>
            <a:off x="457200" y="480060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i="1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Divisão Sul-Americana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Guia do Ancionato (Conclusão)</dc:title>
  <dc:subject>PptxGenJS Presentation</dc:subject>
  <dc:creator>Associação Ministerial DSA</dc:creator>
  <cp:lastModifiedBy>Associação Ministerial DSA</cp:lastModifiedBy>
  <cp:revision>1</cp:revision>
  <dcterms:created xsi:type="dcterms:W3CDTF">2026-05-21T14:59:23Z</dcterms:created>
  <dcterms:modified xsi:type="dcterms:W3CDTF">2026-05-21T14:59:23Z</dcterms:modified>
</cp:coreProperties>
</file>