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00" y="411480"/>
            <a:ext cx="411480" cy="41148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60120" y="411480"/>
            <a:ext cx="5486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MINISTERIO ADVENTISTA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1737360"/>
            <a:ext cx="8229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Guía del</a:t>
            </a:r>
            <a:endParaRPr lang="en-US" sz="5400" dirty="0"/>
          </a:p>
          <a:p>
            <a:pPr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Ancianato</a:t>
            </a:r>
            <a:endParaRPr lang="en-US" sz="5400" dirty="0"/>
          </a:p>
        </p:txBody>
      </p:sp>
      <p:sp>
        <p:nvSpPr>
          <p:cNvPr id="5" name="Shape 2"/>
          <p:cNvSpPr/>
          <p:nvPr/>
        </p:nvSpPr>
        <p:spPr>
          <a:xfrm>
            <a:off x="457200" y="3520440"/>
            <a:ext cx="640080" cy="54864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70332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ancianato y el cuidado pastoral de la iglesia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457200" y="448056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8" name="Text 5"/>
          <p:cNvSpPr/>
          <p:nvPr/>
        </p:nvSpPr>
        <p:spPr>
          <a:xfrm>
            <a:off x="457200" y="475488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4572000" y="4572000"/>
            <a:ext cx="41148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6.ª edición · 2026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3 · GRUPOS PEQUEÑOS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Grupos pequeños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plan presentado por el Ser que no se equivoca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Moisés organizó a Israel en grupos, Jesús discipuló a doce y la iglesia primitiva se centró en los hogares (Hech. 2:42, 46). Un grupo pequeño reúne de cinco a quince personas para la amistad, el estudio, la oración y la misión.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Cada encuentro suele tener cuatro partes: compartir, alabar, estudiar y orar. Son un vehículo misionero y un medio de rescatar a los inactivos.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43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"Por las casas no cesaban de enseñar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anunciar a Jesucristo."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HECHOS 5:42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ministerio personal de la iglesia primitiva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3 · CONSEJERÍA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Consejería con prudencia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Escuchar bien, derivar a tiempo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anciano es un oyente atento que ayuda a la persona a identificar sus propias cuestiones y a avanzar hacia una resolución, siempre cerrando con oración.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Debe discernir lo espiritual de lo patológico y derivar a profesionales cuando el caso lo exige. Conviene cuidar la confidencialidad y nunca aconsejar al sexo opuesto en total privacidad.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47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Enseñanza y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nuevas generaciones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Formar maestros, alcanzar a los jóvenes y enseñar bien la Palabra.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3 · EL ANCIANATO Y LA ESCUELA SABÁTICA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escuela sabática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instrumento misionero para ganar almas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iglesias crecen cuando la escuela sabática, con sus unidades de acción y grupos pequeños, es fuerte, sobre todo en lo espiritual y evangelístico.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 eso el anciano la fortalece de forma intencional, orientándola hacia sus tres componentes vitales: estudio de la Biblia y oración, compañerismo, y misión local y global.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49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ANCIANATO Y LA ESCUELA SABÁTICA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Tres papeles ante los maestros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Líder misionero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Convierte la escuela sabática en un verdadero instrumento de misión.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Pastor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 y conoce a los maestros, que a su vez pastorean su pequeño rebaño.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Formador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Capacita a los maestros de forma continua, priorizando su vida espiritual.</a:t>
            </a:r>
            <a:endParaRPr lang="en-US" sz="115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3 · LAS NUEVAS GENERACIONES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Las nuevas generaciones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Nativos digitales que esperan ser escuchados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Niños y jóvenes nacidos en la era digital son activos e interconectados. Tienen las mismas necesidades de siempre: ser cuidados, sentirse parte de la comunidad y ser desafiados a algo más allá de lo común.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anciano planifica una agenda para conocerlos: sus necesidades, sus dones y la forma en que desean participar de la iglesia.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52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LAS NUEVAS GENERACIONES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Integrar, cuidar y desafiar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Integrar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Crear actividades que fortalezcan la fe e insertarlos en la vida de la iglesia.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Cuidar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Proteger, orientar y aconsejar sin sermonear, respetando su mirada generacional.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Desafiar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Involucrarlos en proyectos reales y preguntarles cómo desean ser desafiados.</a:t>
            </a:r>
            <a:endParaRPr lang="en-US" sz="115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3 · LA ENSEÑANZA DE LA BIBLIA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Enseñar la Biblia con eficacia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anciano debe ser apto para enseñar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Pablo pide que el anciano sea «apto para enseñar» (1 Tim. 3:2). El poder de la enseñanza nace de la vida del maestro, como en Abraham.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Enseñar bien implica cuatro claves: establecer un espíritu de comunión, demostrar entusiasmo y alegría, incluir a las personas y preparar un buen contenido.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56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"Instruye al niño en su camino,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no se apartará de él."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PROVERBIOS 22:6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discipulado de las nuevas generaciones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3657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ESTA PRESENTACIÓN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Capítulo 3</a:t>
            </a:r>
            <a:endParaRPr lang="en-US" sz="3600" dirty="0"/>
          </a:p>
        </p:txBody>
      </p:sp>
      <p:sp>
        <p:nvSpPr>
          <p:cNvPr id="4" name="Shape 2"/>
          <p:cNvSpPr/>
          <p:nvPr/>
        </p:nvSpPr>
        <p:spPr>
          <a:xfrm>
            <a:off x="548640" y="1627632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486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6400" dirty="0"/>
          </a:p>
        </p:txBody>
      </p:sp>
      <p:sp>
        <p:nvSpPr>
          <p:cNvPr id="6" name="Text 4"/>
          <p:cNvSpPr/>
          <p:nvPr/>
        </p:nvSpPr>
        <p:spPr>
          <a:xfrm>
            <a:off x="5486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oración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5486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corazón del cuidado pastoral de la iglesia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2918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6400" dirty="0"/>
          </a:p>
        </p:txBody>
      </p:sp>
      <p:sp>
        <p:nvSpPr>
          <p:cNvPr id="9" name="Text 7"/>
          <p:cNvSpPr/>
          <p:nvPr/>
        </p:nvSpPr>
        <p:spPr>
          <a:xfrm>
            <a:off x="32918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Cuidado y comunión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32918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Visitación, grupos pequeños y consejería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6035040" y="2194560"/>
            <a:ext cx="22860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6400" b="1" dirty="0">
                <a:solidFill>
                  <a:srgbClr val="2E9E8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6400" dirty="0"/>
          </a:p>
        </p:txBody>
      </p:sp>
      <p:sp>
        <p:nvSpPr>
          <p:cNvPr id="12" name="Text 10"/>
          <p:cNvSpPr/>
          <p:nvPr/>
        </p:nvSpPr>
        <p:spPr>
          <a:xfrm>
            <a:off x="6035040" y="3246120"/>
            <a:ext cx="24688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Enseñanza y nuevas generaciones</a:t>
            </a:r>
            <a:endParaRPr lang="en-US" sz="1800" dirty="0"/>
          </a:p>
        </p:txBody>
      </p:sp>
      <p:sp>
        <p:nvSpPr>
          <p:cNvPr id="13" name="Text 11"/>
          <p:cNvSpPr/>
          <p:nvPr/>
        </p:nvSpPr>
        <p:spPr>
          <a:xfrm>
            <a:off x="6035040" y="3840480"/>
            <a:ext cx="2468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20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Escuela sabática, jóvenes y la Biblia</a:t>
            </a:r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4023360" y="822960"/>
            <a:ext cx="1097280" cy="1097280"/>
          </a:xfrm>
          <a:prstGeom prst="ellipse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pic>
        <p:nvPicPr>
          <p:cNvPr id="3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7680" y="1097280"/>
            <a:ext cx="548640" cy="54864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457200" y="2194560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50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Gracias</a:t>
            </a:r>
            <a:endParaRPr lang="en-US" sz="5000" dirty="0"/>
          </a:p>
        </p:txBody>
      </p:sp>
      <p:sp>
        <p:nvSpPr>
          <p:cNvPr id="5" name="Shape 2"/>
          <p:cNvSpPr/>
          <p:nvPr/>
        </p:nvSpPr>
        <p:spPr>
          <a:xfrm>
            <a:off x="4206240" y="3063240"/>
            <a:ext cx="73152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6" name="Text 3"/>
          <p:cNvSpPr/>
          <p:nvPr/>
        </p:nvSpPr>
        <p:spPr>
          <a:xfrm>
            <a:off x="457200" y="3246120"/>
            <a:ext cx="82296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20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INTEGRADOS EN LA MISIÓN</a:t>
            </a:r>
            <a:endParaRPr lang="en-US" sz="2000" dirty="0"/>
          </a:p>
        </p:txBody>
      </p:sp>
      <p:sp>
        <p:nvSpPr>
          <p:cNvPr id="7" name="Text 4"/>
          <p:cNvSpPr/>
          <p:nvPr/>
        </p:nvSpPr>
        <p:spPr>
          <a:xfrm>
            <a:off x="457200" y="3703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buNone/>
            </a:pPr>
            <a:r>
              <a:rPr lang="en-US" sz="14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Un ministerio centrado en Cristo</a:t>
            </a:r>
            <a:endParaRPr lang="en-US" sz="1400" dirty="0"/>
          </a:p>
        </p:txBody>
      </p:sp>
      <p:sp>
        <p:nvSpPr>
          <p:cNvPr id="8" name="Text 5"/>
          <p:cNvSpPr/>
          <p:nvPr/>
        </p:nvSpPr>
        <p:spPr>
          <a:xfrm>
            <a:off x="457200" y="452628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spc="3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ASOCIACIÓN MINISTERIAL</a:t>
            </a:r>
            <a:endParaRPr lang="en-US" sz="1100" dirty="0"/>
          </a:p>
        </p:txBody>
      </p:sp>
      <p:sp>
        <p:nvSpPr>
          <p:cNvPr id="9" name="Text 6"/>
          <p:cNvSpPr/>
          <p:nvPr/>
        </p:nvSpPr>
        <p:spPr>
          <a:xfrm>
            <a:off x="457200" y="4800600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División Sudamericana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El ministerio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la oración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herramienta más poderosa de la iglesia en el gran conflicto.</a:t>
            </a:r>
            <a:endParaRPr lang="en-US" sz="1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3 · MINISTERIO DE LA ORACIÓN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oración que sostiene a la iglesia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Hay poder en la iglesia que ora unida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oración intercesora era central en el ministerio de Jesús, que pasaba horas rogando por aquellos a quienes ministraba (Mar. 1:35).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Cuando los creyentes se unen en oración, la Palabra se propaga y la iglesia crece (Hech. 2:42, 47). Los ancianos guían a los miembros a orar unos por otros y forman parejas y grupos de oración, presenciales o en línea.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3 · REUNIÓN DE ORACIÓN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Cuatro ingredientes esenciales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punto central de la alabanza y el compañerismo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 reunión de oración se sostiene sobre cuatro elementos: planificación (un lugar apropiado y comenzar a la hora marcada), estudio (la Biblia, en unos veinte minutos de enseñanza), y compartir (testimonios breves y actuales).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cuarto es la oración misma: peticiones cortas y directas, enfocadas en los demás antes que en uno mismo.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38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F2A2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" y="1005840"/>
            <a:ext cx="822960" cy="8229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914400" y="1920240"/>
            <a:ext cx="731520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"Solo en respuesta a la oración debe</a:t>
            </a:r>
            <a:endParaRPr lang="en-US" sz="2800" dirty="0"/>
          </a:p>
          <a:p>
            <a:pPr indent="0" marL="0">
              <a:buNone/>
            </a:pPr>
            <a:r>
              <a:rPr lang="en-US" sz="2800" i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esperarse un reavivamiento."</a:t>
            </a:r>
            <a:endParaRPr lang="en-US" sz="2800" dirty="0"/>
          </a:p>
        </p:txBody>
      </p:sp>
      <p:sp>
        <p:nvSpPr>
          <p:cNvPr id="4" name="Shape 1"/>
          <p:cNvSpPr/>
          <p:nvPr/>
        </p:nvSpPr>
        <p:spPr>
          <a:xfrm>
            <a:off x="914400" y="3749040"/>
            <a:ext cx="365760" cy="36576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Text 2"/>
          <p:cNvSpPr/>
          <p:nvPr/>
        </p:nvSpPr>
        <p:spPr>
          <a:xfrm>
            <a:off x="1417320" y="3611880"/>
            <a:ext cx="5486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ELENA DE WHITE</a:t>
            </a:r>
            <a:endParaRPr lang="en-US" sz="1200" dirty="0"/>
          </a:p>
        </p:txBody>
      </p:sp>
      <p:sp>
        <p:nvSpPr>
          <p:cNvPr id="6" name="Text 3"/>
          <p:cNvSpPr/>
          <p:nvPr/>
        </p:nvSpPr>
        <p:spPr>
          <a:xfrm>
            <a:off x="914400" y="397764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Mensajes selectos, t. 1, p. 147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111A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822960" y="1645920"/>
            <a:ext cx="7315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6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PARTE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822960" y="2103120"/>
            <a:ext cx="777240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Cuidado</a:t>
            </a:r>
            <a:endParaRPr lang="en-US" sz="4800" dirty="0"/>
          </a:p>
          <a:p>
            <a:pPr indent="0" marL="0">
              <a:buNone/>
            </a:pPr>
            <a:r>
              <a:rPr lang="en-US" sz="4800" b="1" dirty="0">
                <a:solidFill>
                  <a:srgbClr val="FFFFFF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 comunión</a:t>
            </a:r>
            <a:endParaRPr lang="en-US" sz="4800" dirty="0"/>
          </a:p>
        </p:txBody>
      </p:sp>
      <p:sp>
        <p:nvSpPr>
          <p:cNvPr id="5" name="Text 3"/>
          <p:cNvSpPr/>
          <p:nvPr/>
        </p:nvSpPr>
        <p:spPr>
          <a:xfrm>
            <a:off x="822960" y="3611880"/>
            <a:ext cx="70408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600" i="1" dirty="0">
                <a:solidFill>
                  <a:srgbClr val="CBD5E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Visitar, agrupar y aconsejar: el pastoreo personal del rebaño.</a:t>
            </a:r>
            <a:endParaRPr lang="en-US" sz="16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772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4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CAPÍTULO 3 · VISITACIÓN</a:t>
            </a:r>
            <a:endParaRPr lang="en-US" sz="1000" dirty="0"/>
          </a:p>
        </p:txBody>
      </p:sp>
      <p:sp>
        <p:nvSpPr>
          <p:cNvPr id="3" name="Shape 1"/>
          <p:cNvSpPr/>
          <p:nvPr/>
        </p:nvSpPr>
        <p:spPr>
          <a:xfrm>
            <a:off x="548640" y="1005840"/>
            <a:ext cx="1280160" cy="1280160"/>
          </a:xfrm>
          <a:prstGeom prst="ellipse">
            <a:avLst/>
          </a:prstGeom>
          <a:solidFill>
            <a:srgbClr val="1F2A2E"/>
          </a:solidFill>
          <a:ln w="12700">
            <a:solidFill>
              <a:srgbClr val="1F2A2E"/>
            </a:solidFill>
            <a:prstDash val="solid"/>
          </a:ln>
        </p:spPr>
      </p:sp>
      <p:pic>
        <p:nvPicPr>
          <p:cNvPr id="4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868680" y="1325880"/>
            <a:ext cx="640080" cy="640080"/>
          </a:xfrm>
          <a:prstGeom prst="rect">
            <a:avLst/>
          </a:prstGeom>
        </p:spPr>
      </p:pic>
      <p:sp>
        <p:nvSpPr>
          <p:cNvPr id="5" name="Text 2"/>
          <p:cNvSpPr/>
          <p:nvPr/>
        </p:nvSpPr>
        <p:spPr>
          <a:xfrm>
            <a:off x="2103120" y="1051560"/>
            <a:ext cx="649224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La visitación</a:t>
            </a:r>
            <a:endParaRPr lang="en-US" sz="2600" dirty="0"/>
          </a:p>
        </p:txBody>
      </p:sp>
      <p:sp>
        <p:nvSpPr>
          <p:cNvPr id="6" name="Text 3"/>
          <p:cNvSpPr/>
          <p:nvPr/>
        </p:nvSpPr>
        <p:spPr>
          <a:xfrm>
            <a:off x="2103120" y="1810512"/>
            <a:ext cx="64922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 ministerio más eficaz ocurre en el hogar</a:t>
            </a:r>
            <a:endParaRPr lang="en-US" sz="1400" dirty="0"/>
          </a:p>
        </p:txBody>
      </p:sp>
      <p:sp>
        <p:nvSpPr>
          <p:cNvPr id="7" name="Text 4"/>
          <p:cNvSpPr/>
          <p:nvPr/>
        </p:nvSpPr>
        <p:spPr>
          <a:xfrm>
            <a:off x="548640" y="2651760"/>
            <a:ext cx="813816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Visitar a los miembros fue una práctica central de la iglesia primitiva. El anciano se mezcla con la congregación antes y después del culto, busca a quienes tienen luchas y los visita en sus casas.</a:t>
            </a: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endParaRPr lang="en-US" sz="145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4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 prudente visitar de a dos: los matrimonios y la dupla de anciano y aprendiz forman buenos equipos. Las visitas a los recién bautizados los animan a permanecer.</a:t>
            </a:r>
            <a:endParaRPr lang="en-US" sz="1450" dirty="0"/>
          </a:p>
        </p:txBody>
      </p:sp>
      <p:sp>
        <p:nvSpPr>
          <p:cNvPr id="8" name="Shape 5"/>
          <p:cNvSpPr/>
          <p:nvPr/>
        </p:nvSpPr>
        <p:spPr>
          <a:xfrm>
            <a:off x="548640" y="4617720"/>
            <a:ext cx="8046720" cy="18288"/>
          </a:xfrm>
          <a:prstGeom prst="rect">
            <a:avLst/>
          </a:prstGeom>
          <a:solidFill>
            <a:srgbClr val="E2E8F0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48640" y="47091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Guía del Ancianato · Capítulo 3</a:t>
            </a:r>
            <a:endParaRPr lang="en-US" sz="900" dirty="0"/>
          </a:p>
        </p:txBody>
      </p:sp>
      <p:sp>
        <p:nvSpPr>
          <p:cNvPr id="10" name="Text 7"/>
          <p:cNvSpPr/>
          <p:nvPr/>
        </p:nvSpPr>
        <p:spPr>
          <a:xfrm>
            <a:off x="8138160" y="47091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b="1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41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64008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500" kern="0" dirty="0">
                <a:solidFill>
                  <a:srgbClr val="2E9E8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VISITACIÓN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3000" b="1" dirty="0">
                <a:solidFill>
                  <a:srgbClr val="1F2A2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Una visita que bendice</a:t>
            </a:r>
            <a:endParaRPr lang="en-US" sz="3000" dirty="0"/>
          </a:p>
        </p:txBody>
      </p:sp>
      <p:sp>
        <p:nvSpPr>
          <p:cNvPr id="4" name="Shape 2"/>
          <p:cNvSpPr/>
          <p:nvPr/>
        </p:nvSpPr>
        <p:spPr>
          <a:xfrm>
            <a:off x="548640" y="1508760"/>
            <a:ext cx="548640" cy="457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486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8686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8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005840" y="2331720"/>
            <a:ext cx="365760" cy="365760"/>
          </a:xfrm>
          <a:prstGeom prst="rect">
            <a:avLst/>
          </a:prstGeom>
        </p:spPr>
      </p:pic>
      <p:sp>
        <p:nvSpPr>
          <p:cNvPr id="9" name="Text 6"/>
          <p:cNvSpPr/>
          <p:nvPr/>
        </p:nvSpPr>
        <p:spPr>
          <a:xfrm>
            <a:off x="22860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2200" dirty="0"/>
          </a:p>
        </p:txBody>
      </p:sp>
      <p:sp>
        <p:nvSpPr>
          <p:cNvPr id="10" name="Text 7"/>
          <p:cNvSpPr/>
          <p:nvPr/>
        </p:nvSpPr>
        <p:spPr>
          <a:xfrm>
            <a:off x="8229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Prepárate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 antes de ir y elige un pasaje breve con promesas para compartir.</a:t>
            </a:r>
            <a:endParaRPr lang="en-US" sz="1150" dirty="0"/>
          </a:p>
        </p:txBody>
      </p:sp>
      <p:sp>
        <p:nvSpPr>
          <p:cNvPr id="12" name="Shape 9"/>
          <p:cNvSpPr/>
          <p:nvPr/>
        </p:nvSpPr>
        <p:spPr>
          <a:xfrm>
            <a:off x="32918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13" name="Shape 10"/>
          <p:cNvSpPr/>
          <p:nvPr/>
        </p:nvSpPr>
        <p:spPr>
          <a:xfrm>
            <a:off x="32918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14" name="Shape 11"/>
          <p:cNvSpPr/>
          <p:nvPr/>
        </p:nvSpPr>
        <p:spPr>
          <a:xfrm>
            <a:off x="36118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15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9040" y="2331720"/>
            <a:ext cx="365760" cy="365760"/>
          </a:xfrm>
          <a:prstGeom prst="rect">
            <a:avLst/>
          </a:prstGeom>
        </p:spPr>
      </p:pic>
      <p:sp>
        <p:nvSpPr>
          <p:cNvPr id="16" name="Text 12"/>
          <p:cNvSpPr/>
          <p:nvPr/>
        </p:nvSpPr>
        <p:spPr>
          <a:xfrm>
            <a:off x="50292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2200" dirty="0"/>
          </a:p>
        </p:txBody>
      </p:sp>
      <p:sp>
        <p:nvSpPr>
          <p:cNvPr id="17" name="Text 13"/>
          <p:cNvSpPr/>
          <p:nvPr/>
        </p:nvSpPr>
        <p:spPr>
          <a:xfrm>
            <a:off x="35661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Escucha</a:t>
            </a:r>
            <a:endParaRPr lang="en-US" sz="1800" dirty="0"/>
          </a:p>
        </p:txBody>
      </p:sp>
      <p:sp>
        <p:nvSpPr>
          <p:cNvPr id="18" name="Text 14"/>
          <p:cNvSpPr/>
          <p:nvPr/>
        </p:nvSpPr>
        <p:spPr>
          <a:xfrm>
            <a:off x="35661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Sé amigable, incluye a todos y haz preguntas. El propósito es mostrar interés.</a:t>
            </a:r>
            <a:endParaRPr lang="en-US" sz="1150" dirty="0"/>
          </a:p>
        </p:txBody>
      </p:sp>
      <p:sp>
        <p:nvSpPr>
          <p:cNvPr id="19" name="Shape 15"/>
          <p:cNvSpPr/>
          <p:nvPr/>
        </p:nvSpPr>
        <p:spPr>
          <a:xfrm>
            <a:off x="6035040" y="1920240"/>
            <a:ext cx="2468880" cy="2560320"/>
          </a:xfrm>
          <a:prstGeom prst="rect">
            <a:avLst/>
          </a:prstGeom>
          <a:solidFill>
            <a:srgbClr val="F7FAFC"/>
          </a:solidFill>
          <a:ln w="6350">
            <a:solidFill>
              <a:srgbClr val="E2E8F0"/>
            </a:solidFill>
            <a:prstDash val="solid"/>
          </a:ln>
        </p:spPr>
      </p:sp>
      <p:sp>
        <p:nvSpPr>
          <p:cNvPr id="20" name="Shape 16"/>
          <p:cNvSpPr/>
          <p:nvPr/>
        </p:nvSpPr>
        <p:spPr>
          <a:xfrm>
            <a:off x="6035040" y="1920240"/>
            <a:ext cx="73152" cy="2560320"/>
          </a:xfrm>
          <a:prstGeom prst="rect">
            <a:avLst/>
          </a:prstGeom>
          <a:solidFill>
            <a:srgbClr val="2E9E8F"/>
          </a:solidFill>
          <a:ln w="12700">
            <a:solidFill>
              <a:srgbClr val="2E9E8F"/>
            </a:solidFill>
            <a:prstDash val="solid"/>
          </a:ln>
        </p:spPr>
      </p:sp>
      <p:sp>
        <p:nvSpPr>
          <p:cNvPr id="21" name="Shape 17"/>
          <p:cNvSpPr/>
          <p:nvPr/>
        </p:nvSpPr>
        <p:spPr>
          <a:xfrm>
            <a:off x="6355080" y="2194560"/>
            <a:ext cx="640080" cy="640080"/>
          </a:xfrm>
          <a:prstGeom prst="ellipse">
            <a:avLst/>
          </a:prstGeom>
          <a:solidFill>
            <a:srgbClr val="FFFFFF"/>
          </a:solidFill>
          <a:ln w="19050">
            <a:solidFill>
              <a:srgbClr val="2E9E8F"/>
            </a:solidFill>
            <a:prstDash val="solid"/>
          </a:ln>
        </p:spPr>
      </p:sp>
      <p:pic>
        <p:nvPicPr>
          <p:cNvPr id="22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92240" y="2331720"/>
            <a:ext cx="365760" cy="365760"/>
          </a:xfrm>
          <a:prstGeom prst="rect">
            <a:avLst/>
          </a:prstGeom>
        </p:spPr>
      </p:pic>
      <p:sp>
        <p:nvSpPr>
          <p:cNvPr id="23" name="Text 18"/>
          <p:cNvSpPr/>
          <p:nvPr/>
        </p:nvSpPr>
        <p:spPr>
          <a:xfrm>
            <a:off x="7772400" y="2194560"/>
            <a:ext cx="59436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2200" b="1" dirty="0">
                <a:solidFill>
                  <a:srgbClr val="E2E8F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2200" dirty="0"/>
          </a:p>
        </p:txBody>
      </p:sp>
      <p:sp>
        <p:nvSpPr>
          <p:cNvPr id="24" name="Text 19"/>
          <p:cNvSpPr/>
          <p:nvPr/>
        </p:nvSpPr>
        <p:spPr>
          <a:xfrm>
            <a:off x="6309360" y="3017520"/>
            <a:ext cx="21031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800" b="1" dirty="0">
                <a:solidFill>
                  <a:srgbClr val="1F2A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 y registra</a:t>
            </a:r>
            <a:endParaRPr lang="en-US" sz="1800" dirty="0"/>
          </a:p>
        </p:txBody>
      </p:sp>
      <p:sp>
        <p:nvSpPr>
          <p:cNvPr id="25" name="Text 20"/>
          <p:cNvSpPr/>
          <p:nvPr/>
        </p:nvSpPr>
        <p:spPr>
          <a:xfrm>
            <a:off x="6309360" y="3493008"/>
            <a:ext cx="20574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50" dirty="0">
                <a:solidFill>
                  <a:srgbClr val="4A55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Ora por cada pedido por nombre y anota un resumen para la próxima visita.</a:t>
            </a:r>
            <a:endParaRPr lang="en-US" sz="11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Guía del Ancianato (Capítulo 3)</dc:title>
  <dc:subject>PptxGenJS Presentation</dc:subject>
  <dc:creator>Asociación Ministerial DSA</dc:creator>
  <cp:lastModifiedBy>Asociación Ministerial DSA</cp:lastModifiedBy>
  <cp:revision>1</cp:revision>
  <dcterms:created xsi:type="dcterms:W3CDTF">2026-05-21T13:40:06Z</dcterms:created>
  <dcterms:modified xsi:type="dcterms:W3CDTF">2026-05-21T13:40:06Z</dcterms:modified>
</cp:coreProperties>
</file>