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9" r:id="rId5"/>
    <p:sldId id="266" r:id="rId6"/>
    <p:sldId id="258" r:id="rId7"/>
    <p:sldId id="268" r:id="rId8"/>
    <p:sldId id="257" r:id="rId9"/>
    <p:sldId id="263" r:id="rId10"/>
    <p:sldId id="259" r:id="rId11"/>
    <p:sldId id="270" r:id="rId12"/>
    <p:sldId id="267" r:id="rId13"/>
    <p:sldId id="280" r:id="rId1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1" d="100"/>
          <a:sy n="101" d="100"/>
        </p:scale>
        <p:origin x="8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88FB0-4DB9-9EBF-DC98-D6C648A3605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56ED8F4-D258-88C0-2639-DF9AA7FF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5729840-BD73-B5C9-A66E-1A99898C114A}"/>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5" name="Espaço Reservado para Rodapé 4">
            <a:extLst>
              <a:ext uri="{FF2B5EF4-FFF2-40B4-BE49-F238E27FC236}">
                <a16:creationId xmlns:a16="http://schemas.microsoft.com/office/drawing/2014/main" id="{EB115C7B-E0AD-AF80-20FA-4B06BEAA17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B9A169-BB9A-2E51-036E-42879331BE2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83304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2D636-D582-880A-7380-1535358637C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1BB85C8-7CCF-13E0-B26A-3A01343B59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C3A75B4-837D-1664-599A-727D405B3AAF}"/>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5" name="Espaço Reservado para Rodapé 4">
            <a:extLst>
              <a:ext uri="{FF2B5EF4-FFF2-40B4-BE49-F238E27FC236}">
                <a16:creationId xmlns:a16="http://schemas.microsoft.com/office/drawing/2014/main" id="{BD227629-B314-BE76-FD2D-6E5A08319C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1336A1-7412-730F-E051-89B98FD01B99}"/>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61339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7B27D6-EF7C-461A-5D7C-E75CC5F400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CC8F818-A0F0-8266-387A-4B40AA7CE31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00B7F0-850A-B7DC-3705-C3C25909782C}"/>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5" name="Espaço Reservado para Rodapé 4">
            <a:extLst>
              <a:ext uri="{FF2B5EF4-FFF2-40B4-BE49-F238E27FC236}">
                <a16:creationId xmlns:a16="http://schemas.microsoft.com/office/drawing/2014/main" id="{6185748D-65A6-D43C-24C2-BA886B6B54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B9BC02-CED4-4486-81EB-A34B3A1840F1}"/>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72900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9341-4E74-3854-6DCE-1207E0910D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23B27C-8201-56EF-41A4-DB6900D9F7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327E0B-B20F-390F-02DE-8C240BF8E2EB}"/>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5" name="Espaço Reservado para Rodapé 4">
            <a:extLst>
              <a:ext uri="{FF2B5EF4-FFF2-40B4-BE49-F238E27FC236}">
                <a16:creationId xmlns:a16="http://schemas.microsoft.com/office/drawing/2014/main" id="{B0A2195A-1236-CE71-0593-CF12E19E31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5AEBEB-6E5E-556B-BEB2-54F3CE466A6C}"/>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14942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F95CC-DAA4-DE2C-5A3B-103E814B8CE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8A0BE57-08B5-21D9-CCCF-D9721FA0D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5CB6F46-27D3-B351-8988-418BD1A7DD5F}"/>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5" name="Espaço Reservado para Rodapé 4">
            <a:extLst>
              <a:ext uri="{FF2B5EF4-FFF2-40B4-BE49-F238E27FC236}">
                <a16:creationId xmlns:a16="http://schemas.microsoft.com/office/drawing/2014/main" id="{D73BA6AD-BFAA-74D9-0B67-9DFA51F6DA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2AF07F-82A5-A26F-E442-2119D6F6003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8820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62DFD-C871-46FD-30C3-EBDDFDBA66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0E6B96F-C883-2784-6E84-8B6F4088AD4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B93E3C-F869-2F70-2962-857B50E30EC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967400E-279B-887A-0FA0-3CA309C3A151}"/>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6" name="Espaço Reservado para Rodapé 5">
            <a:extLst>
              <a:ext uri="{FF2B5EF4-FFF2-40B4-BE49-F238E27FC236}">
                <a16:creationId xmlns:a16="http://schemas.microsoft.com/office/drawing/2014/main" id="{B1FA2C85-DFA5-B65E-15D9-56F3E850EF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BAA3D8-D440-30E8-C685-F2A55C4ED64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95727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1730E-21EA-B2D8-1B02-8C51C74975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C753B26-51B1-4D02-24F6-E0E322DEE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985587-BE9E-D37E-28A0-6D28B436FAA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E1093B9-43F9-26FD-60CC-EFE44829D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8D3B14-1A66-92EC-EC5F-80FAAEDFC90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6A203AD-771B-B389-C922-2EE39A03970C}"/>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8" name="Espaço Reservado para Rodapé 7">
            <a:extLst>
              <a:ext uri="{FF2B5EF4-FFF2-40B4-BE49-F238E27FC236}">
                <a16:creationId xmlns:a16="http://schemas.microsoft.com/office/drawing/2014/main" id="{B2591A7E-815C-361C-C2B6-7CBF9419CEE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F4FFD8D-B81B-6386-7F41-4590D25232F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8241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CE4F7-3703-2C4A-459E-3C5A922784E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FAB110-08E3-FF06-044B-FE56773DB9D8}"/>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4" name="Espaço Reservado para Rodapé 3">
            <a:extLst>
              <a:ext uri="{FF2B5EF4-FFF2-40B4-BE49-F238E27FC236}">
                <a16:creationId xmlns:a16="http://schemas.microsoft.com/office/drawing/2014/main" id="{9EF6EBD6-3082-1AB9-3B10-5EBDFC971D3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8779BB2-A3E9-B719-5C1D-21FB316F586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0518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345BF8-43D4-F7A7-AD8D-469AA94693B6}"/>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3" name="Espaço Reservado para Rodapé 2">
            <a:extLst>
              <a:ext uri="{FF2B5EF4-FFF2-40B4-BE49-F238E27FC236}">
                <a16:creationId xmlns:a16="http://schemas.microsoft.com/office/drawing/2014/main" id="{126E6D09-1005-94E3-1C44-D4B7E2C124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FF6A1F8-24F2-5DD0-6175-EEE8B99BA48F}"/>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38580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F8652-FD70-E12A-20EE-3452BCCB7A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4B58576-D9D1-BA98-4789-A0DF950AA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0D4897F-CB5A-EDB8-E571-928E80640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064D2DB-1100-386B-AB3F-3335132A266C}"/>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6" name="Espaço Reservado para Rodapé 5">
            <a:extLst>
              <a:ext uri="{FF2B5EF4-FFF2-40B4-BE49-F238E27FC236}">
                <a16:creationId xmlns:a16="http://schemas.microsoft.com/office/drawing/2014/main" id="{DC35E515-3A04-1D7F-E01C-A13105D92B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D1A1A9-2553-8D9D-D835-17654336D73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27159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BF21-41F0-BB33-1E58-009F90B9410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44F3603-024C-3D3A-6C98-BF9D0CBD4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07FE649-9738-B4FA-2FFC-2D69D522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55E2F68-F1E0-2951-AAB5-A2506BA20B35}"/>
              </a:ext>
            </a:extLst>
          </p:cNvPr>
          <p:cNvSpPr>
            <a:spLocks noGrp="1"/>
          </p:cNvSpPr>
          <p:nvPr>
            <p:ph type="dt" sz="half" idx="10"/>
          </p:nvPr>
        </p:nvSpPr>
        <p:spPr/>
        <p:txBody>
          <a:bodyPr/>
          <a:lstStyle/>
          <a:p>
            <a:fld id="{1841D962-7DF7-4554-AA63-E45837D9A394}" type="datetimeFigureOut">
              <a:rPr lang="pt-BR" smtClean="0"/>
              <a:t>30/04/2025</a:t>
            </a:fld>
            <a:endParaRPr lang="pt-BR"/>
          </a:p>
        </p:txBody>
      </p:sp>
      <p:sp>
        <p:nvSpPr>
          <p:cNvPr id="6" name="Espaço Reservado para Rodapé 5">
            <a:extLst>
              <a:ext uri="{FF2B5EF4-FFF2-40B4-BE49-F238E27FC236}">
                <a16:creationId xmlns:a16="http://schemas.microsoft.com/office/drawing/2014/main" id="{04C820F2-88C5-6FA0-5907-545FDFE2F2F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F7E926-43AC-4348-14C6-21673F5227B5}"/>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13907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3061194-A5B3-9C00-365D-E2128C786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9E6D78B-C12A-51F7-2887-9027FE53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30EE85-7CF3-ED4F-49BD-1A4841791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1D962-7DF7-4554-AA63-E45837D9A394}" type="datetimeFigureOut">
              <a:rPr lang="pt-BR" smtClean="0"/>
              <a:t>30/04/2025</a:t>
            </a:fld>
            <a:endParaRPr lang="pt-BR"/>
          </a:p>
        </p:txBody>
      </p:sp>
      <p:sp>
        <p:nvSpPr>
          <p:cNvPr id="5" name="Espaço Reservado para Rodapé 4">
            <a:extLst>
              <a:ext uri="{FF2B5EF4-FFF2-40B4-BE49-F238E27FC236}">
                <a16:creationId xmlns:a16="http://schemas.microsoft.com/office/drawing/2014/main" id="{4392C8E3-797E-BA2D-1FF1-1766B9B8E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5504C1-5C87-4A21-8FF8-A4B2FF283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468F3-9353-4988-82B0-A4EB349C979B}" type="slidenum">
              <a:rPr lang="pt-BR" smtClean="0"/>
              <a:t>‹Nº›</a:t>
            </a:fld>
            <a:endParaRPr lang="pt-BR"/>
          </a:p>
        </p:txBody>
      </p:sp>
    </p:spTree>
    <p:extLst>
      <p:ext uri="{BB962C8B-B14F-4D97-AF65-F5344CB8AC3E}">
        <p14:creationId xmlns:p14="http://schemas.microsoft.com/office/powerpoint/2010/main" val="257521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6B29B94-CF3D-9814-E7B1-00CFBE0969E2}"/>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1111DEAC-2DE4-4D0A-90B9-FD6A977A872F}"/>
              </a:ext>
            </a:extLst>
          </p:cNvPr>
          <p:cNvSpPr txBox="1"/>
          <p:nvPr/>
        </p:nvSpPr>
        <p:spPr>
          <a:xfrm>
            <a:off x="5324762" y="2319408"/>
            <a:ext cx="54309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SERMONARIO MENSUAL DE</a:t>
            </a:r>
            <a:endParaRPr kumimoji="0" lang="es-AR" sz="2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9" name="CaixaDeTexto 8">
            <a:extLst>
              <a:ext uri="{FF2B5EF4-FFF2-40B4-BE49-F238E27FC236}">
                <a16:creationId xmlns:a16="http://schemas.microsoft.com/office/drawing/2014/main" id="{348C66BB-8E69-95DB-077A-0B627A6EAE35}"/>
              </a:ext>
            </a:extLst>
          </p:cNvPr>
          <p:cNvSpPr txBox="1"/>
          <p:nvPr/>
        </p:nvSpPr>
        <p:spPr>
          <a:xfrm>
            <a:off x="8418944" y="3841702"/>
            <a:ext cx="42764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2025</a:t>
            </a:r>
          </a:p>
        </p:txBody>
      </p:sp>
      <p:pic>
        <p:nvPicPr>
          <p:cNvPr id="4" name="Imagem 3">
            <a:extLst>
              <a:ext uri="{FF2B5EF4-FFF2-40B4-BE49-F238E27FC236}">
                <a16:creationId xmlns:a16="http://schemas.microsoft.com/office/drawing/2014/main" id="{E5B7B7DB-2EB7-C397-65CC-35AD6A827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4245181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C02B6-C02F-B319-1CE6-66F5E912B9E9}"/>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7C0A5174-EA70-043C-E262-4EE3D5B82647}"/>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30C20CFF-13BF-9A38-C1B4-C059C41A15AB}"/>
              </a:ext>
            </a:extLst>
          </p:cNvPr>
          <p:cNvSpPr txBox="1"/>
          <p:nvPr/>
        </p:nvSpPr>
        <p:spPr>
          <a:xfrm>
            <a:off x="5324762" y="2319408"/>
            <a:ext cx="54309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SERMONARIO MENSUAL DE</a:t>
            </a:r>
            <a:endParaRPr kumimoji="0" lang="es-AR" sz="2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9" name="CaixaDeTexto 8">
            <a:extLst>
              <a:ext uri="{FF2B5EF4-FFF2-40B4-BE49-F238E27FC236}">
                <a16:creationId xmlns:a16="http://schemas.microsoft.com/office/drawing/2014/main" id="{EFECA27D-38A7-0D60-E769-8A15F8B33173}"/>
              </a:ext>
            </a:extLst>
          </p:cNvPr>
          <p:cNvSpPr txBox="1"/>
          <p:nvPr/>
        </p:nvSpPr>
        <p:spPr>
          <a:xfrm>
            <a:off x="8418944" y="3841702"/>
            <a:ext cx="42764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2025</a:t>
            </a:r>
          </a:p>
        </p:txBody>
      </p:sp>
      <p:pic>
        <p:nvPicPr>
          <p:cNvPr id="4" name="Imagem 3">
            <a:extLst>
              <a:ext uri="{FF2B5EF4-FFF2-40B4-BE49-F238E27FC236}">
                <a16:creationId xmlns:a16="http://schemas.microsoft.com/office/drawing/2014/main" id="{72E18F28-B202-4ABF-CB72-24747ED22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3488474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EB56-D198-A645-4357-D920B5B75061}"/>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BB41FDD4-5156-544A-68BE-E145ADCD829B}"/>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E513C21D-5BF2-20FF-7942-8E1BD9EA5734}"/>
              </a:ext>
            </a:extLst>
          </p:cNvPr>
          <p:cNvSpPr txBox="1"/>
          <p:nvPr/>
        </p:nvSpPr>
        <p:spPr>
          <a:xfrm>
            <a:off x="3145558" y="4911285"/>
            <a:ext cx="5900882" cy="400110"/>
          </a:xfrm>
          <a:prstGeom prst="rect">
            <a:avLst/>
          </a:prstGeom>
          <a:noFill/>
        </p:spPr>
        <p:txBody>
          <a:bodyPr wrap="square" rtlCol="0">
            <a:spAutoFit/>
          </a:bodyPr>
          <a:lstStyle/>
          <a:p>
            <a:pPr algn="ctr">
              <a:spcAft>
                <a:spcPts val="1125"/>
              </a:spcAft>
            </a:pPr>
            <a:r>
              <a:rPr lang="es-AR" sz="2000" b="1" i="0" noProof="0" dirty="0">
                <a:solidFill>
                  <a:schemeClr val="bg1"/>
                </a:solidFill>
                <a:effectLst/>
                <a:latin typeface="Roboto Light" panose="02000000000000000000" pitchFamily="2" charset="0"/>
                <a:ea typeface="Roboto Light" panose="02000000000000000000" pitchFamily="2" charset="0"/>
              </a:rPr>
              <a:t>Juan 4:28-30; 39-42.</a:t>
            </a:r>
            <a:endParaRPr lang="es-AR" sz="2000" noProof="0" dirty="0">
              <a:solidFill>
                <a:schemeClr val="bg1"/>
              </a:solidFill>
              <a:latin typeface="Roboto Light" panose="02000000000000000000" pitchFamily="2" charset="0"/>
              <a:ea typeface="Roboto Light" panose="02000000000000000000" pitchFamily="2" charset="0"/>
            </a:endParaRPr>
          </a:p>
        </p:txBody>
      </p:sp>
      <p:sp>
        <p:nvSpPr>
          <p:cNvPr id="4" name="CaixaDeTexto 3">
            <a:extLst>
              <a:ext uri="{FF2B5EF4-FFF2-40B4-BE49-F238E27FC236}">
                <a16:creationId xmlns:a16="http://schemas.microsoft.com/office/drawing/2014/main" id="{A48C7B68-665A-176C-4725-30007BC5E53C}"/>
              </a:ext>
            </a:extLst>
          </p:cNvPr>
          <p:cNvSpPr txBox="1"/>
          <p:nvPr/>
        </p:nvSpPr>
        <p:spPr>
          <a:xfrm>
            <a:off x="1014412" y="2041243"/>
            <a:ext cx="10163175" cy="2123658"/>
          </a:xfrm>
          <a:prstGeom prst="rect">
            <a:avLst/>
          </a:prstGeom>
          <a:noFill/>
        </p:spPr>
        <p:txBody>
          <a:bodyPr wrap="square" rtlCol="0">
            <a:spAutoFit/>
          </a:bodyPr>
          <a:lstStyle/>
          <a:p>
            <a:pPr algn="ctr"/>
            <a:r>
              <a:rPr lang="es-AR" sz="6600" noProof="0" dirty="0">
                <a:solidFill>
                  <a:schemeClr val="bg1"/>
                </a:solidFill>
                <a:latin typeface="Roboto Black" panose="02000000000000000000" pitchFamily="2" charset="0"/>
                <a:ea typeface="Roboto Black" panose="02000000000000000000" pitchFamily="2" charset="0"/>
              </a:rPr>
              <a:t>DAR TESTIMONIO DE UN SALVADOR PERSONAL</a:t>
            </a:r>
            <a:endParaRPr lang="es-AR" sz="80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1593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6F4AE-C56D-4B56-E109-CA0A6735D728}"/>
            </a:ext>
          </a:extLst>
        </p:cNvPr>
        <p:cNvGrpSpPr/>
        <p:nvPr/>
      </p:nvGrpSpPr>
      <p:grpSpPr>
        <a:xfrm>
          <a:off x="0" y="0"/>
          <a:ext cx="0" cy="0"/>
          <a:chOff x="0" y="0"/>
          <a:chExt cx="0" cy="0"/>
        </a:xfrm>
      </p:grpSpPr>
      <p:pic>
        <p:nvPicPr>
          <p:cNvPr id="3" name="Imagem 2" descr="Multidão de pessoas&#10;&#10;O conteúdo gerado por IA pode estar incorreto.">
            <a:extLst>
              <a:ext uri="{FF2B5EF4-FFF2-40B4-BE49-F238E27FC236}">
                <a16:creationId xmlns:a16="http://schemas.microsoft.com/office/drawing/2014/main" id="{1D3DB35E-7032-BDF8-19F0-08041D8FC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0" y="-2309813"/>
            <a:ext cx="7053695" cy="10580543"/>
          </a:xfrm>
          <a:prstGeom prst="rect">
            <a:avLst/>
          </a:prstGeom>
        </p:spPr>
      </p:pic>
      <p:pic>
        <p:nvPicPr>
          <p:cNvPr id="5" name="Imagem 4">
            <a:extLst>
              <a:ext uri="{FF2B5EF4-FFF2-40B4-BE49-F238E27FC236}">
                <a16:creationId xmlns:a16="http://schemas.microsoft.com/office/drawing/2014/main" id="{783DEE91-5A57-8882-4937-ED6399E2E82D}"/>
              </a:ext>
            </a:extLst>
          </p:cNvPr>
          <p:cNvPicPr>
            <a:picLocks noChangeAspect="1"/>
          </p:cNvPicPr>
          <p:nvPr/>
        </p:nvPicPr>
        <p:blipFill>
          <a:blip r:embed="rId3"/>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6B292996-F67E-8D52-2675-CB1D6E55BE98}"/>
              </a:ext>
            </a:extLst>
          </p:cNvPr>
          <p:cNvSpPr txBox="1"/>
          <p:nvPr/>
        </p:nvSpPr>
        <p:spPr>
          <a:xfrm>
            <a:off x="1014845" y="2951946"/>
            <a:ext cx="4700155" cy="1384995"/>
          </a:xfrm>
          <a:prstGeom prst="rect">
            <a:avLst/>
          </a:prstGeom>
          <a:noFill/>
        </p:spPr>
        <p:txBody>
          <a:bodyPr wrap="square" rtlCol="0">
            <a:spAutoFit/>
          </a:bodyPr>
          <a:lstStyle/>
          <a:p>
            <a:pPr>
              <a:spcAft>
                <a:spcPts val="1125"/>
              </a:spcAft>
            </a:pPr>
            <a:r>
              <a:rPr lang="es-AR" sz="2800" b="1" i="0" noProof="0" dirty="0">
                <a:solidFill>
                  <a:schemeClr val="bg1"/>
                </a:solidFill>
                <a:effectLst/>
                <a:latin typeface="Roboto" panose="02000000000000000000" pitchFamily="2" charset="0"/>
                <a:ea typeface="Roboto" panose="02000000000000000000" pitchFamily="2" charset="0"/>
              </a:rPr>
              <a:t>¿Alguna vez se ha sentido solo en medio de una multitud?</a:t>
            </a:r>
            <a:endParaRPr lang="es-A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875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C37A7-8EC4-DE18-07BA-7A0E40399B98}"/>
            </a:ext>
          </a:extLst>
        </p:cNvPr>
        <p:cNvGrpSpPr/>
        <p:nvPr/>
      </p:nvGrpSpPr>
      <p:grpSpPr>
        <a:xfrm>
          <a:off x="0" y="0"/>
          <a:ext cx="0" cy="0"/>
          <a:chOff x="0" y="0"/>
          <a:chExt cx="0" cy="0"/>
        </a:xfrm>
      </p:grpSpPr>
      <p:pic>
        <p:nvPicPr>
          <p:cNvPr id="11" name="Imagem 10" descr="Gado em pasto na montanha&#10;&#10;O conteúdo gerado por IA pode estar incorreto.">
            <a:extLst>
              <a:ext uri="{FF2B5EF4-FFF2-40B4-BE49-F238E27FC236}">
                <a16:creationId xmlns:a16="http://schemas.microsoft.com/office/drawing/2014/main" id="{4D72F1C0-219B-5AF0-3EBC-1274ECF6C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470" y="-261284"/>
            <a:ext cx="13105006" cy="7380567"/>
          </a:xfrm>
          <a:prstGeom prst="rect">
            <a:avLst/>
          </a:prstGeom>
        </p:spPr>
      </p:pic>
      <p:pic>
        <p:nvPicPr>
          <p:cNvPr id="2" name="Imagem 1">
            <a:extLst>
              <a:ext uri="{FF2B5EF4-FFF2-40B4-BE49-F238E27FC236}">
                <a16:creationId xmlns:a16="http://schemas.microsoft.com/office/drawing/2014/main" id="{E7563436-E2CC-22DB-770E-C3AB0C35CD47}"/>
              </a:ext>
            </a:extLst>
          </p:cNvPr>
          <p:cNvPicPr>
            <a:picLocks noChangeAspect="1"/>
          </p:cNvPicPr>
          <p:nvPr/>
        </p:nvPicPr>
        <p:blipFill>
          <a:blip r:embed="rId3"/>
          <a:stretch>
            <a:fillRect/>
          </a:stretch>
        </p:blipFill>
        <p:spPr>
          <a:xfrm flipH="1">
            <a:off x="0" y="0"/>
            <a:ext cx="12191998" cy="6858000"/>
          </a:xfrm>
          <a:prstGeom prst="rect">
            <a:avLst/>
          </a:prstGeom>
        </p:spPr>
      </p:pic>
      <p:sp>
        <p:nvSpPr>
          <p:cNvPr id="8" name="CaixaDeTexto 7">
            <a:extLst>
              <a:ext uri="{FF2B5EF4-FFF2-40B4-BE49-F238E27FC236}">
                <a16:creationId xmlns:a16="http://schemas.microsoft.com/office/drawing/2014/main" id="{3B3D42CB-BF29-3B93-2EBA-DAC881E044EC}"/>
              </a:ext>
            </a:extLst>
          </p:cNvPr>
          <p:cNvSpPr txBox="1"/>
          <p:nvPr/>
        </p:nvSpPr>
        <p:spPr>
          <a:xfrm>
            <a:off x="5553776" y="1443840"/>
            <a:ext cx="6107849" cy="3539430"/>
          </a:xfrm>
          <a:prstGeom prst="rect">
            <a:avLst/>
          </a:prstGeom>
          <a:noFill/>
        </p:spPr>
        <p:txBody>
          <a:bodyPr wrap="square" rtlCol="0">
            <a:spAutoFit/>
          </a:bodyPr>
          <a:lstStyle/>
          <a:p>
            <a:pPr algn="r">
              <a:spcAft>
                <a:spcPts val="1125"/>
              </a:spcAft>
            </a:pPr>
            <a:r>
              <a:rPr lang="es-AR" sz="2800" b="1" i="0" noProof="0" dirty="0">
                <a:solidFill>
                  <a:schemeClr val="bg1"/>
                </a:solidFill>
                <a:effectLst/>
                <a:latin typeface="Roboto" panose="02000000000000000000" pitchFamily="2" charset="0"/>
                <a:ea typeface="Roboto" panose="02000000000000000000" pitchFamily="2" charset="0"/>
              </a:rPr>
              <a:t>El amor de Jesús</a:t>
            </a:r>
            <a:r>
              <a:rPr lang="es-AR" sz="2800" b="0" i="0" noProof="0" dirty="0">
                <a:solidFill>
                  <a:schemeClr val="bg1"/>
                </a:solidFill>
                <a:effectLst/>
                <a:latin typeface="Roboto" panose="02000000000000000000" pitchFamily="2" charset="0"/>
                <a:ea typeface="Roboto" panose="02000000000000000000" pitchFamily="2" charset="0"/>
              </a:rPr>
              <a:t> no es solo para “el mundo”, sino para “cada individuo”. La belleza de la parábola de la oveja perdida es el número de ovejas que se perdieron (Lucas 15:4): Una. Solo una. Y el buen Pastor fue tras esta oveja perdida hasta que la encontró. Tal es el amor de Jesús.</a:t>
            </a:r>
            <a:endParaRPr lang="es-A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9886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335D-7CE7-9D75-DBCC-51F589E38FB3}"/>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EB343285-A1A7-B1BB-9761-3A0B426DF251}"/>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319063CA-0408-2F61-963C-F809E939CF6F}"/>
              </a:ext>
            </a:extLst>
          </p:cNvPr>
          <p:cNvSpPr txBox="1"/>
          <p:nvPr/>
        </p:nvSpPr>
        <p:spPr>
          <a:xfrm>
            <a:off x="3560401" y="5459906"/>
            <a:ext cx="5071197" cy="400110"/>
          </a:xfrm>
          <a:prstGeom prst="rect">
            <a:avLst/>
          </a:prstGeom>
          <a:noFill/>
        </p:spPr>
        <p:txBody>
          <a:bodyPr wrap="square" rtlCol="0">
            <a:spAutoFit/>
          </a:bodyPr>
          <a:lstStyle/>
          <a:p>
            <a:pPr algn="ctr"/>
            <a:r>
              <a:rPr lang="es-AR" sz="2000" noProof="0" dirty="0">
                <a:solidFill>
                  <a:schemeClr val="bg1"/>
                </a:solidFill>
                <a:latin typeface="Roboto Medium" panose="02000000000000000000" pitchFamily="2" charset="0"/>
                <a:ea typeface="Roboto Medium" panose="02000000000000000000" pitchFamily="2" charset="0"/>
              </a:rPr>
              <a:t>(Palabras de vida del gran Maestro, p. 181)</a:t>
            </a:r>
          </a:p>
        </p:txBody>
      </p:sp>
      <p:sp>
        <p:nvSpPr>
          <p:cNvPr id="4" name="CaixaDeTexto 3">
            <a:extLst>
              <a:ext uri="{FF2B5EF4-FFF2-40B4-BE49-F238E27FC236}">
                <a16:creationId xmlns:a16="http://schemas.microsoft.com/office/drawing/2014/main" id="{D20F9604-0422-829E-9EA9-63E09D53DA24}"/>
              </a:ext>
            </a:extLst>
          </p:cNvPr>
          <p:cNvSpPr txBox="1"/>
          <p:nvPr/>
        </p:nvSpPr>
        <p:spPr>
          <a:xfrm>
            <a:off x="785091" y="1200733"/>
            <a:ext cx="1939638" cy="2646878"/>
          </a:xfrm>
          <a:prstGeom prst="rect">
            <a:avLst/>
          </a:prstGeom>
          <a:noFill/>
        </p:spPr>
        <p:txBody>
          <a:bodyPr wrap="square" rtlCol="0">
            <a:spAutoFit/>
          </a:bodyPr>
          <a:lstStyle/>
          <a:p>
            <a:pPr algn="ctr"/>
            <a:r>
              <a:rPr lang="es-AR" sz="16600" noProof="0" dirty="0">
                <a:solidFill>
                  <a:schemeClr val="bg1"/>
                </a:solidFill>
                <a:latin typeface="Roboto Black" panose="02000000000000000000" pitchFamily="2" charset="0"/>
                <a:ea typeface="Roboto Black" panose="02000000000000000000" pitchFamily="2" charset="0"/>
              </a:rPr>
              <a:t>“</a:t>
            </a:r>
          </a:p>
        </p:txBody>
      </p:sp>
      <p:sp>
        <p:nvSpPr>
          <p:cNvPr id="8" name="CaixaDeTexto 7">
            <a:extLst>
              <a:ext uri="{FF2B5EF4-FFF2-40B4-BE49-F238E27FC236}">
                <a16:creationId xmlns:a16="http://schemas.microsoft.com/office/drawing/2014/main" id="{CAF43F12-00BC-8292-E239-96A8C78C3695}"/>
              </a:ext>
            </a:extLst>
          </p:cNvPr>
          <p:cNvSpPr txBox="1"/>
          <p:nvPr/>
        </p:nvSpPr>
        <p:spPr>
          <a:xfrm>
            <a:off x="2183534" y="1874310"/>
            <a:ext cx="7824932" cy="2677656"/>
          </a:xfrm>
          <a:prstGeom prst="rect">
            <a:avLst/>
          </a:prstGeom>
          <a:noFill/>
        </p:spPr>
        <p:txBody>
          <a:bodyPr wrap="square" rtlCol="0">
            <a:spAutoFit/>
          </a:bodyPr>
          <a:lstStyle/>
          <a:p>
            <a:pPr algn="ctr">
              <a:spcAft>
                <a:spcPts val="1125"/>
              </a:spcAft>
            </a:pPr>
            <a:r>
              <a:rPr lang="es-AR" sz="2400" b="0" i="0" noProof="0" dirty="0">
                <a:solidFill>
                  <a:schemeClr val="bg1"/>
                </a:solidFill>
                <a:effectLst/>
                <a:latin typeface="Roboto Medium" panose="02000000000000000000" pitchFamily="2" charset="0"/>
                <a:ea typeface="Roboto Medium" panose="02000000000000000000" pitchFamily="2" charset="0"/>
              </a:rPr>
              <a:t>El Señor desea que su palabra de gracia penetre en toda alma. En gran medida esto debe realizarse mediante un trabajo personal. Este fue el método de Cristo. Su obra se realizaba mayormente por medio de entrevistas personales. Dispensaba una fiel consideración al auditorio de una sola alma. Por medio de esa sola alma a menudo el mensaje se extendía a millares.</a:t>
            </a:r>
            <a:endParaRPr lang="es-AR" sz="2400" noProof="0" dirty="0">
              <a:solidFill>
                <a:schemeClr val="bg1"/>
              </a:solidFill>
              <a:latin typeface="Roboto Medium" panose="02000000000000000000" pitchFamily="2" charset="0"/>
              <a:ea typeface="Roboto Medium" panose="02000000000000000000" pitchFamily="2" charset="0"/>
            </a:endParaRPr>
          </a:p>
        </p:txBody>
      </p:sp>
      <p:sp>
        <p:nvSpPr>
          <p:cNvPr id="11" name="CaixaDeTexto 10">
            <a:extLst>
              <a:ext uri="{FF2B5EF4-FFF2-40B4-BE49-F238E27FC236}">
                <a16:creationId xmlns:a16="http://schemas.microsoft.com/office/drawing/2014/main" id="{C3C87AC7-8454-B7A9-F1CA-3391AD003CA6}"/>
              </a:ext>
            </a:extLst>
          </p:cNvPr>
          <p:cNvSpPr txBox="1"/>
          <p:nvPr/>
        </p:nvSpPr>
        <p:spPr>
          <a:xfrm>
            <a:off x="9423398" y="3213138"/>
            <a:ext cx="1939638" cy="2646878"/>
          </a:xfrm>
          <a:prstGeom prst="rect">
            <a:avLst/>
          </a:prstGeom>
          <a:noFill/>
        </p:spPr>
        <p:txBody>
          <a:bodyPr wrap="square" rtlCol="0">
            <a:spAutoFit/>
          </a:bodyPr>
          <a:lstStyle/>
          <a:p>
            <a:pPr algn="ctr"/>
            <a:r>
              <a:rPr lang="es-AR" sz="16600" noProof="0" dirty="0">
                <a:solidFill>
                  <a:schemeClr val="bg1"/>
                </a:solidFill>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59299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3E27-1374-F36B-804B-1F7440C69A5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10922ED-AF15-4828-0776-A8DE10ED5FF9}"/>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F10FE44D-81E6-8259-B0BA-76DC766E3D47}"/>
              </a:ext>
            </a:extLst>
          </p:cNvPr>
          <p:cNvSpPr txBox="1"/>
          <p:nvPr/>
        </p:nvSpPr>
        <p:spPr>
          <a:xfrm>
            <a:off x="1425142" y="1659284"/>
            <a:ext cx="9341716" cy="3539430"/>
          </a:xfrm>
          <a:prstGeom prst="rect">
            <a:avLst/>
          </a:prstGeom>
          <a:noFill/>
        </p:spPr>
        <p:txBody>
          <a:bodyPr wrap="square" rtlCol="0">
            <a:spAutoFit/>
          </a:bodyPr>
          <a:lstStyle/>
          <a:p>
            <a:pPr algn="ctr">
              <a:spcAft>
                <a:spcPts val="1125"/>
              </a:spcAft>
            </a:pPr>
            <a:r>
              <a:rPr lang="es-AR" sz="2800" b="0" i="0" noProof="0" dirty="0">
                <a:solidFill>
                  <a:schemeClr val="bg1"/>
                </a:solidFill>
                <a:effectLst/>
                <a:latin typeface="Roboto Light" panose="02000000000000000000" pitchFamily="2" charset="0"/>
                <a:ea typeface="Roboto Light" panose="02000000000000000000" pitchFamily="2" charset="0"/>
              </a:rPr>
              <a:t>La vida cristiana descansa sobre los dos pilares del </a:t>
            </a:r>
            <a:r>
              <a:rPr lang="es-AR" sz="2800" b="1" noProof="0" dirty="0">
                <a:solidFill>
                  <a:schemeClr val="bg1"/>
                </a:solidFill>
                <a:latin typeface="Roboto Light" panose="02000000000000000000" pitchFamily="2" charset="0"/>
                <a:ea typeface="Roboto Light" panose="02000000000000000000" pitchFamily="2" charset="0"/>
              </a:rPr>
              <a:t>descubrimiento</a:t>
            </a:r>
            <a:r>
              <a:rPr lang="es-AR" sz="2800" b="0" i="0" noProof="0" dirty="0">
                <a:solidFill>
                  <a:schemeClr val="bg1"/>
                </a:solidFill>
                <a:effectLst/>
                <a:latin typeface="Roboto Light" panose="02000000000000000000" pitchFamily="2" charset="0"/>
                <a:ea typeface="Roboto Light" panose="02000000000000000000" pitchFamily="2" charset="0"/>
              </a:rPr>
              <a:t> y la </a:t>
            </a:r>
            <a:r>
              <a:rPr lang="es-AR" sz="2800" b="1" noProof="0" dirty="0">
                <a:solidFill>
                  <a:schemeClr val="bg1"/>
                </a:solidFill>
                <a:latin typeface="Roboto Light" panose="02000000000000000000" pitchFamily="2" charset="0"/>
                <a:ea typeface="Roboto Light" panose="02000000000000000000" pitchFamily="2" charset="0"/>
              </a:rPr>
              <a:t>comunicación</a:t>
            </a:r>
            <a:r>
              <a:rPr lang="es-AR" sz="2800" b="0" i="0" noProof="0" dirty="0">
                <a:solidFill>
                  <a:schemeClr val="bg1"/>
                </a:solidFill>
                <a:effectLst/>
                <a:latin typeface="Roboto Light" panose="02000000000000000000" pitchFamily="2" charset="0"/>
                <a:ea typeface="Roboto Light" panose="02000000000000000000" pitchFamily="2" charset="0"/>
              </a:rPr>
              <a:t>. Ningún descubrimiento está completo hasta que nuestros corazones estén llenos del deseo de compartirlo, y no podemos comunicar a Cristo a los demás hasta que lo hayamos descubierto por nosotros mismos. Los dos grandes pasos de la vida cristiana son, en primer lugar, </a:t>
            </a:r>
            <a:r>
              <a:rPr lang="es-AR" sz="2800" b="1" dirty="0">
                <a:solidFill>
                  <a:schemeClr val="bg1"/>
                </a:solidFill>
                <a:latin typeface="Roboto Light" panose="02000000000000000000" pitchFamily="2" charset="0"/>
                <a:ea typeface="Roboto Light" panose="02000000000000000000" pitchFamily="2" charset="0"/>
              </a:rPr>
              <a:t>encontrar</a:t>
            </a:r>
            <a:r>
              <a:rPr lang="es-AR" sz="2800" b="0" i="0" noProof="0" dirty="0">
                <a:solidFill>
                  <a:schemeClr val="bg1"/>
                </a:solidFill>
                <a:effectLst/>
                <a:latin typeface="Roboto Light" panose="02000000000000000000" pitchFamily="2" charset="0"/>
                <a:ea typeface="Roboto Light" panose="02000000000000000000" pitchFamily="2" charset="0"/>
              </a:rPr>
              <a:t> y, en segundo lugar, </a:t>
            </a:r>
            <a:r>
              <a:rPr lang="es-AR" sz="2800" b="1" dirty="0">
                <a:solidFill>
                  <a:schemeClr val="bg1"/>
                </a:solidFill>
                <a:latin typeface="Roboto Light" panose="02000000000000000000" pitchFamily="2" charset="0"/>
                <a:ea typeface="Roboto Light" panose="02000000000000000000" pitchFamily="2" charset="0"/>
              </a:rPr>
              <a:t>decir</a:t>
            </a:r>
            <a:r>
              <a:rPr lang="es-AR" sz="2800" b="0" i="0" noProof="0" dirty="0">
                <a:solidFill>
                  <a:schemeClr val="bg1"/>
                </a:solidFill>
                <a:effectLst/>
                <a:latin typeface="Roboto Light" panose="02000000000000000000" pitchFamily="2" charset="0"/>
                <a:ea typeface="Roboto Light" panose="02000000000000000000" pitchFamily="2" charset="0"/>
              </a:rPr>
              <a:t>.</a:t>
            </a:r>
            <a:endParaRPr lang="es-AR" sz="2800" noProof="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578504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05EB-6B0A-EDC6-8FD5-515A09E59C7E}"/>
            </a:ext>
          </a:extLst>
        </p:cNvPr>
        <p:cNvGrpSpPr/>
        <p:nvPr/>
      </p:nvGrpSpPr>
      <p:grpSpPr>
        <a:xfrm>
          <a:off x="0" y="0"/>
          <a:ext cx="0" cy="0"/>
          <a:chOff x="0" y="0"/>
          <a:chExt cx="0" cy="0"/>
        </a:xfrm>
      </p:grpSpPr>
      <p:pic>
        <p:nvPicPr>
          <p:cNvPr id="5" name="Imagem 4" descr="Mão segurando pedaço de bolo&#10;&#10;O conteúdo gerado por IA pode estar incorreto.">
            <a:extLst>
              <a:ext uri="{FF2B5EF4-FFF2-40B4-BE49-F238E27FC236}">
                <a16:creationId xmlns:a16="http://schemas.microsoft.com/office/drawing/2014/main" id="{F2DE37D5-3CC2-3632-D638-2B8ADE29A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676" y="0"/>
            <a:ext cx="10290049" cy="6858000"/>
          </a:xfrm>
          <a:prstGeom prst="rect">
            <a:avLst/>
          </a:prstGeom>
        </p:spPr>
      </p:pic>
      <p:pic>
        <p:nvPicPr>
          <p:cNvPr id="2" name="Imagem 1">
            <a:extLst>
              <a:ext uri="{FF2B5EF4-FFF2-40B4-BE49-F238E27FC236}">
                <a16:creationId xmlns:a16="http://schemas.microsoft.com/office/drawing/2014/main" id="{AF18E83F-093F-F57D-D562-E1A41988CB47}"/>
              </a:ext>
            </a:extLst>
          </p:cNvPr>
          <p:cNvPicPr>
            <a:picLocks noChangeAspect="1"/>
          </p:cNvPicPr>
          <p:nvPr/>
        </p:nvPicPr>
        <p:blipFill>
          <a:blip r:embed="rId3"/>
          <a:stretch>
            <a:fillRect/>
          </a:stretch>
        </p:blipFill>
        <p:spPr>
          <a:xfrm flipH="1">
            <a:off x="0" y="0"/>
            <a:ext cx="12191998" cy="6858000"/>
          </a:xfrm>
          <a:prstGeom prst="rect">
            <a:avLst/>
          </a:prstGeom>
        </p:spPr>
      </p:pic>
      <p:sp>
        <p:nvSpPr>
          <p:cNvPr id="8" name="CaixaDeTexto 7">
            <a:extLst>
              <a:ext uri="{FF2B5EF4-FFF2-40B4-BE49-F238E27FC236}">
                <a16:creationId xmlns:a16="http://schemas.microsoft.com/office/drawing/2014/main" id="{0547BA6D-41B7-8FCB-3A8D-5F2461CBFD77}"/>
              </a:ext>
            </a:extLst>
          </p:cNvPr>
          <p:cNvSpPr txBox="1"/>
          <p:nvPr/>
        </p:nvSpPr>
        <p:spPr>
          <a:xfrm>
            <a:off x="6448424" y="1874728"/>
            <a:ext cx="4991101" cy="3108543"/>
          </a:xfrm>
          <a:prstGeom prst="rect">
            <a:avLst/>
          </a:prstGeom>
          <a:noFill/>
        </p:spPr>
        <p:txBody>
          <a:bodyPr wrap="square" rtlCol="0">
            <a:spAutoFit/>
          </a:bodyPr>
          <a:lstStyle/>
          <a:p>
            <a:pPr algn="r">
              <a:spcAft>
                <a:spcPts val="1125"/>
              </a:spcAft>
            </a:pPr>
            <a:r>
              <a:rPr lang="es-AR" sz="2800" noProof="0" dirty="0">
                <a:solidFill>
                  <a:schemeClr val="bg1"/>
                </a:solidFill>
                <a:latin typeface="Roboto" panose="02000000000000000000" pitchFamily="2" charset="0"/>
                <a:ea typeface="Roboto" panose="02000000000000000000" pitchFamily="2" charset="0"/>
              </a:rPr>
              <a:t>La imagen de la cosecha usada por Jesús nos presenta una estrategia bíblica a seguir en nuestros esfuerzos personales por hacer discípulos: el proceso de crecimiento.</a:t>
            </a:r>
          </a:p>
        </p:txBody>
      </p:sp>
    </p:spTree>
    <p:extLst>
      <p:ext uri="{BB962C8B-B14F-4D97-AF65-F5344CB8AC3E}">
        <p14:creationId xmlns:p14="http://schemas.microsoft.com/office/powerpoint/2010/main" val="2882692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4BFF-6B58-35BD-B37B-74FB7AE8A19D}"/>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849EC930-E72F-2374-AEF9-882E5408F59B}"/>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7393D845-FF56-874F-7287-3D265CBA0F8E}"/>
              </a:ext>
            </a:extLst>
          </p:cNvPr>
          <p:cNvSpPr txBox="1"/>
          <p:nvPr/>
        </p:nvSpPr>
        <p:spPr>
          <a:xfrm>
            <a:off x="1425142" y="1302776"/>
            <a:ext cx="9341716" cy="4252446"/>
          </a:xfrm>
          <a:prstGeom prst="rect">
            <a:avLst/>
          </a:prstGeom>
          <a:noFill/>
        </p:spPr>
        <p:txBody>
          <a:bodyPr wrap="square" rtlCol="0">
            <a:spAutoFit/>
          </a:bodyPr>
          <a:lstStyle/>
          <a:p>
            <a:pPr algn="ctr">
              <a:spcAft>
                <a:spcPts val="1125"/>
              </a:spcAft>
            </a:pPr>
            <a:r>
              <a:rPr lang="es-AR" sz="2800" b="0" i="0" noProof="0" dirty="0">
                <a:solidFill>
                  <a:schemeClr val="bg1"/>
                </a:solidFill>
                <a:effectLst/>
                <a:latin typeface="Roboto Light" panose="02000000000000000000" pitchFamily="2" charset="0"/>
                <a:ea typeface="Roboto Light" panose="02000000000000000000" pitchFamily="2" charset="0"/>
              </a:rPr>
              <a:t>Nuestro amor por Dios y por los demás es solo un reflejo del amor que él tiene por nosotros. “Amamos porque él nos amó primero” (1 Juan 4:19).</a:t>
            </a:r>
          </a:p>
          <a:p>
            <a:pPr algn="ctr">
              <a:spcAft>
                <a:spcPts val="1125"/>
              </a:spcAft>
            </a:pPr>
            <a:endParaRPr lang="es-AR" sz="2800" noProof="0" dirty="0">
              <a:solidFill>
                <a:schemeClr val="bg1"/>
              </a:solidFill>
              <a:latin typeface="Roboto Light" panose="02000000000000000000" pitchFamily="2" charset="0"/>
              <a:ea typeface="Roboto Light" panose="02000000000000000000" pitchFamily="2" charset="0"/>
            </a:endParaRPr>
          </a:p>
          <a:p>
            <a:pPr algn="ctr">
              <a:spcAft>
                <a:spcPts val="1125"/>
              </a:spcAft>
            </a:pPr>
            <a:r>
              <a:rPr lang="es-AR" sz="2800" dirty="0">
                <a:solidFill>
                  <a:schemeClr val="bg1"/>
                </a:solidFill>
                <a:latin typeface="Roboto Light" panose="02000000000000000000" pitchFamily="2" charset="0"/>
                <a:ea typeface="Roboto Light" panose="02000000000000000000" pitchFamily="2" charset="0"/>
              </a:rPr>
              <a:t>H</a:t>
            </a:r>
            <a:r>
              <a:rPr lang="es-AR" sz="2800" noProof="0" dirty="0" err="1">
                <a:solidFill>
                  <a:schemeClr val="bg1"/>
                </a:solidFill>
                <a:latin typeface="Roboto Light" panose="02000000000000000000" pitchFamily="2" charset="0"/>
                <a:ea typeface="Roboto Light" panose="02000000000000000000" pitchFamily="2" charset="0"/>
              </a:rPr>
              <a:t>acer</a:t>
            </a:r>
            <a:r>
              <a:rPr lang="es-AR" sz="2800" noProof="0" dirty="0">
                <a:solidFill>
                  <a:schemeClr val="bg1"/>
                </a:solidFill>
                <a:latin typeface="Roboto Light" panose="02000000000000000000" pitchFamily="2" charset="0"/>
                <a:ea typeface="Roboto Light" panose="02000000000000000000" pitchFamily="2" charset="0"/>
              </a:rPr>
              <a:t> discípulos implica acercarse a las personas, notarlas, escucharlas e interesarse personalmente por ellas. Se trata de mostrar nuestro amor a través de esa obra personal y luego hablarles de las buenas nuevas de un Salvador personal</a:t>
            </a:r>
            <a:r>
              <a:rPr lang="es-AR" sz="2800" b="0" i="0" noProof="0" dirty="0">
                <a:solidFill>
                  <a:schemeClr val="bg1"/>
                </a:solidFill>
                <a:effectLst/>
                <a:latin typeface="Roboto Light" panose="02000000000000000000" pitchFamily="2" charset="0"/>
                <a:ea typeface="Roboto Light" panose="02000000000000000000" pitchFamily="2" charset="0"/>
              </a:rPr>
              <a:t>.</a:t>
            </a:r>
            <a:endParaRPr lang="es-AR" sz="2800" noProof="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033157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97D9F-24F0-6BF6-2DAC-517CCF62E9A1}"/>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F0A900EA-0BF1-A678-9A95-E4AFA9DF8958}"/>
              </a:ext>
            </a:extLst>
          </p:cNvPr>
          <p:cNvPicPr>
            <a:picLocks noChangeAspect="1"/>
          </p:cNvPicPr>
          <p:nvPr/>
        </p:nvPicPr>
        <p:blipFill>
          <a:blip r:embed="rId2"/>
          <a:stretch>
            <a:fillRect/>
          </a:stretch>
        </p:blipFill>
        <p:spPr>
          <a:xfrm>
            <a:off x="2" y="0"/>
            <a:ext cx="12191998" cy="6858000"/>
          </a:xfrm>
          <a:prstGeom prst="rect">
            <a:avLst/>
          </a:prstGeom>
        </p:spPr>
      </p:pic>
      <p:sp>
        <p:nvSpPr>
          <p:cNvPr id="2" name="CaixaDeTexto 1">
            <a:extLst>
              <a:ext uri="{FF2B5EF4-FFF2-40B4-BE49-F238E27FC236}">
                <a16:creationId xmlns:a16="http://schemas.microsoft.com/office/drawing/2014/main" id="{23F0821A-A118-68E1-3BBA-B9D786DD573C}"/>
              </a:ext>
            </a:extLst>
          </p:cNvPr>
          <p:cNvSpPr txBox="1"/>
          <p:nvPr/>
        </p:nvSpPr>
        <p:spPr>
          <a:xfrm>
            <a:off x="1255496" y="1228397"/>
            <a:ext cx="9681008" cy="4401205"/>
          </a:xfrm>
          <a:prstGeom prst="rect">
            <a:avLst/>
          </a:prstGeom>
          <a:noFill/>
        </p:spPr>
        <p:txBody>
          <a:bodyPr wrap="square" rtlCol="0">
            <a:spAutoFit/>
          </a:bodyPr>
          <a:lstStyle/>
          <a:p>
            <a:pPr algn="ctr">
              <a:spcAft>
                <a:spcPts val="1125"/>
              </a:spcAft>
            </a:pPr>
            <a:r>
              <a:rPr lang="es-AR" sz="2800" dirty="0">
                <a:solidFill>
                  <a:schemeClr val="bg1"/>
                </a:solidFill>
                <a:latin typeface="Roboto Light" panose="02000000000000000000" pitchFamily="2" charset="0"/>
                <a:ea typeface="Roboto Light" panose="02000000000000000000" pitchFamily="2" charset="0"/>
              </a:rPr>
              <a:t>L</a:t>
            </a:r>
            <a:r>
              <a:rPr lang="es-AR" sz="2800" noProof="0" dirty="0">
                <a:solidFill>
                  <a:schemeClr val="bg1"/>
                </a:solidFill>
                <a:latin typeface="Roboto Light" panose="02000000000000000000" pitchFamily="2" charset="0"/>
                <a:ea typeface="Roboto Light" panose="02000000000000000000" pitchFamily="2" charset="0"/>
              </a:rPr>
              <a:t>a evangelización cristiana efectiva comienza, en realidad, cuando podemos decir: “Yo sé lo que Cristo ha hecho por mí”, y cuando continuamos diciendo: “Pruébalo y verás lo que puede hacer por ti”. No sirve de mucho decirle a la gente que Cristo les traerá gozo, paz y poder si nuestras propias vidas están tristes por el descontento y la insatisfacción, ansiosas y preocupadas, frustradas y vencidas. A fin de que podamos atraer a los hombres a Cristo, nuestras vidas deben ser tales que realmente tenga algún sentido decir: “Mira lo que Jesucristo ha hecho por mí”.</a:t>
            </a:r>
          </a:p>
        </p:txBody>
      </p:sp>
    </p:spTree>
    <p:extLst>
      <p:ext uri="{BB962C8B-B14F-4D97-AF65-F5344CB8AC3E}">
        <p14:creationId xmlns:p14="http://schemas.microsoft.com/office/powerpoint/2010/main" val="279321578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96F24F-77B3-4DB7-8320-B124AC6922D7}">
  <ds:schemaRefs>
    <ds:schemaRef ds:uri="http://schemas.microsoft.com/sharepoint/v3/contenttype/forms"/>
  </ds:schemaRefs>
</ds:datastoreItem>
</file>

<file path=customXml/itemProps2.xml><?xml version="1.0" encoding="utf-8"?>
<ds:datastoreItem xmlns:ds="http://schemas.openxmlformats.org/officeDocument/2006/customXml" ds:itemID="{90A58D68-2BE0-4D8E-8872-78B51605504D}">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3.xml><?xml version="1.0" encoding="utf-8"?>
<ds:datastoreItem xmlns:ds="http://schemas.openxmlformats.org/officeDocument/2006/customXml" ds:itemID="{871D3879-DFE7-44EF-8604-C5FE8591A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TotalTime>
  <Words>463</Words>
  <Application>Microsoft Office PowerPoint</Application>
  <PresentationFormat>Panorámica</PresentationFormat>
  <Paragraphs>18</Paragraphs>
  <Slides>10</Slides>
  <Notes>0</Notes>
  <HiddenSlides>0</HiddenSlides>
  <MMClips>0</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Tema do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dc:creator>
  <cp:lastModifiedBy>DSA - Daiana Belén Escobar</cp:lastModifiedBy>
  <cp:revision>25</cp:revision>
  <dcterms:created xsi:type="dcterms:W3CDTF">2024-12-17T16:41:17Z</dcterms:created>
  <dcterms:modified xsi:type="dcterms:W3CDTF">2025-04-30T12:22:40Z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