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8" r:id="rId12"/>
    <p:sldId id="284" r:id="rId13"/>
    <p:sldId id="270" r:id="rId14"/>
    <p:sldId id="282" r:id="rId15"/>
    <p:sldId id="283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98"/>
    <a:srgbClr val="FFF4BE"/>
    <a:srgbClr val="FDCC00"/>
    <a:srgbClr val="FE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D4AF9-6852-8C4A-92EC-B17B4809FDC2}" v="33" dt="2020-06-29T02:07:32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94608"/>
  </p:normalViewPr>
  <p:slideViewPr>
    <p:cSldViewPr snapToGrid="0" snapToObjects="1">
      <p:cViewPr varScale="1">
        <p:scale>
          <a:sx n="108" d="100"/>
          <a:sy n="108" d="100"/>
        </p:scale>
        <p:origin x="8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0:42:18.34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5T18:27:53.018" idx="2">
    <p:pos x="3375" y="4216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2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5A35777-2074-1740-848E-416DE36CF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2B020FE-5502-3F4D-A566-8CE88D17C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5867" y="2394433"/>
            <a:ext cx="6316133" cy="296200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563AE-FF38-604A-ABA0-BC8F605FA6DD}"/>
              </a:ext>
            </a:extLst>
          </p:cNvPr>
          <p:cNvSpPr txBox="1"/>
          <p:nvPr/>
        </p:nvSpPr>
        <p:spPr>
          <a:xfrm>
            <a:off x="6096000" y="5738648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Bienvenido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adventista!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27BCE8B-981F-4C4E-B400-E0D044FBF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0AC68AF-0D56-B24A-9CF3-3C451AAAF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7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r>
              <a:rPr lang="pt-BR" dirty="0"/>
              <a:t>foto</a:t>
            </a:r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183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8947" y="644796"/>
            <a:ext cx="2897942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4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7863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47178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00367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8948" y="644796"/>
            <a:ext cx="2897940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48E808C-F4B6-BF43-B5DC-C693774F98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0C7B7C-1444-2B43-AEC7-6A333FA011CB}"/>
              </a:ext>
            </a:extLst>
          </p:cNvPr>
          <p:cNvSpPr txBox="1"/>
          <p:nvPr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2241CF0D-9D50-1E43-A800-CA6DFA8DA4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EAF052-A4C0-F340-AFBD-F7349C71605D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97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073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31959" y="0"/>
            <a:ext cx="2478504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B11CD6C-B9A9-294A-9449-6045B4C921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9B6C576-8A4C-3343-B01C-8442FD180E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D2FE89-6929-4F44-A1DD-814B8DE79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2C8260CF-E71F-FF4C-9F99-9C2FE07C66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5ACE912-9F26-4E4C-866A-6E09C7B871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3F3E24F-15F2-0247-9A6C-3D10E2DC12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8EEFDCC5-07BF-2F47-8809-B5BA5DEF0C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2D65AD1-9D2F-4E4F-A2A7-DCC458E4D4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A60B908-31EF-8F4F-87D2-58D074D015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4032741-94E9-F04B-9B51-60703FD2A1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8C4ACC26-5DE8-EC42-BAFC-D779AF63FF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7D5DED0-2BC9-D442-847D-D099F49873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D3321449-9541-2A4B-A8FE-A2C20F1EB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85E183F2-22EB-B84E-B56E-A5EE23C3B6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2DADFEA-3CC0-D141-859E-699649B620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AADE0461-6468-3345-A87B-1CB72AAEB0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9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884AF99-5D26-B741-8964-1F79CA5A71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9C16868-4CC5-654E-8B27-F7EF958ABD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97C2FD3-4E0F-4744-84FE-4B2B8F714E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0A404AB-58C3-534E-B3DE-ADD2BAA7EF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8DCAD678-E1C4-EB4A-B253-DCECE62C81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8192F58-3E89-9A47-8E11-D3FF3AA7D3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992C052-C9ED-924E-94C8-DBE6960907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31C7F68-1D92-9447-80FF-31E9798C5A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4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8947" y="644796"/>
            <a:ext cx="2897942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56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88493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73255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0">
              <a:schemeClr val="accent4">
                <a:lumMod val="100000"/>
                <a:alpha val="3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AC5D51C-A5C6-2A45-8BD3-0D18122C4A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4417B-97CD-F546-AD36-AAEB2DD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B279E-1F91-8248-B69B-D30D15F0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FBD8BB-C75C-414D-B3C2-A10C98F7A4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0886382" y="6271977"/>
            <a:ext cx="1155553" cy="541907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ADAA1D0-5429-0A41-B9A8-363E206D8D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11ED00E-0579-7E4F-8A38-F2F5006D497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1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4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entro_M%C3%A9dico_Adventista_de_S%C3%A3o_Paulo_-_Unidade_Sul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eneral_Conference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Divis%C3%A3o_Sul-Americana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F70D425-61AE-7F4B-9886-DDBCCD07C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Una persona </a:t>
            </a:r>
            <a:r>
              <a:rPr lang="pt-BR" dirty="0" err="1"/>
              <a:t>necesita</a:t>
            </a:r>
            <a:r>
              <a:rPr lang="pt-BR" dirty="0"/>
              <a:t>, como mínimo, de seis amigos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para permanecer</a:t>
            </a:r>
          </a:p>
          <a:p>
            <a:r>
              <a:rPr lang="pt-BR" dirty="0"/>
              <a:t>firme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confianza</a:t>
            </a:r>
            <a:r>
              <a:rPr lang="pt-BR" dirty="0"/>
              <a:t>. </a:t>
            </a:r>
            <a:r>
              <a:rPr lang="pt-BR" dirty="0" err="1"/>
              <a:t>Las</a:t>
            </a:r>
            <a:r>
              <a:rPr lang="pt-BR" dirty="0"/>
              <a:t> Unidades de </a:t>
            </a:r>
            <a:r>
              <a:rPr lang="pt-BR" dirty="0" err="1"/>
              <a:t>acción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Grupos </a:t>
            </a:r>
            <a:r>
              <a:rPr lang="pt-BR" dirty="0" err="1"/>
              <a:t>pequeños</a:t>
            </a:r>
            <a:r>
              <a:rPr lang="pt-BR" dirty="0"/>
              <a:t> </a:t>
            </a:r>
            <a:r>
              <a:rPr lang="pt-BR" dirty="0" err="1"/>
              <a:t>tienen</a:t>
            </a:r>
            <a:r>
              <a:rPr lang="pt-BR" dirty="0"/>
              <a:t> </a:t>
            </a:r>
            <a:r>
              <a:rPr lang="pt-BR" dirty="0" err="1"/>
              <a:t>el</a:t>
            </a:r>
            <a:endParaRPr lang="pt-BR" dirty="0"/>
          </a:p>
          <a:p>
            <a:r>
              <a:rPr lang="pt-BR" dirty="0"/>
              <a:t>papel de fortalecer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compañerismo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amistad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miembros</a:t>
            </a:r>
            <a:r>
              <a:rPr lang="pt-BR" dirty="0"/>
              <a:t>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65ED3584-204D-8048-ABD9-8340EC69C6AD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B0D5662-A976-FA46-9B54-1BB2A67AA3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MARTES</a:t>
            </a:r>
          </a:p>
        </p:txBody>
      </p:sp>
    </p:spTree>
    <p:extLst>
      <p:ext uri="{BB962C8B-B14F-4D97-AF65-F5344CB8AC3E}">
        <p14:creationId xmlns:p14="http://schemas.microsoft.com/office/powerpoint/2010/main" val="17130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E83C9-F3B7-C64B-ABE9-56C2C947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principales</a:t>
            </a:r>
            <a:r>
              <a:rPr lang="pt-BR" dirty="0"/>
              <a:t> </a:t>
            </a:r>
            <a:r>
              <a:rPr lang="pt-BR" dirty="0" err="1"/>
              <a:t>ceremonias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</a:t>
            </a:r>
            <a:r>
              <a:rPr lang="pt-BR" dirty="0" err="1"/>
              <a:t>son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9040C2-4154-434E-B624-84CA1668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Bautismo</a:t>
            </a:r>
            <a:r>
              <a:rPr lang="pt-BR" dirty="0"/>
              <a:t>. </a:t>
            </a:r>
          </a:p>
          <a:p>
            <a:r>
              <a:rPr lang="pt-BR" dirty="0"/>
              <a:t>Cena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Señor</a:t>
            </a:r>
            <a:r>
              <a:rPr lang="pt-BR" dirty="0"/>
              <a:t>. </a:t>
            </a:r>
          </a:p>
          <a:p>
            <a:r>
              <a:rPr lang="pt-BR" dirty="0" err="1"/>
              <a:t>Casamiento</a:t>
            </a:r>
            <a:r>
              <a:rPr lang="pt-BR" dirty="0"/>
              <a:t>. </a:t>
            </a:r>
          </a:p>
          <a:p>
            <a:r>
              <a:rPr lang="pt-BR" dirty="0" err="1"/>
              <a:t>Dedicación</a:t>
            </a:r>
            <a:r>
              <a:rPr lang="pt-BR" dirty="0"/>
              <a:t> de </a:t>
            </a:r>
            <a:r>
              <a:rPr lang="pt-BR" dirty="0" err="1"/>
              <a:t>niños</a:t>
            </a:r>
            <a:r>
              <a:rPr lang="pt-BR" dirty="0"/>
              <a:t>. 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D8550295-350F-8945-8568-62C46E53E28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FCDD8-95EB-BE42-B284-36874C362E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 </a:t>
            </a:r>
            <a:r>
              <a:rPr lang="pt-BR" dirty="0" err="1"/>
              <a:t>I</a:t>
            </a:r>
            <a:r>
              <a:rPr lang="pt-BR" dirty="0"/>
              <a:t> É </a:t>
            </a:r>
            <a:r>
              <a:rPr lang="pt-BR" dirty="0" err="1"/>
              <a:t>R</a:t>
            </a:r>
            <a:r>
              <a:rPr lang="pt-BR" dirty="0"/>
              <a:t> C O L E </a:t>
            </a:r>
            <a:r>
              <a:rPr lang="pt-BR" dirty="0" err="1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DA5D0EF-DFB7-9547-A990-85FA41FF9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Hay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lugar para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adoración</a:t>
            </a:r>
            <a:r>
              <a:rPr lang="pt-BR" dirty="0"/>
              <a:t> particular e individual, pero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Biblia</a:t>
            </a:r>
            <a:r>
              <a:rPr lang="pt-BR" dirty="0"/>
              <a:t> enfatiza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importancia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adoración</a:t>
            </a:r>
            <a:r>
              <a:rPr lang="pt-BR" dirty="0"/>
              <a:t> pública.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44FDFD88-3B58-FA4C-834D-F40DBEF7BC2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382857-969D-5D49-87F6-D72B3E34E0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987040" y="0"/>
            <a:ext cx="2651759" cy="442494"/>
          </a:xfrm>
        </p:spPr>
        <p:txBody>
          <a:bodyPr/>
          <a:lstStyle/>
          <a:p>
            <a:r>
              <a:rPr lang="pt-BR" dirty="0"/>
              <a:t>M </a:t>
            </a:r>
            <a:r>
              <a:rPr lang="pt-BR" dirty="0" err="1"/>
              <a:t>I</a:t>
            </a:r>
            <a:r>
              <a:rPr lang="pt-BR" dirty="0"/>
              <a:t> É </a:t>
            </a:r>
            <a:r>
              <a:rPr lang="pt-BR" dirty="0" err="1"/>
              <a:t>R</a:t>
            </a:r>
            <a:r>
              <a:rPr lang="pt-BR" dirty="0"/>
              <a:t> C O L E </a:t>
            </a:r>
            <a:r>
              <a:rPr lang="pt-BR" dirty="0" err="1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9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13293B-7616-A643-907D-95D58A4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INSTITUCIONES ADVENTISTAS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332A03-12DE-BF42-AE55-490B91DD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309247"/>
            <a:ext cx="6247461" cy="3876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instituciones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</a:t>
            </a:r>
            <a:r>
              <a:rPr lang="pt-BR" dirty="0" err="1"/>
              <a:t>fueron</a:t>
            </a:r>
            <a:r>
              <a:rPr lang="pt-BR" dirty="0"/>
              <a:t> </a:t>
            </a:r>
            <a:r>
              <a:rPr lang="pt-BR" dirty="0" err="1"/>
              <a:t>establecidas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base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misión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visión</a:t>
            </a:r>
            <a:r>
              <a:rPr lang="pt-BR" dirty="0"/>
              <a:t> adventista, que </a:t>
            </a:r>
            <a:r>
              <a:rPr lang="pt-BR" dirty="0" err="1"/>
              <a:t>son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siguientes</a:t>
            </a:r>
            <a:r>
              <a:rPr lang="pt-BR" dirty="0"/>
              <a:t>:</a:t>
            </a:r>
          </a:p>
          <a:p>
            <a:pPr marL="857250" lvl="1" indent="-514350">
              <a:lnSpc>
                <a:spcPct val="120000"/>
              </a:lnSpc>
              <a:buFont typeface="+mj-lt"/>
              <a:buAutoNum type="arabicPeriod"/>
            </a:pPr>
            <a:r>
              <a:rPr lang="pt-BR" b="1" dirty="0" err="1"/>
              <a:t>Misión</a:t>
            </a:r>
            <a:r>
              <a:rPr lang="pt-BR" b="1" dirty="0"/>
              <a:t>: </a:t>
            </a:r>
            <a:r>
              <a:rPr lang="pt-BR" dirty="0"/>
              <a:t>“</a:t>
            </a:r>
            <a:r>
              <a:rPr lang="pt-BR" dirty="0" err="1"/>
              <a:t>Hacer</a:t>
            </a:r>
            <a:r>
              <a:rPr lang="pt-BR" dirty="0"/>
              <a:t> discípulos de todas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naciones</a:t>
            </a:r>
            <a:r>
              <a:rPr lang="pt-BR" dirty="0"/>
              <a:t>, comunicando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evangelio</a:t>
            </a:r>
            <a:r>
              <a:rPr lang="pt-BR" dirty="0"/>
              <a:t> eterno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contexto </a:t>
            </a:r>
            <a:r>
              <a:rPr lang="pt-BR" dirty="0" err="1"/>
              <a:t>del</a:t>
            </a:r>
            <a:r>
              <a:rPr lang="pt-BR" dirty="0"/>
              <a:t> triple </a:t>
            </a:r>
            <a:r>
              <a:rPr lang="pt-BR" dirty="0" err="1"/>
              <a:t>mensaje</a:t>
            </a:r>
            <a:r>
              <a:rPr lang="pt-BR" dirty="0"/>
              <a:t> angélico de </a:t>
            </a:r>
            <a:r>
              <a:rPr lang="pt-BR" dirty="0" err="1"/>
              <a:t>Apocalipsis</a:t>
            </a:r>
            <a:r>
              <a:rPr lang="pt-BR" dirty="0"/>
              <a:t> 14:6 al 12, </a:t>
            </a:r>
            <a:r>
              <a:rPr lang="pt-BR" dirty="0" err="1"/>
              <a:t>invitándolos</a:t>
            </a:r>
            <a:r>
              <a:rPr lang="pt-BR" dirty="0"/>
              <a:t> a </a:t>
            </a:r>
            <a:r>
              <a:rPr lang="pt-BR" dirty="0" err="1"/>
              <a:t>aceptar</a:t>
            </a:r>
            <a:r>
              <a:rPr lang="pt-BR" dirty="0"/>
              <a:t> a </a:t>
            </a:r>
            <a:r>
              <a:rPr lang="pt-BR" dirty="0" err="1"/>
              <a:t>Jesús</a:t>
            </a:r>
            <a:r>
              <a:rPr lang="pt-BR" dirty="0"/>
              <a:t> como </a:t>
            </a:r>
            <a:r>
              <a:rPr lang="pt-BR" dirty="0" err="1"/>
              <a:t>su</a:t>
            </a:r>
            <a:r>
              <a:rPr lang="pt-BR" dirty="0"/>
              <a:t> Salvador </a:t>
            </a:r>
            <a:r>
              <a:rPr lang="pt-BR" dirty="0" err="1"/>
              <a:t>personal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a </a:t>
            </a:r>
            <a:r>
              <a:rPr lang="pt-BR" dirty="0" err="1"/>
              <a:t>unirse</a:t>
            </a:r>
            <a:r>
              <a:rPr lang="pt-BR" dirty="0"/>
              <a:t>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remanente, </a:t>
            </a:r>
            <a:r>
              <a:rPr lang="pt-BR" dirty="0" err="1"/>
              <a:t>instruyéndolos</a:t>
            </a:r>
            <a:r>
              <a:rPr lang="pt-BR" dirty="0"/>
              <a:t> para </a:t>
            </a:r>
            <a:r>
              <a:rPr lang="pt-BR" dirty="0" err="1"/>
              <a:t>servirlo</a:t>
            </a:r>
            <a:r>
              <a:rPr lang="pt-BR" dirty="0"/>
              <a:t> como </a:t>
            </a:r>
            <a:r>
              <a:rPr lang="pt-BR" dirty="0" err="1"/>
              <a:t>Señor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preparándolos</a:t>
            </a:r>
            <a:r>
              <a:rPr lang="pt-BR" dirty="0"/>
              <a:t> para </a:t>
            </a:r>
            <a:r>
              <a:rPr lang="pt-BR" dirty="0" err="1"/>
              <a:t>su</a:t>
            </a:r>
            <a:r>
              <a:rPr lang="pt-BR" dirty="0"/>
              <a:t> pronto </a:t>
            </a:r>
            <a:r>
              <a:rPr lang="pt-BR" dirty="0" err="1"/>
              <a:t>regreso</a:t>
            </a:r>
            <a:r>
              <a:rPr lang="pt-BR" dirty="0"/>
              <a:t>”.</a:t>
            </a:r>
          </a:p>
          <a:p>
            <a:pPr marL="857250" lvl="1" indent="-514350">
              <a:lnSpc>
                <a:spcPct val="120000"/>
              </a:lnSpc>
              <a:buFont typeface="+mj-lt"/>
              <a:buAutoNum type="arabicPeriod"/>
            </a:pPr>
            <a:r>
              <a:rPr lang="pt-BR" b="1" dirty="0" err="1"/>
              <a:t>Visión</a:t>
            </a:r>
            <a:r>
              <a:rPr lang="pt-BR" b="1" dirty="0"/>
              <a:t>: </a:t>
            </a:r>
            <a:r>
              <a:rPr lang="pt-BR" dirty="0"/>
              <a:t>“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armonía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grandes </a:t>
            </a:r>
            <a:r>
              <a:rPr lang="pt-BR" dirty="0" err="1"/>
              <a:t>profecías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Sagradas Escrituras, entendemos que </a:t>
            </a:r>
            <a:r>
              <a:rPr lang="pt-BR" dirty="0" err="1"/>
              <a:t>el</a:t>
            </a:r>
            <a:r>
              <a:rPr lang="pt-BR" dirty="0"/>
              <a:t> clímax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plan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 es restaurar toda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creación</a:t>
            </a:r>
            <a:r>
              <a:rPr lang="pt-BR" dirty="0"/>
              <a:t> a </a:t>
            </a:r>
            <a:r>
              <a:rPr lang="pt-BR" dirty="0" err="1"/>
              <a:t>la</a:t>
            </a:r>
            <a:r>
              <a:rPr lang="pt-BR" dirty="0"/>
              <a:t> completa </a:t>
            </a:r>
            <a:r>
              <a:rPr lang="pt-BR" dirty="0" err="1"/>
              <a:t>armonía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perfecta</a:t>
            </a:r>
            <a:r>
              <a:rPr lang="pt-BR" dirty="0"/>
              <a:t> </a:t>
            </a:r>
            <a:r>
              <a:rPr lang="pt-BR" dirty="0" err="1"/>
              <a:t>voluntad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justicia</a:t>
            </a:r>
            <a:r>
              <a:rPr lang="pt-BR" dirty="0"/>
              <a:t>”</a:t>
            </a:r>
          </a:p>
        </p:txBody>
      </p:sp>
      <p:pic>
        <p:nvPicPr>
          <p:cNvPr id="5" name="Espaço Reservado para Imagem 4" descr="File:Centro Médico Adventista de São Paulo - Unidade Sul ...">
            <a:extLst>
              <a:ext uri="{FF2B5EF4-FFF2-40B4-BE49-F238E27FC236}">
                <a16:creationId xmlns:a16="http://schemas.microsoft.com/office/drawing/2014/main" id="{69F00485-0270-6D49-A885-5639E17A31F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B4DE85-C96E-D247-871B-B451BAB03DF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JUEVES</a:t>
            </a:r>
          </a:p>
        </p:txBody>
      </p:sp>
    </p:spTree>
    <p:extLst>
      <p:ext uri="{BB962C8B-B14F-4D97-AF65-F5344CB8AC3E}">
        <p14:creationId xmlns:p14="http://schemas.microsoft.com/office/powerpoint/2010/main" val="23998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8C4D87-93AD-5F43-9A7A-70A853CB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ADVENTISTAS DEL SÉPTIMO DÍA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6FCC93-C35B-3D48-82F4-1638E829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El </a:t>
            </a:r>
            <a:r>
              <a:rPr lang="pt-BR" dirty="0" err="1"/>
              <a:t>nombre</a:t>
            </a:r>
            <a:r>
              <a:rPr lang="pt-BR" dirty="0"/>
              <a:t> Adventistas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Séptimo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 </a:t>
            </a:r>
            <a:r>
              <a:rPr lang="pt-BR" dirty="0" err="1"/>
              <a:t>refleja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creencias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em </a:t>
            </a:r>
            <a:r>
              <a:rPr lang="pt-BR" dirty="0" err="1"/>
              <a:t>tres</a:t>
            </a:r>
            <a:r>
              <a:rPr lang="pt-BR" dirty="0"/>
              <a:t> </a:t>
            </a:r>
            <a:r>
              <a:rPr lang="pt-BR" dirty="0" err="1"/>
              <a:t>palabras</a:t>
            </a:r>
            <a:r>
              <a:rPr lang="pt-BR" dirty="0"/>
              <a:t>. “Adventistas” indica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seguridad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breve </a:t>
            </a:r>
            <a:r>
              <a:rPr lang="pt-BR" dirty="0" err="1"/>
              <a:t>regreso</a:t>
            </a:r>
            <a:r>
              <a:rPr lang="pt-BR" dirty="0"/>
              <a:t> (</a:t>
            </a:r>
            <a:r>
              <a:rPr lang="pt-BR" dirty="0" err="1"/>
              <a:t>advenimiento</a:t>
            </a:r>
            <a:r>
              <a:rPr lang="pt-BR" dirty="0"/>
              <a:t>) de </a:t>
            </a:r>
            <a:r>
              <a:rPr lang="pt-BR" dirty="0" err="1"/>
              <a:t>Jesús</a:t>
            </a:r>
            <a:r>
              <a:rPr lang="pt-BR" dirty="0"/>
              <a:t>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Tierra</a:t>
            </a:r>
            <a:r>
              <a:rPr lang="pt-BR" dirty="0"/>
              <a:t>. “</a:t>
            </a:r>
            <a:r>
              <a:rPr lang="pt-BR" dirty="0" err="1"/>
              <a:t>Séptimo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” se </a:t>
            </a:r>
            <a:r>
              <a:rPr lang="pt-BR" dirty="0" err="1"/>
              <a:t>refiere</a:t>
            </a:r>
            <a:r>
              <a:rPr lang="pt-BR" dirty="0"/>
              <a:t> al sábado bíblico de descanso que </a:t>
            </a:r>
            <a:r>
              <a:rPr lang="pt-BR" dirty="0" err="1"/>
              <a:t>fue</a:t>
            </a:r>
            <a:r>
              <a:rPr lang="pt-BR" dirty="0"/>
              <a:t> dado por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gracia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 para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humanidad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Creación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observado por </a:t>
            </a:r>
            <a:r>
              <a:rPr lang="pt-BR" dirty="0" err="1"/>
              <a:t>Jesús</a:t>
            </a:r>
            <a:r>
              <a:rPr lang="pt-BR" dirty="0"/>
              <a:t> durante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encarnación</a:t>
            </a:r>
            <a:endParaRPr lang="pt-BR" dirty="0"/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CE83D0C0-4E0B-9C42-8808-F789D30ACC5D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2A71358-87E5-DF49-923D-3FE9E3619F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VIERNES</a:t>
            </a:r>
          </a:p>
        </p:txBody>
      </p:sp>
    </p:spTree>
    <p:extLst>
      <p:ext uri="{BB962C8B-B14F-4D97-AF65-F5344CB8AC3E}">
        <p14:creationId xmlns:p14="http://schemas.microsoft.com/office/powerpoint/2010/main" val="114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6EB5751-E300-214B-AFF6-BBEA19419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“No </a:t>
            </a:r>
            <a:r>
              <a:rPr lang="pt-BR" dirty="0" err="1"/>
              <a:t>podríamos</a:t>
            </a:r>
            <a:r>
              <a:rPr lang="pt-BR" dirty="0"/>
              <a:t> </a:t>
            </a:r>
            <a:r>
              <a:rPr lang="pt-BR" dirty="0" err="1"/>
              <a:t>elegir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nombre</a:t>
            </a:r>
            <a:r>
              <a:rPr lang="pt-BR" dirty="0"/>
              <a:t> más </a:t>
            </a:r>
            <a:r>
              <a:rPr lang="pt-BR" dirty="0" err="1"/>
              <a:t>apropiado</a:t>
            </a:r>
            <a:r>
              <a:rPr lang="pt-BR" dirty="0"/>
              <a:t> que </a:t>
            </a:r>
            <a:r>
              <a:rPr lang="pt-BR" dirty="0" err="1"/>
              <a:t>el</a:t>
            </a:r>
            <a:r>
              <a:rPr lang="pt-BR" dirty="0"/>
              <a:t> que </a:t>
            </a:r>
            <a:r>
              <a:rPr lang="pt-BR" dirty="0" err="1"/>
              <a:t>concuerda</a:t>
            </a:r>
            <a:r>
              <a:rPr lang="pt-BR" dirty="0"/>
              <a:t> com </a:t>
            </a:r>
            <a:r>
              <a:rPr lang="pt-BR" dirty="0" err="1"/>
              <a:t>nuestra</a:t>
            </a:r>
            <a:r>
              <a:rPr lang="pt-BR" dirty="0"/>
              <a:t> </a:t>
            </a:r>
            <a:r>
              <a:rPr lang="pt-BR" dirty="0" err="1"/>
              <a:t>profesión</a:t>
            </a:r>
            <a:r>
              <a:rPr lang="pt-BR" dirty="0"/>
              <a:t>, </a:t>
            </a:r>
            <a:r>
              <a:rPr lang="pt-BR" dirty="0" err="1"/>
              <a:t>expresa</a:t>
            </a:r>
            <a:r>
              <a:rPr lang="pt-BR" dirty="0"/>
              <a:t> </a:t>
            </a:r>
            <a:r>
              <a:rPr lang="pt-BR" dirty="0" err="1"/>
              <a:t>nuestra</a:t>
            </a:r>
            <a:r>
              <a:rPr lang="pt-BR" dirty="0"/>
              <a:t> </a:t>
            </a:r>
            <a:r>
              <a:rPr lang="pt-BR" dirty="0" err="1"/>
              <a:t>fe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nos </a:t>
            </a:r>
            <a:r>
              <a:rPr lang="pt-BR" dirty="0" err="1"/>
              <a:t>señala</a:t>
            </a:r>
            <a:r>
              <a:rPr lang="pt-BR" dirty="0"/>
              <a:t> como </a:t>
            </a:r>
            <a:r>
              <a:rPr lang="pt-BR" dirty="0" err="1"/>
              <a:t>pueblo</a:t>
            </a:r>
            <a:r>
              <a:rPr lang="pt-BR" dirty="0"/>
              <a:t> peculiar.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82C4D699-9A60-C244-A1BF-B7BFFBCEEB0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1866F-EA31-7244-A178-5A0782F6193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VIERNES</a:t>
            </a:r>
          </a:p>
        </p:txBody>
      </p:sp>
    </p:spTree>
    <p:extLst>
      <p:ext uri="{BB962C8B-B14F-4D97-AF65-F5344CB8AC3E}">
        <p14:creationId xmlns:p14="http://schemas.microsoft.com/office/powerpoint/2010/main" val="81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5F822-C374-6643-921B-77E5C64DC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670" y="2547892"/>
            <a:ext cx="8350167" cy="3831097"/>
          </a:xfrm>
        </p:spPr>
        <p:txBody>
          <a:bodyPr>
            <a:normAutofit/>
          </a:bodyPr>
          <a:lstStyle/>
          <a:p>
            <a:r>
              <a:rPr lang="pt-BR" sz="6000" dirty="0" err="1"/>
              <a:t>Comprométete</a:t>
            </a:r>
            <a:r>
              <a:rPr lang="pt-BR" sz="6000" dirty="0"/>
              <a:t> </a:t>
            </a:r>
            <a:br>
              <a:rPr lang="pt-BR" sz="6000" dirty="0"/>
            </a:br>
            <a:r>
              <a:rPr lang="pt-BR" sz="6000" dirty="0" err="1"/>
              <a:t>en</a:t>
            </a:r>
            <a:r>
              <a:rPr lang="pt-BR" sz="6000" dirty="0"/>
              <a:t> </a:t>
            </a:r>
            <a:r>
              <a:rPr lang="pt-BR" sz="6000" dirty="0" err="1"/>
              <a:t>la</a:t>
            </a:r>
            <a:r>
              <a:rPr lang="pt-BR" sz="6000" dirty="0"/>
              <a:t> </a:t>
            </a:r>
            <a:r>
              <a:rPr lang="pt-BR" sz="6000" dirty="0" err="1"/>
              <a:t>iglesia</a:t>
            </a:r>
            <a:endParaRPr lang="pt-BR" sz="60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0B547E-8533-7147-B46C-E3858893B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50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6A4EFA-A83A-304B-BE49-D2FA79A0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FORMACIÓN DE LA IGLESIA ADVENTISTA</a:t>
            </a:r>
            <a:br>
              <a:rPr lang="pt-BR" dirty="0"/>
            </a:br>
            <a:r>
              <a:rPr lang="pt-BR" dirty="0"/>
              <a:t>DEL SÉPTIMO DÍA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AFE849C-76C6-3249-991F-F19B083A6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 </a:t>
            </a:r>
            <a:r>
              <a:rPr lang="pt-BR" dirty="0" err="1"/>
              <a:t>Iglesia</a:t>
            </a:r>
            <a:r>
              <a:rPr lang="pt-BR" dirty="0"/>
              <a:t> Adventista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Séptimo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 es una de </a:t>
            </a:r>
            <a:r>
              <a:rPr lang="pt-BR" dirty="0" err="1"/>
              <a:t>las</a:t>
            </a:r>
            <a:r>
              <a:rPr lang="pt-BR" dirty="0"/>
              <a:t> entidades </a:t>
            </a:r>
            <a:r>
              <a:rPr lang="pt-BR" dirty="0" err="1"/>
              <a:t>mejor</a:t>
            </a:r>
            <a:r>
              <a:rPr lang="pt-BR" dirty="0"/>
              <a:t> organizadas </a:t>
            </a:r>
            <a:r>
              <a:rPr lang="pt-BR" dirty="0" err="1"/>
              <a:t>del</a:t>
            </a:r>
            <a:r>
              <a:rPr lang="pt-BR" dirty="0"/>
              <a:t> mundo. El </a:t>
            </a:r>
            <a:r>
              <a:rPr lang="pt-BR" dirty="0" err="1"/>
              <a:t>patrón</a:t>
            </a:r>
            <a:r>
              <a:rPr lang="pt-BR" dirty="0"/>
              <a:t> organizacional que adoptamos </a:t>
            </a:r>
            <a:r>
              <a:rPr lang="pt-BR" dirty="0" err="1"/>
              <a:t>fue</a:t>
            </a:r>
            <a:r>
              <a:rPr lang="pt-BR" dirty="0"/>
              <a:t> dado por </a:t>
            </a:r>
            <a:r>
              <a:rPr lang="pt-BR" dirty="0" err="1"/>
              <a:t>Dios</a:t>
            </a:r>
            <a:r>
              <a:rPr lang="pt-BR" dirty="0"/>
              <a:t>.</a:t>
            </a:r>
          </a:p>
        </p:txBody>
      </p:sp>
      <p:pic>
        <p:nvPicPr>
          <p:cNvPr id="3" name="Espaço Reservado para Imagem 2" descr="File:General Conference.jpg - Wikimedia Commons">
            <a:extLst>
              <a:ext uri="{FF2B5EF4-FFF2-40B4-BE49-F238E27FC236}">
                <a16:creationId xmlns:a16="http://schemas.microsoft.com/office/drawing/2014/main" id="{346E6304-9B84-614D-A408-9545F3CB429E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" r="61"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D1A41-15E0-C546-B50E-D381749DE24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1D7EBE7-474D-F34A-8D58-69E7D5CD4387}"/>
              </a:ext>
            </a:extLst>
          </p:cNvPr>
          <p:cNvSpPr txBox="1"/>
          <p:nvPr/>
        </p:nvSpPr>
        <p:spPr>
          <a:xfrm>
            <a:off x="0" y="6693404"/>
            <a:ext cx="5357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commons.wikimedia.org/wiki/File:General_Conference.jpg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4163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27A580F-22F5-0D46-A183-FE487801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err="1"/>
              <a:t>En</a:t>
            </a:r>
            <a:r>
              <a:rPr lang="pt-BR" dirty="0"/>
              <a:t> 1860 se </a:t>
            </a:r>
            <a:r>
              <a:rPr lang="pt-BR" dirty="0" err="1"/>
              <a:t>organizó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primera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se </a:t>
            </a:r>
            <a:r>
              <a:rPr lang="pt-BR" dirty="0" err="1"/>
              <a:t>aprobó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nombre</a:t>
            </a:r>
            <a:r>
              <a:rPr lang="pt-BR" dirty="0"/>
              <a:t> Adventista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Séptimo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.</a:t>
            </a:r>
          </a:p>
          <a:p>
            <a:r>
              <a:rPr lang="pt-BR" dirty="0" err="1"/>
              <a:t>En</a:t>
            </a:r>
            <a:r>
              <a:rPr lang="pt-BR" dirty="0"/>
              <a:t> 1861 se </a:t>
            </a:r>
            <a:r>
              <a:rPr lang="pt-BR" dirty="0" err="1"/>
              <a:t>formó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primera</a:t>
            </a:r>
            <a:r>
              <a:rPr lang="pt-BR" dirty="0"/>
              <a:t> </a:t>
            </a:r>
            <a:r>
              <a:rPr lang="pt-BR" dirty="0" err="1"/>
              <a:t>Asociación</a:t>
            </a:r>
            <a:r>
              <a:rPr lang="pt-BR" dirty="0"/>
              <a:t>.</a:t>
            </a:r>
          </a:p>
          <a:p>
            <a:r>
              <a:rPr lang="pt-BR" dirty="0" err="1"/>
              <a:t>En</a:t>
            </a:r>
            <a:r>
              <a:rPr lang="pt-BR" dirty="0"/>
              <a:t> 1863 se </a:t>
            </a:r>
            <a:r>
              <a:rPr lang="pt-BR" dirty="0" err="1"/>
              <a:t>organizó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Asociación</a:t>
            </a:r>
            <a:r>
              <a:rPr lang="pt-BR" dirty="0"/>
              <a:t> General.</a:t>
            </a:r>
          </a:p>
          <a:p>
            <a:r>
              <a:rPr lang="pt-BR" dirty="0" err="1"/>
              <a:t>En</a:t>
            </a:r>
            <a:r>
              <a:rPr lang="pt-BR" dirty="0"/>
              <a:t> 1901 se </a:t>
            </a:r>
            <a:r>
              <a:rPr lang="pt-BR" dirty="0" err="1"/>
              <a:t>reorganizó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Asociación</a:t>
            </a:r>
            <a:r>
              <a:rPr lang="pt-BR" dirty="0"/>
              <a:t> General,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creación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Uniones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departamentos.</a:t>
            </a:r>
          </a:p>
          <a:p>
            <a:r>
              <a:rPr lang="pt-BR" dirty="0"/>
              <a:t>De 1913 a 1918 se </a:t>
            </a:r>
            <a:r>
              <a:rPr lang="pt-BR" dirty="0" err="1"/>
              <a:t>crearon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Divisiones</a:t>
            </a:r>
            <a:r>
              <a:rPr lang="pt-BR" dirty="0"/>
              <a:t> </a:t>
            </a:r>
            <a:r>
              <a:rPr lang="pt-BR" dirty="0" err="1"/>
              <a:t>mundiales</a:t>
            </a:r>
            <a:r>
              <a:rPr lang="pt-BR" dirty="0"/>
              <a:t>, que </a:t>
            </a:r>
            <a:r>
              <a:rPr lang="pt-BR" dirty="0" err="1"/>
              <a:t>son</a:t>
            </a:r>
            <a:r>
              <a:rPr lang="pt-BR" dirty="0"/>
              <a:t> oficinas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Asociación</a:t>
            </a:r>
            <a:r>
              <a:rPr lang="pt-BR" dirty="0"/>
              <a:t> General </a:t>
            </a:r>
            <a:r>
              <a:rPr lang="pt-BR" dirty="0" err="1"/>
              <a:t>distribuidas</a:t>
            </a:r>
            <a:r>
              <a:rPr lang="pt-BR" dirty="0"/>
              <a:t> por todo </a:t>
            </a:r>
            <a:r>
              <a:rPr lang="pt-BR" dirty="0" err="1"/>
              <a:t>el</a:t>
            </a:r>
            <a:r>
              <a:rPr lang="pt-BR" dirty="0"/>
              <a:t> mundo.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DA5EDA3-031D-CB4D-BA01-7C1EAD13BBC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r="8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80E669-0576-DF44-814F-6DBC869CDA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272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144A0E9-9F7D-164E-97F6-514D5E6C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FUNCIONAMIENTO DE LA IGLESIA ADVENTISTA</a:t>
            </a:r>
            <a:br>
              <a:rPr lang="pt-BR" sz="4000" dirty="0"/>
            </a:br>
            <a:r>
              <a:rPr lang="pt-BR" sz="4000" dirty="0"/>
              <a:t>DEL SÉPTIMO DÍA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766657-86BB-8143-8FFF-926E60F75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La </a:t>
            </a:r>
            <a:r>
              <a:rPr lang="pt-BR" dirty="0" err="1"/>
              <a:t>Iglesia</a:t>
            </a:r>
            <a:r>
              <a:rPr lang="pt-BR" dirty="0"/>
              <a:t> Adventista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Séptimo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 </a:t>
            </a:r>
            <a:r>
              <a:rPr lang="pt-BR" dirty="0" err="1"/>
              <a:t>sigue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forma representativa de </a:t>
            </a:r>
            <a:r>
              <a:rPr lang="pt-BR" dirty="0" err="1"/>
              <a:t>gobierno</a:t>
            </a:r>
            <a:r>
              <a:rPr lang="pt-BR" dirty="0"/>
              <a:t> eclesiástico. </a:t>
            </a:r>
            <a:r>
              <a:rPr lang="pt-BR" dirty="0" err="1"/>
              <a:t>En</a:t>
            </a:r>
            <a:r>
              <a:rPr lang="pt-BR" dirty="0"/>
              <a:t> este modelo,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autoridad</a:t>
            </a:r>
            <a:r>
              <a:rPr lang="pt-BR" dirty="0"/>
              <a:t> </a:t>
            </a:r>
            <a:r>
              <a:rPr lang="pt-BR" dirty="0" err="1"/>
              <a:t>recae</a:t>
            </a:r>
            <a:r>
              <a:rPr lang="pt-BR" dirty="0"/>
              <a:t> sobre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miembros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, pero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responsabilidad</a:t>
            </a:r>
            <a:r>
              <a:rPr lang="pt-BR" dirty="0"/>
              <a:t> por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planificación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coordinación</a:t>
            </a:r>
            <a:r>
              <a:rPr lang="pt-BR" dirty="0"/>
              <a:t> es delegada a </a:t>
            </a:r>
            <a:r>
              <a:rPr lang="pt-BR" dirty="0" err="1"/>
              <a:t>otros</a:t>
            </a:r>
            <a:r>
              <a:rPr lang="pt-BR" dirty="0"/>
              <a:t> niveles. El </a:t>
            </a:r>
            <a:r>
              <a:rPr lang="pt-BR" dirty="0" err="1"/>
              <a:t>trabajo</a:t>
            </a:r>
            <a:r>
              <a:rPr lang="pt-BR" dirty="0"/>
              <a:t> de cada </a:t>
            </a:r>
            <a:r>
              <a:rPr lang="pt-BR" dirty="0" err="1"/>
              <a:t>nivel</a:t>
            </a:r>
            <a:r>
              <a:rPr lang="pt-BR" dirty="0"/>
              <a:t> administrativo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denominación</a:t>
            </a:r>
            <a:r>
              <a:rPr lang="pt-BR" dirty="0"/>
              <a:t> es revisado em “</a:t>
            </a:r>
            <a:r>
              <a:rPr lang="pt-BR" dirty="0" err="1"/>
              <a:t>asambleas</a:t>
            </a:r>
            <a:r>
              <a:rPr lang="pt-BR" dirty="0"/>
              <a:t>” periódicas.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esas</a:t>
            </a:r>
            <a:r>
              <a:rPr lang="pt-BR" dirty="0"/>
              <a:t> convenciones se </a:t>
            </a:r>
            <a:r>
              <a:rPr lang="pt-BR" dirty="0" err="1"/>
              <a:t>presentan</a:t>
            </a:r>
            <a:r>
              <a:rPr lang="pt-BR" dirty="0"/>
              <a:t> informes, se realiza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prestación</a:t>
            </a:r>
            <a:r>
              <a:rPr lang="pt-BR" dirty="0"/>
              <a:t> de </a:t>
            </a:r>
            <a:r>
              <a:rPr lang="pt-BR" dirty="0" err="1"/>
              <a:t>cuentas</a:t>
            </a:r>
            <a:r>
              <a:rPr lang="pt-BR" dirty="0"/>
              <a:t>, </a:t>
            </a:r>
            <a:r>
              <a:rPr lang="pt-BR" dirty="0" err="1"/>
              <a:t>y</a:t>
            </a:r>
            <a:r>
              <a:rPr lang="pt-BR" dirty="0"/>
              <a:t> se </a:t>
            </a:r>
            <a:r>
              <a:rPr lang="pt-BR" dirty="0" err="1"/>
              <a:t>eligen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líderes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para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nuevo</a:t>
            </a:r>
            <a:r>
              <a:rPr lang="pt-BR" dirty="0"/>
              <a:t> período.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C9CB71B1-99FD-7F4A-80FA-6F42C1E518B9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" r="30"/>
          <a:stretch/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845443B-C933-CF46-9C6C-3CDC3E996B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3496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95EF2-AFE9-F441-9EA9-CE248E12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Niveles de </a:t>
            </a:r>
            <a:r>
              <a:rPr lang="pt-BR" sz="3600" dirty="0" err="1"/>
              <a:t>organización</a:t>
            </a:r>
            <a:r>
              <a:rPr lang="pt-BR" sz="3600" dirty="0"/>
              <a:t> de </a:t>
            </a:r>
            <a:r>
              <a:rPr lang="pt-BR" sz="3600" dirty="0" err="1"/>
              <a:t>la</a:t>
            </a:r>
            <a:r>
              <a:rPr lang="pt-BR" sz="3600" dirty="0"/>
              <a:t> </a:t>
            </a:r>
            <a:r>
              <a:rPr lang="pt-BR" sz="3600" dirty="0" err="1"/>
              <a:t>Iglesia</a:t>
            </a:r>
            <a:r>
              <a:rPr lang="pt-BR" sz="3600" dirty="0"/>
              <a:t> Adventista </a:t>
            </a:r>
            <a:r>
              <a:rPr lang="pt-BR" sz="3600" dirty="0" err="1"/>
              <a:t>del</a:t>
            </a:r>
            <a:r>
              <a:rPr lang="pt-BR" sz="3600" dirty="0"/>
              <a:t> </a:t>
            </a:r>
            <a:r>
              <a:rPr lang="pt-BR" sz="3600" dirty="0" err="1"/>
              <a:t>Séptimo</a:t>
            </a:r>
            <a:r>
              <a:rPr lang="pt-BR" sz="3600" dirty="0"/>
              <a:t> </a:t>
            </a:r>
            <a:r>
              <a:rPr lang="pt-BR" sz="3600" dirty="0" err="1"/>
              <a:t>Día</a:t>
            </a:r>
            <a:endParaRPr lang="pt-BR" sz="36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8580D7-66F2-7745-9F6A-201140F4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937934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La </a:t>
            </a:r>
            <a:r>
              <a:rPr lang="pt-BR" dirty="0" err="1"/>
              <a:t>iglesia</a:t>
            </a:r>
            <a:r>
              <a:rPr lang="pt-BR" dirty="0"/>
              <a:t> local está formada por </a:t>
            </a:r>
            <a:r>
              <a:rPr lang="pt-BR" dirty="0" err="1"/>
              <a:t>un</a:t>
            </a:r>
            <a:r>
              <a:rPr lang="pt-BR" dirty="0"/>
              <a:t> grupo organizado de </a:t>
            </a:r>
            <a:r>
              <a:rPr lang="pt-BR" dirty="0" err="1"/>
              <a:t>creyentes</a:t>
            </a:r>
            <a:r>
              <a:rPr lang="pt-BR" dirty="0"/>
              <a:t>.</a:t>
            </a:r>
          </a:p>
          <a:p>
            <a:r>
              <a:rPr lang="pt-BR" dirty="0"/>
              <a:t>La </a:t>
            </a:r>
            <a:r>
              <a:rPr lang="pt-BR" dirty="0" err="1"/>
              <a:t>Asociación</a:t>
            </a:r>
            <a:r>
              <a:rPr lang="pt-BR" dirty="0"/>
              <a:t>/</a:t>
            </a:r>
            <a:r>
              <a:rPr lang="pt-BR" dirty="0" err="1"/>
              <a:t>Misión</a:t>
            </a:r>
            <a:r>
              <a:rPr lang="pt-BR" dirty="0"/>
              <a:t> está formada por </a:t>
            </a:r>
            <a:r>
              <a:rPr lang="pt-BR" dirty="0" err="1"/>
              <a:t>un</a:t>
            </a:r>
            <a:r>
              <a:rPr lang="pt-BR" dirty="0"/>
              <a:t> grupo organizado de </a:t>
            </a:r>
            <a:r>
              <a:rPr lang="pt-BR" dirty="0" err="1"/>
              <a:t>iglesias</a:t>
            </a:r>
            <a:r>
              <a:rPr lang="pt-BR" dirty="0"/>
              <a:t> de una </a:t>
            </a:r>
            <a:r>
              <a:rPr lang="pt-BR" dirty="0" err="1"/>
              <a:t>provincia</a:t>
            </a:r>
            <a:r>
              <a:rPr lang="pt-BR" dirty="0"/>
              <a:t>, </a:t>
            </a:r>
            <a:r>
              <a:rPr lang="pt-BR" dirty="0" err="1"/>
              <a:t>municipio</a:t>
            </a:r>
            <a:r>
              <a:rPr lang="pt-BR" dirty="0"/>
              <a:t> o </a:t>
            </a:r>
            <a:r>
              <a:rPr lang="pt-BR" dirty="0" err="1"/>
              <a:t>territorio</a:t>
            </a:r>
            <a:r>
              <a:rPr lang="pt-BR" dirty="0"/>
              <a:t> específico,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ayuda</a:t>
            </a:r>
            <a:r>
              <a:rPr lang="pt-BR" dirty="0"/>
              <a:t> a </a:t>
            </a:r>
            <a:r>
              <a:rPr lang="pt-BR" dirty="0" err="1"/>
              <a:t>coordinar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proyectosy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acciones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iglesias</a:t>
            </a:r>
            <a:r>
              <a:rPr lang="pt-BR" dirty="0"/>
              <a:t> </a:t>
            </a:r>
            <a:r>
              <a:rPr lang="pt-BR" dirty="0" err="1"/>
              <a:t>locales</a:t>
            </a:r>
            <a:r>
              <a:rPr lang="pt-BR" dirty="0"/>
              <a:t>.</a:t>
            </a:r>
          </a:p>
          <a:p>
            <a:r>
              <a:rPr lang="pt-BR" dirty="0"/>
              <a:t>La </a:t>
            </a:r>
            <a:r>
              <a:rPr lang="pt-BR" dirty="0" err="1"/>
              <a:t>Unión</a:t>
            </a:r>
            <a:r>
              <a:rPr lang="pt-BR" dirty="0"/>
              <a:t> está formada por </a:t>
            </a:r>
            <a:r>
              <a:rPr lang="pt-BR" dirty="0" err="1"/>
              <a:t>un</a:t>
            </a:r>
            <a:r>
              <a:rPr lang="pt-BR" dirty="0"/>
              <a:t> grupo de </a:t>
            </a:r>
            <a:r>
              <a:rPr lang="pt-BR" dirty="0" err="1"/>
              <a:t>Asociaciones</a:t>
            </a:r>
            <a:r>
              <a:rPr lang="pt-BR" dirty="0"/>
              <a:t> o </a:t>
            </a:r>
            <a:r>
              <a:rPr lang="pt-BR" dirty="0" err="1"/>
              <a:t>Misiones</a:t>
            </a:r>
            <a:r>
              <a:rPr lang="pt-BR" dirty="0"/>
              <a:t> dentro de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territorio</a:t>
            </a:r>
            <a:r>
              <a:rPr lang="pt-BR" dirty="0"/>
              <a:t> geográfico más amplio, a </a:t>
            </a:r>
            <a:r>
              <a:rPr lang="pt-BR" dirty="0" err="1"/>
              <a:t>fin</a:t>
            </a:r>
            <a:r>
              <a:rPr lang="pt-BR" dirty="0"/>
              <a:t> de </a:t>
            </a:r>
            <a:r>
              <a:rPr lang="pt-BR" dirty="0" err="1"/>
              <a:t>coordinar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proyectos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accionesde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campos </a:t>
            </a:r>
            <a:r>
              <a:rPr lang="pt-BR" dirty="0" err="1"/>
              <a:t>locales</a:t>
            </a:r>
            <a:r>
              <a:rPr lang="pt-BR" dirty="0"/>
              <a:t> (</a:t>
            </a:r>
            <a:r>
              <a:rPr lang="pt-BR" dirty="0" err="1"/>
              <a:t>Asociaciones</a:t>
            </a:r>
            <a:r>
              <a:rPr lang="pt-BR" dirty="0"/>
              <a:t>/</a:t>
            </a:r>
            <a:r>
              <a:rPr lang="pt-BR" dirty="0" err="1"/>
              <a:t>Misiones</a:t>
            </a:r>
            <a:r>
              <a:rPr lang="pt-BR" dirty="0"/>
              <a:t>).</a:t>
            </a:r>
          </a:p>
          <a:p>
            <a:r>
              <a:rPr lang="pt-BR" dirty="0"/>
              <a:t> La </a:t>
            </a:r>
            <a:r>
              <a:rPr lang="pt-BR" dirty="0" err="1"/>
              <a:t>Asociación</a:t>
            </a:r>
            <a:r>
              <a:rPr lang="pt-BR" dirty="0"/>
              <a:t> General, </a:t>
            </a:r>
            <a:r>
              <a:rPr lang="pt-BR" dirty="0" err="1"/>
              <a:t>con</a:t>
            </a:r>
            <a:r>
              <a:rPr lang="pt-BR" dirty="0"/>
              <a:t> sede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Estados Unidos, es representada em determinadas áreas geográficas por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Divisiones</a:t>
            </a:r>
            <a:r>
              <a:rPr lang="pt-BR" dirty="0"/>
              <a:t>. Por </a:t>
            </a:r>
            <a:r>
              <a:rPr lang="pt-BR" dirty="0" err="1"/>
              <a:t>lo</a:t>
            </a:r>
            <a:r>
              <a:rPr lang="pt-BR" dirty="0"/>
              <a:t> tanto, una </a:t>
            </a:r>
            <a:r>
              <a:rPr lang="pt-BR" dirty="0" err="1"/>
              <a:t>División</a:t>
            </a:r>
            <a:r>
              <a:rPr lang="pt-BR" dirty="0"/>
              <a:t> no es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nivel</a:t>
            </a:r>
            <a:r>
              <a:rPr lang="pt-BR" dirty="0"/>
              <a:t> administrativo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sino una </a:t>
            </a:r>
            <a:r>
              <a:rPr lang="pt-BR" dirty="0" err="1"/>
              <a:t>extensión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Asociación</a:t>
            </a:r>
            <a:r>
              <a:rPr lang="pt-BR" dirty="0"/>
              <a:t> General para determinadas </a:t>
            </a:r>
            <a:r>
              <a:rPr lang="pt-BR" dirty="0" err="1"/>
              <a:t>regiones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mundo.</a:t>
            </a:r>
          </a:p>
        </p:txBody>
      </p:sp>
      <p:pic>
        <p:nvPicPr>
          <p:cNvPr id="9" name="Espaço Reservado para Imagem 8" descr="Divisão Sul-Americana da Igreja Adventista – Wikipédia, a ...">
            <a:extLst>
              <a:ext uri="{FF2B5EF4-FFF2-40B4-BE49-F238E27FC236}">
                <a16:creationId xmlns:a16="http://schemas.microsoft.com/office/drawing/2014/main" id="{372323BB-21D0-0243-A886-07D331FCA55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" b="8"/>
          <a:stretch/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CAD502-D0BE-DE4C-9901-390D08B0AA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1FF5CE9-DB17-4940-8D68-5507847FE570}"/>
              </a:ext>
            </a:extLst>
          </p:cNvPr>
          <p:cNvSpPr txBox="1"/>
          <p:nvPr/>
        </p:nvSpPr>
        <p:spPr>
          <a:xfrm>
            <a:off x="0" y="6693404"/>
            <a:ext cx="5357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pt.wikipedia.org/wiki/Divis%C3%A3o_Sul-Americana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266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C309FA-2061-F040-ABB2-39CBD92E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LOS MINISTERIOS </a:t>
            </a:r>
            <a:r>
              <a:rPr lang="pt-BR" dirty="0" err="1"/>
              <a:t>Y</a:t>
            </a:r>
            <a:r>
              <a:rPr lang="pt-BR" dirty="0"/>
              <a:t> LAS ACTIVIDADES</a:t>
            </a:r>
            <a:br>
              <a:rPr lang="pt-BR" dirty="0"/>
            </a:br>
            <a:r>
              <a:rPr lang="pt-BR" dirty="0"/>
              <a:t>DE LA IGLESIA LOCAL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D17943-B336-C841-9A7C-F132BA52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La </a:t>
            </a:r>
            <a:r>
              <a:rPr lang="pt-BR" dirty="0" err="1"/>
              <a:t>Iglesia</a:t>
            </a:r>
            <a:r>
              <a:rPr lang="pt-BR" dirty="0"/>
              <a:t> Adventista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Séptimo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 </a:t>
            </a:r>
            <a:r>
              <a:rPr lang="pt-BR" dirty="0" err="1"/>
              <a:t>tiene</a:t>
            </a:r>
            <a:r>
              <a:rPr lang="pt-BR" dirty="0"/>
              <a:t> diversos </a:t>
            </a:r>
            <a:r>
              <a:rPr lang="pt-BR" dirty="0" err="1"/>
              <a:t>ministerios</a:t>
            </a:r>
            <a:r>
              <a:rPr lang="pt-BR" dirty="0"/>
              <a:t>, como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Ministerio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Familia</a:t>
            </a:r>
            <a:r>
              <a:rPr lang="pt-BR" dirty="0"/>
              <a:t>, </a:t>
            </a:r>
            <a:r>
              <a:rPr lang="pt-BR" dirty="0" err="1"/>
              <a:t>el</a:t>
            </a:r>
            <a:r>
              <a:rPr lang="pt-BR" dirty="0"/>
              <a:t> ministério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Niño</a:t>
            </a:r>
            <a:r>
              <a:rPr lang="pt-BR" dirty="0"/>
              <a:t>,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Ministerio</a:t>
            </a:r>
            <a:r>
              <a:rPr lang="pt-BR" dirty="0"/>
              <a:t> </a:t>
            </a:r>
            <a:r>
              <a:rPr lang="pt-BR" dirty="0" err="1"/>
              <a:t>Joven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Ministerio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Música.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actividades</a:t>
            </a:r>
            <a:r>
              <a:rPr lang="pt-BR" dirty="0"/>
              <a:t> de </a:t>
            </a:r>
            <a:r>
              <a:rPr lang="pt-BR" dirty="0" err="1"/>
              <a:t>estos</a:t>
            </a:r>
            <a:r>
              <a:rPr lang="pt-BR" dirty="0"/>
              <a:t> </a:t>
            </a:r>
            <a:r>
              <a:rPr lang="pt-BR" dirty="0" err="1"/>
              <a:t>ministerios</a:t>
            </a:r>
            <a:r>
              <a:rPr lang="pt-BR" dirty="0"/>
              <a:t> </a:t>
            </a:r>
            <a:r>
              <a:rPr lang="pt-BR" dirty="0" err="1"/>
              <a:t>deben</a:t>
            </a:r>
            <a:r>
              <a:rPr lang="pt-BR" dirty="0"/>
              <a:t> ser realizadas </a:t>
            </a:r>
            <a:r>
              <a:rPr lang="pt-BR" dirty="0" err="1"/>
              <a:t>con</a:t>
            </a:r>
            <a:r>
              <a:rPr lang="pt-BR" dirty="0"/>
              <a:t> base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dones</a:t>
            </a:r>
            <a:r>
              <a:rPr lang="pt-BR" dirty="0"/>
              <a:t> de cada </a:t>
            </a:r>
            <a:r>
              <a:rPr lang="pt-BR" dirty="0" err="1"/>
              <a:t>miembro</a:t>
            </a:r>
            <a:r>
              <a:rPr lang="pt-BR" dirty="0"/>
              <a:t>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DAFDBC4B-6878-D246-AC9E-18AD2D2A7976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/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731DC5B-6D8B-974B-9404-2978F46EB4A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224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4A272-8661-3A43-B611-FEE115B3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Todos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ministerios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</a:t>
            </a:r>
            <a:r>
              <a:rPr lang="pt-BR" dirty="0" err="1"/>
              <a:t>tienen</a:t>
            </a:r>
            <a:r>
              <a:rPr lang="pt-BR" dirty="0"/>
              <a:t> como objetivo mostrar </a:t>
            </a:r>
            <a:r>
              <a:rPr lang="pt-BR" dirty="0" err="1"/>
              <a:t>el</a:t>
            </a:r>
            <a:r>
              <a:rPr lang="pt-BR" dirty="0"/>
              <a:t> amor de </a:t>
            </a:r>
            <a:r>
              <a:rPr lang="pt-BR" dirty="0" err="1"/>
              <a:t>Dios</a:t>
            </a:r>
            <a:r>
              <a:rPr lang="pt-BR" dirty="0"/>
              <a:t> a </a:t>
            </a:r>
            <a:r>
              <a:rPr lang="pt-BR" dirty="0" err="1"/>
              <a:t>las</a:t>
            </a:r>
            <a:r>
              <a:rPr lang="pt-BR" dirty="0"/>
              <a:t> personas. </a:t>
            </a:r>
            <a:r>
              <a:rPr lang="pt-BR" dirty="0" err="1"/>
              <a:t>Ese</a:t>
            </a:r>
            <a:r>
              <a:rPr lang="pt-BR" dirty="0"/>
              <a:t> es </a:t>
            </a:r>
            <a:r>
              <a:rPr lang="pt-BR" dirty="0" err="1"/>
              <a:t>el</a:t>
            </a:r>
            <a:r>
              <a:rPr lang="pt-BR" dirty="0"/>
              <a:t> motivo de </a:t>
            </a:r>
            <a:r>
              <a:rPr lang="pt-BR" dirty="0" err="1"/>
              <a:t>existencia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3BCDD11-45EA-B64A-B8A9-712EAFF7CBE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/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6524895-E234-334C-A742-79B14FF2F1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17530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420515-7754-DB44-B07B-21918E25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SOMOS UNA FAMILIA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BFF22B-CC5F-884C-8798-519EA841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La </a:t>
            </a:r>
            <a:r>
              <a:rPr lang="pt-BR" dirty="0" err="1"/>
              <a:t>familia</a:t>
            </a:r>
            <a:r>
              <a:rPr lang="pt-BR" dirty="0"/>
              <a:t> adventista está </a:t>
            </a:r>
            <a:r>
              <a:rPr lang="pt-BR" dirty="0" err="1"/>
              <a:t>compuesta</a:t>
            </a:r>
            <a:r>
              <a:rPr lang="pt-BR" dirty="0"/>
              <a:t> por más de 20 </a:t>
            </a:r>
            <a:r>
              <a:rPr lang="pt-BR" dirty="0" err="1"/>
              <a:t>millones</a:t>
            </a:r>
            <a:r>
              <a:rPr lang="pt-BR" dirty="0"/>
              <a:t> de </a:t>
            </a:r>
            <a:r>
              <a:rPr lang="pt-BR" dirty="0" err="1"/>
              <a:t>miembros</a:t>
            </a:r>
            <a:r>
              <a:rPr lang="pt-BR" dirty="0"/>
              <a:t> </a:t>
            </a:r>
            <a:r>
              <a:rPr lang="pt-BR" dirty="0" err="1"/>
              <a:t>alrededor</a:t>
            </a:r>
            <a:r>
              <a:rPr lang="pt-BR" dirty="0"/>
              <a:t> de todo </a:t>
            </a:r>
            <a:r>
              <a:rPr lang="pt-BR" dirty="0" err="1"/>
              <a:t>el</a:t>
            </a:r>
            <a:r>
              <a:rPr lang="pt-BR" dirty="0"/>
              <a:t> mundo. </a:t>
            </a:r>
            <a:r>
              <a:rPr lang="pt-BR" dirty="0" err="1"/>
              <a:t>Ese</a:t>
            </a:r>
            <a:r>
              <a:rPr lang="pt-BR" dirty="0"/>
              <a:t> </a:t>
            </a:r>
            <a:r>
              <a:rPr lang="pt-BR" dirty="0" err="1"/>
              <a:t>ejército</a:t>
            </a:r>
            <a:r>
              <a:rPr lang="pt-BR" dirty="0"/>
              <a:t> está organizado </a:t>
            </a:r>
            <a:r>
              <a:rPr lang="pt-BR" dirty="0" err="1"/>
              <a:t>en</a:t>
            </a:r>
            <a:r>
              <a:rPr lang="pt-BR" dirty="0"/>
              <a:t> Unidades de </a:t>
            </a:r>
            <a:r>
              <a:rPr lang="pt-BR" dirty="0" err="1"/>
              <a:t>acción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Grupos </a:t>
            </a:r>
            <a:r>
              <a:rPr lang="pt-BR" dirty="0" err="1"/>
              <a:t>pequeños</a:t>
            </a:r>
            <a:r>
              <a:rPr lang="pt-BR" dirty="0"/>
              <a:t>, que se </a:t>
            </a:r>
            <a:r>
              <a:rPr lang="pt-BR" dirty="0" err="1"/>
              <a:t>reúnen</a:t>
            </a:r>
            <a:r>
              <a:rPr lang="pt-BR" dirty="0"/>
              <a:t> semanalmente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iglesias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hogares</a:t>
            </a:r>
            <a:r>
              <a:rPr lang="pt-BR" dirty="0"/>
              <a:t>.</a:t>
            </a:r>
          </a:p>
        </p:txBody>
      </p:sp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E94373E6-3BAC-2142-B828-0EAEC726D96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D5031D8-42E6-5E44-A1E6-675126C4E72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MARTES</a:t>
            </a:r>
          </a:p>
        </p:txBody>
      </p:sp>
    </p:spTree>
    <p:extLst>
      <p:ext uri="{BB962C8B-B14F-4D97-AF65-F5344CB8AC3E}">
        <p14:creationId xmlns:p14="http://schemas.microsoft.com/office/powerpoint/2010/main" val="2501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eciendo en cristo- semana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7E97"/>
        </a:solidFill>
        <a:ln w="16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9" ma:contentTypeDescription="Crie um novo documento." ma:contentTypeScope="" ma:versionID="262c986b108b92885c46cc39acefbeee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a6b70a767f2219ff4f68699b72ca7d2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Ordenn_x00fa_merico xmlns="4d66254c-b8c0-4e16-9669-44d49c614d61">0</Ordenn_x00fa_merico>
  </documentManagement>
</p:properties>
</file>

<file path=customXml/itemProps1.xml><?xml version="1.0" encoding="utf-8"?>
<ds:datastoreItem xmlns:ds="http://schemas.openxmlformats.org/officeDocument/2006/customXml" ds:itemID="{54C45F60-75DB-4C20-8B3F-C5ED176A6860}"/>
</file>

<file path=customXml/itemProps2.xml><?xml version="1.0" encoding="utf-8"?>
<ds:datastoreItem xmlns:ds="http://schemas.openxmlformats.org/officeDocument/2006/customXml" ds:itemID="{D59B9687-5E10-4BF5-922A-D6EBF0BF2CB4}"/>
</file>

<file path=customXml/itemProps3.xml><?xml version="1.0" encoding="utf-8"?>
<ds:datastoreItem xmlns:ds="http://schemas.openxmlformats.org/officeDocument/2006/customXml" ds:itemID="{535CF252-3B96-460C-91DE-838AE8CC8102}"/>
</file>

<file path=docProps/app.xml><?xml version="1.0" encoding="utf-8"?>
<Properties xmlns="http://schemas.openxmlformats.org/officeDocument/2006/extended-properties" xmlns:vt="http://schemas.openxmlformats.org/officeDocument/2006/docPropsVTypes">
  <Template>creciendo  en cristo- semana 02</Template>
  <TotalTime>912</TotalTime>
  <Words>828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Corbel</vt:lpstr>
      <vt:lpstr>Tahoma</vt:lpstr>
      <vt:lpstr>creciendo en cristo- semana 01</vt:lpstr>
      <vt:lpstr>Apresentação do PowerPoint</vt:lpstr>
      <vt:lpstr>Comprométete  en la iglesia</vt:lpstr>
      <vt:lpstr>FORMACIÓN DE LA IGLESIA ADVENTISTA DEL SÉPTIMO DÍA</vt:lpstr>
      <vt:lpstr>Apresentação do PowerPoint</vt:lpstr>
      <vt:lpstr>FUNCIONAMIENTO DE LA IGLESIA ADVENTISTA DEL SÉPTIMO DÍA</vt:lpstr>
      <vt:lpstr>Niveles de organización de la Iglesia Adventista del Séptimo Día</vt:lpstr>
      <vt:lpstr>LOS MINISTERIOS Y LAS ACTIVIDADES DE LA IGLESIA LOCAL</vt:lpstr>
      <vt:lpstr>Apresentação do PowerPoint</vt:lpstr>
      <vt:lpstr>SOMOS UNA FAMILIA</vt:lpstr>
      <vt:lpstr>Apresentação do PowerPoint</vt:lpstr>
      <vt:lpstr>Las principales ceremonias de la iglesia son:</vt:lpstr>
      <vt:lpstr>Apresentação do PowerPoint</vt:lpstr>
      <vt:lpstr>INSTITUCIONES ADVENTISTAS</vt:lpstr>
      <vt:lpstr>ADVENTISTAS DEL SÉPTIMO DÍA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marcos aurelio gularte de castro</dc:creator>
  <cp:lastModifiedBy>DSA - Juninha Barboza</cp:lastModifiedBy>
  <cp:revision>16</cp:revision>
  <dcterms:created xsi:type="dcterms:W3CDTF">2020-06-24T18:39:15Z</dcterms:created>
  <dcterms:modified xsi:type="dcterms:W3CDTF">2020-08-04T19:17:10Z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866700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