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300" r:id="rId5"/>
    <p:sldId id="278" r:id="rId6"/>
    <p:sldId id="260" r:id="rId7"/>
    <p:sldId id="263" r:id="rId8"/>
    <p:sldId id="301" r:id="rId9"/>
    <p:sldId id="302" r:id="rId10"/>
    <p:sldId id="265" r:id="rId11"/>
    <p:sldId id="303" r:id="rId12"/>
    <p:sldId id="304" r:id="rId13"/>
    <p:sldId id="266" r:id="rId14"/>
    <p:sldId id="305" r:id="rId15"/>
    <p:sldId id="293" r:id="rId16"/>
    <p:sldId id="308" r:id="rId17"/>
    <p:sldId id="288" r:id="rId18"/>
    <p:sldId id="306" r:id="rId19"/>
    <p:sldId id="307" r:id="rId20"/>
    <p:sldId id="294" r:id="rId21"/>
    <p:sldId id="284" r:id="rId22"/>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5" autoAdjust="0"/>
    <p:restoredTop sz="94660"/>
  </p:normalViewPr>
  <p:slideViewPr>
    <p:cSldViewPr snapToGrid="0">
      <p:cViewPr varScale="1">
        <p:scale>
          <a:sx n="105" d="100"/>
          <a:sy n="105" d="100"/>
        </p:scale>
        <p:origin x="216" y="6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D3578E-60B4-460C-A416-87D8419F5C44}"/>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3FF7155F-3DC9-4381-B6CD-998CAF0739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2B519851-B638-481A-AA49-0B92CEFA0690}"/>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8E312433-1A25-4CB2-8FA0-325A7610ACD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2124E7E-5A67-41B0-8D32-C54C0F7C4D1D}"/>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57517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B720DD-BD74-4246-8520-1986745C4F91}"/>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2E045D76-28FC-4E99-A530-15FBE7A4D39D}"/>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7DF684C9-028F-4490-809C-2C687798C706}"/>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C2E42CB9-2C7A-48C0-9D53-1E7FFEC4808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9532D546-77ED-4AA4-9D33-DC4DF655DAA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678086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2EE8A33-D094-4FFF-94B4-4270BEF00505}"/>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F0E35848-9675-46D3-A90D-C6AE6E71F60B}"/>
              </a:ext>
            </a:extLst>
          </p:cNvPr>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B50E2E26-AC5F-4844-854D-1C1D9C83752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9DF15274-A729-4E1C-BCD9-C37618F25A0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CC1FAF2-D87D-4F0C-BBCC-2C9FE115128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4057166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F1BA41-A8B5-49E6-81DF-49C6DA15DBEA}"/>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4FD47A2E-D193-4163-BDF9-CB4C21DACCC4}"/>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990231F-7E62-410B-89AF-2431BD5DFB9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06CD4197-FF26-49F6-9F17-36A2C8735B1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4046BC1-F578-4B9B-B9E6-BD6ECDB27F10}"/>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01479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15BF33-7AD0-47E0-8EAC-B2B8575A3FDE}"/>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485D7E77-0829-4059-B139-208F33F4A9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a:extLst>
              <a:ext uri="{FF2B5EF4-FFF2-40B4-BE49-F238E27FC236}">
                <a16:creationId xmlns:a16="http://schemas.microsoft.com/office/drawing/2014/main" id="{C3CC40E3-E42D-490D-B852-8BED774BC82A}"/>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EE20A8E5-AC4A-4CAF-BDD6-6EBA0AAB4E4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A06A3D8-D8C6-432E-95A0-B5E25B54DF97}"/>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018927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6B2E3E-4EDE-4587-8485-A5D7F5983455}"/>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01C85821-A9B1-4CCD-B504-F4379FF3215C}"/>
              </a:ext>
            </a:extLst>
          </p:cNvPr>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145CD2FE-3966-4A61-82DD-97AF8D10616F}"/>
              </a:ext>
            </a:extLst>
          </p:cNvPr>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8FAEA88F-E784-4CA4-9E28-501BBB727E8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3A744034-3E43-49D6-8AD6-5EC113274545}"/>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AFDDD2E6-BCAD-45B5-8BB1-E17CD33DE5B9}"/>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27175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81A819-56AC-46C6-A5BD-8C399D87BFFB}"/>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312103AC-53ED-4BE9-B358-1502B7E016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id="{87DD3B81-0789-439D-80CF-FA056E15BE5B}"/>
              </a:ext>
            </a:extLst>
          </p:cNvPr>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FF72C571-FB7C-43C0-8905-1AF2B66F0A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id="{32B1C67D-159D-4971-AA65-F1C3F625A181}"/>
              </a:ext>
            </a:extLst>
          </p:cNvPr>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6A6F943D-4B8D-4416-B708-C0B1EBCBA78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8" name="Espaço Reservado para Rodapé 7">
            <a:extLst>
              <a:ext uri="{FF2B5EF4-FFF2-40B4-BE49-F238E27FC236}">
                <a16:creationId xmlns:a16="http://schemas.microsoft.com/office/drawing/2014/main" id="{222F066C-1044-4B4C-BABB-607062534F67}"/>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2E6EB71E-EE9E-4E14-8DE6-1CB71F0F05B6}"/>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44523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BC8EF7-6E23-488A-8EFA-7EC34F6DE184}"/>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B23824E1-2F6B-417A-AD2C-FCA726A7F6E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4" name="Espaço Reservado para Rodapé 3">
            <a:extLst>
              <a:ext uri="{FF2B5EF4-FFF2-40B4-BE49-F238E27FC236}">
                <a16:creationId xmlns:a16="http://schemas.microsoft.com/office/drawing/2014/main" id="{D8F653BE-0142-495D-B673-FEF42AB80CE9}"/>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52CC249A-2F4A-4664-9632-9915C42989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78397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4FC13AFA-ABD8-4E01-9C09-DF0C89227C9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3" name="Espaço Reservado para Rodapé 2">
            <a:extLst>
              <a:ext uri="{FF2B5EF4-FFF2-40B4-BE49-F238E27FC236}">
                <a16:creationId xmlns:a16="http://schemas.microsoft.com/office/drawing/2014/main" id="{FD7B5CF4-0F62-4EC8-B0DB-E3D7E1BACD72}"/>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19A6F49D-3DAC-42EA-B2AD-36E92D7E40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18681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4420F4-461C-43CB-B3B6-25437EA596BF}"/>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7243C772-1C91-4C04-ADD1-6985470011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BF4DE70F-BFDC-4D0A-B87A-909FA2AF12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0D09374B-6993-4DA0-9383-7DCB30AE66B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C80BA2B8-EC90-49AC-A72F-04BCFB932DB9}"/>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D36737D6-4DC9-4A7A-A040-09279132663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9562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36E2B9-CF13-40DD-AF1D-A960A6FD8279}"/>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4BBD6262-5C26-4A5B-89C7-965AEDDF44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1C0CADBB-0A67-41B5-8E5F-7EDDD58BC7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341CEA73-2E4F-4513-8FE5-F7A51BE63FB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AAB572BC-619B-469C-BE8A-51A1ABAF768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9D61F91-8E6F-48C6-8636-EFA7A08BE1EF}"/>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97315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A63E17B-0D04-4D71-B4B5-623FEFE3CF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21B013BA-D02F-4BF4-BB54-C761B1EAAE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DFDB14A3-9FAB-48FA-9A30-0574824A3E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22B1F6DA-37AB-4DBF-BF23-4522091545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00693B06-9D79-4F49-B885-FB75A85E4C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1FE14-2C62-4DA5-8A21-7DC400973F50}" type="slidenum">
              <a:rPr lang="pt-BR" smtClean="0"/>
              <a:t>‹#›</a:t>
            </a:fld>
            <a:endParaRPr lang="pt-BR"/>
          </a:p>
        </p:txBody>
      </p:sp>
    </p:spTree>
    <p:extLst>
      <p:ext uri="{BB962C8B-B14F-4D97-AF65-F5344CB8AC3E}">
        <p14:creationId xmlns:p14="http://schemas.microsoft.com/office/powerpoint/2010/main" val="12969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7547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249213" y="1671515"/>
            <a:ext cx="7378263" cy="1754326"/>
          </a:xfrm>
          <a:prstGeom prst="rect">
            <a:avLst/>
          </a:prstGeom>
          <a:noFill/>
        </p:spPr>
        <p:txBody>
          <a:bodyPr wrap="square" rtlCol="0">
            <a:spAutoFit/>
          </a:bodyPr>
          <a:lstStyle/>
          <a:p>
            <a:r>
              <a:rPr lang="pt-BR" sz="5400" b="1" dirty="0" err="1">
                <a:latin typeface="Arial" panose="020B0604020202020204" pitchFamily="34" charset="0"/>
                <a:cs typeface="Arial" panose="020B0604020202020204" pitchFamily="34" charset="0"/>
              </a:rPr>
              <a:t>Destornillador</a:t>
            </a:r>
            <a:r>
              <a:rPr lang="pt-BR" sz="5400" b="1" dirty="0">
                <a:latin typeface="Arial" panose="020B0604020202020204" pitchFamily="34" charset="0"/>
                <a:cs typeface="Arial" panose="020B0604020202020204" pitchFamily="34" charset="0"/>
              </a:rPr>
              <a:t> - </a:t>
            </a:r>
            <a:r>
              <a:rPr lang="pt-BR" sz="5400" b="1" dirty="0" err="1">
                <a:latin typeface="Arial" panose="020B0604020202020204" pitchFamily="34" charset="0"/>
                <a:cs typeface="Arial" panose="020B0604020202020204" pitchFamily="34" charset="0"/>
              </a:rPr>
              <a:t>paciencia</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015137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249213" y="1671515"/>
            <a:ext cx="7378263" cy="1754326"/>
          </a:xfrm>
          <a:prstGeom prst="rect">
            <a:avLst/>
          </a:prstGeom>
          <a:noFill/>
        </p:spPr>
        <p:txBody>
          <a:bodyPr wrap="square" rtlCol="0">
            <a:spAutoFit/>
          </a:bodyPr>
          <a:lstStyle/>
          <a:p>
            <a:r>
              <a:rPr lang="pt-BR" sz="5400" b="1" dirty="0" err="1">
                <a:latin typeface="Arial" panose="020B0604020202020204" pitchFamily="34" charset="0"/>
                <a:cs typeface="Arial" panose="020B0604020202020204" pitchFamily="34" charset="0"/>
              </a:rPr>
              <a:t>Serrucho</a:t>
            </a:r>
            <a:r>
              <a:rPr lang="pt-BR" sz="5400" b="1" dirty="0">
                <a:latin typeface="Arial" panose="020B0604020202020204" pitchFamily="34" charset="0"/>
                <a:cs typeface="Arial" panose="020B0604020202020204" pitchFamily="34" charset="0"/>
              </a:rPr>
              <a:t> - </a:t>
            </a:r>
            <a:r>
              <a:rPr lang="pt-BR" sz="5400" b="1" dirty="0" err="1">
                <a:latin typeface="Arial" panose="020B0604020202020204" pitchFamily="34" charset="0"/>
                <a:cs typeface="Arial" panose="020B0604020202020204" pitchFamily="34" charset="0"/>
              </a:rPr>
              <a:t>perseverancia</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6</a:t>
            </a:r>
          </a:p>
        </p:txBody>
      </p:sp>
    </p:spTree>
    <p:extLst>
      <p:ext uri="{BB962C8B-B14F-4D97-AF65-F5344CB8AC3E}">
        <p14:creationId xmlns:p14="http://schemas.microsoft.com/office/powerpoint/2010/main" val="782750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249213" y="1671515"/>
            <a:ext cx="7378263" cy="1754326"/>
          </a:xfrm>
          <a:prstGeom prst="rect">
            <a:avLst/>
          </a:prstGeom>
          <a:noFill/>
        </p:spPr>
        <p:txBody>
          <a:bodyPr wrap="square" rtlCol="0">
            <a:spAutoFit/>
          </a:bodyPr>
          <a:lstStyle/>
          <a:p>
            <a:r>
              <a:rPr lang="pt-BR" sz="5400" b="1" dirty="0">
                <a:latin typeface="Arial" panose="020B0604020202020204" pitchFamily="34" charset="0"/>
                <a:cs typeface="Arial" panose="020B0604020202020204" pitchFamily="34" charset="0"/>
              </a:rPr>
              <a:t>Cinta métrica - </a:t>
            </a:r>
            <a:r>
              <a:rPr lang="pt-BR" sz="5400" b="1" dirty="0" err="1">
                <a:latin typeface="Arial" panose="020B0604020202020204" pitchFamily="34" charset="0"/>
                <a:cs typeface="Arial" panose="020B0604020202020204" pitchFamily="34" charset="0"/>
              </a:rPr>
              <a:t>autoconocimiento</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7</a:t>
            </a:r>
          </a:p>
        </p:txBody>
      </p:sp>
    </p:spTree>
    <p:extLst>
      <p:ext uri="{BB962C8B-B14F-4D97-AF65-F5344CB8AC3E}">
        <p14:creationId xmlns:p14="http://schemas.microsoft.com/office/powerpoint/2010/main" val="4258868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35118" y="1081141"/>
            <a:ext cx="5759668" cy="3970318"/>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Como padres, muchas veces colocamos la responsabilidad del crecimiento espiritual y el desarrollo del carácter de nuestros hijos en la escuela, la iglesia o la sociedad. Pero fue a nosotros a quienes se nos encomendó esta tarea por demás importante y delicada.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1303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855437" y="1216759"/>
            <a:ext cx="7416205" cy="3539430"/>
          </a:xfrm>
          <a:prstGeom prst="rect">
            <a:avLst/>
          </a:prstGeom>
          <a:noFill/>
        </p:spPr>
        <p:txBody>
          <a:bodyPr wrap="square" rtlCol="0">
            <a:spAutoFit/>
          </a:bodyPr>
          <a:lstStyle/>
          <a:p>
            <a:pPr algn="ctr"/>
            <a:r>
              <a:rPr lang="es-ES" sz="2800" b="1" i="1" dirty="0">
                <a:latin typeface="Arial" panose="020B0604020202020204" pitchFamily="34" charset="0"/>
                <a:cs typeface="Arial" panose="020B0604020202020204" pitchFamily="34" charset="0"/>
              </a:rPr>
              <a:t>"Padres, por amor de Cristo, no os equivoquéis en vuestra obra más importante, la de modelar los caracteres de vuestros hijos para el tiempo y la eternidad. Un error de vuestra parte al descuidar la fiel instrucción, o al complacer ese afecto imprudente que os ciega para no ver los defectos</a:t>
            </a:r>
            <a:r>
              <a:rPr lang="pt-BR" sz="2800" b="1" i="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942382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750333" y="617670"/>
            <a:ext cx="6690991" cy="3970318"/>
          </a:xfrm>
          <a:prstGeom prst="rect">
            <a:avLst/>
          </a:prstGeom>
          <a:noFill/>
        </p:spPr>
        <p:txBody>
          <a:bodyPr wrap="square" rtlCol="0">
            <a:spAutoFit/>
          </a:bodyPr>
          <a:lstStyle/>
          <a:p>
            <a:pPr algn="ctr"/>
            <a:r>
              <a:rPr lang="pt-BR" sz="2800" b="1" i="1" dirty="0">
                <a:latin typeface="Arial" panose="020B0604020202020204" pitchFamily="34" charset="0"/>
                <a:cs typeface="Arial" panose="020B0604020202020204" pitchFamily="34" charset="0"/>
              </a:rPr>
              <a:t>...</a:t>
            </a:r>
            <a:r>
              <a:rPr lang="es-ES" sz="2800" b="1" i="1" dirty="0">
                <a:latin typeface="Arial" panose="020B0604020202020204" pitchFamily="34" charset="0"/>
                <a:cs typeface="Arial" panose="020B0604020202020204" pitchFamily="34" charset="0"/>
              </a:rPr>
              <a:t> y que os impide refrenarlos debidamente, resultará en la ruina para ellos. Vuestra conducta puede dar una dirección equivocada a toda su carrera futura. Vosotros determináis para ellos lo que serán y lo que harán por Cristo, por los hombres, y por sus propias almas” (Conducción del niño, p 156).</a:t>
            </a:r>
            <a:endParaRPr lang="pt-BR" sz="28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7079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90297" y="1497542"/>
            <a:ext cx="6272049" cy="3539430"/>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Si pensamos en la caja de herramientas como ese espacio que creamos para que nuestros hijos tengan las referencias correctas que necesitan para construir un buen carácter, podemos pensar en ella como un tiempo para: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838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2" y="1263100"/>
            <a:ext cx="7514897" cy="523220"/>
          </a:xfrm>
          <a:prstGeom prst="rect">
            <a:avLst/>
          </a:prstGeom>
          <a:solidFill>
            <a:schemeClr val="tx2">
              <a:lumMod val="40000"/>
              <a:lumOff val="60000"/>
            </a:schemeClr>
          </a:solidFill>
        </p:spPr>
        <p:txBody>
          <a:bodyPr wrap="square" rtlCol="0">
            <a:spAutoFit/>
          </a:bodyPr>
          <a:lstStyle/>
          <a:p>
            <a:pPr lvl="0"/>
            <a:r>
              <a:rPr lang="pt-BR" sz="2800" b="1" dirty="0" err="1">
                <a:solidFill>
                  <a:prstClr val="black"/>
                </a:solidFill>
                <a:latin typeface="Arial" panose="020B0604020202020204" pitchFamily="34" charset="0"/>
                <a:cs typeface="Arial" panose="020B0604020202020204" pitchFamily="34" charset="0"/>
              </a:rPr>
              <a:t>Organización</a:t>
            </a:r>
            <a:r>
              <a:rPr lang="pt-BR" sz="2800" b="1" dirty="0">
                <a:solidFill>
                  <a:prstClr val="black"/>
                </a:solidFill>
                <a:latin typeface="Arial" panose="020B0604020202020204" pitchFamily="34" charset="0"/>
                <a:cs typeface="Arial" panose="020B0604020202020204" pitchFamily="34" charset="0"/>
              </a:rPr>
              <a:t> y </a:t>
            </a:r>
            <a:r>
              <a:rPr lang="pt-BR" sz="2800" b="1" dirty="0" err="1">
                <a:solidFill>
                  <a:prstClr val="black"/>
                </a:solidFill>
                <a:latin typeface="Arial" panose="020B0604020202020204" pitchFamily="34" charset="0"/>
                <a:cs typeface="Arial" panose="020B0604020202020204" pitchFamily="34" charset="0"/>
              </a:rPr>
              <a:t>orden</a:t>
            </a:r>
            <a:endParaRPr kumimoji="0" lang="pt-BR" sz="2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96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1</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1135115" y="2222212"/>
            <a:ext cx="7367753" cy="3046988"/>
          </a:xfrm>
          <a:prstGeom prst="rect">
            <a:avLst/>
          </a:prstGeom>
          <a:noFill/>
        </p:spPr>
        <p:txBody>
          <a:bodyPr wrap="square" rtlCol="0">
            <a:spAutoFit/>
          </a:bodyPr>
          <a:lstStyle/>
          <a:p>
            <a:pPr lvl="0" algn="just"/>
            <a:r>
              <a:rPr lang="es-ES" sz="2400" b="1" dirty="0">
                <a:solidFill>
                  <a:prstClr val="black"/>
                </a:solidFill>
                <a:latin typeface="Arial" panose="020B0604020202020204" pitchFamily="34" charset="0"/>
                <a:cs typeface="Arial" panose="020B0604020202020204" pitchFamily="34" charset="0"/>
              </a:rPr>
              <a:t>Al igual que los trabajadores de la construcción mantienen sus herramientas organizadas en una caja para facilitar el acceso a ellas y la protección, también debemos esforzarnos por mantener nuestra vida organizada y ordenada. La rutina del altar familiar les da a nuestros hijos un marco seguro sobre el cual tomar decisiones y crecer de manera más eficiente y productiva. </a:t>
            </a:r>
            <a:endParaRPr kumimoji="0" lang="pt-BR"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373610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135115" y="1327190"/>
            <a:ext cx="7514897" cy="523220"/>
          </a:xfrm>
          <a:prstGeom prst="rect">
            <a:avLst/>
          </a:prstGeom>
          <a:solidFill>
            <a:schemeClr val="tx2">
              <a:lumMod val="40000"/>
              <a:lumOff val="60000"/>
            </a:schemeClr>
          </a:solidFill>
        </p:spPr>
        <p:txBody>
          <a:bodyPr wrap="square" rtlCol="0">
            <a:spAutoFit/>
          </a:bodyPr>
          <a:lstStyle/>
          <a:p>
            <a:pPr lvl="0"/>
            <a:r>
              <a:rPr lang="pt-BR" sz="2800" b="1" dirty="0" err="1">
                <a:solidFill>
                  <a:prstClr val="black"/>
                </a:solidFill>
                <a:latin typeface="Arial" panose="020B0604020202020204" pitchFamily="34" charset="0"/>
                <a:cs typeface="Arial" panose="020B0604020202020204" pitchFamily="34" charset="0"/>
              </a:rPr>
              <a:t>Preparación</a:t>
            </a:r>
            <a:r>
              <a:rPr lang="pt-BR" sz="2800" b="1" dirty="0">
                <a:solidFill>
                  <a:prstClr val="black"/>
                </a:solidFill>
                <a:latin typeface="Arial" panose="020B0604020202020204" pitchFamily="34" charset="0"/>
                <a:cs typeface="Arial" panose="020B0604020202020204" pitchFamily="34" charset="0"/>
              </a:rPr>
              <a:t> y </a:t>
            </a:r>
            <a:r>
              <a:rPr lang="pt-BR" sz="2800" b="1" dirty="0" err="1">
                <a:solidFill>
                  <a:prstClr val="black"/>
                </a:solidFill>
                <a:latin typeface="Arial" panose="020B0604020202020204" pitchFamily="34" charset="0"/>
                <a:cs typeface="Arial" panose="020B0604020202020204" pitchFamily="34" charset="0"/>
              </a:rPr>
              <a:t>planificación</a:t>
            </a:r>
            <a:endParaRPr kumimoji="0" lang="pt-BR" sz="2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96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2</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1135115" y="2222212"/>
            <a:ext cx="7367753" cy="1938992"/>
          </a:xfrm>
          <a:prstGeom prst="rect">
            <a:avLst/>
          </a:prstGeom>
          <a:noFill/>
        </p:spPr>
        <p:txBody>
          <a:bodyPr wrap="square" rtlCol="0">
            <a:spAutoFit/>
          </a:bodyPr>
          <a:lstStyle/>
          <a:p>
            <a:pPr lvl="0" algn="just"/>
            <a:r>
              <a:rPr lang="es-ES" sz="2400" b="1" dirty="0">
                <a:solidFill>
                  <a:prstClr val="black"/>
                </a:solidFill>
                <a:latin typeface="Arial" panose="020B0604020202020204" pitchFamily="34" charset="0"/>
                <a:cs typeface="Arial" panose="020B0604020202020204" pitchFamily="34" charset="0"/>
              </a:rPr>
              <a:t>El desarrollo de prácticas espirituales regulares, la identificación de los valores y creencias que nos guían y la preparación de un plan de acción para lograr nuestras metas en la vida, son fundamentales para el desarrollo del carácter.</a:t>
            </a:r>
            <a:endParaRPr kumimoji="0" lang="pt-BR"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374591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135115" y="1327190"/>
            <a:ext cx="7514897" cy="523220"/>
          </a:xfrm>
          <a:prstGeom prst="rect">
            <a:avLst/>
          </a:prstGeom>
          <a:solidFill>
            <a:schemeClr val="tx2">
              <a:lumMod val="40000"/>
              <a:lumOff val="60000"/>
            </a:schemeClr>
          </a:solidFill>
        </p:spPr>
        <p:txBody>
          <a:bodyPr wrap="square" rtlCol="0">
            <a:spAutoFit/>
          </a:bodyPr>
          <a:lstStyle/>
          <a:p>
            <a:pPr lvl="0"/>
            <a:r>
              <a:rPr lang="pt-BR" sz="2800" b="1" dirty="0" err="1">
                <a:solidFill>
                  <a:prstClr val="black"/>
                </a:solidFill>
                <a:latin typeface="Arial" panose="020B0604020202020204" pitchFamily="34" charset="0"/>
                <a:cs typeface="Arial" panose="020B0604020202020204" pitchFamily="34" charset="0"/>
              </a:rPr>
              <a:t>Protección</a:t>
            </a:r>
            <a:r>
              <a:rPr lang="pt-BR" sz="2800" b="1" dirty="0">
                <a:solidFill>
                  <a:prstClr val="black"/>
                </a:solidFill>
                <a:latin typeface="Arial" panose="020B0604020202020204" pitchFamily="34" charset="0"/>
                <a:cs typeface="Arial" panose="020B0604020202020204" pitchFamily="34" charset="0"/>
              </a:rPr>
              <a:t> y cuidado</a:t>
            </a:r>
            <a:endParaRPr kumimoji="0" lang="pt-BR" sz="2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96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3</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1135115" y="2222212"/>
            <a:ext cx="7367753" cy="3785652"/>
          </a:xfrm>
          <a:prstGeom prst="rect">
            <a:avLst/>
          </a:prstGeom>
          <a:noFill/>
        </p:spPr>
        <p:txBody>
          <a:bodyPr wrap="square" rtlCol="0">
            <a:spAutoFit/>
          </a:bodyPr>
          <a:lstStyle/>
          <a:p>
            <a:pPr lvl="0" algn="just"/>
            <a:r>
              <a:rPr lang="es-ES" sz="2400" b="1" dirty="0">
                <a:solidFill>
                  <a:prstClr val="black"/>
                </a:solidFill>
                <a:latin typeface="Arial" panose="020B0604020202020204" pitchFamily="34" charset="0"/>
                <a:cs typeface="Arial" panose="020B0604020202020204" pitchFamily="34" charset="0"/>
              </a:rPr>
              <a:t>Al igual que los trabajadores de la construcción protegen sus herramientas de los elementos y del daño, también debemos protegernos a nosotros mismos y a nuestros hijos de las influencias negativas y del daño espiritual. La protección y el cuidado pueden incluir la práctica de la meditación en la Palabra de Dios, el cuidado de nuestro cuerpo y mente y la conexión con una comunidad espiritual que nos apoye y nos nutra.</a:t>
            </a:r>
            <a:endParaRPr kumimoji="0" lang="pt-BR"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572480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4CC4680-5893-448D-BF8E-E0907FFC664A}"/>
              </a:ext>
            </a:extLst>
          </p:cNvPr>
          <p:cNvSpPr txBox="1"/>
          <p:nvPr/>
        </p:nvSpPr>
        <p:spPr>
          <a:xfrm>
            <a:off x="2875631" y="2849141"/>
            <a:ext cx="8261131" cy="2800767"/>
          </a:xfrm>
          <a:prstGeom prst="rect">
            <a:avLst/>
          </a:prstGeom>
          <a:noFill/>
          <a:effectLst>
            <a:outerShdw blurRad="50800" dist="38100" dir="2700000" algn="tl" rotWithShape="0">
              <a:prstClr val="black">
                <a:alpha val="97000"/>
              </a:prstClr>
            </a:outerShdw>
          </a:effectLst>
        </p:spPr>
        <p:txBody>
          <a:bodyPr wrap="square" rtlCol="0">
            <a:spAutoFit/>
          </a:bodyPr>
          <a:lstStyle/>
          <a:p>
            <a:pPr algn="ctr"/>
            <a:r>
              <a:rPr lang="pt-BR" sz="8800" dirty="0" err="1">
                <a:solidFill>
                  <a:schemeClr val="accent4"/>
                </a:solidFill>
                <a:latin typeface="Regular Brush" panose="02000500000000000000" pitchFamily="50" charset="0"/>
                <a:cs typeface="Arial" panose="020B0604020202020204" pitchFamily="34" charset="0"/>
              </a:rPr>
              <a:t>Actitud</a:t>
            </a:r>
            <a:r>
              <a:rPr lang="pt-BR" sz="8800" dirty="0">
                <a:solidFill>
                  <a:schemeClr val="accent4"/>
                </a:solidFill>
                <a:latin typeface="Regular Brush" panose="02000500000000000000" pitchFamily="50" charset="0"/>
                <a:cs typeface="Arial" panose="020B0604020202020204" pitchFamily="34" charset="0"/>
              </a:rPr>
              <a:t>  </a:t>
            </a:r>
            <a:r>
              <a:rPr lang="pt-BR" sz="8800" dirty="0" err="1">
                <a:solidFill>
                  <a:schemeClr val="accent4"/>
                </a:solidFill>
                <a:latin typeface="Regular Brush" panose="02000500000000000000" pitchFamily="50" charset="0"/>
                <a:cs typeface="Arial" panose="020B0604020202020204" pitchFamily="34" charset="0"/>
              </a:rPr>
              <a:t>proactiva</a:t>
            </a:r>
            <a:endParaRPr lang="pt-BR" sz="8800" dirty="0">
              <a:solidFill>
                <a:schemeClr val="accent4"/>
              </a:solidFill>
              <a:latin typeface="Regular Brush" panose="02000500000000000000" pitchFamily="50" charset="0"/>
              <a:cs typeface="Arial" panose="020B0604020202020204" pitchFamily="34" charset="0"/>
            </a:endParaRPr>
          </a:p>
        </p:txBody>
      </p:sp>
    </p:spTree>
    <p:extLst>
      <p:ext uri="{BB962C8B-B14F-4D97-AF65-F5344CB8AC3E}">
        <p14:creationId xmlns:p14="http://schemas.microsoft.com/office/powerpoint/2010/main" val="37055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90297" y="1497542"/>
            <a:ext cx="6534806" cy="2246769"/>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Pero sobre todas las cosas, no puedo pedirles a los demás lo que yo mismo no tengo: una relación personal y estrecha con Dios. Necesito hacer mías las palabras de:</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7892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AA4177B5-03F0-423D-9187-01E0B405FC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7787" y="269838"/>
            <a:ext cx="6306206" cy="4459923"/>
          </a:xfrm>
          <a:prstGeom prst="ellipse">
            <a:avLst/>
          </a:prstGeom>
          <a:ln>
            <a:noFill/>
          </a:ln>
          <a:effectLst>
            <a:softEdge rad="112500"/>
          </a:effectLst>
        </p:spPr>
      </p:pic>
      <p:sp>
        <p:nvSpPr>
          <p:cNvPr id="2" name="CaixaDeTexto 1">
            <a:extLst>
              <a:ext uri="{FF2B5EF4-FFF2-40B4-BE49-F238E27FC236}">
                <a16:creationId xmlns:a16="http://schemas.microsoft.com/office/drawing/2014/main" id="{FE34A7B3-6F2C-4301-B912-3CD9004E0E42}"/>
              </a:ext>
            </a:extLst>
          </p:cNvPr>
          <p:cNvSpPr txBox="1"/>
          <p:nvPr/>
        </p:nvSpPr>
        <p:spPr>
          <a:xfrm>
            <a:off x="4773168" y="1160971"/>
            <a:ext cx="5504688" cy="2246769"/>
          </a:xfrm>
          <a:prstGeom prst="rect">
            <a:avLst/>
          </a:prstGeom>
          <a:noFill/>
          <a:effectLst>
            <a:outerShdw blurRad="50800" dist="50800" dir="5400000" algn="ctr" rotWithShape="0">
              <a:schemeClr val="tx1"/>
            </a:outerShdw>
          </a:effectLst>
        </p:spPr>
        <p:txBody>
          <a:bodyPr wrap="square" rtlCol="0">
            <a:spAutoFit/>
          </a:bodyPr>
          <a:lstStyle/>
          <a:p>
            <a:pPr algn="ctr"/>
            <a:r>
              <a:rPr lang="es-ES" sz="2800" b="1" dirty="0">
                <a:solidFill>
                  <a:schemeClr val="accent4"/>
                </a:solidFill>
                <a:latin typeface="Arial" panose="020B0604020202020204" pitchFamily="34" charset="0"/>
                <a:cs typeface="Arial" panose="020B0604020202020204" pitchFamily="34" charset="0"/>
              </a:rPr>
              <a:t>“y amarás al Señor tu Dios de todo tu corazón, y de toda tu alma, y con todas tus fuerzas”. </a:t>
            </a:r>
          </a:p>
          <a:p>
            <a:pPr algn="ctr"/>
            <a:endParaRPr lang="pt-BR" sz="2800" b="1" dirty="0">
              <a:solidFill>
                <a:schemeClr val="accent4"/>
              </a:solidFill>
              <a:latin typeface="Arial" panose="020B0604020202020204" pitchFamily="34" charset="0"/>
              <a:cs typeface="Arial" panose="020B0604020202020204" pitchFamily="34" charset="0"/>
            </a:endParaRPr>
          </a:p>
          <a:p>
            <a:pPr algn="ctr"/>
            <a:r>
              <a:rPr lang="pt-BR" sz="2800" b="1" dirty="0" err="1">
                <a:solidFill>
                  <a:schemeClr val="accent4"/>
                </a:solidFill>
                <a:latin typeface="Arial" panose="020B0604020202020204" pitchFamily="34" charset="0"/>
                <a:cs typeface="Arial" panose="020B0604020202020204" pitchFamily="34" charset="0"/>
              </a:rPr>
              <a:t>Deuteronomio</a:t>
            </a:r>
            <a:r>
              <a:rPr lang="pt-BR" sz="2800" b="1" dirty="0">
                <a:solidFill>
                  <a:schemeClr val="accent4"/>
                </a:solidFill>
                <a:latin typeface="Arial" panose="020B0604020202020204" pitchFamily="34" charset="0"/>
                <a:cs typeface="Arial" panose="020B0604020202020204" pitchFamily="34" charset="0"/>
              </a:rPr>
              <a:t> 6:5</a:t>
            </a:r>
          </a:p>
        </p:txBody>
      </p:sp>
    </p:spTree>
    <p:extLst>
      <p:ext uri="{BB962C8B-B14F-4D97-AF65-F5344CB8AC3E}">
        <p14:creationId xmlns:p14="http://schemas.microsoft.com/office/powerpoint/2010/main" val="2447772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988290" y="1245219"/>
            <a:ext cx="5685780" cy="2246769"/>
          </a:xfrm>
          <a:prstGeom prst="rect">
            <a:avLst/>
          </a:prstGeom>
          <a:noFill/>
        </p:spPr>
        <p:txBody>
          <a:bodyPr wrap="square" rtlCol="0">
            <a:spAutoFit/>
          </a:bodyPr>
          <a:lstStyle/>
          <a:p>
            <a:pPr algn="ctr"/>
            <a:r>
              <a:rPr lang="es-ES" sz="2800" b="1" i="1" dirty="0">
                <a:latin typeface="Arial" panose="020B0604020202020204" pitchFamily="34" charset="0"/>
                <a:cs typeface="Arial" panose="020B0604020202020204" pitchFamily="34" charset="0"/>
              </a:rPr>
              <a:t>“y amarás al Señor tu Dios de todo tu corazón, y de toda tu alma, y con todas tus fuerzas”</a:t>
            </a:r>
          </a:p>
          <a:p>
            <a:pPr algn="ctr"/>
            <a:endParaRPr lang="es-ES" sz="2800" b="1" i="1" dirty="0">
              <a:latin typeface="Arial" panose="020B0604020202020204" pitchFamily="34" charset="0"/>
              <a:cs typeface="Arial" panose="020B0604020202020204" pitchFamily="34" charset="0"/>
            </a:endParaRPr>
          </a:p>
          <a:p>
            <a:pPr algn="ctr"/>
            <a:r>
              <a:rPr lang="es-ES" sz="2800" b="1" i="1" dirty="0">
                <a:latin typeface="Arial" panose="020B0604020202020204" pitchFamily="34" charset="0"/>
                <a:cs typeface="Arial" panose="020B0604020202020204" pitchFamily="34" charset="0"/>
              </a:rPr>
              <a:t> (Deuteronomio 6:5).</a:t>
            </a:r>
            <a:endParaRPr lang="pt-BR" sz="28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5447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37430" y="1697635"/>
            <a:ext cx="6335425" cy="3539430"/>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Todos queremos vivir en la tierra nueva, donde no habrá más llanto, ni dolor, ni problemas y seremos felices para siempre. Pero, lo único que podremos llevar a ese lugar será nuestro carácter. Todo lo demás se quedará aquí y será destruido.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0195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26920" y="1466407"/>
            <a:ext cx="6335425" cy="3970318"/>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Si pensamos en la caja de herramientas como si fuese nuestra mente y cada una de las herramientas que fuimos colocando durante la semana como habilidades que necesito para construir un buen carácter, podríamos hacer la siguiente comparación: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56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781608" y="1674674"/>
            <a:ext cx="8268594" cy="1754326"/>
          </a:xfrm>
          <a:prstGeom prst="rect">
            <a:avLst/>
          </a:prstGeom>
          <a:noFill/>
        </p:spPr>
        <p:txBody>
          <a:bodyPr wrap="square" rtlCol="0">
            <a:spAutoFit/>
          </a:bodyPr>
          <a:lstStyle/>
          <a:p>
            <a:r>
              <a:rPr lang="pt-BR" sz="5400" b="1" dirty="0">
                <a:latin typeface="Arial" panose="020B0604020202020204" pitchFamily="34" charset="0"/>
                <a:cs typeface="Arial" panose="020B0604020202020204" pitchFamily="34" charset="0"/>
              </a:rPr>
              <a:t>Los planos - fundamentos sólidos</a:t>
            </a: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701532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988241" y="1674674"/>
            <a:ext cx="7250352" cy="1754326"/>
          </a:xfrm>
          <a:prstGeom prst="rect">
            <a:avLst/>
          </a:prstGeom>
          <a:noFill/>
        </p:spPr>
        <p:txBody>
          <a:bodyPr wrap="square" rtlCol="0">
            <a:spAutoFit/>
          </a:bodyPr>
          <a:lstStyle/>
          <a:p>
            <a:r>
              <a:rPr lang="pt-BR" sz="5400" b="1" dirty="0">
                <a:latin typeface="Arial" panose="020B0604020202020204" pitchFamily="34" charset="0"/>
                <a:cs typeface="Arial" panose="020B0604020202020204" pitchFamily="34" charset="0"/>
              </a:rPr>
              <a:t>O nivelador - viver na verdade</a:t>
            </a: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3076355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091558" y="1674674"/>
            <a:ext cx="7378263" cy="1754326"/>
          </a:xfrm>
          <a:prstGeom prst="rect">
            <a:avLst/>
          </a:prstGeom>
          <a:noFill/>
        </p:spPr>
        <p:txBody>
          <a:bodyPr wrap="square" rtlCol="0">
            <a:spAutoFit/>
          </a:bodyPr>
          <a:lstStyle/>
          <a:p>
            <a:r>
              <a:rPr lang="es-ES" sz="5400" b="1" dirty="0">
                <a:latin typeface="Arial" panose="020B0604020202020204" pitchFamily="34" charset="0"/>
                <a:cs typeface="Arial" panose="020B0604020202020204" pitchFamily="34" charset="0"/>
              </a:rPr>
              <a:t>Los guantes - actuar con compasión</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3505749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238703" y="2357846"/>
            <a:ext cx="7378263" cy="923330"/>
          </a:xfrm>
          <a:prstGeom prst="rect">
            <a:avLst/>
          </a:prstGeom>
          <a:noFill/>
        </p:spPr>
        <p:txBody>
          <a:bodyPr wrap="square" rtlCol="0">
            <a:spAutoFit/>
          </a:bodyPr>
          <a:lstStyle/>
          <a:p>
            <a:r>
              <a:rPr lang="pt-BR" sz="5400" b="1" dirty="0" err="1">
                <a:latin typeface="Arial" panose="020B0604020202020204" pitchFamily="34" charset="0"/>
                <a:cs typeface="Arial" panose="020B0604020202020204" pitchFamily="34" charset="0"/>
              </a:rPr>
              <a:t>Martillo</a:t>
            </a:r>
            <a:r>
              <a:rPr lang="pt-BR" sz="5400" b="1" dirty="0">
                <a:latin typeface="Arial" panose="020B0604020202020204" pitchFamily="34" charset="0"/>
                <a:cs typeface="Arial" panose="020B0604020202020204" pitchFamily="34" charset="0"/>
              </a:rPr>
              <a:t> - disciplina</a:t>
            </a: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4</a:t>
            </a:r>
          </a:p>
        </p:txBody>
      </p:sp>
    </p:spTree>
    <p:extLst>
      <p:ext uri="{BB962C8B-B14F-4D97-AF65-F5344CB8AC3E}">
        <p14:creationId xmlns:p14="http://schemas.microsoft.com/office/powerpoint/2010/main" val="835497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1612</TotalTime>
  <Words>610</Words>
  <Application>Microsoft Macintosh PowerPoint</Application>
  <PresentationFormat>Widescreen</PresentationFormat>
  <Paragraphs>37</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Regular Brush</vt:lpstr>
      <vt:lpstr>Tema do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DSA - Victor Trivelato</cp:lastModifiedBy>
  <cp:revision>41</cp:revision>
  <dcterms:created xsi:type="dcterms:W3CDTF">2023-09-16T22:47:56Z</dcterms:created>
  <dcterms:modified xsi:type="dcterms:W3CDTF">2023-11-16T20:28:35Z</dcterms:modified>
</cp:coreProperties>
</file>