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8" r:id="rId5"/>
    <p:sldId id="259" r:id="rId6"/>
    <p:sldId id="260" r:id="rId7"/>
    <p:sldId id="261" r:id="rId8"/>
    <p:sldId id="263" r:id="rId9"/>
    <p:sldId id="264" r:id="rId10"/>
    <p:sldId id="265" r:id="rId11"/>
    <p:sldId id="266" r:id="rId12"/>
    <p:sldId id="293" r:id="rId13"/>
    <p:sldId id="294" r:id="rId14"/>
    <p:sldId id="295" r:id="rId15"/>
    <p:sldId id="286" r:id="rId16"/>
    <p:sldId id="273" r:id="rId17"/>
    <p:sldId id="274" r:id="rId18"/>
    <p:sldId id="296" r:id="rId19"/>
    <p:sldId id="298" r:id="rId20"/>
    <p:sldId id="299" r:id="rId21"/>
    <p:sldId id="297" r:id="rId22"/>
    <p:sldId id="284" r:id="rId23"/>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5" autoAdjust="0"/>
    <p:restoredTop sz="94660"/>
  </p:normalViewPr>
  <p:slideViewPr>
    <p:cSldViewPr snapToGrid="0">
      <p:cViewPr varScale="1">
        <p:scale>
          <a:sx n="105" d="100"/>
          <a:sy n="105" d="100"/>
        </p:scale>
        <p:origin x="216" y="6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D3578E-60B4-460C-A416-87D8419F5C44}"/>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3FF7155F-3DC9-4381-B6CD-998CAF0739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2B519851-B638-481A-AA49-0B92CEFA0690}"/>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8E312433-1A25-4CB2-8FA0-325A7610ACD7}"/>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2124E7E-5A67-41B0-8D32-C54C0F7C4D1D}"/>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757517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B720DD-BD74-4246-8520-1986745C4F91}"/>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2E045D76-28FC-4E99-A530-15FBE7A4D39D}"/>
              </a:ext>
            </a:extLst>
          </p:cNvPr>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7DF684C9-028F-4490-809C-2C687798C706}"/>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C2E42CB9-2C7A-48C0-9D53-1E7FFEC4808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9532D546-77ED-4AA4-9D33-DC4DF655DAA4}"/>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678086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2EE8A33-D094-4FFF-94B4-4270BEF00505}"/>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F0E35848-9675-46D3-A90D-C6AE6E71F60B}"/>
              </a:ext>
            </a:extLst>
          </p:cNvPr>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B50E2E26-AC5F-4844-854D-1C1D9C837529}"/>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9DF15274-A729-4E1C-BCD9-C37618F25A0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CC1FAF2-D87D-4F0C-BBCC-2C9FE1151284}"/>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4057166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F1BA41-A8B5-49E6-81DF-49C6DA15DBEA}"/>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4FD47A2E-D193-4163-BDF9-CB4C21DACCC4}"/>
              </a:ext>
            </a:extLst>
          </p:cNvPr>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990231F-7E62-410B-89AF-2431BD5DFB99}"/>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06CD4197-FF26-49F6-9F17-36A2C8735B19}"/>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D4046BC1-F578-4B9B-B9E6-BD6ECDB27F10}"/>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701479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15BF33-7AD0-47E0-8EAC-B2B8575A3FDE}"/>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485D7E77-0829-4059-B139-208F33F4A9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a:extLst>
              <a:ext uri="{FF2B5EF4-FFF2-40B4-BE49-F238E27FC236}">
                <a16:creationId xmlns:a16="http://schemas.microsoft.com/office/drawing/2014/main" id="{C3CC40E3-E42D-490D-B852-8BED774BC82A}"/>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EE20A8E5-AC4A-4CAF-BDD6-6EBA0AAB4E4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A06A3D8-D8C6-432E-95A0-B5E25B54DF97}"/>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018927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6B2E3E-4EDE-4587-8485-A5D7F5983455}"/>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01C85821-A9B1-4CCD-B504-F4379FF3215C}"/>
              </a:ext>
            </a:extLst>
          </p:cNvPr>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145CD2FE-3966-4A61-82DD-97AF8D10616F}"/>
              </a:ext>
            </a:extLst>
          </p:cNvPr>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8FAEA88F-E784-4CA4-9E28-501BBB727E8E}"/>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3A744034-3E43-49D6-8AD6-5EC113274545}"/>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AFDDD2E6-BCAD-45B5-8BB1-E17CD33DE5B9}"/>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27175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81A819-56AC-46C6-A5BD-8C399D87BFFB}"/>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312103AC-53ED-4BE9-B358-1502B7E016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a:extLst>
              <a:ext uri="{FF2B5EF4-FFF2-40B4-BE49-F238E27FC236}">
                <a16:creationId xmlns:a16="http://schemas.microsoft.com/office/drawing/2014/main" id="{87DD3B81-0789-439D-80CF-FA056E15BE5B}"/>
              </a:ext>
            </a:extLst>
          </p:cNvPr>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FF72C571-FB7C-43C0-8905-1AF2B66F0A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a:extLst>
              <a:ext uri="{FF2B5EF4-FFF2-40B4-BE49-F238E27FC236}">
                <a16:creationId xmlns:a16="http://schemas.microsoft.com/office/drawing/2014/main" id="{32B1C67D-159D-4971-AA65-F1C3F625A181}"/>
              </a:ext>
            </a:extLst>
          </p:cNvPr>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6A6F943D-4B8D-4416-B708-C0B1EBCBA784}"/>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8" name="Espaço Reservado para Rodapé 7">
            <a:extLst>
              <a:ext uri="{FF2B5EF4-FFF2-40B4-BE49-F238E27FC236}">
                <a16:creationId xmlns:a16="http://schemas.microsoft.com/office/drawing/2014/main" id="{222F066C-1044-4B4C-BABB-607062534F67}"/>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2E6EB71E-EE9E-4E14-8DE6-1CB71F0F05B6}"/>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644523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BC8EF7-6E23-488A-8EFA-7EC34F6DE184}"/>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B23824E1-2F6B-417A-AD2C-FCA726A7F6EE}"/>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4" name="Espaço Reservado para Rodapé 3">
            <a:extLst>
              <a:ext uri="{FF2B5EF4-FFF2-40B4-BE49-F238E27FC236}">
                <a16:creationId xmlns:a16="http://schemas.microsoft.com/office/drawing/2014/main" id="{D8F653BE-0142-495D-B673-FEF42AB80CE9}"/>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52CC249A-2F4A-4664-9632-9915C42989E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78397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4FC13AFA-ABD8-4E01-9C09-DF0C89227C93}"/>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3" name="Espaço Reservado para Rodapé 2">
            <a:extLst>
              <a:ext uri="{FF2B5EF4-FFF2-40B4-BE49-F238E27FC236}">
                <a16:creationId xmlns:a16="http://schemas.microsoft.com/office/drawing/2014/main" id="{FD7B5CF4-0F62-4EC8-B0DB-E3D7E1BACD72}"/>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19A6F49D-3DAC-42EA-B2AD-36E92D7E40E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18681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4420F4-461C-43CB-B3B6-25437EA596BF}"/>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7243C772-1C91-4C04-ADD1-6985470011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BF4DE70F-BFDC-4D0A-B87A-909FA2AF12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0D09374B-6993-4DA0-9383-7DCB30AE66B3}"/>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C80BA2B8-EC90-49AC-A72F-04BCFB932DB9}"/>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D36737D6-4DC9-4A7A-A040-09279132663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69562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36E2B9-CF13-40DD-AF1D-A960A6FD8279}"/>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4BBD6262-5C26-4A5B-89C7-965AEDDF44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1C0CADBB-0A67-41B5-8E5F-7EDDD58BC7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341CEA73-2E4F-4513-8FE5-F7A51BE63FB4}"/>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AAB572BC-619B-469C-BE8A-51A1ABAF7682}"/>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09D61F91-8E6F-48C6-8636-EFA7A08BE1EF}"/>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973155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4A63E17B-0D04-4D71-B4B5-623FEFE3CF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21B013BA-D02F-4BF4-BB54-C761B1EAAE7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DFDB14A3-9FAB-48FA-9A30-0574824A3E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22B1F6DA-37AB-4DBF-BF23-4522091545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00693B06-9D79-4F49-B885-FB75A85E4C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81FE14-2C62-4DA5-8A21-7DC400973F50}" type="slidenum">
              <a:rPr lang="pt-BR" smtClean="0"/>
              <a:t>‹#›</a:t>
            </a:fld>
            <a:endParaRPr lang="pt-BR"/>
          </a:p>
        </p:txBody>
      </p:sp>
    </p:spTree>
    <p:extLst>
      <p:ext uri="{BB962C8B-B14F-4D97-AF65-F5344CB8AC3E}">
        <p14:creationId xmlns:p14="http://schemas.microsoft.com/office/powerpoint/2010/main" val="12969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7547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091558" y="2487277"/>
            <a:ext cx="7378263" cy="923330"/>
          </a:xfrm>
          <a:prstGeom prst="rect">
            <a:avLst/>
          </a:prstGeom>
          <a:noFill/>
        </p:spPr>
        <p:txBody>
          <a:bodyPr wrap="square" rtlCol="0">
            <a:spAutoFit/>
          </a:bodyPr>
          <a:lstStyle/>
          <a:p>
            <a:r>
              <a:rPr lang="pt-BR" sz="5400" b="1" dirty="0" err="1">
                <a:latin typeface="Arial" panose="020B0604020202020204" pitchFamily="34" charset="0"/>
                <a:cs typeface="Arial" panose="020B0604020202020204" pitchFamily="34" charset="0"/>
              </a:rPr>
              <a:t>Medición</a:t>
            </a:r>
            <a:r>
              <a:rPr lang="pt-BR" sz="5400" b="1" dirty="0">
                <a:latin typeface="Arial" panose="020B0604020202020204" pitchFamily="34" charset="0"/>
                <a:cs typeface="Arial" panose="020B0604020202020204" pitchFamily="34" charset="0"/>
              </a:rPr>
              <a:t> de alturas</a:t>
            </a: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3</a:t>
            </a:r>
          </a:p>
        </p:txBody>
      </p:sp>
    </p:spTree>
    <p:extLst>
      <p:ext uri="{BB962C8B-B14F-4D97-AF65-F5344CB8AC3E}">
        <p14:creationId xmlns:p14="http://schemas.microsoft.com/office/powerpoint/2010/main" val="1015137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66649" y="2521059"/>
            <a:ext cx="5759668" cy="2246769"/>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La cinta métrica se utiliza para medir la altura de objetos, como la altura de una persona, la altura de una puerta o la altura de una habitación.</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1303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412485" y="1275957"/>
            <a:ext cx="7514897" cy="1815882"/>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Pero ¿qué pasa cuando lo que queremos medir es el tiempo? ¿Cómo podemos medir la distancia en tiempo de la palabra “pronto”?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7079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253359" y="929983"/>
            <a:ext cx="6272049" cy="4401205"/>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Qué notable promesa hecha por Jesús a sus discípulos antes de su crucifixión. Una promesa destinada a los discípulos de Jesús a través de los siglos, especialmente a aquellos que están vivos cuando él regresara a la tierra por segunda vez, esta vez no como un bebé en un pesebre, sino como Rey de reyes y Señor de señores.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7892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612228" y="1224272"/>
            <a:ext cx="6272049" cy="2677656"/>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“Pero de aquel día y de la hora nadie sabe, ni aun los ángeles que están en el cielo, ni el Hijo, sino el Padre. Mirad, velad y orad; porque no sabéis cuándo será el tiempo" (Marcos 13:32, 33).</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8876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559675" y="446506"/>
            <a:ext cx="6272049" cy="3970318"/>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Aunque la Biblia nos dice claramente que Jesús vendrá de nuevo, el día de su venida será como una sorpresa, incluso para aquellos que buscan su venida, " porque el Hijo del Hombre vendrá a la hora que no pensáis“</a:t>
            </a:r>
          </a:p>
          <a:p>
            <a:pPr algn="ctr"/>
            <a:endParaRPr lang="es-ES" sz="2800" b="1" dirty="0">
              <a:latin typeface="Arial" panose="020B0604020202020204" pitchFamily="34" charset="0"/>
              <a:cs typeface="Arial" panose="020B0604020202020204" pitchFamily="34" charset="0"/>
            </a:endParaRPr>
          </a:p>
          <a:p>
            <a:pPr algn="ctr"/>
            <a:r>
              <a:rPr lang="es-ES" sz="2800" b="1" dirty="0">
                <a:latin typeface="Arial" panose="020B0604020202020204" pitchFamily="34" charset="0"/>
                <a:cs typeface="Arial" panose="020B0604020202020204" pitchFamily="34" charset="0"/>
              </a:rPr>
              <a:t>(Mateo 24:44).</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251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270235" y="3031978"/>
            <a:ext cx="6022427" cy="3108543"/>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La verdad es que, si confiamos en la Palabra de Dios, debemos creer que Jesús regresará por segunda vez. Los discípulos y los primeros cristianos pensaban en la segunda venida como "la bendita esperanza".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7218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049520" y="3283152"/>
            <a:ext cx="6474369" cy="2677656"/>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La Biblia también nos dice que cuando Jesús venga todos lo verán. Mateo 24:27 declara: "Porque, así como el relámpago que sale del oriente se ve hasta el occidente, así́ será́ la venida del Hijo del Hombre."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17206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039010" y="3629993"/>
            <a:ext cx="6474369" cy="1384995"/>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Apocalipsis 1:7 comparte: “He aquí que viene con las nubes, y todo ojo le verá, y los que le traspasaron".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50928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714706" y="1864255"/>
            <a:ext cx="6474369" cy="3108543"/>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La buena noticia es que debido a que todavía estamos vivos y Jesús aún no ha regresado, tenemos la oportunidad de aceptar su salvación, para que podamos estar listos para ir con él al cielo cuando él venga de nuevo.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0824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D4CC4680-5893-448D-BF8E-E0907FFC664A}"/>
              </a:ext>
            </a:extLst>
          </p:cNvPr>
          <p:cNvSpPr txBox="1"/>
          <p:nvPr/>
        </p:nvSpPr>
        <p:spPr>
          <a:xfrm>
            <a:off x="2875631" y="2849141"/>
            <a:ext cx="8261131" cy="1446550"/>
          </a:xfrm>
          <a:prstGeom prst="rect">
            <a:avLst/>
          </a:prstGeom>
          <a:noFill/>
          <a:effectLst>
            <a:outerShdw blurRad="50800" dist="38100" dir="2700000" algn="tl" rotWithShape="0">
              <a:prstClr val="black">
                <a:alpha val="97000"/>
              </a:prstClr>
            </a:outerShdw>
          </a:effectLst>
        </p:spPr>
        <p:txBody>
          <a:bodyPr wrap="square" rtlCol="0">
            <a:spAutoFit/>
          </a:bodyPr>
          <a:lstStyle/>
          <a:p>
            <a:pPr algn="ctr"/>
            <a:r>
              <a:rPr lang="pt-BR" sz="8800" dirty="0" err="1">
                <a:solidFill>
                  <a:schemeClr val="accent4"/>
                </a:solidFill>
                <a:latin typeface="Regular Brush" panose="02000500000000000000" pitchFamily="50" charset="0"/>
                <a:cs typeface="Arial" panose="020B0604020202020204" pitchFamily="34" charset="0"/>
              </a:rPr>
              <a:t>Jesús</a:t>
            </a:r>
            <a:r>
              <a:rPr lang="pt-BR" sz="8800" dirty="0">
                <a:solidFill>
                  <a:schemeClr val="accent4"/>
                </a:solidFill>
                <a:latin typeface="Regular Brush" panose="02000500000000000000" pitchFamily="50" charset="0"/>
                <a:cs typeface="Arial" panose="020B0604020202020204" pitchFamily="34" charset="0"/>
              </a:rPr>
              <a:t> </a:t>
            </a:r>
            <a:r>
              <a:rPr lang="pt-BR" sz="8800" dirty="0" err="1">
                <a:solidFill>
                  <a:schemeClr val="accent4"/>
                </a:solidFill>
                <a:latin typeface="Regular Brush" panose="02000500000000000000" pitchFamily="50" charset="0"/>
                <a:cs typeface="Arial" panose="020B0604020202020204" pitchFamily="34" charset="0"/>
              </a:rPr>
              <a:t>viene</a:t>
            </a:r>
            <a:r>
              <a:rPr lang="pt-BR" sz="8800" dirty="0">
                <a:solidFill>
                  <a:schemeClr val="accent4"/>
                </a:solidFill>
                <a:latin typeface="Regular Brush" panose="02000500000000000000" pitchFamily="50" charset="0"/>
                <a:cs typeface="Arial" panose="020B0604020202020204" pitchFamily="34" charset="0"/>
              </a:rPr>
              <a:t> pronto</a:t>
            </a:r>
          </a:p>
        </p:txBody>
      </p:sp>
    </p:spTree>
    <p:extLst>
      <p:ext uri="{BB962C8B-B14F-4D97-AF65-F5344CB8AC3E}">
        <p14:creationId xmlns:p14="http://schemas.microsoft.com/office/powerpoint/2010/main" val="37055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3563010" y="876282"/>
            <a:ext cx="6474369" cy="1815882"/>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Apocalipsis 3:20 dice: “He aquí, yo estoy a la puerta y llamo; si alguno oye mi voz y abre la puerta, entraré a él, y cenaré con él, y él conmigo”.</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71645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798789" y="2274158"/>
            <a:ext cx="6474369" cy="3108543"/>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Reconstruir nuestro altar familiar también significa renovar nuestra fe en el regreso de Jesús. No necesitamos medir el tiempo que nos queda para prepararnos, necesitamos estar preparados todos los días como si fuera a venir hoy.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9795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AA4177B5-03F0-423D-9187-01E0B405FC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7787" y="269838"/>
            <a:ext cx="6306206" cy="4459923"/>
          </a:xfrm>
          <a:prstGeom prst="ellipse">
            <a:avLst/>
          </a:prstGeom>
          <a:ln>
            <a:noFill/>
          </a:ln>
          <a:effectLst>
            <a:softEdge rad="112500"/>
          </a:effectLst>
        </p:spPr>
      </p:pic>
      <p:sp>
        <p:nvSpPr>
          <p:cNvPr id="2" name="CaixaDeTexto 1">
            <a:extLst>
              <a:ext uri="{FF2B5EF4-FFF2-40B4-BE49-F238E27FC236}">
                <a16:creationId xmlns:a16="http://schemas.microsoft.com/office/drawing/2014/main" id="{FE34A7B3-6F2C-4301-B912-3CD9004E0E42}"/>
              </a:ext>
            </a:extLst>
          </p:cNvPr>
          <p:cNvSpPr txBox="1"/>
          <p:nvPr/>
        </p:nvSpPr>
        <p:spPr>
          <a:xfrm>
            <a:off x="4773168" y="1376414"/>
            <a:ext cx="5504688" cy="2246769"/>
          </a:xfrm>
          <a:prstGeom prst="rect">
            <a:avLst/>
          </a:prstGeom>
          <a:noFill/>
          <a:effectLst>
            <a:outerShdw blurRad="50800" dist="50800" dir="5400000" algn="ctr" rotWithShape="0">
              <a:schemeClr val="tx1"/>
            </a:outerShdw>
          </a:effectLst>
        </p:spPr>
        <p:txBody>
          <a:bodyPr wrap="square" rtlCol="0">
            <a:spAutoFit/>
          </a:bodyPr>
          <a:lstStyle/>
          <a:p>
            <a:pPr algn="ctr"/>
            <a:r>
              <a:rPr lang="es-ES" sz="2800" b="1" dirty="0">
                <a:solidFill>
                  <a:schemeClr val="accent4"/>
                </a:solidFill>
                <a:latin typeface="Arial" panose="020B0604020202020204" pitchFamily="34" charset="0"/>
                <a:cs typeface="Arial" panose="020B0604020202020204" pitchFamily="34" charset="0"/>
              </a:rPr>
              <a:t>“y amarás al Señor tu Dios de todo tu corazón, y de toda tu alma, y con todas tus fuerzas”. </a:t>
            </a:r>
          </a:p>
          <a:p>
            <a:pPr algn="ctr"/>
            <a:endParaRPr lang="pt-BR" sz="2800" b="1" dirty="0">
              <a:solidFill>
                <a:schemeClr val="accent4"/>
              </a:solidFill>
              <a:latin typeface="Arial" panose="020B0604020202020204" pitchFamily="34" charset="0"/>
              <a:cs typeface="Arial" panose="020B0604020202020204" pitchFamily="34" charset="0"/>
            </a:endParaRPr>
          </a:p>
          <a:p>
            <a:pPr algn="ctr"/>
            <a:r>
              <a:rPr lang="pt-BR" sz="2800" b="1" dirty="0" err="1">
                <a:solidFill>
                  <a:schemeClr val="accent4"/>
                </a:solidFill>
                <a:latin typeface="Arial" panose="020B0604020202020204" pitchFamily="34" charset="0"/>
                <a:cs typeface="Arial" panose="020B0604020202020204" pitchFamily="34" charset="0"/>
              </a:rPr>
              <a:t>Deuteronomio</a:t>
            </a:r>
            <a:r>
              <a:rPr lang="pt-BR" sz="2800" b="1" dirty="0">
                <a:solidFill>
                  <a:schemeClr val="accent4"/>
                </a:solidFill>
                <a:latin typeface="Arial" panose="020B0604020202020204" pitchFamily="34" charset="0"/>
                <a:cs typeface="Arial" panose="020B0604020202020204" pitchFamily="34" charset="0"/>
              </a:rPr>
              <a:t> 6:5</a:t>
            </a:r>
          </a:p>
        </p:txBody>
      </p:sp>
    </p:spTree>
    <p:extLst>
      <p:ext uri="{BB962C8B-B14F-4D97-AF65-F5344CB8AC3E}">
        <p14:creationId xmlns:p14="http://schemas.microsoft.com/office/powerpoint/2010/main" val="2447772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977779" y="761743"/>
            <a:ext cx="5685780" cy="3108543"/>
          </a:xfrm>
          <a:prstGeom prst="rect">
            <a:avLst/>
          </a:prstGeom>
          <a:noFill/>
        </p:spPr>
        <p:txBody>
          <a:bodyPr wrap="square" rtlCol="0">
            <a:spAutoFit/>
          </a:bodyPr>
          <a:lstStyle/>
          <a:p>
            <a:pPr algn="ctr"/>
            <a:r>
              <a:rPr lang="es-ES" sz="2800" b="1" i="1" dirty="0">
                <a:latin typeface="Arial" panose="020B0604020202020204" pitchFamily="34" charset="0"/>
                <a:cs typeface="Arial" panose="020B0604020202020204" pitchFamily="34" charset="0"/>
              </a:rPr>
              <a:t>“Pero en cuanto al día y la hora, nadie lo sabe, ni siquiera los ángeles en el cielo, ni el Hijo, sino solo el Padre. ¡Estén alerta! ¡Vigilen! Porque ustedes no saben cuando llegará ese momento" (Marcos 13:32, 33).</a:t>
            </a:r>
            <a:endParaRPr lang="pt-BR" sz="28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5447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37430" y="1697635"/>
            <a:ext cx="6850432" cy="3539430"/>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Hoy agregaremos a nuestra caja de herramientas la famosa cinta métrica. ¿Para qué usamos una cinta métrica?</a:t>
            </a:r>
          </a:p>
          <a:p>
            <a:pPr algn="ctr"/>
            <a:r>
              <a:rPr lang="es-ES" sz="2800" b="1" dirty="0">
                <a:latin typeface="Arial" panose="020B0604020202020204" pitchFamily="34" charset="0"/>
                <a:cs typeface="Arial" panose="020B0604020202020204" pitchFamily="34" charset="0"/>
              </a:rPr>
              <a:t>La cinta métrica se utiliza comúnmente en la construcción, la carpintería, la costura, la ingeniería y muchas otras actividades que requieren mediciones precisas.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569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 name="Imagem 9">
            <a:extLst>
              <a:ext uri="{FF2B5EF4-FFF2-40B4-BE49-F238E27FC236}">
                <a16:creationId xmlns:a16="http://schemas.microsoft.com/office/drawing/2014/main" id="{183014C6-B749-4F0D-BFF7-AEE6E2656B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229" y="1100326"/>
            <a:ext cx="7126012" cy="5039712"/>
          </a:xfrm>
          <a:prstGeom prst="rect">
            <a:avLst/>
          </a:prstGeom>
        </p:spPr>
      </p:pic>
      <p:sp>
        <p:nvSpPr>
          <p:cNvPr id="2" name="CaixaDeTexto 1">
            <a:extLst>
              <a:ext uri="{FF2B5EF4-FFF2-40B4-BE49-F238E27FC236}">
                <a16:creationId xmlns:a16="http://schemas.microsoft.com/office/drawing/2014/main" id="{FE34A7B3-6F2C-4301-B912-3CD9004E0E42}"/>
              </a:ext>
            </a:extLst>
          </p:cNvPr>
          <p:cNvSpPr txBox="1"/>
          <p:nvPr/>
        </p:nvSpPr>
        <p:spPr>
          <a:xfrm>
            <a:off x="980883" y="2274838"/>
            <a:ext cx="5626704" cy="2308324"/>
          </a:xfrm>
          <a:prstGeom prst="rect">
            <a:avLst/>
          </a:prstGeom>
          <a:noFill/>
          <a:effectLst>
            <a:outerShdw blurRad="50800" dist="38100" dir="5400000" algn="t" rotWithShape="0">
              <a:prstClr val="black">
                <a:alpha val="40000"/>
              </a:prstClr>
            </a:outerShdw>
          </a:effectLst>
        </p:spPr>
        <p:txBody>
          <a:bodyPr wrap="square" rtlCol="0">
            <a:spAutoFit/>
          </a:bodyPr>
          <a:lstStyle/>
          <a:p>
            <a:pPr algn="ctr"/>
            <a:r>
              <a:rPr lang="es-ES" sz="3600" b="1" dirty="0">
                <a:solidFill>
                  <a:schemeClr val="accent4"/>
                </a:solidFill>
                <a:effectLst>
                  <a:outerShdw blurRad="50800" dist="50800" dir="5400000" algn="ctr" rotWithShape="0">
                    <a:schemeClr val="tx1"/>
                  </a:outerShdw>
                </a:effectLst>
                <a:latin typeface="Arial" panose="020B0604020202020204" pitchFamily="34" charset="0"/>
                <a:cs typeface="Arial" panose="020B0604020202020204" pitchFamily="34" charset="0"/>
              </a:rPr>
              <a:t>Algunas de las aplicaciones más comunes de una cinta métrica incluyen:</a:t>
            </a:r>
            <a:endParaRPr lang="pt-BR" sz="3600" b="1" dirty="0">
              <a:solidFill>
                <a:schemeClr val="accent4"/>
              </a:solidFill>
              <a:effectLst>
                <a:outerShdw blurRad="50800" dist="50800" dir="5400000" algn="ctr" rotWithShape="0">
                  <a:schemeClr val="tx1"/>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4588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781608" y="1790967"/>
            <a:ext cx="8268594" cy="1754326"/>
          </a:xfrm>
          <a:prstGeom prst="rect">
            <a:avLst/>
          </a:prstGeom>
          <a:noFill/>
        </p:spPr>
        <p:txBody>
          <a:bodyPr wrap="square" rtlCol="0">
            <a:spAutoFit/>
          </a:bodyPr>
          <a:lstStyle/>
          <a:p>
            <a:r>
              <a:rPr lang="pt-BR" sz="5400" b="1" dirty="0" err="1">
                <a:latin typeface="Arial" panose="020B0604020202020204" pitchFamily="34" charset="0"/>
                <a:cs typeface="Arial" panose="020B0604020202020204" pitchFamily="34" charset="0"/>
              </a:rPr>
              <a:t>Medición</a:t>
            </a:r>
            <a:r>
              <a:rPr lang="pt-BR" sz="5400" b="1" dirty="0">
                <a:latin typeface="Arial" panose="020B0604020202020204" pitchFamily="34" charset="0"/>
                <a:cs typeface="Arial" panose="020B0604020202020204" pitchFamily="34" charset="0"/>
              </a:rPr>
              <a:t> de distancias </a:t>
            </a:r>
            <a:r>
              <a:rPr lang="pt-BR" sz="5400" b="1" dirty="0" err="1">
                <a:latin typeface="Arial" panose="020B0604020202020204" pitchFamily="34" charset="0"/>
                <a:cs typeface="Arial" panose="020B0604020202020204" pitchFamily="34" charset="0"/>
              </a:rPr>
              <a:t>lineales</a:t>
            </a:r>
            <a:endParaRPr lang="pt-BR" sz="54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701532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14096" y="2163744"/>
            <a:ext cx="6096001" cy="2677656"/>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La cinta métrica se utiliza para medir la longitud de objetos o espacios lineales, como la longitud de una pared, la longitud de una mesa o el ancho de una ventana.</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5654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988241" y="1674674"/>
            <a:ext cx="7250352" cy="1754326"/>
          </a:xfrm>
          <a:prstGeom prst="rect">
            <a:avLst/>
          </a:prstGeom>
          <a:noFill/>
        </p:spPr>
        <p:txBody>
          <a:bodyPr wrap="square" rtlCol="0">
            <a:spAutoFit/>
          </a:bodyPr>
          <a:lstStyle/>
          <a:p>
            <a:r>
              <a:rPr lang="pt-BR" sz="5400" b="1" dirty="0" err="1">
                <a:latin typeface="Arial" panose="020B0604020202020204" pitchFamily="34" charset="0"/>
                <a:cs typeface="Arial" panose="020B0604020202020204" pitchFamily="34" charset="0"/>
              </a:rPr>
              <a:t>Medición</a:t>
            </a:r>
            <a:r>
              <a:rPr lang="pt-BR" sz="5400" b="1" dirty="0">
                <a:latin typeface="Arial" panose="020B0604020202020204" pitchFamily="34" charset="0"/>
                <a:cs typeface="Arial" panose="020B0604020202020204" pitchFamily="34" charset="0"/>
              </a:rPr>
              <a:t> de </a:t>
            </a:r>
            <a:r>
              <a:rPr lang="pt-BR" sz="5400" b="1" dirty="0" err="1">
                <a:latin typeface="Arial" panose="020B0604020202020204" pitchFamily="34" charset="0"/>
                <a:cs typeface="Arial" panose="020B0604020202020204" pitchFamily="34" charset="0"/>
              </a:rPr>
              <a:t>circunferencias</a:t>
            </a:r>
            <a:endParaRPr lang="pt-BR" sz="54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2</a:t>
            </a:r>
          </a:p>
        </p:txBody>
      </p:sp>
    </p:spTree>
    <p:extLst>
      <p:ext uri="{BB962C8B-B14F-4D97-AF65-F5344CB8AC3E}">
        <p14:creationId xmlns:p14="http://schemas.microsoft.com/office/powerpoint/2010/main" val="3076355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87669" y="2095447"/>
            <a:ext cx="6243145" cy="2246769"/>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La cinta métrica se utiliza para medir la circunferencia de objetos redondos o curvos, como la circunferencia de un tubo o la circunferencia de un círculo.</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733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1647</TotalTime>
  <Words>664</Words>
  <Application>Microsoft Macintosh PowerPoint</Application>
  <PresentationFormat>Widescreen</PresentationFormat>
  <Paragraphs>29</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Regular Brush</vt:lpstr>
      <vt:lpstr>Tema do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Alana Seifert</dc:creator>
  <cp:lastModifiedBy>DSA - Victor Trivelato</cp:lastModifiedBy>
  <cp:revision>38</cp:revision>
  <dcterms:created xsi:type="dcterms:W3CDTF">2023-09-16T22:47:56Z</dcterms:created>
  <dcterms:modified xsi:type="dcterms:W3CDTF">2023-11-16T20:28:20Z</dcterms:modified>
</cp:coreProperties>
</file>