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8" r:id="rId5"/>
    <p:sldId id="259" r:id="rId6"/>
    <p:sldId id="260" r:id="rId7"/>
    <p:sldId id="261" r:id="rId8"/>
    <p:sldId id="263" r:id="rId9"/>
    <p:sldId id="264" r:id="rId10"/>
    <p:sldId id="265" r:id="rId11"/>
    <p:sldId id="266" r:id="rId12"/>
    <p:sldId id="267" r:id="rId13"/>
    <p:sldId id="286" r:id="rId14"/>
    <p:sldId id="279" r:id="rId15"/>
    <p:sldId id="280" r:id="rId16"/>
    <p:sldId id="269" r:id="rId17"/>
    <p:sldId id="273" r:id="rId18"/>
    <p:sldId id="275" r:id="rId19"/>
    <p:sldId id="287" r:id="rId20"/>
    <p:sldId id="288" r:id="rId21"/>
    <p:sldId id="289" r:id="rId22"/>
    <p:sldId id="291" r:id="rId23"/>
    <p:sldId id="281" r:id="rId24"/>
    <p:sldId id="274" r:id="rId25"/>
    <p:sldId id="290" r:id="rId26"/>
    <p:sldId id="277" r:id="rId27"/>
    <p:sldId id="284" r:id="rId2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4660"/>
  </p:normalViewPr>
  <p:slideViewPr>
    <p:cSldViewPr snapToGrid="0">
      <p:cViewPr varScale="1">
        <p:scale>
          <a:sx n="105" d="100"/>
          <a:sy n="105" d="100"/>
        </p:scale>
        <p:origin x="216" y="6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D3578E-60B4-460C-A416-87D8419F5C44}"/>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3FF7155F-3DC9-4381-B6CD-998CAF0739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2B519851-B638-481A-AA49-0B92CEFA0690}"/>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8E312433-1A25-4CB2-8FA0-325A7610ACD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2124E7E-5A67-41B0-8D32-C54C0F7C4D1D}"/>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57517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B720DD-BD74-4246-8520-1986745C4F91}"/>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2E045D76-28FC-4E99-A530-15FBE7A4D39D}"/>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DF684C9-028F-4490-809C-2C687798C706}"/>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C2E42CB9-2C7A-48C0-9D53-1E7FFEC4808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9532D546-77ED-4AA4-9D33-DC4DF655DAA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678086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2EE8A33-D094-4FFF-94B4-4270BEF00505}"/>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F0E35848-9675-46D3-A90D-C6AE6E71F60B}"/>
              </a:ext>
            </a:extLst>
          </p:cNvPr>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B50E2E26-AC5F-4844-854D-1C1D9C83752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9DF15274-A729-4E1C-BCD9-C37618F25A0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CC1FAF2-D87D-4F0C-BBCC-2C9FE115128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4057166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F1BA41-A8B5-49E6-81DF-49C6DA15DBEA}"/>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4FD47A2E-D193-4163-BDF9-CB4C21DACCC4}"/>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990231F-7E62-410B-89AF-2431BD5DFB9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06CD4197-FF26-49F6-9F17-36A2C8735B1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4046BC1-F578-4B9B-B9E6-BD6ECDB27F10}"/>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01479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15BF33-7AD0-47E0-8EAC-B2B8575A3FDE}"/>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485D7E77-0829-4059-B139-208F33F4A9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id="{C3CC40E3-E42D-490D-B852-8BED774BC82A}"/>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EE20A8E5-AC4A-4CAF-BDD6-6EBA0AAB4E4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A06A3D8-D8C6-432E-95A0-B5E25B54DF97}"/>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018927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6B2E3E-4EDE-4587-8485-A5D7F598345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01C85821-A9B1-4CCD-B504-F4379FF3215C}"/>
              </a:ext>
            </a:extLst>
          </p:cNvPr>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145CD2FE-3966-4A61-82DD-97AF8D10616F}"/>
              </a:ext>
            </a:extLst>
          </p:cNvPr>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8FAEA88F-E784-4CA4-9E28-501BBB727E8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3A744034-3E43-49D6-8AD6-5EC113274545}"/>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FDDD2E6-BCAD-45B5-8BB1-E17CD33DE5B9}"/>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27175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81A819-56AC-46C6-A5BD-8C399D87BFFB}"/>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312103AC-53ED-4BE9-B358-1502B7E016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87DD3B81-0789-439D-80CF-FA056E15BE5B}"/>
              </a:ext>
            </a:extLst>
          </p:cNvPr>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FF72C571-FB7C-43C0-8905-1AF2B66F0A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32B1C67D-159D-4971-AA65-F1C3F625A181}"/>
              </a:ext>
            </a:extLst>
          </p:cNvPr>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6A6F943D-4B8D-4416-B708-C0B1EBCBA78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8" name="Espaço Reservado para Rodapé 7">
            <a:extLst>
              <a:ext uri="{FF2B5EF4-FFF2-40B4-BE49-F238E27FC236}">
                <a16:creationId xmlns:a16="http://schemas.microsoft.com/office/drawing/2014/main" id="{222F066C-1044-4B4C-BABB-607062534F67}"/>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2E6EB71E-EE9E-4E14-8DE6-1CB71F0F05B6}"/>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44523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BC8EF7-6E23-488A-8EFA-7EC34F6DE184}"/>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B23824E1-2F6B-417A-AD2C-FCA726A7F6E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4" name="Espaço Reservado para Rodapé 3">
            <a:extLst>
              <a:ext uri="{FF2B5EF4-FFF2-40B4-BE49-F238E27FC236}">
                <a16:creationId xmlns:a16="http://schemas.microsoft.com/office/drawing/2014/main" id="{D8F653BE-0142-495D-B673-FEF42AB80CE9}"/>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52CC249A-2F4A-4664-9632-9915C42989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7839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4FC13AFA-ABD8-4E01-9C09-DF0C89227C9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3" name="Espaço Reservado para Rodapé 2">
            <a:extLst>
              <a:ext uri="{FF2B5EF4-FFF2-40B4-BE49-F238E27FC236}">
                <a16:creationId xmlns:a16="http://schemas.microsoft.com/office/drawing/2014/main" id="{FD7B5CF4-0F62-4EC8-B0DB-E3D7E1BACD72}"/>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19A6F49D-3DAC-42EA-B2AD-36E92D7E40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1868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4420F4-461C-43CB-B3B6-25437EA596BF}"/>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7243C772-1C91-4C04-ADD1-6985470011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BF4DE70F-BFDC-4D0A-B87A-909FA2AF12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0D09374B-6993-4DA0-9383-7DCB30AE66B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C80BA2B8-EC90-49AC-A72F-04BCFB932DB9}"/>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D36737D6-4DC9-4A7A-A040-09279132663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956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36E2B9-CF13-40DD-AF1D-A960A6FD8279}"/>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4BBD6262-5C26-4A5B-89C7-965AEDDF44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1C0CADBB-0A67-41B5-8E5F-7EDDD58BC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341CEA73-2E4F-4513-8FE5-F7A51BE63FB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AAB572BC-619B-469C-BE8A-51A1ABAF768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9D61F91-8E6F-48C6-8636-EFA7A08BE1EF}"/>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97315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A63E17B-0D04-4D71-B4B5-623FEFE3CF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21B013BA-D02F-4BF4-BB54-C761B1EAAE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DFDB14A3-9FAB-48FA-9A30-0574824A3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22B1F6DA-37AB-4DBF-BF23-4522091545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00693B06-9D79-4F49-B885-FB75A85E4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1FE14-2C62-4DA5-8A21-7DC400973F50}" type="slidenum">
              <a:rPr lang="pt-BR" smtClean="0"/>
              <a:t>‹#›</a:t>
            </a:fld>
            <a:endParaRPr lang="pt-BR"/>
          </a:p>
        </p:txBody>
      </p:sp>
    </p:spTree>
    <p:extLst>
      <p:ext uri="{BB962C8B-B14F-4D97-AF65-F5344CB8AC3E}">
        <p14:creationId xmlns:p14="http://schemas.microsoft.com/office/powerpoint/2010/main" val="12969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754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91557" y="2147996"/>
            <a:ext cx="7378263" cy="923330"/>
          </a:xfrm>
          <a:prstGeom prst="rect">
            <a:avLst/>
          </a:prstGeom>
          <a:noFill/>
        </p:spPr>
        <p:txBody>
          <a:bodyPr wrap="square" rtlCol="0">
            <a:spAutoFit/>
          </a:bodyPr>
          <a:lstStyle/>
          <a:p>
            <a:r>
              <a:rPr lang="pt-BR" sz="5400" b="1" dirty="0">
                <a:latin typeface="Arial" panose="020B0604020202020204" pitchFamily="34" charset="0"/>
                <a:cs typeface="Arial" panose="020B0604020202020204" pitchFamily="34" charset="0"/>
              </a:rPr>
              <a:t>Ajustar </a:t>
            </a:r>
            <a:r>
              <a:rPr lang="pt-BR" sz="5400" b="1" dirty="0" err="1">
                <a:latin typeface="Arial" panose="020B0604020202020204" pitchFamily="34" charset="0"/>
                <a:cs typeface="Arial" panose="020B0604020202020204" pitchFamily="34" charset="0"/>
              </a:rPr>
              <a:t>materiales</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101513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261242" y="1811741"/>
            <a:ext cx="6684580" cy="3970318"/>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En algunos casos, el martillo también puede ser utilizado para ajustar materiales de construcción. Por ejemplo, se puede utilizar para alinear vigas o tablas de madera que estén ligeramente torcidas. También se puede utilizar para ajustar ladrillos u otros materiales de construcción durante la colocación.</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130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3462002" y="1433611"/>
            <a:ext cx="7514897" cy="2246769"/>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La historia de Elías en el Monte Carmelo termina con un mensaje conmovedor. No es solo un mensaje de obediencia, sino de un Dios que nos ama y quiere lo mejor para nuestras familias.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2362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411013" y="1602644"/>
            <a:ext cx="6513787" cy="2246769"/>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Antes de que Elías orara, llamó a la gente a acercarse a él. A pesar de que habían sido desobedientes, Dios no los destruyó. Dios les mostro que él anhela que vuelvan a él.</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251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3239813" y="1171722"/>
            <a:ext cx="7302063" cy="3108543"/>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El verdadero cambio de corazón se produce cuando orientamos nuestros corazones hacia Jesucristo, permitiendo que los miembros de nuestra familia se vuelvan unos a favor de los otros y reflejen el calor del amor, la gracia, el perdón y la aceptación de Dios.</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0656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989082" y="1129679"/>
            <a:ext cx="6545318" cy="2677656"/>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Reconstruir el altar familiar significa pasar más tiempo en oración y estudio bíblico y llamar al Espíritu de Dios para que realice un milagro en nuestros hogares y en nuestros corazones.</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9990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48558" y="845900"/>
            <a:ext cx="8626366" cy="4401205"/>
          </a:xfrm>
          <a:prstGeom prst="rect">
            <a:avLst/>
          </a:prstGeom>
          <a:noFill/>
        </p:spPr>
        <p:txBody>
          <a:bodyPr wrap="square" rtlCol="0">
            <a:spAutoFit/>
          </a:bodyPr>
          <a:lstStyle/>
          <a:p>
            <a:pPr algn="ctr"/>
            <a:r>
              <a:rPr lang="es-ES" sz="2800" b="1" i="1" dirty="0">
                <a:latin typeface="Arial" panose="020B0604020202020204" pitchFamily="34" charset="0"/>
                <a:cs typeface="Arial" panose="020B0604020202020204" pitchFamily="34" charset="0"/>
              </a:rPr>
              <a:t>" La causa de la división y la discordia en las familias y en la iglesia es la separación de Cristo. Acercarse a Cristo es acercarse unos a otros. El secreto de la verdadera unidad en la iglesia y en la familia no es la diplomacia o mantenimiento, no el esfuerzo sobrehumano para superar las dificultades - aunque habrá́ mucho de esto que hacer- sino la unión con Cristo" </a:t>
            </a:r>
          </a:p>
          <a:p>
            <a:pPr algn="ctr"/>
            <a:endParaRPr lang="es-ES" sz="2800" b="1" i="1" dirty="0">
              <a:latin typeface="Arial" panose="020B0604020202020204" pitchFamily="34" charset="0"/>
              <a:cs typeface="Arial" panose="020B0604020202020204" pitchFamily="34" charset="0"/>
            </a:endParaRPr>
          </a:p>
          <a:p>
            <a:pPr algn="ctr"/>
            <a:r>
              <a:rPr lang="es-ES" sz="2800" b="1" i="1" dirty="0">
                <a:latin typeface="Arial" panose="020B0604020202020204" pitchFamily="34" charset="0"/>
                <a:cs typeface="Arial" panose="020B0604020202020204" pitchFamily="34" charset="0"/>
              </a:rPr>
              <a:t>(El hogar adventista, p. 179).</a:t>
            </a:r>
            <a:endParaRPr lang="pt-BR" sz="28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9319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77159" y="1560529"/>
            <a:ext cx="6611007" cy="3539430"/>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Cuando reconstruimos el altar familiar y hacemos de Cristo el centro de nuestros hogares, entramos en una relación más cercana con él. Es a través de esta relación que Dios puede hacer que nuestras buenas relaciones sean aún mejores.</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7218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599093" y="790372"/>
            <a:ext cx="6211611" cy="2246769"/>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“El amor es sufrido, es benigno; el amor no tiene envidia, el amor no es jactancioso, no se envanece;". </a:t>
            </a:r>
          </a:p>
          <a:p>
            <a:pPr algn="ctr"/>
            <a:endParaRPr lang="pt-BR" sz="2800" b="1" dirty="0">
              <a:latin typeface="Arial" panose="020B0604020202020204" pitchFamily="34" charset="0"/>
              <a:cs typeface="Arial" panose="020B0604020202020204" pitchFamily="34" charset="0"/>
            </a:endParaRPr>
          </a:p>
          <a:p>
            <a:pPr algn="ctr"/>
            <a:r>
              <a:rPr lang="pt-BR" sz="2800" b="1" dirty="0">
                <a:latin typeface="Arial" panose="020B0604020202020204" pitchFamily="34" charset="0"/>
                <a:cs typeface="Arial" panose="020B0604020202020204" pitchFamily="34" charset="0"/>
              </a:rPr>
              <a:t>1 </a:t>
            </a:r>
            <a:r>
              <a:rPr lang="pt-BR" sz="2800" b="1" dirty="0" err="1">
                <a:latin typeface="Arial" panose="020B0604020202020204" pitchFamily="34" charset="0"/>
                <a:cs typeface="Arial" panose="020B0604020202020204" pitchFamily="34" charset="0"/>
              </a:rPr>
              <a:t>Corintios</a:t>
            </a:r>
            <a:r>
              <a:rPr lang="pt-BR" sz="2800" b="1" dirty="0">
                <a:latin typeface="Arial" panose="020B0604020202020204" pitchFamily="34" charset="0"/>
                <a:cs typeface="Arial" panose="020B0604020202020204" pitchFamily="34" charset="0"/>
              </a:rPr>
              <a:t> 13:4</a:t>
            </a:r>
          </a:p>
        </p:txBody>
      </p:sp>
    </p:spTree>
    <p:extLst>
      <p:ext uri="{BB962C8B-B14F-4D97-AF65-F5344CB8AC3E}">
        <p14:creationId xmlns:p14="http://schemas.microsoft.com/office/powerpoint/2010/main" val="675064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788276" y="1539509"/>
            <a:ext cx="7178565" cy="3108543"/>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Cuando pensamos en el martillo como instrumento de construcción y su relación directa con los otros materiales sobre los cuales ejerce influencia, podemos compararlo a las relaciones interpersonales que tenemos en nuestro hogar y destacar: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7040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4CC4680-5893-448D-BF8E-E0907FFC664A}"/>
              </a:ext>
            </a:extLst>
          </p:cNvPr>
          <p:cNvSpPr txBox="1"/>
          <p:nvPr/>
        </p:nvSpPr>
        <p:spPr>
          <a:xfrm>
            <a:off x="3058511" y="1879877"/>
            <a:ext cx="8261131" cy="4154984"/>
          </a:xfrm>
          <a:prstGeom prst="rect">
            <a:avLst/>
          </a:prstGeom>
          <a:noFill/>
          <a:effectLst>
            <a:outerShdw blurRad="50800" dist="38100" dir="2700000" algn="tl" rotWithShape="0">
              <a:prstClr val="black">
                <a:alpha val="97000"/>
              </a:prstClr>
            </a:outerShdw>
          </a:effectLst>
        </p:spPr>
        <p:txBody>
          <a:bodyPr wrap="square" rtlCol="0">
            <a:spAutoFit/>
          </a:bodyPr>
          <a:lstStyle/>
          <a:p>
            <a:pPr algn="ctr"/>
            <a:r>
              <a:rPr lang="pt-BR" sz="8800" dirty="0" err="1">
                <a:solidFill>
                  <a:schemeClr val="accent4"/>
                </a:solidFill>
                <a:latin typeface="Regular Brush" panose="02000500000000000000" pitchFamily="50" charset="0"/>
                <a:cs typeface="Arial" panose="020B0604020202020204" pitchFamily="34" charset="0"/>
              </a:rPr>
              <a:t>Actitude</a:t>
            </a:r>
            <a:r>
              <a:rPr lang="pt-BR" sz="8800" dirty="0">
                <a:solidFill>
                  <a:schemeClr val="accent4"/>
                </a:solidFill>
                <a:latin typeface="Regular Brush" panose="02000500000000000000" pitchFamily="50" charset="0"/>
                <a:cs typeface="Arial" panose="020B0604020202020204" pitchFamily="34" charset="0"/>
              </a:rPr>
              <a:t> de </a:t>
            </a:r>
            <a:r>
              <a:rPr lang="pt-BR" sz="8800" dirty="0" err="1">
                <a:solidFill>
                  <a:schemeClr val="accent4"/>
                </a:solidFill>
                <a:latin typeface="Regular Brush" panose="02000500000000000000" pitchFamily="50" charset="0"/>
                <a:cs typeface="Arial" panose="020B0604020202020204" pitchFamily="34" charset="0"/>
              </a:rPr>
              <a:t>clavo</a:t>
            </a:r>
            <a:r>
              <a:rPr lang="pt-BR" sz="8800" dirty="0">
                <a:solidFill>
                  <a:schemeClr val="accent4"/>
                </a:solidFill>
                <a:latin typeface="Regular Brush" panose="02000500000000000000" pitchFamily="50" charset="0"/>
                <a:cs typeface="Arial" panose="020B0604020202020204" pitchFamily="34" charset="0"/>
              </a:rPr>
              <a:t> </a:t>
            </a:r>
            <a:r>
              <a:rPr lang="pt-BR" sz="8800" dirty="0" err="1">
                <a:solidFill>
                  <a:schemeClr val="accent4"/>
                </a:solidFill>
                <a:latin typeface="Regular Brush" panose="02000500000000000000" pitchFamily="50" charset="0"/>
                <a:cs typeface="Arial" panose="020B0604020202020204" pitchFamily="34" charset="0"/>
              </a:rPr>
              <a:t>derecho</a:t>
            </a:r>
            <a:r>
              <a:rPr lang="pt-BR" sz="8800" dirty="0">
                <a:solidFill>
                  <a:schemeClr val="accent4"/>
                </a:solidFill>
                <a:latin typeface="Regular Brush" panose="02000500000000000000" pitchFamily="50" charset="0"/>
                <a:cs typeface="Arial" panose="020B0604020202020204" pitchFamily="34" charset="0"/>
              </a:rPr>
              <a:t> o de </a:t>
            </a:r>
            <a:r>
              <a:rPr lang="pt-BR" sz="8800" dirty="0" err="1">
                <a:solidFill>
                  <a:schemeClr val="accent4"/>
                </a:solidFill>
                <a:latin typeface="Regular Brush" panose="02000500000000000000" pitchFamily="50" charset="0"/>
                <a:cs typeface="Arial" panose="020B0604020202020204" pitchFamily="34" charset="0"/>
              </a:rPr>
              <a:t>clavo</a:t>
            </a:r>
            <a:r>
              <a:rPr lang="pt-BR" sz="8800" dirty="0">
                <a:solidFill>
                  <a:schemeClr val="accent4"/>
                </a:solidFill>
                <a:latin typeface="Regular Brush" panose="02000500000000000000" pitchFamily="50" charset="0"/>
                <a:cs typeface="Arial" panose="020B0604020202020204" pitchFamily="34" charset="0"/>
              </a:rPr>
              <a:t> torcido</a:t>
            </a:r>
          </a:p>
        </p:txBody>
      </p:sp>
      <p:sp>
        <p:nvSpPr>
          <p:cNvPr id="3" name="CaixaDeTexto 2">
            <a:extLst>
              <a:ext uri="{FF2B5EF4-FFF2-40B4-BE49-F238E27FC236}">
                <a16:creationId xmlns:a16="http://schemas.microsoft.com/office/drawing/2014/main" id="{8C6CD8E5-6C7B-4F53-BAB9-2EDAF9C2DE15}"/>
              </a:ext>
            </a:extLst>
          </p:cNvPr>
          <p:cNvSpPr txBox="1"/>
          <p:nvPr/>
        </p:nvSpPr>
        <p:spPr>
          <a:xfrm>
            <a:off x="5969772" y="2710723"/>
            <a:ext cx="1449376" cy="2215991"/>
          </a:xfrm>
          <a:prstGeom prst="rect">
            <a:avLst/>
          </a:prstGeom>
          <a:noFill/>
          <a:effectLst>
            <a:outerShdw blurRad="50800" dist="38100" dir="2700000" algn="tl" rotWithShape="0">
              <a:prstClr val="black">
                <a:alpha val="97000"/>
              </a:prstClr>
            </a:outerShdw>
          </a:effectLst>
        </p:spPr>
        <p:txBody>
          <a:bodyPr wrap="square" rtlCol="0">
            <a:spAutoFit/>
          </a:bodyPr>
          <a:lstStyle/>
          <a:p>
            <a:pPr algn="ctr"/>
            <a:r>
              <a:rPr lang="pt-BR" sz="13800" dirty="0">
                <a:solidFill>
                  <a:schemeClr val="accent4"/>
                </a:solidFill>
                <a:latin typeface="Anabelle Script " panose="02000000000000000000" pitchFamily="2" charset="0"/>
                <a:cs typeface="Arial" panose="020B0604020202020204" pitchFamily="34" charset="0"/>
              </a:rPr>
              <a:t>,</a:t>
            </a:r>
          </a:p>
        </p:txBody>
      </p:sp>
    </p:spTree>
    <p:extLst>
      <p:ext uri="{BB962C8B-B14F-4D97-AF65-F5344CB8AC3E}">
        <p14:creationId xmlns:p14="http://schemas.microsoft.com/office/powerpoint/2010/main" val="3705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67451" cy="523220"/>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La importancia de la comunicación efectiva</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1</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061542" y="2054047"/>
            <a:ext cx="7367753" cy="4154984"/>
          </a:xfrm>
          <a:prstGeom prst="rect">
            <a:avLst/>
          </a:prstGeom>
          <a:noFill/>
        </p:spPr>
        <p:txBody>
          <a:bodyPr wrap="square" rtlCol="0">
            <a:spAutoFit/>
          </a:bodyPr>
          <a:lstStyle/>
          <a:p>
            <a:pPr algn="just"/>
            <a:r>
              <a:rPr lang="es-ES" sz="2400" b="1" dirty="0">
                <a:latin typeface="Arial" panose="020B0604020202020204" pitchFamily="34" charset="0"/>
                <a:cs typeface="Arial" panose="020B0604020202020204" pitchFamily="34" charset="0"/>
              </a:rPr>
              <a:t>Al utilizar un martillo, es importante comunicarse de manera efectiva con las personas que trabajan junto a nosotros. Por ejemplo, si una persona está sosteniendo una pieza de madera mientras que la otra está clavando, es importante que ambas partes se comuniquen para asegurarse de que el martillo no golpee accidentalmente a la persona que sostiene la madera. En las relaciones interpersonales, también es importante tener una comunicación efectiva para evitar malentendidos y conflictos.</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361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347183"/>
            <a:ext cx="7514897" cy="523220"/>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La necesidad de trabajar juntos</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2</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061542" y="2222212"/>
            <a:ext cx="7367753" cy="3785652"/>
          </a:xfrm>
          <a:prstGeom prst="rect">
            <a:avLst/>
          </a:prstGeom>
          <a:noFill/>
        </p:spPr>
        <p:txBody>
          <a:bodyPr wrap="square" rtlCol="0">
            <a:spAutoFit/>
          </a:bodyPr>
          <a:lstStyle/>
          <a:p>
            <a:pPr algn="just"/>
            <a:r>
              <a:rPr lang="es-ES" sz="2400" b="1" dirty="0">
                <a:latin typeface="Arial" panose="020B0604020202020204" pitchFamily="34" charset="0"/>
                <a:cs typeface="Arial" panose="020B0604020202020204" pitchFamily="34" charset="0"/>
              </a:rPr>
              <a:t>En un proyecto de construcción, el uso del martillo a menudo implica que varias personas trabajen juntas para lograr un objetivo común. Del mismo modo, en las relaciones interpersonales, a menudo es necesario trabajar juntos para lograr un objetivo común, ya sea en una relación romántica, una amistad o un proyecto de equipo. Es importante que todas las partes colaboren y trabajen juntas para lograr el éxito.</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185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14897" cy="523220"/>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La importancia de la paciencia y el respeto</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3</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914402" y="2079967"/>
            <a:ext cx="7746127" cy="2308324"/>
          </a:xfrm>
          <a:prstGeom prst="rect">
            <a:avLst/>
          </a:prstGeom>
          <a:noFill/>
        </p:spPr>
        <p:txBody>
          <a:bodyPr wrap="square" rtlCol="0">
            <a:spAutoFit/>
          </a:bodyPr>
          <a:lstStyle/>
          <a:p>
            <a:pPr algn="just"/>
            <a:r>
              <a:rPr lang="es-ES" sz="2400" b="1" dirty="0">
                <a:latin typeface="Arial" panose="020B0604020202020204" pitchFamily="34" charset="0"/>
                <a:cs typeface="Arial" panose="020B0604020202020204" pitchFamily="34" charset="0"/>
              </a:rPr>
              <a:t>Cuando se utiliza un martillo en una situación de construcción, es importante ser paciente y respetuoso con las personas que trabajan junto a nosotros. Por ejemplo, si alguien está aprendiendo a usar el martillo por primera vez, puede llevar tiempo hasta que se acostumbre a la herramienta. </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2386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14897" cy="523220"/>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La importancia de la paciencia y el respeto</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3</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914402" y="2079967"/>
            <a:ext cx="7746127" cy="2308324"/>
          </a:xfrm>
          <a:prstGeom prst="rect">
            <a:avLst/>
          </a:prstGeom>
          <a:noFill/>
        </p:spPr>
        <p:txBody>
          <a:bodyPr wrap="square" rtlCol="0">
            <a:spAutoFit/>
          </a:bodyPr>
          <a:lstStyle/>
          <a:p>
            <a:pPr algn="just"/>
            <a:r>
              <a:rPr lang="es-ES" sz="2400" b="1" dirty="0">
                <a:latin typeface="Arial" panose="020B0604020202020204" pitchFamily="34" charset="0"/>
                <a:cs typeface="Arial" panose="020B0604020202020204" pitchFamily="34" charset="0"/>
              </a:rPr>
              <a:t>En las relaciones interpersonales, también es importante ser paciente y respetuoso con los demás, especialmente si están aprendiendo algo nuevo o pasando por alguna dificultad. El respeto mutuo y la paciencia pueden ayudar a construir relaciones saludables y duraderas.</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0418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019507" y="1443841"/>
            <a:ext cx="7304688" cy="3539430"/>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Las relaciones familiares exitosas y saludables comienzan por reconocer el valor inherente de cada miembro de la familia. Jesús siempre afirmó y aceptó</a:t>
            </a:r>
          </a:p>
          <a:p>
            <a:pPr algn="ctr"/>
            <a:r>
              <a:rPr lang="es-ES" sz="2800" b="1" dirty="0">
                <a:latin typeface="Arial" panose="020B0604020202020204" pitchFamily="34" charset="0"/>
                <a:cs typeface="Arial" panose="020B0604020202020204" pitchFamily="34" charset="0"/>
              </a:rPr>
              <a:t>a las personas, independientemente de sus pecados. Mostró amor y compasión por ellos, los acercó y luego les pidió que se arrepintieran y lo siguieran.</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720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98182" y="1494565"/>
            <a:ext cx="6884273" cy="3539430"/>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Volver el corazón de los padres hacia los hijos significa permitir que Dios primero cambie sus corazones como padres, madres, o cuidadores (adultos</a:t>
            </a:r>
          </a:p>
          <a:p>
            <a:pPr algn="ctr"/>
            <a:r>
              <a:rPr lang="es-ES" sz="2800" b="1" dirty="0">
                <a:latin typeface="Arial" panose="020B0604020202020204" pitchFamily="34" charset="0"/>
                <a:cs typeface="Arial" panose="020B0604020202020204" pitchFamily="34" charset="0"/>
              </a:rPr>
              <a:t>en su casa), para luego, con compasión, poder mirar hacia sus hijos y otras personas que necesitan conocer al único Dios verdadero.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4905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98182" y="1494565"/>
            <a:ext cx="7304688" cy="3108543"/>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Cuando mires a cada miembro de tu familia, ponte los "lentes" de Jesús y ve a cada uno a través de los ojos tiernos y amorosos de él. Pídele a Dios que saque cualquier clavo torcido de hostilidad, ira, decepción y resentimiento y que te dé un corazón como el de Jesús.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7716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AA4177B5-03F0-423D-9187-01E0B405FC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787" y="269838"/>
            <a:ext cx="6306206" cy="4459923"/>
          </a:xfrm>
          <a:prstGeom prst="ellipse">
            <a:avLst/>
          </a:prstGeom>
          <a:ln>
            <a:noFill/>
          </a:ln>
          <a:effectLst>
            <a:softEdge rad="112500"/>
          </a:effectLst>
        </p:spPr>
      </p:pic>
      <p:sp>
        <p:nvSpPr>
          <p:cNvPr id="2" name="CaixaDeTexto 1">
            <a:extLst>
              <a:ext uri="{FF2B5EF4-FFF2-40B4-BE49-F238E27FC236}">
                <a16:creationId xmlns:a16="http://schemas.microsoft.com/office/drawing/2014/main" id="{FE34A7B3-6F2C-4301-B912-3CD9004E0E42}"/>
              </a:ext>
            </a:extLst>
          </p:cNvPr>
          <p:cNvSpPr txBox="1"/>
          <p:nvPr/>
        </p:nvSpPr>
        <p:spPr>
          <a:xfrm>
            <a:off x="4773168" y="1160971"/>
            <a:ext cx="5504688" cy="2246769"/>
          </a:xfrm>
          <a:prstGeom prst="rect">
            <a:avLst/>
          </a:prstGeom>
          <a:noFill/>
          <a:effectLst>
            <a:outerShdw blurRad="50800" dist="50800" dir="5400000" algn="ctr" rotWithShape="0">
              <a:schemeClr val="tx1"/>
            </a:outerShdw>
          </a:effectLst>
        </p:spPr>
        <p:txBody>
          <a:bodyPr wrap="square" rtlCol="0">
            <a:spAutoFit/>
          </a:bodyPr>
          <a:lstStyle/>
          <a:p>
            <a:pPr algn="ctr"/>
            <a:r>
              <a:rPr lang="es-ES" sz="2800" b="1" dirty="0">
                <a:solidFill>
                  <a:schemeClr val="accent4"/>
                </a:solidFill>
                <a:latin typeface="Arial" panose="020B0604020202020204" pitchFamily="34" charset="0"/>
                <a:cs typeface="Arial" panose="020B0604020202020204" pitchFamily="34" charset="0"/>
              </a:rPr>
              <a:t>“Y amarás al Señor tu Dios de todo tu corazón, y de toda tu alma, y con todas tus fuerzas”. </a:t>
            </a:r>
          </a:p>
          <a:p>
            <a:pPr algn="ctr"/>
            <a:endParaRPr lang="pt-BR" sz="2800" b="1" dirty="0">
              <a:solidFill>
                <a:schemeClr val="accent4"/>
              </a:solidFill>
              <a:latin typeface="Arial" panose="020B0604020202020204" pitchFamily="34" charset="0"/>
              <a:cs typeface="Arial" panose="020B0604020202020204" pitchFamily="34" charset="0"/>
            </a:endParaRPr>
          </a:p>
          <a:p>
            <a:pPr algn="ctr"/>
            <a:r>
              <a:rPr lang="pt-BR" sz="2800" b="1" dirty="0" err="1">
                <a:solidFill>
                  <a:schemeClr val="accent4"/>
                </a:solidFill>
                <a:latin typeface="Arial" panose="020B0604020202020204" pitchFamily="34" charset="0"/>
                <a:cs typeface="Arial" panose="020B0604020202020204" pitchFamily="34" charset="0"/>
              </a:rPr>
              <a:t>Deuteronomio</a:t>
            </a:r>
            <a:r>
              <a:rPr lang="pt-BR" sz="2800" b="1" dirty="0">
                <a:solidFill>
                  <a:schemeClr val="accent4"/>
                </a:solidFill>
                <a:latin typeface="Arial" panose="020B0604020202020204" pitchFamily="34" charset="0"/>
                <a:cs typeface="Arial" panose="020B0604020202020204" pitchFamily="34" charset="0"/>
              </a:rPr>
              <a:t> 6:5</a:t>
            </a:r>
          </a:p>
        </p:txBody>
      </p:sp>
    </p:spTree>
    <p:extLst>
      <p:ext uri="{BB962C8B-B14F-4D97-AF65-F5344CB8AC3E}">
        <p14:creationId xmlns:p14="http://schemas.microsoft.com/office/powerpoint/2010/main" val="2447772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780079" y="1482587"/>
            <a:ext cx="6387978" cy="2246769"/>
          </a:xfrm>
          <a:prstGeom prst="rect">
            <a:avLst/>
          </a:prstGeom>
          <a:noFill/>
        </p:spPr>
        <p:txBody>
          <a:bodyPr wrap="square" rtlCol="0">
            <a:spAutoFit/>
          </a:bodyPr>
          <a:lstStyle/>
          <a:p>
            <a:pPr algn="ctr"/>
            <a:r>
              <a:rPr lang="es-ES" sz="2800" b="1" i="1" dirty="0">
                <a:latin typeface="Arial" panose="020B0604020202020204" pitchFamily="34" charset="0"/>
                <a:cs typeface="Arial" panose="020B0604020202020204" pitchFamily="34" charset="0"/>
              </a:rPr>
              <a:t>“El amor es sufrido, es benigno; el amor no tiene envidia, el amor no es jactancioso, no se envanece;" </a:t>
            </a:r>
          </a:p>
          <a:p>
            <a:pPr algn="ctr"/>
            <a:endParaRPr lang="pt-BR" sz="2800" b="1" i="1" dirty="0">
              <a:latin typeface="Arial" panose="020B0604020202020204" pitchFamily="34" charset="0"/>
              <a:cs typeface="Arial" panose="020B0604020202020204" pitchFamily="34" charset="0"/>
            </a:endParaRPr>
          </a:p>
          <a:p>
            <a:pPr algn="ctr"/>
            <a:r>
              <a:rPr lang="pt-BR" sz="2800" b="1" i="1" dirty="0">
                <a:latin typeface="Arial" panose="020B0604020202020204" pitchFamily="34" charset="0"/>
                <a:cs typeface="Arial" panose="020B0604020202020204" pitchFamily="34" charset="0"/>
              </a:rPr>
              <a:t>(1 </a:t>
            </a:r>
            <a:r>
              <a:rPr lang="pt-BR" sz="2800" b="1" i="1" dirty="0" err="1">
                <a:latin typeface="Arial" panose="020B0604020202020204" pitchFamily="34" charset="0"/>
                <a:cs typeface="Arial" panose="020B0604020202020204" pitchFamily="34" charset="0"/>
              </a:rPr>
              <a:t>Corintios</a:t>
            </a:r>
            <a:r>
              <a:rPr lang="pt-BR" sz="2800" b="1" i="1" dirty="0">
                <a:latin typeface="Arial" panose="020B0604020202020204" pitchFamily="34" charset="0"/>
                <a:cs typeface="Arial" panose="020B0604020202020204" pitchFamily="34" charset="0"/>
              </a:rPr>
              <a:t> 13:4). </a:t>
            </a:r>
          </a:p>
        </p:txBody>
      </p:sp>
    </p:spTree>
    <p:extLst>
      <p:ext uri="{BB962C8B-B14F-4D97-AF65-F5344CB8AC3E}">
        <p14:creationId xmlns:p14="http://schemas.microsoft.com/office/powerpoint/2010/main" val="2275447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37430" y="1482588"/>
            <a:ext cx="6335425" cy="3970318"/>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Durante la construcción de una casa también se usa el martillo. Es una herramienta versátil que se utiliza en muchas etapas de la construcción. Desde clavar y sacar clavos hasta ajustar y alinear materiales, es una herramienta indispensable para cualquier trabajo de construcción.</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56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Imagem 9">
            <a:extLst>
              <a:ext uri="{FF2B5EF4-FFF2-40B4-BE49-F238E27FC236}">
                <a16:creationId xmlns:a16="http://schemas.microsoft.com/office/drawing/2014/main" id="{183014C6-B749-4F0D-BFF7-AEE6E2656B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29" y="1100326"/>
            <a:ext cx="7126012" cy="5039712"/>
          </a:xfrm>
          <a:prstGeom prst="rect">
            <a:avLst/>
          </a:prstGeom>
        </p:spPr>
      </p:pic>
      <p:sp>
        <p:nvSpPr>
          <p:cNvPr id="2" name="CaixaDeTexto 1">
            <a:extLst>
              <a:ext uri="{FF2B5EF4-FFF2-40B4-BE49-F238E27FC236}">
                <a16:creationId xmlns:a16="http://schemas.microsoft.com/office/drawing/2014/main" id="{FE34A7B3-6F2C-4301-B912-3CD9004E0E42}"/>
              </a:ext>
            </a:extLst>
          </p:cNvPr>
          <p:cNvSpPr txBox="1"/>
          <p:nvPr/>
        </p:nvSpPr>
        <p:spPr>
          <a:xfrm>
            <a:off x="980883" y="2743019"/>
            <a:ext cx="5626704" cy="1754326"/>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s-ES"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rPr>
              <a:t>¿Qué beneficios podemos obtener con el uso del martillo?</a:t>
            </a:r>
            <a:endParaRPr lang="pt-BR"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4588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844670" y="1671515"/>
            <a:ext cx="6055746" cy="1754326"/>
          </a:xfrm>
          <a:prstGeom prst="rect">
            <a:avLst/>
          </a:prstGeom>
          <a:noFill/>
        </p:spPr>
        <p:txBody>
          <a:bodyPr wrap="square" rtlCol="0">
            <a:spAutoFit/>
          </a:bodyPr>
          <a:lstStyle/>
          <a:p>
            <a:r>
              <a:rPr lang="pt-BR" sz="5400" b="1" dirty="0">
                <a:latin typeface="Arial" panose="020B0604020202020204" pitchFamily="34" charset="0"/>
                <a:cs typeface="Arial" panose="020B0604020202020204" pitchFamily="34" charset="0"/>
              </a:rPr>
              <a:t>Podemos </a:t>
            </a:r>
            <a:r>
              <a:rPr lang="pt-BR" sz="5400" b="1" dirty="0" err="1">
                <a:latin typeface="Arial" panose="020B0604020202020204" pitchFamily="34" charset="0"/>
                <a:cs typeface="Arial" panose="020B0604020202020204" pitchFamily="34" charset="0"/>
              </a:rPr>
              <a:t>clavar</a:t>
            </a:r>
            <a:r>
              <a:rPr lang="pt-BR" sz="5400" b="1" dirty="0">
                <a:latin typeface="Arial" panose="020B0604020202020204" pitchFamily="34" charset="0"/>
                <a:cs typeface="Arial" panose="020B0604020202020204" pitchFamily="34" charset="0"/>
              </a:rPr>
              <a:t> </a:t>
            </a:r>
            <a:r>
              <a:rPr lang="pt-BR" sz="5400" b="1" dirty="0" err="1">
                <a:latin typeface="Arial" panose="020B0604020202020204" pitchFamily="34" charset="0"/>
                <a:cs typeface="Arial" panose="020B0604020202020204" pitchFamily="34" charset="0"/>
              </a:rPr>
              <a:t>clavos</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70153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35419" y="1301896"/>
            <a:ext cx="7062953" cy="3970318"/>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 función principal del martillo es clavar clavos. Con su cabeza pesada y plana, el martillo proporciona la fuerza necesaria para clavar clavos en la madera u otros materiales de construcción. Esto es esencial para la construcción de estructuras, como marcos de paredes, techos, suelos y otros elementos estructurales.</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565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91558" y="2505670"/>
            <a:ext cx="5244662" cy="923330"/>
          </a:xfrm>
          <a:prstGeom prst="rect">
            <a:avLst/>
          </a:prstGeom>
          <a:noFill/>
        </p:spPr>
        <p:txBody>
          <a:bodyPr wrap="square" rtlCol="0">
            <a:spAutoFit/>
          </a:bodyPr>
          <a:lstStyle/>
          <a:p>
            <a:r>
              <a:rPr lang="pt-BR" sz="5400" b="1" dirty="0">
                <a:latin typeface="Arial" panose="020B0604020202020204" pitchFamily="34" charset="0"/>
                <a:cs typeface="Arial" panose="020B0604020202020204" pitchFamily="34" charset="0"/>
              </a:rPr>
              <a:t>Sacar </a:t>
            </a:r>
            <a:r>
              <a:rPr lang="pt-BR" sz="5400" b="1" dirty="0" err="1">
                <a:latin typeface="Arial" panose="020B0604020202020204" pitchFamily="34" charset="0"/>
                <a:cs typeface="Arial" panose="020B0604020202020204" pitchFamily="34" charset="0"/>
              </a:rPr>
              <a:t>clavos</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307635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303283" y="1296660"/>
            <a:ext cx="6243145" cy="4401205"/>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Además de clavar clavos, el martillo también puede ser utilizado para sacarlos. Con su garra (la parte trasera de la cabeza del martillo), se puede hacer palanca y sacar los clavos que ya no son necesarios o que necesitan ser reemplazados. Esto es útil para reparar o remodelar estructuras existentes.</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733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1496</TotalTime>
  <Words>1085</Words>
  <Application>Microsoft Macintosh PowerPoint</Application>
  <PresentationFormat>Widescreen</PresentationFormat>
  <Paragraphs>48</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Anabelle Script </vt:lpstr>
      <vt:lpstr>Arial</vt:lpstr>
      <vt:lpstr>Calibri</vt:lpstr>
      <vt:lpstr>Calibri Light</vt:lpstr>
      <vt:lpstr>Regular Brush</vt: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DSA - Victor Trivelato</cp:lastModifiedBy>
  <cp:revision>30</cp:revision>
  <dcterms:created xsi:type="dcterms:W3CDTF">2023-09-16T22:47:56Z</dcterms:created>
  <dcterms:modified xsi:type="dcterms:W3CDTF">2023-11-16T20:27:27Z</dcterms:modified>
</cp:coreProperties>
</file>