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8" r:id="rId5"/>
    <p:sldId id="259" r:id="rId6"/>
    <p:sldId id="260" r:id="rId7"/>
    <p:sldId id="261" r:id="rId8"/>
    <p:sldId id="263" r:id="rId9"/>
    <p:sldId id="264" r:id="rId10"/>
    <p:sldId id="265" r:id="rId11"/>
    <p:sldId id="266" r:id="rId12"/>
    <p:sldId id="267" r:id="rId13"/>
    <p:sldId id="286" r:id="rId14"/>
    <p:sldId id="279" r:id="rId15"/>
    <p:sldId id="280" r:id="rId16"/>
    <p:sldId id="269" r:id="rId17"/>
    <p:sldId id="273" r:id="rId18"/>
    <p:sldId id="275" r:id="rId19"/>
    <p:sldId id="287" r:id="rId20"/>
    <p:sldId id="288" r:id="rId21"/>
    <p:sldId id="289" r:id="rId22"/>
    <p:sldId id="281" r:id="rId23"/>
    <p:sldId id="290" r:id="rId24"/>
    <p:sldId id="291" r:id="rId25"/>
    <p:sldId id="292" r:id="rId26"/>
    <p:sldId id="274" r:id="rId27"/>
    <p:sldId id="277" r:id="rId28"/>
    <p:sldId id="293" r:id="rId29"/>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5" autoAdjust="0"/>
    <p:restoredTop sz="94660"/>
  </p:normalViewPr>
  <p:slideViewPr>
    <p:cSldViewPr snapToGrid="0">
      <p:cViewPr varScale="1">
        <p:scale>
          <a:sx n="105" d="100"/>
          <a:sy n="105" d="100"/>
        </p:scale>
        <p:origin x="216" y="6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D3578E-60B4-460C-A416-87D8419F5C44}"/>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3FF7155F-3DC9-4381-B6CD-998CAF0739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2B519851-B638-481A-AA49-0B92CEFA0690}"/>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8E312433-1A25-4CB2-8FA0-325A7610ACD7}"/>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2124E7E-5A67-41B0-8D32-C54C0F7C4D1D}"/>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2757517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B720DD-BD74-4246-8520-1986745C4F91}"/>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2E045D76-28FC-4E99-A530-15FBE7A4D39D}"/>
              </a:ext>
            </a:extLst>
          </p:cNvPr>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7DF684C9-028F-4490-809C-2C687798C706}"/>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C2E42CB9-2C7A-48C0-9D53-1E7FFEC4808A}"/>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9532D546-77ED-4AA4-9D33-DC4DF655DAA4}"/>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2678086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02EE8A33-D094-4FFF-94B4-4270BEF00505}"/>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F0E35848-9675-46D3-A90D-C6AE6E71F60B}"/>
              </a:ext>
            </a:extLst>
          </p:cNvPr>
          <p:cNvSpPr>
            <a:spLocks noGrp="1"/>
          </p:cNvSpPr>
          <p:nvPr>
            <p:ph type="body" orient="vert" idx="1"/>
          </p:nvPr>
        </p:nvSpPr>
        <p:spPr>
          <a:xfrm>
            <a:off x="838200" y="365125"/>
            <a:ext cx="7734300"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B50E2E26-AC5F-4844-854D-1C1D9C837529}"/>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9DF15274-A729-4E1C-BCD9-C37618F25A01}"/>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ECC1FAF2-D87D-4F0C-BBCC-2C9FE1151284}"/>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4057166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F1BA41-A8B5-49E6-81DF-49C6DA15DBEA}"/>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4FD47A2E-D193-4163-BDF9-CB4C21DACCC4}"/>
              </a:ext>
            </a:extLst>
          </p:cNvPr>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8990231F-7E62-410B-89AF-2431BD5DFB99}"/>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06CD4197-FF26-49F6-9F17-36A2C8735B19}"/>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D4046BC1-F578-4B9B-B9E6-BD6ECDB27F10}"/>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2701479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15BF33-7AD0-47E0-8EAC-B2B8575A3FDE}"/>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485D7E77-0829-4059-B139-208F33F4A91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Editar estilos de texto Mestre</a:t>
            </a:r>
          </a:p>
        </p:txBody>
      </p:sp>
      <p:sp>
        <p:nvSpPr>
          <p:cNvPr id="4" name="Espaço Reservado para Data 3">
            <a:extLst>
              <a:ext uri="{FF2B5EF4-FFF2-40B4-BE49-F238E27FC236}">
                <a16:creationId xmlns:a16="http://schemas.microsoft.com/office/drawing/2014/main" id="{C3CC40E3-E42D-490D-B852-8BED774BC82A}"/>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EE20A8E5-AC4A-4CAF-BDD6-6EBA0AAB4E4D}"/>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EA06A3D8-D8C6-432E-95A0-B5E25B54DF97}"/>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018927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6B2E3E-4EDE-4587-8485-A5D7F5983455}"/>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01C85821-A9B1-4CCD-B504-F4379FF3215C}"/>
              </a:ext>
            </a:extLst>
          </p:cNvPr>
          <p:cNvSpPr>
            <a:spLocks noGrp="1"/>
          </p:cNvSpPr>
          <p:nvPr>
            <p:ph sz="half" idx="1"/>
          </p:nvPr>
        </p:nvSpPr>
        <p:spPr>
          <a:xfrm>
            <a:off x="838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145CD2FE-3966-4A61-82DD-97AF8D10616F}"/>
              </a:ext>
            </a:extLst>
          </p:cNvPr>
          <p:cNvSpPr>
            <a:spLocks noGrp="1"/>
          </p:cNvSpPr>
          <p:nvPr>
            <p:ph sz="half" idx="2"/>
          </p:nvPr>
        </p:nvSpPr>
        <p:spPr>
          <a:xfrm>
            <a:off x="6172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8FAEA88F-E784-4CA4-9E28-501BBB727E8E}"/>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6" name="Espaço Reservado para Rodapé 5">
            <a:extLst>
              <a:ext uri="{FF2B5EF4-FFF2-40B4-BE49-F238E27FC236}">
                <a16:creationId xmlns:a16="http://schemas.microsoft.com/office/drawing/2014/main" id="{3A744034-3E43-49D6-8AD6-5EC113274545}"/>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AFDDD2E6-BCAD-45B5-8BB1-E17CD33DE5B9}"/>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1271754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81A819-56AC-46C6-A5BD-8C399D87BFFB}"/>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312103AC-53ED-4BE9-B358-1502B7E0164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Espaço Reservado para Conteúdo 3">
            <a:extLst>
              <a:ext uri="{FF2B5EF4-FFF2-40B4-BE49-F238E27FC236}">
                <a16:creationId xmlns:a16="http://schemas.microsoft.com/office/drawing/2014/main" id="{87DD3B81-0789-439D-80CF-FA056E15BE5B}"/>
              </a:ext>
            </a:extLst>
          </p:cNvPr>
          <p:cNvSpPr>
            <a:spLocks noGrp="1"/>
          </p:cNvSpPr>
          <p:nvPr>
            <p:ph sz="half" idx="2"/>
          </p:nvPr>
        </p:nvSpPr>
        <p:spPr>
          <a:xfrm>
            <a:off x="839788" y="2505075"/>
            <a:ext cx="5157787"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FF72C571-FB7C-43C0-8905-1AF2B66F0A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Espaço Reservado para Conteúdo 5">
            <a:extLst>
              <a:ext uri="{FF2B5EF4-FFF2-40B4-BE49-F238E27FC236}">
                <a16:creationId xmlns:a16="http://schemas.microsoft.com/office/drawing/2014/main" id="{32B1C67D-159D-4971-AA65-F1C3F625A181}"/>
              </a:ext>
            </a:extLst>
          </p:cNvPr>
          <p:cNvSpPr>
            <a:spLocks noGrp="1"/>
          </p:cNvSpPr>
          <p:nvPr>
            <p:ph sz="quarter" idx="4"/>
          </p:nvPr>
        </p:nvSpPr>
        <p:spPr>
          <a:xfrm>
            <a:off x="6172200" y="2505075"/>
            <a:ext cx="5183188"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6A6F943D-4B8D-4416-B708-C0B1EBCBA784}"/>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8" name="Espaço Reservado para Rodapé 7">
            <a:extLst>
              <a:ext uri="{FF2B5EF4-FFF2-40B4-BE49-F238E27FC236}">
                <a16:creationId xmlns:a16="http://schemas.microsoft.com/office/drawing/2014/main" id="{222F066C-1044-4B4C-BABB-607062534F67}"/>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2E6EB71E-EE9E-4E14-8DE6-1CB71F0F05B6}"/>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644523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BC8EF7-6E23-488A-8EFA-7EC34F6DE184}"/>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B23824E1-2F6B-417A-AD2C-FCA726A7F6EE}"/>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4" name="Espaço Reservado para Rodapé 3">
            <a:extLst>
              <a:ext uri="{FF2B5EF4-FFF2-40B4-BE49-F238E27FC236}">
                <a16:creationId xmlns:a16="http://schemas.microsoft.com/office/drawing/2014/main" id="{D8F653BE-0142-495D-B673-FEF42AB80CE9}"/>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52CC249A-2F4A-4664-9632-9915C42989E2}"/>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178397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4FC13AFA-ABD8-4E01-9C09-DF0C89227C93}"/>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3" name="Espaço Reservado para Rodapé 2">
            <a:extLst>
              <a:ext uri="{FF2B5EF4-FFF2-40B4-BE49-F238E27FC236}">
                <a16:creationId xmlns:a16="http://schemas.microsoft.com/office/drawing/2014/main" id="{FD7B5CF4-0F62-4EC8-B0DB-E3D7E1BACD72}"/>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19A6F49D-3DAC-42EA-B2AD-36E92D7E40E2}"/>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18681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4420F4-461C-43CB-B3B6-25437EA596BF}"/>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7243C772-1C91-4C04-ADD1-6985470011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BF4DE70F-BFDC-4D0A-B87A-909FA2AF12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a:extLst>
              <a:ext uri="{FF2B5EF4-FFF2-40B4-BE49-F238E27FC236}">
                <a16:creationId xmlns:a16="http://schemas.microsoft.com/office/drawing/2014/main" id="{0D09374B-6993-4DA0-9383-7DCB30AE66B3}"/>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6" name="Espaço Reservado para Rodapé 5">
            <a:extLst>
              <a:ext uri="{FF2B5EF4-FFF2-40B4-BE49-F238E27FC236}">
                <a16:creationId xmlns:a16="http://schemas.microsoft.com/office/drawing/2014/main" id="{C80BA2B8-EC90-49AC-A72F-04BCFB932DB9}"/>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D36737D6-4DC9-4A7A-A040-092791326632}"/>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69562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36E2B9-CF13-40DD-AF1D-A960A6FD8279}"/>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4BBD6262-5C26-4A5B-89C7-965AEDDF448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1C0CADBB-0A67-41B5-8E5F-7EDDD58BC7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a:extLst>
              <a:ext uri="{FF2B5EF4-FFF2-40B4-BE49-F238E27FC236}">
                <a16:creationId xmlns:a16="http://schemas.microsoft.com/office/drawing/2014/main" id="{341CEA73-2E4F-4513-8FE5-F7A51BE63FB4}"/>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6" name="Espaço Reservado para Rodapé 5">
            <a:extLst>
              <a:ext uri="{FF2B5EF4-FFF2-40B4-BE49-F238E27FC236}">
                <a16:creationId xmlns:a16="http://schemas.microsoft.com/office/drawing/2014/main" id="{AAB572BC-619B-469C-BE8A-51A1ABAF7682}"/>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09D61F91-8E6F-48C6-8636-EFA7A08BE1EF}"/>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1973155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4A63E17B-0D04-4D71-B4B5-623FEFE3CFC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21B013BA-D02F-4BF4-BB54-C761B1EAAE7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DFDB14A3-9FAB-48FA-9A30-0574824A3E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22B1F6DA-37AB-4DBF-BF23-4522091545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00693B06-9D79-4F49-B885-FB75A85E4C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81FE14-2C62-4DA5-8A21-7DC400973F50}" type="slidenum">
              <a:rPr lang="pt-BR" smtClean="0"/>
              <a:t>‹#›</a:t>
            </a:fld>
            <a:endParaRPr lang="pt-BR"/>
          </a:p>
        </p:txBody>
      </p:sp>
    </p:spTree>
    <p:extLst>
      <p:ext uri="{BB962C8B-B14F-4D97-AF65-F5344CB8AC3E}">
        <p14:creationId xmlns:p14="http://schemas.microsoft.com/office/powerpoint/2010/main" val="129696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7547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2091558" y="1763848"/>
            <a:ext cx="9567042" cy="1569660"/>
          </a:xfrm>
          <a:prstGeom prst="rect">
            <a:avLst/>
          </a:prstGeom>
          <a:noFill/>
        </p:spPr>
        <p:txBody>
          <a:bodyPr wrap="square" rtlCol="0">
            <a:spAutoFit/>
          </a:bodyPr>
          <a:lstStyle/>
          <a:p>
            <a:r>
              <a:rPr lang="es-ES" sz="4800" b="1" dirty="0">
                <a:latin typeface="Arial" panose="020B0604020202020204" pitchFamily="34" charset="0"/>
                <a:cs typeface="Arial" panose="020B0604020202020204" pitchFamily="34" charset="0"/>
              </a:rPr>
              <a:t>Garantizan el cumplimiento de las normas de seguridad</a:t>
            </a:r>
            <a:endParaRPr lang="pt-BR" sz="4800" b="1" dirty="0">
              <a:latin typeface="Arial" panose="020B0604020202020204" pitchFamily="34" charset="0"/>
              <a:cs typeface="Arial" panose="020B0604020202020204" pitchFamily="34" charset="0"/>
            </a:endParaRPr>
          </a:p>
        </p:txBody>
      </p:sp>
      <p:sp>
        <p:nvSpPr>
          <p:cNvPr id="3" name="CaixaDeTexto 2">
            <a:extLst>
              <a:ext uri="{FF2B5EF4-FFF2-40B4-BE49-F238E27FC236}">
                <a16:creationId xmlns:a16="http://schemas.microsoft.com/office/drawing/2014/main" id="{F163A962-F84E-45F7-96E0-679A277E241D}"/>
              </a:ext>
            </a:extLst>
          </p:cNvPr>
          <p:cNvSpPr txBox="1"/>
          <p:nvPr/>
        </p:nvSpPr>
        <p:spPr>
          <a:xfrm>
            <a:off x="772510" y="1225239"/>
            <a:ext cx="1319048" cy="2646878"/>
          </a:xfrm>
          <a:prstGeom prst="rect">
            <a:avLst/>
          </a:prstGeom>
          <a:noFill/>
        </p:spPr>
        <p:txBody>
          <a:bodyPr wrap="square" rtlCol="0">
            <a:spAutoFit/>
          </a:bodyPr>
          <a:lstStyle/>
          <a:p>
            <a:r>
              <a:rPr lang="pt-BR" sz="16600" b="1" dirty="0">
                <a:solidFill>
                  <a:srgbClr val="002060"/>
                </a:solidFill>
                <a:latin typeface="Arial" panose="020B0604020202020204" pitchFamily="34" charset="0"/>
                <a:cs typeface="Arial" panose="020B0604020202020204" pitchFamily="34" charset="0"/>
              </a:rPr>
              <a:t>3</a:t>
            </a:r>
          </a:p>
        </p:txBody>
      </p:sp>
    </p:spTree>
    <p:extLst>
      <p:ext uri="{BB962C8B-B14F-4D97-AF65-F5344CB8AC3E}">
        <p14:creationId xmlns:p14="http://schemas.microsoft.com/office/powerpoint/2010/main" val="1015137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206484" y="1982008"/>
            <a:ext cx="6684580" cy="1815882"/>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El uso de guantes de construcción es a menudo un requisito de seguridad para los trabajadores de la construcción.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1303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872358" y="1622481"/>
            <a:ext cx="7924801" cy="2246769"/>
          </a:xfrm>
          <a:prstGeom prst="rect">
            <a:avLst/>
          </a:prstGeom>
          <a:noFill/>
        </p:spPr>
        <p:txBody>
          <a:bodyPr wrap="square" rtlCol="0">
            <a:spAutoFit/>
          </a:bodyPr>
          <a:lstStyle/>
          <a:p>
            <a:r>
              <a:rPr lang="es-ES" sz="2800" b="1" dirty="0">
                <a:latin typeface="Arial" panose="020B0604020202020204" pitchFamily="34" charset="0"/>
                <a:cs typeface="Arial" panose="020B0604020202020204" pitchFamily="34" charset="0"/>
              </a:rPr>
              <a:t>Un drama cósmico, llamado “el gran conflicto”, se está desarrollando en nuestras familias hoy, y los secuaces malvados están haciendo todo lo posible para desplazar a Dios de nuestros hogares.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12362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2430517" y="1014065"/>
            <a:ext cx="6272049" cy="2677656"/>
          </a:xfrm>
          <a:prstGeom prst="rect">
            <a:avLst/>
          </a:prstGeom>
          <a:noFill/>
        </p:spPr>
        <p:txBody>
          <a:bodyPr wrap="square" rtlCol="0">
            <a:spAutoFit/>
          </a:bodyPr>
          <a:lstStyle/>
          <a:p>
            <a:pPr algn="just"/>
            <a:r>
              <a:rPr lang="es-ES" sz="2800" b="1" dirty="0">
                <a:latin typeface="Arial" panose="020B0604020202020204" pitchFamily="34" charset="0"/>
                <a:cs typeface="Arial" panose="020B0604020202020204" pitchFamily="34" charset="0"/>
              </a:rPr>
              <a:t>La televisión, las redes sociales, los celulares y otros dispositivos han consumido gran parte del tiempo, de la atención y tal vez incluso del afecto de nuestras familias.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2251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589689" y="751344"/>
            <a:ext cx="7302063" cy="2677656"/>
          </a:xfrm>
          <a:prstGeom prst="rect">
            <a:avLst/>
          </a:prstGeom>
          <a:noFill/>
        </p:spPr>
        <p:txBody>
          <a:bodyPr wrap="square" rtlCol="0">
            <a:spAutoFit/>
          </a:bodyPr>
          <a:lstStyle/>
          <a:p>
            <a:r>
              <a:rPr lang="es-ES" sz="2800" b="1" dirty="0">
                <a:latin typeface="Arial" panose="020B0604020202020204" pitchFamily="34" charset="0"/>
                <a:cs typeface="Arial" panose="020B0604020202020204" pitchFamily="34" charset="0"/>
              </a:rPr>
              <a:t>Si bien el impacto puede tener efectos perjudiciales en la salud mental, en las habilidades sociales, en la memoria y en la autoimagen, una influencia más inmediata y poderosa se experimenta diariamente en nuestros hogares.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60656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948558" y="1182231"/>
            <a:ext cx="9299028" cy="2677656"/>
          </a:xfrm>
          <a:prstGeom prst="rect">
            <a:avLst/>
          </a:prstGeom>
          <a:noFill/>
        </p:spPr>
        <p:txBody>
          <a:bodyPr wrap="square" rtlCol="0">
            <a:spAutoFit/>
          </a:bodyPr>
          <a:lstStyle/>
          <a:p>
            <a:r>
              <a:rPr lang="es-ES" sz="2800" b="1" dirty="0">
                <a:latin typeface="Arial" panose="020B0604020202020204" pitchFamily="34" charset="0"/>
                <a:cs typeface="Arial" panose="020B0604020202020204" pitchFamily="34" charset="0"/>
              </a:rPr>
              <a:t>La falta de interacción está causando una desconexión significativa entre marido y mujer, padres e hijos, lo que lleva a discusiones tontas y heridas sin sentido. Estas heridas aparentemente pequeñas conducen a una destrucción cada vez mayor.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69990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948558" y="1182231"/>
            <a:ext cx="9299028" cy="3539430"/>
          </a:xfrm>
          <a:prstGeom prst="rect">
            <a:avLst/>
          </a:prstGeom>
          <a:noFill/>
        </p:spPr>
        <p:txBody>
          <a:bodyPr wrap="square" rtlCol="0">
            <a:spAutoFit/>
          </a:bodyPr>
          <a:lstStyle/>
          <a:p>
            <a:r>
              <a:rPr lang="es-ES" sz="2800" b="1" dirty="0">
                <a:latin typeface="Arial" panose="020B0604020202020204" pitchFamily="34" charset="0"/>
                <a:cs typeface="Arial" panose="020B0604020202020204" pitchFamily="34" charset="0"/>
              </a:rPr>
              <a:t>¿Recuerdas el viejo dicho: "somos lo que comemos"? ¿o “basura adentro, basura afuera”? Bueno, lo mismo es cierto para nuestras mentes. Nuestras mentes están profundamente influenciadas por lo que vemos y escuchamos, afectando</a:t>
            </a:r>
          </a:p>
          <a:p>
            <a:r>
              <a:rPr lang="es-ES" sz="2800" b="1" dirty="0">
                <a:latin typeface="Arial" panose="020B0604020202020204" pitchFamily="34" charset="0"/>
                <a:cs typeface="Arial" panose="020B0604020202020204" pitchFamily="34" charset="0"/>
              </a:rPr>
              <a:t>lo que pensamos y hacemos. Como tal, debemos proteger a nuestras familias contra las artimañas del enemigo.</a:t>
            </a:r>
          </a:p>
        </p:txBody>
      </p:sp>
    </p:spTree>
    <p:extLst>
      <p:ext uri="{BB962C8B-B14F-4D97-AF65-F5344CB8AC3E}">
        <p14:creationId xmlns:p14="http://schemas.microsoft.com/office/powerpoint/2010/main" val="839319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156138" y="2044005"/>
            <a:ext cx="6611007" cy="1815882"/>
          </a:xfrm>
          <a:prstGeom prst="rect">
            <a:avLst/>
          </a:prstGeom>
          <a:noFill/>
        </p:spPr>
        <p:txBody>
          <a:bodyPr wrap="square" rtlCol="0">
            <a:spAutoFit/>
          </a:bodyPr>
          <a:lstStyle/>
          <a:p>
            <a:r>
              <a:rPr lang="es-ES" sz="2800" b="1" dirty="0">
                <a:latin typeface="Arial" panose="020B0604020202020204" pitchFamily="34" charset="0"/>
                <a:cs typeface="Arial" panose="020B0604020202020204" pitchFamily="34" charset="0"/>
              </a:rPr>
              <a:t>¿Cómo colocar a nuestra familia dentro del cerco protector para que no esté expuesta a los ataques del enemigo?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7218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599093" y="338427"/>
            <a:ext cx="6211611" cy="3539430"/>
          </a:xfrm>
          <a:prstGeom prst="rect">
            <a:avLst/>
          </a:prstGeom>
          <a:noFill/>
        </p:spPr>
        <p:txBody>
          <a:bodyPr wrap="square" rtlCol="0">
            <a:spAutoFit/>
          </a:bodyPr>
          <a:lstStyle/>
          <a:p>
            <a:pPr algn="ctr"/>
            <a:r>
              <a:rPr lang="es-ES" sz="3200" b="1" dirty="0">
                <a:latin typeface="Arial" panose="020B0604020202020204" pitchFamily="34" charset="0"/>
                <a:cs typeface="Arial" panose="020B0604020202020204" pitchFamily="34" charset="0"/>
              </a:rPr>
              <a:t>"Por lo tanto, tomad toda la armadura de Dios, para que podáis resistir en el día malo  y habiendo acabado todo, estar firmes". </a:t>
            </a:r>
          </a:p>
          <a:p>
            <a:pPr algn="ctr"/>
            <a:endParaRPr lang="pt-BR" sz="3200" b="1" dirty="0">
              <a:latin typeface="Arial" panose="020B0604020202020204" pitchFamily="34" charset="0"/>
              <a:cs typeface="Arial" panose="020B0604020202020204" pitchFamily="34" charset="0"/>
            </a:endParaRPr>
          </a:p>
          <a:p>
            <a:pPr algn="ctr"/>
            <a:r>
              <a:rPr lang="pt-BR" sz="3200" b="1" dirty="0" err="1">
                <a:latin typeface="Arial" panose="020B0604020202020204" pitchFamily="34" charset="0"/>
                <a:cs typeface="Arial" panose="020B0604020202020204" pitchFamily="34" charset="0"/>
              </a:rPr>
              <a:t>Efesios</a:t>
            </a:r>
            <a:r>
              <a:rPr lang="pt-BR" sz="3200" b="1" dirty="0">
                <a:latin typeface="Arial" panose="020B0604020202020204" pitchFamily="34" charset="0"/>
                <a:cs typeface="Arial" panose="020B0604020202020204" pitchFamily="34" charset="0"/>
              </a:rPr>
              <a:t> 6:13</a:t>
            </a:r>
          </a:p>
        </p:txBody>
      </p:sp>
    </p:spTree>
    <p:extLst>
      <p:ext uri="{BB962C8B-B14F-4D97-AF65-F5344CB8AC3E}">
        <p14:creationId xmlns:p14="http://schemas.microsoft.com/office/powerpoint/2010/main" val="675064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788276" y="1539509"/>
            <a:ext cx="6611007" cy="2677656"/>
          </a:xfrm>
          <a:prstGeom prst="rect">
            <a:avLst/>
          </a:prstGeom>
          <a:noFill/>
        </p:spPr>
        <p:txBody>
          <a:bodyPr wrap="square" rtlCol="0">
            <a:spAutoFit/>
          </a:bodyPr>
          <a:lstStyle/>
          <a:p>
            <a:r>
              <a:rPr lang="es-ES" sz="2800" b="1" dirty="0">
                <a:latin typeface="Arial" panose="020B0604020202020204" pitchFamily="34" charset="0"/>
                <a:cs typeface="Arial" panose="020B0604020202020204" pitchFamily="34" charset="0"/>
              </a:rPr>
              <a:t>Si pensamos en los guantes como EPI (Equipo de Protección Individual) podemos ejemplificarlos de la siguiente manera cuando se trata de colocarnos los guantes para protegernos del enemigo espiritual:</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7040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D4CC4680-5893-448D-BF8E-E0907FFC664A}"/>
              </a:ext>
            </a:extLst>
          </p:cNvPr>
          <p:cNvSpPr txBox="1"/>
          <p:nvPr/>
        </p:nvSpPr>
        <p:spPr>
          <a:xfrm>
            <a:off x="1912883" y="2237229"/>
            <a:ext cx="9364927" cy="2800767"/>
          </a:xfrm>
          <a:prstGeom prst="rect">
            <a:avLst/>
          </a:prstGeom>
          <a:noFill/>
          <a:effectLst>
            <a:outerShdw blurRad="50800" dist="38100" dir="2700000" algn="tl" rotWithShape="0">
              <a:prstClr val="black">
                <a:alpha val="97000"/>
              </a:prstClr>
            </a:outerShdw>
          </a:effectLst>
        </p:spPr>
        <p:txBody>
          <a:bodyPr wrap="square" rtlCol="0">
            <a:spAutoFit/>
          </a:bodyPr>
          <a:lstStyle/>
          <a:p>
            <a:pPr algn="ctr"/>
            <a:r>
              <a:rPr lang="pt-BR" sz="8800" dirty="0">
                <a:solidFill>
                  <a:schemeClr val="accent4"/>
                </a:solidFill>
                <a:latin typeface="Regular Brush" panose="02000500000000000000" pitchFamily="50" charset="0"/>
                <a:cs typeface="Arial" panose="020B0604020202020204" pitchFamily="34" charset="0"/>
              </a:rPr>
              <a:t>Equipo de </a:t>
            </a:r>
            <a:r>
              <a:rPr lang="pt-BR" sz="8800" dirty="0" err="1">
                <a:solidFill>
                  <a:schemeClr val="accent4"/>
                </a:solidFill>
                <a:latin typeface="Regular Brush" panose="02000500000000000000" pitchFamily="50" charset="0"/>
                <a:cs typeface="Arial" panose="020B0604020202020204" pitchFamily="34" charset="0"/>
              </a:rPr>
              <a:t>protección</a:t>
            </a:r>
            <a:r>
              <a:rPr lang="pt-BR" sz="8800" dirty="0">
                <a:solidFill>
                  <a:schemeClr val="accent4"/>
                </a:solidFill>
                <a:latin typeface="Regular Brush" panose="02000500000000000000" pitchFamily="50" charset="0"/>
                <a:cs typeface="Arial" panose="020B0604020202020204" pitchFamily="34" charset="0"/>
              </a:rPr>
              <a:t>  </a:t>
            </a:r>
            <a:r>
              <a:rPr lang="pt-BR" sz="8800" dirty="0" err="1">
                <a:solidFill>
                  <a:schemeClr val="accent4"/>
                </a:solidFill>
                <a:latin typeface="Regular Brush" panose="02000500000000000000" pitchFamily="50" charset="0"/>
                <a:cs typeface="Arial" panose="020B0604020202020204" pitchFamily="34" charset="0"/>
              </a:rPr>
              <a:t>personal</a:t>
            </a:r>
            <a:endParaRPr lang="pt-BR" sz="8800" dirty="0">
              <a:solidFill>
                <a:schemeClr val="accent4"/>
              </a:solidFill>
              <a:latin typeface="Regular Brush" panose="02000500000000000000" pitchFamily="50" charset="0"/>
              <a:cs typeface="Arial" panose="020B0604020202020204" pitchFamily="34" charset="0"/>
            </a:endParaRPr>
          </a:p>
        </p:txBody>
      </p:sp>
    </p:spTree>
    <p:extLst>
      <p:ext uri="{BB962C8B-B14F-4D97-AF65-F5344CB8AC3E}">
        <p14:creationId xmlns:p14="http://schemas.microsoft.com/office/powerpoint/2010/main" val="37055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F9A99092-170A-4072-93F2-3305BDCCDB8E}"/>
              </a:ext>
            </a:extLst>
          </p:cNvPr>
          <p:cNvSpPr txBox="1"/>
          <p:nvPr/>
        </p:nvSpPr>
        <p:spPr>
          <a:xfrm>
            <a:off x="1061542" y="1263100"/>
            <a:ext cx="7514897" cy="523220"/>
          </a:xfrm>
          <a:prstGeom prst="rect">
            <a:avLst/>
          </a:prstGeom>
          <a:solidFill>
            <a:schemeClr val="tx2">
              <a:lumMod val="40000"/>
              <a:lumOff val="60000"/>
            </a:schemeClr>
          </a:solidFill>
        </p:spPr>
        <p:txBody>
          <a:bodyPr wrap="square" rtlCol="0">
            <a:spAutoFit/>
          </a:bodyPr>
          <a:lstStyle/>
          <a:p>
            <a:r>
              <a:rPr lang="pt-BR" sz="2800" b="1" dirty="0">
                <a:latin typeface="Arial" panose="020B0604020202020204" pitchFamily="34" charset="0"/>
                <a:cs typeface="Arial" panose="020B0604020202020204" pitchFamily="34" charset="0"/>
              </a:rPr>
              <a:t>Fortalece tu </a:t>
            </a:r>
            <a:r>
              <a:rPr lang="pt-BR" sz="2800" b="1" dirty="0" err="1">
                <a:latin typeface="Arial" panose="020B0604020202020204" pitchFamily="34" charset="0"/>
                <a:cs typeface="Arial" panose="020B0604020202020204" pitchFamily="34" charset="0"/>
              </a:rPr>
              <a:t>fe</a:t>
            </a:r>
            <a:endParaRPr lang="pt-BR" sz="2800" b="1" dirty="0">
              <a:latin typeface="Arial" panose="020B0604020202020204" pitchFamily="34" charset="0"/>
              <a:cs typeface="Arial" panose="020B0604020202020204" pitchFamily="34" charset="0"/>
            </a:endParaRPr>
          </a:p>
        </p:txBody>
      </p:sp>
      <p:sp>
        <p:nvSpPr>
          <p:cNvPr id="4" name="CaixaDeTexto 3">
            <a:extLst>
              <a:ext uri="{FF2B5EF4-FFF2-40B4-BE49-F238E27FC236}">
                <a16:creationId xmlns:a16="http://schemas.microsoft.com/office/drawing/2014/main" id="{29C6157E-B1FD-40E2-9710-BAA16731B7DE}"/>
              </a:ext>
            </a:extLst>
          </p:cNvPr>
          <p:cNvSpPr txBox="1"/>
          <p:nvPr/>
        </p:nvSpPr>
        <p:spPr>
          <a:xfrm>
            <a:off x="346842" y="652552"/>
            <a:ext cx="567560" cy="1569660"/>
          </a:xfrm>
          <a:prstGeom prst="rect">
            <a:avLst/>
          </a:prstGeom>
          <a:noFill/>
        </p:spPr>
        <p:txBody>
          <a:bodyPr wrap="square" rtlCol="0">
            <a:spAutoFit/>
          </a:bodyPr>
          <a:lstStyle/>
          <a:p>
            <a:r>
              <a:rPr lang="pt-BR" sz="9600" b="1" dirty="0">
                <a:solidFill>
                  <a:srgbClr val="002060"/>
                </a:solidFill>
                <a:latin typeface="Arial" panose="020B0604020202020204" pitchFamily="34" charset="0"/>
                <a:cs typeface="Arial" panose="020B0604020202020204" pitchFamily="34" charset="0"/>
              </a:rPr>
              <a:t>1</a:t>
            </a:r>
          </a:p>
        </p:txBody>
      </p:sp>
      <p:sp>
        <p:nvSpPr>
          <p:cNvPr id="9" name="CaixaDeTexto 8">
            <a:extLst>
              <a:ext uri="{FF2B5EF4-FFF2-40B4-BE49-F238E27FC236}">
                <a16:creationId xmlns:a16="http://schemas.microsoft.com/office/drawing/2014/main" id="{48589647-22B2-4F3C-9E81-0228433D4ADB}"/>
              </a:ext>
            </a:extLst>
          </p:cNvPr>
          <p:cNvSpPr txBox="1"/>
          <p:nvPr/>
        </p:nvSpPr>
        <p:spPr>
          <a:xfrm>
            <a:off x="1135115" y="2222212"/>
            <a:ext cx="7367753" cy="3416320"/>
          </a:xfrm>
          <a:prstGeom prst="rect">
            <a:avLst/>
          </a:prstGeom>
          <a:noFill/>
        </p:spPr>
        <p:txBody>
          <a:bodyPr wrap="square" rtlCol="0">
            <a:spAutoFit/>
          </a:bodyPr>
          <a:lstStyle/>
          <a:p>
            <a:r>
              <a:rPr lang="es-ES" sz="2400" b="1" dirty="0">
                <a:latin typeface="Arial" panose="020B0604020202020204" pitchFamily="34" charset="0"/>
                <a:cs typeface="Arial" panose="020B0604020202020204" pitchFamily="34" charset="0"/>
              </a:rPr>
              <a:t>Para resistir en los momentos difíciles es importante tener una fe sólida en Dios y confiar en su protección y cuidado. Esto implica mantener una relación cercana con Dios, orar, leer la Biblia y asistir a la iglesia. Al hacer esto, estarás fortaleciendo tu armadura espiritual y estarás preparado para enfrentar cualquier desafío que se te presente. Aquí es donde el culto familiar cobra una gran relevancia. </a:t>
            </a:r>
            <a:endParaRPr lang="pt-BR"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73610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F9A99092-170A-4072-93F2-3305BDCCDB8E}"/>
              </a:ext>
            </a:extLst>
          </p:cNvPr>
          <p:cNvSpPr txBox="1"/>
          <p:nvPr/>
        </p:nvSpPr>
        <p:spPr>
          <a:xfrm>
            <a:off x="1061542" y="1263100"/>
            <a:ext cx="7514897" cy="523220"/>
          </a:xfrm>
          <a:prstGeom prst="rect">
            <a:avLst/>
          </a:prstGeom>
          <a:solidFill>
            <a:schemeClr val="tx2">
              <a:lumMod val="40000"/>
              <a:lumOff val="60000"/>
            </a:schemeClr>
          </a:solidFill>
        </p:spPr>
        <p:txBody>
          <a:bodyPr wrap="square" rtlCol="0">
            <a:spAutoFit/>
          </a:bodyPr>
          <a:lstStyle/>
          <a:p>
            <a:r>
              <a:rPr lang="pt-BR" sz="2800" b="1" dirty="0">
                <a:latin typeface="Arial" panose="020B0604020202020204" pitchFamily="34" charset="0"/>
                <a:cs typeface="Arial" panose="020B0604020202020204" pitchFamily="34" charset="0"/>
              </a:rPr>
              <a:t>Vista</a:t>
            </a:r>
          </a:p>
        </p:txBody>
      </p:sp>
      <p:sp>
        <p:nvSpPr>
          <p:cNvPr id="4" name="CaixaDeTexto 3">
            <a:extLst>
              <a:ext uri="{FF2B5EF4-FFF2-40B4-BE49-F238E27FC236}">
                <a16:creationId xmlns:a16="http://schemas.microsoft.com/office/drawing/2014/main" id="{29C6157E-B1FD-40E2-9710-BAA16731B7DE}"/>
              </a:ext>
            </a:extLst>
          </p:cNvPr>
          <p:cNvSpPr txBox="1"/>
          <p:nvPr/>
        </p:nvSpPr>
        <p:spPr>
          <a:xfrm>
            <a:off x="346842" y="652552"/>
            <a:ext cx="567560" cy="1569660"/>
          </a:xfrm>
          <a:prstGeom prst="rect">
            <a:avLst/>
          </a:prstGeom>
          <a:noFill/>
        </p:spPr>
        <p:txBody>
          <a:bodyPr wrap="square" rtlCol="0">
            <a:spAutoFit/>
          </a:bodyPr>
          <a:lstStyle/>
          <a:p>
            <a:r>
              <a:rPr lang="pt-BR" sz="9600" b="1" dirty="0">
                <a:solidFill>
                  <a:srgbClr val="002060"/>
                </a:solidFill>
                <a:latin typeface="Arial" panose="020B0604020202020204" pitchFamily="34" charset="0"/>
                <a:cs typeface="Arial" panose="020B0604020202020204" pitchFamily="34" charset="0"/>
              </a:rPr>
              <a:t>2</a:t>
            </a:r>
          </a:p>
        </p:txBody>
      </p:sp>
      <p:sp>
        <p:nvSpPr>
          <p:cNvPr id="9" name="CaixaDeTexto 8">
            <a:extLst>
              <a:ext uri="{FF2B5EF4-FFF2-40B4-BE49-F238E27FC236}">
                <a16:creationId xmlns:a16="http://schemas.microsoft.com/office/drawing/2014/main" id="{48589647-22B2-4F3C-9E81-0228433D4ADB}"/>
              </a:ext>
            </a:extLst>
          </p:cNvPr>
          <p:cNvSpPr txBox="1"/>
          <p:nvPr/>
        </p:nvSpPr>
        <p:spPr>
          <a:xfrm>
            <a:off x="1135115" y="2222212"/>
            <a:ext cx="7367753" cy="1938992"/>
          </a:xfrm>
          <a:prstGeom prst="rect">
            <a:avLst/>
          </a:prstGeom>
          <a:noFill/>
        </p:spPr>
        <p:txBody>
          <a:bodyPr wrap="square" rtlCol="0">
            <a:spAutoFit/>
          </a:bodyPr>
          <a:lstStyle/>
          <a:p>
            <a:r>
              <a:rPr lang="es-ES" sz="2400" b="1" dirty="0">
                <a:latin typeface="Arial" panose="020B0604020202020204" pitchFamily="34" charset="0"/>
                <a:cs typeface="Arial" panose="020B0604020202020204" pitchFamily="34" charset="0"/>
              </a:rPr>
              <a:t>Cuida lo que ves. Evita exponerte a imágenes inapropiadas que puedan debilitar tu mente y tu espíritu. En su lugar, busca ver cosas que te edifiquen y te inspiren, como la belleza de la naturaleza o el arte.</a:t>
            </a:r>
            <a:endParaRPr lang="pt-BR"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31851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F9A99092-170A-4072-93F2-3305BDCCDB8E}"/>
              </a:ext>
            </a:extLst>
          </p:cNvPr>
          <p:cNvSpPr txBox="1"/>
          <p:nvPr/>
        </p:nvSpPr>
        <p:spPr>
          <a:xfrm>
            <a:off x="1061542" y="1263100"/>
            <a:ext cx="7514897" cy="523220"/>
          </a:xfrm>
          <a:prstGeom prst="rect">
            <a:avLst/>
          </a:prstGeom>
          <a:solidFill>
            <a:schemeClr val="tx2">
              <a:lumMod val="40000"/>
              <a:lumOff val="60000"/>
            </a:schemeClr>
          </a:solidFill>
        </p:spPr>
        <p:txBody>
          <a:bodyPr wrap="square" rtlCol="0">
            <a:spAutoFit/>
          </a:bodyPr>
          <a:lstStyle/>
          <a:p>
            <a:r>
              <a:rPr lang="pt-BR" sz="2800" b="1" dirty="0" err="1">
                <a:latin typeface="Arial" panose="020B0604020202020204" pitchFamily="34" charset="0"/>
                <a:cs typeface="Arial" panose="020B0604020202020204" pitchFamily="34" charset="0"/>
              </a:rPr>
              <a:t>Oído</a:t>
            </a:r>
            <a:endParaRPr lang="pt-BR" sz="2800" b="1" dirty="0">
              <a:latin typeface="Arial" panose="020B0604020202020204" pitchFamily="34" charset="0"/>
              <a:cs typeface="Arial" panose="020B0604020202020204" pitchFamily="34" charset="0"/>
            </a:endParaRPr>
          </a:p>
        </p:txBody>
      </p:sp>
      <p:sp>
        <p:nvSpPr>
          <p:cNvPr id="4" name="CaixaDeTexto 3">
            <a:extLst>
              <a:ext uri="{FF2B5EF4-FFF2-40B4-BE49-F238E27FC236}">
                <a16:creationId xmlns:a16="http://schemas.microsoft.com/office/drawing/2014/main" id="{29C6157E-B1FD-40E2-9710-BAA16731B7DE}"/>
              </a:ext>
            </a:extLst>
          </p:cNvPr>
          <p:cNvSpPr txBox="1"/>
          <p:nvPr/>
        </p:nvSpPr>
        <p:spPr>
          <a:xfrm>
            <a:off x="346842" y="652552"/>
            <a:ext cx="567560" cy="1569660"/>
          </a:xfrm>
          <a:prstGeom prst="rect">
            <a:avLst/>
          </a:prstGeom>
          <a:noFill/>
        </p:spPr>
        <p:txBody>
          <a:bodyPr wrap="square" rtlCol="0">
            <a:spAutoFit/>
          </a:bodyPr>
          <a:lstStyle/>
          <a:p>
            <a:r>
              <a:rPr lang="pt-BR" sz="9600" b="1" dirty="0">
                <a:solidFill>
                  <a:srgbClr val="002060"/>
                </a:solidFill>
                <a:latin typeface="Arial" panose="020B0604020202020204" pitchFamily="34" charset="0"/>
                <a:cs typeface="Arial" panose="020B0604020202020204" pitchFamily="34" charset="0"/>
              </a:rPr>
              <a:t>3</a:t>
            </a:r>
          </a:p>
        </p:txBody>
      </p:sp>
      <p:sp>
        <p:nvSpPr>
          <p:cNvPr id="9" name="CaixaDeTexto 8">
            <a:extLst>
              <a:ext uri="{FF2B5EF4-FFF2-40B4-BE49-F238E27FC236}">
                <a16:creationId xmlns:a16="http://schemas.microsoft.com/office/drawing/2014/main" id="{48589647-22B2-4F3C-9E81-0228433D4ADB}"/>
              </a:ext>
            </a:extLst>
          </p:cNvPr>
          <p:cNvSpPr txBox="1"/>
          <p:nvPr/>
        </p:nvSpPr>
        <p:spPr>
          <a:xfrm>
            <a:off x="1135115" y="2222212"/>
            <a:ext cx="7367753" cy="1569660"/>
          </a:xfrm>
          <a:prstGeom prst="rect">
            <a:avLst/>
          </a:prstGeom>
          <a:noFill/>
        </p:spPr>
        <p:txBody>
          <a:bodyPr wrap="square" rtlCol="0">
            <a:spAutoFit/>
          </a:bodyPr>
          <a:lstStyle/>
          <a:p>
            <a:r>
              <a:rPr lang="es-ES" sz="2400" b="1" dirty="0">
                <a:latin typeface="Arial" panose="020B0604020202020204" pitchFamily="34" charset="0"/>
                <a:cs typeface="Arial" panose="020B0604020202020204" pitchFamily="34" charset="0"/>
              </a:rPr>
              <a:t>Cuida lo que escuchas. Escucha música y palabras que te inspiren y te ayuden a crecer espiritualmente. Evita las conversaciones negativas y las críticas destructivas.</a:t>
            </a:r>
            <a:endParaRPr lang="pt-BR"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04182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F9A99092-170A-4072-93F2-3305BDCCDB8E}"/>
              </a:ext>
            </a:extLst>
          </p:cNvPr>
          <p:cNvSpPr txBox="1"/>
          <p:nvPr/>
        </p:nvSpPr>
        <p:spPr>
          <a:xfrm>
            <a:off x="1061542" y="1263100"/>
            <a:ext cx="7514897" cy="523220"/>
          </a:xfrm>
          <a:prstGeom prst="rect">
            <a:avLst/>
          </a:prstGeom>
          <a:solidFill>
            <a:schemeClr val="tx2">
              <a:lumMod val="40000"/>
              <a:lumOff val="60000"/>
            </a:schemeClr>
          </a:solidFill>
        </p:spPr>
        <p:txBody>
          <a:bodyPr wrap="square" rtlCol="0">
            <a:spAutoFit/>
          </a:bodyPr>
          <a:lstStyle/>
          <a:p>
            <a:r>
              <a:rPr lang="pt-BR" sz="2800" b="1" dirty="0">
                <a:latin typeface="Arial" panose="020B0604020202020204" pitchFamily="34" charset="0"/>
                <a:cs typeface="Arial" panose="020B0604020202020204" pitchFamily="34" charset="0"/>
              </a:rPr>
              <a:t>Olfato</a:t>
            </a:r>
          </a:p>
        </p:txBody>
      </p:sp>
      <p:sp>
        <p:nvSpPr>
          <p:cNvPr id="4" name="CaixaDeTexto 3">
            <a:extLst>
              <a:ext uri="{FF2B5EF4-FFF2-40B4-BE49-F238E27FC236}">
                <a16:creationId xmlns:a16="http://schemas.microsoft.com/office/drawing/2014/main" id="{29C6157E-B1FD-40E2-9710-BAA16731B7DE}"/>
              </a:ext>
            </a:extLst>
          </p:cNvPr>
          <p:cNvSpPr txBox="1"/>
          <p:nvPr/>
        </p:nvSpPr>
        <p:spPr>
          <a:xfrm>
            <a:off x="346842" y="652552"/>
            <a:ext cx="567560" cy="1569660"/>
          </a:xfrm>
          <a:prstGeom prst="rect">
            <a:avLst/>
          </a:prstGeom>
          <a:noFill/>
        </p:spPr>
        <p:txBody>
          <a:bodyPr wrap="square" rtlCol="0">
            <a:spAutoFit/>
          </a:bodyPr>
          <a:lstStyle/>
          <a:p>
            <a:r>
              <a:rPr lang="pt-BR" sz="9600" b="1" dirty="0">
                <a:solidFill>
                  <a:srgbClr val="002060"/>
                </a:solidFill>
                <a:latin typeface="Arial" panose="020B0604020202020204" pitchFamily="34" charset="0"/>
                <a:cs typeface="Arial" panose="020B0604020202020204" pitchFamily="34" charset="0"/>
              </a:rPr>
              <a:t>4</a:t>
            </a:r>
          </a:p>
        </p:txBody>
      </p:sp>
      <p:sp>
        <p:nvSpPr>
          <p:cNvPr id="9" name="CaixaDeTexto 8">
            <a:extLst>
              <a:ext uri="{FF2B5EF4-FFF2-40B4-BE49-F238E27FC236}">
                <a16:creationId xmlns:a16="http://schemas.microsoft.com/office/drawing/2014/main" id="{48589647-22B2-4F3C-9E81-0228433D4ADB}"/>
              </a:ext>
            </a:extLst>
          </p:cNvPr>
          <p:cNvSpPr txBox="1"/>
          <p:nvPr/>
        </p:nvSpPr>
        <p:spPr>
          <a:xfrm>
            <a:off x="1135115" y="2222212"/>
            <a:ext cx="7367753" cy="1938992"/>
          </a:xfrm>
          <a:prstGeom prst="rect">
            <a:avLst/>
          </a:prstGeom>
          <a:noFill/>
        </p:spPr>
        <p:txBody>
          <a:bodyPr wrap="square" rtlCol="0">
            <a:spAutoFit/>
          </a:bodyPr>
          <a:lstStyle/>
          <a:p>
            <a:r>
              <a:rPr lang="es-ES" sz="2400" b="1" dirty="0">
                <a:latin typeface="Arial" panose="020B0604020202020204" pitchFamily="34" charset="0"/>
                <a:cs typeface="Arial" panose="020B0604020202020204" pitchFamily="34" charset="0"/>
              </a:rPr>
              <a:t>Cuida los olores que te rodean. Los olores pueden tener un impacto en nuestro estado de ánimo y en cómo nos sentimos. Busca olores que te ayuden a relajarte y a sentirte bien, como el aroma de las velas o el perfume natural.</a:t>
            </a:r>
            <a:endParaRPr lang="pt-BR"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8255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F9A99092-170A-4072-93F2-3305BDCCDB8E}"/>
              </a:ext>
            </a:extLst>
          </p:cNvPr>
          <p:cNvSpPr txBox="1"/>
          <p:nvPr/>
        </p:nvSpPr>
        <p:spPr>
          <a:xfrm>
            <a:off x="1061542" y="1263100"/>
            <a:ext cx="7514897" cy="523220"/>
          </a:xfrm>
          <a:prstGeom prst="rect">
            <a:avLst/>
          </a:prstGeom>
          <a:solidFill>
            <a:schemeClr val="tx2">
              <a:lumMod val="40000"/>
              <a:lumOff val="60000"/>
            </a:schemeClr>
          </a:solidFill>
        </p:spPr>
        <p:txBody>
          <a:bodyPr wrap="square" rtlCol="0">
            <a:spAutoFit/>
          </a:bodyPr>
          <a:lstStyle/>
          <a:p>
            <a:r>
              <a:rPr lang="pt-BR" sz="2800" b="1" dirty="0" err="1">
                <a:latin typeface="Arial" panose="020B0604020202020204" pitchFamily="34" charset="0"/>
                <a:cs typeface="Arial" panose="020B0604020202020204" pitchFamily="34" charset="0"/>
              </a:rPr>
              <a:t>Gusto</a:t>
            </a:r>
            <a:endParaRPr lang="pt-BR" sz="2800" b="1" dirty="0">
              <a:latin typeface="Arial" panose="020B0604020202020204" pitchFamily="34" charset="0"/>
              <a:cs typeface="Arial" panose="020B0604020202020204" pitchFamily="34" charset="0"/>
            </a:endParaRPr>
          </a:p>
        </p:txBody>
      </p:sp>
      <p:sp>
        <p:nvSpPr>
          <p:cNvPr id="4" name="CaixaDeTexto 3">
            <a:extLst>
              <a:ext uri="{FF2B5EF4-FFF2-40B4-BE49-F238E27FC236}">
                <a16:creationId xmlns:a16="http://schemas.microsoft.com/office/drawing/2014/main" id="{29C6157E-B1FD-40E2-9710-BAA16731B7DE}"/>
              </a:ext>
            </a:extLst>
          </p:cNvPr>
          <p:cNvSpPr txBox="1"/>
          <p:nvPr/>
        </p:nvSpPr>
        <p:spPr>
          <a:xfrm>
            <a:off x="346842" y="652552"/>
            <a:ext cx="567560" cy="1569660"/>
          </a:xfrm>
          <a:prstGeom prst="rect">
            <a:avLst/>
          </a:prstGeom>
          <a:noFill/>
        </p:spPr>
        <p:txBody>
          <a:bodyPr wrap="square" rtlCol="0">
            <a:spAutoFit/>
          </a:bodyPr>
          <a:lstStyle/>
          <a:p>
            <a:r>
              <a:rPr lang="pt-BR" sz="9600" b="1" dirty="0">
                <a:solidFill>
                  <a:srgbClr val="002060"/>
                </a:solidFill>
                <a:latin typeface="Arial" panose="020B0604020202020204" pitchFamily="34" charset="0"/>
                <a:cs typeface="Arial" panose="020B0604020202020204" pitchFamily="34" charset="0"/>
              </a:rPr>
              <a:t>5</a:t>
            </a:r>
          </a:p>
        </p:txBody>
      </p:sp>
      <p:sp>
        <p:nvSpPr>
          <p:cNvPr id="9" name="CaixaDeTexto 8">
            <a:extLst>
              <a:ext uri="{FF2B5EF4-FFF2-40B4-BE49-F238E27FC236}">
                <a16:creationId xmlns:a16="http://schemas.microsoft.com/office/drawing/2014/main" id="{48589647-22B2-4F3C-9E81-0228433D4ADB}"/>
              </a:ext>
            </a:extLst>
          </p:cNvPr>
          <p:cNvSpPr txBox="1"/>
          <p:nvPr/>
        </p:nvSpPr>
        <p:spPr>
          <a:xfrm>
            <a:off x="1135115" y="2222212"/>
            <a:ext cx="7367753" cy="2308324"/>
          </a:xfrm>
          <a:prstGeom prst="rect">
            <a:avLst/>
          </a:prstGeom>
          <a:noFill/>
        </p:spPr>
        <p:txBody>
          <a:bodyPr wrap="square" rtlCol="0">
            <a:spAutoFit/>
          </a:bodyPr>
          <a:lstStyle/>
          <a:p>
            <a:r>
              <a:rPr lang="es-ES" sz="2400" b="1" dirty="0">
                <a:latin typeface="Arial" panose="020B0604020202020204" pitchFamily="34" charset="0"/>
                <a:cs typeface="Arial" panose="020B0604020202020204" pitchFamily="34" charset="0"/>
              </a:rPr>
              <a:t>Cuida lo que comes. La comida es una forma importante de nutrir nuestro cuerpo y nuestra alma. Busca alimentos que te den energía y te hagan sentir bien. Evita los alimentos procesados y los dulces en exceso, que pueden ser perjudiciales para tu salud.</a:t>
            </a:r>
            <a:endParaRPr lang="pt-BR"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79346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F9A99092-170A-4072-93F2-3305BDCCDB8E}"/>
              </a:ext>
            </a:extLst>
          </p:cNvPr>
          <p:cNvSpPr txBox="1"/>
          <p:nvPr/>
        </p:nvSpPr>
        <p:spPr>
          <a:xfrm>
            <a:off x="1061542" y="1263100"/>
            <a:ext cx="7514897" cy="523220"/>
          </a:xfrm>
          <a:prstGeom prst="rect">
            <a:avLst/>
          </a:prstGeom>
          <a:solidFill>
            <a:schemeClr val="tx2">
              <a:lumMod val="40000"/>
              <a:lumOff val="60000"/>
            </a:schemeClr>
          </a:solidFill>
        </p:spPr>
        <p:txBody>
          <a:bodyPr wrap="square" rtlCol="0">
            <a:spAutoFit/>
          </a:bodyPr>
          <a:lstStyle/>
          <a:p>
            <a:r>
              <a:rPr lang="pt-BR" sz="2800" b="1" dirty="0">
                <a:latin typeface="Arial" panose="020B0604020202020204" pitchFamily="34" charset="0"/>
                <a:cs typeface="Arial" panose="020B0604020202020204" pitchFamily="34" charset="0"/>
              </a:rPr>
              <a:t>Tacto</a:t>
            </a:r>
          </a:p>
        </p:txBody>
      </p:sp>
      <p:sp>
        <p:nvSpPr>
          <p:cNvPr id="4" name="CaixaDeTexto 3">
            <a:extLst>
              <a:ext uri="{FF2B5EF4-FFF2-40B4-BE49-F238E27FC236}">
                <a16:creationId xmlns:a16="http://schemas.microsoft.com/office/drawing/2014/main" id="{29C6157E-B1FD-40E2-9710-BAA16731B7DE}"/>
              </a:ext>
            </a:extLst>
          </p:cNvPr>
          <p:cNvSpPr txBox="1"/>
          <p:nvPr/>
        </p:nvSpPr>
        <p:spPr>
          <a:xfrm>
            <a:off x="346842" y="652552"/>
            <a:ext cx="567560" cy="1569660"/>
          </a:xfrm>
          <a:prstGeom prst="rect">
            <a:avLst/>
          </a:prstGeom>
          <a:noFill/>
        </p:spPr>
        <p:txBody>
          <a:bodyPr wrap="square" rtlCol="0">
            <a:spAutoFit/>
          </a:bodyPr>
          <a:lstStyle/>
          <a:p>
            <a:r>
              <a:rPr lang="pt-BR" sz="9600" b="1" dirty="0">
                <a:solidFill>
                  <a:srgbClr val="002060"/>
                </a:solidFill>
                <a:latin typeface="Arial" panose="020B0604020202020204" pitchFamily="34" charset="0"/>
                <a:cs typeface="Arial" panose="020B0604020202020204" pitchFamily="34" charset="0"/>
              </a:rPr>
              <a:t>6</a:t>
            </a:r>
          </a:p>
        </p:txBody>
      </p:sp>
      <p:sp>
        <p:nvSpPr>
          <p:cNvPr id="9" name="CaixaDeTexto 8">
            <a:extLst>
              <a:ext uri="{FF2B5EF4-FFF2-40B4-BE49-F238E27FC236}">
                <a16:creationId xmlns:a16="http://schemas.microsoft.com/office/drawing/2014/main" id="{48589647-22B2-4F3C-9E81-0228433D4ADB}"/>
              </a:ext>
            </a:extLst>
          </p:cNvPr>
          <p:cNvSpPr txBox="1"/>
          <p:nvPr/>
        </p:nvSpPr>
        <p:spPr>
          <a:xfrm>
            <a:off x="1135115" y="2222212"/>
            <a:ext cx="7367753" cy="2677656"/>
          </a:xfrm>
          <a:prstGeom prst="rect">
            <a:avLst/>
          </a:prstGeom>
          <a:noFill/>
        </p:spPr>
        <p:txBody>
          <a:bodyPr wrap="square" rtlCol="0">
            <a:spAutoFit/>
          </a:bodyPr>
          <a:lstStyle/>
          <a:p>
            <a:r>
              <a:rPr lang="es-ES" sz="2400" b="1" dirty="0">
                <a:latin typeface="Arial" panose="020B0604020202020204" pitchFamily="34" charset="0"/>
                <a:cs typeface="Arial" panose="020B0604020202020204" pitchFamily="34" charset="0"/>
              </a:rPr>
              <a:t>Cuida tu cuerpo. Tu cuerpo es un templo sagrado, y es importante cuidarlo bien. Busca formas de mantener tu cuerpo en buen estado físico, como el ejercicio regular y la buena higiene personal. También es importante cuidar tus relaciones interpersonales y evitar el contacto físico inapropiado o negativo.</a:t>
            </a:r>
            <a:endParaRPr lang="pt-BR"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59492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019507" y="2114676"/>
            <a:ext cx="7304688" cy="2246769"/>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Cuando estudiamos la palabra de Dios diariamente y oramos por su protección sobre nuestra familia, reclamando la victoria de Jesús sobre Satanás, elegimos el bien sobre el mal.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17206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177161" y="1736303"/>
            <a:ext cx="7304688" cy="2246769"/>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Cuando oramos por un campo de protección alrededor de nuestra familia, se comisionan ángeles que sobresalen en fuerza, ellos pelean la batalla por nosotros y las fuerzas del mal se retiran.</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47716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AA4177B5-03F0-423D-9187-01E0B405FC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7787" y="269838"/>
            <a:ext cx="6306206" cy="4459923"/>
          </a:xfrm>
          <a:prstGeom prst="ellipse">
            <a:avLst/>
          </a:prstGeom>
          <a:ln>
            <a:noFill/>
          </a:ln>
          <a:effectLst>
            <a:softEdge rad="112500"/>
          </a:effectLst>
        </p:spPr>
      </p:pic>
      <p:sp>
        <p:nvSpPr>
          <p:cNvPr id="2" name="CaixaDeTexto 1">
            <a:extLst>
              <a:ext uri="{FF2B5EF4-FFF2-40B4-BE49-F238E27FC236}">
                <a16:creationId xmlns:a16="http://schemas.microsoft.com/office/drawing/2014/main" id="{FE34A7B3-6F2C-4301-B912-3CD9004E0E42}"/>
              </a:ext>
            </a:extLst>
          </p:cNvPr>
          <p:cNvSpPr txBox="1"/>
          <p:nvPr/>
        </p:nvSpPr>
        <p:spPr>
          <a:xfrm>
            <a:off x="4794189" y="1376414"/>
            <a:ext cx="5504688" cy="2246769"/>
          </a:xfrm>
          <a:prstGeom prst="rect">
            <a:avLst/>
          </a:prstGeom>
          <a:noFill/>
          <a:effectLst>
            <a:outerShdw blurRad="50800" dist="50800" dir="5400000" algn="ctr" rotWithShape="0">
              <a:schemeClr val="tx1"/>
            </a:outerShdw>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2800" b="1" i="0" u="none" strike="noStrike" kern="1200" cap="none" spc="0" normalizeH="0" baseline="0" noProof="0" dirty="0">
                <a:ln>
                  <a:noFill/>
                </a:ln>
                <a:solidFill>
                  <a:srgbClr val="FFC000"/>
                </a:solidFill>
                <a:effectLst/>
                <a:uLnTx/>
                <a:uFillTx/>
                <a:latin typeface="Arial" panose="020B0604020202020204" pitchFamily="34" charset="0"/>
                <a:ea typeface="+mn-ea"/>
                <a:cs typeface="Arial" panose="020B0604020202020204" pitchFamily="34" charset="0"/>
              </a:rPr>
              <a:t>“y amarás al Señor tu Dios de todo tu corazón, y de toda tu alma, y con todas tus fuerzas”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2800" b="1" i="0" u="none" strike="noStrike" kern="1200" cap="none" spc="0" normalizeH="0" baseline="0" noProof="0" dirty="0">
              <a:ln>
                <a:noFill/>
              </a:ln>
              <a:solidFill>
                <a:srgbClr val="FFC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2800" b="1" i="0" u="none" strike="noStrike" kern="1200" cap="none" spc="0" normalizeH="0" baseline="0" noProof="0" dirty="0" err="1">
                <a:ln>
                  <a:noFill/>
                </a:ln>
                <a:solidFill>
                  <a:srgbClr val="FFC000"/>
                </a:solidFill>
                <a:effectLst/>
                <a:uLnTx/>
                <a:uFillTx/>
                <a:latin typeface="Arial" panose="020B0604020202020204" pitchFamily="34" charset="0"/>
                <a:ea typeface="+mn-ea"/>
                <a:cs typeface="Arial" panose="020B0604020202020204" pitchFamily="34" charset="0"/>
              </a:rPr>
              <a:t>Deuteronomio</a:t>
            </a:r>
            <a:r>
              <a:rPr kumimoji="0" lang="pt-BR" sz="2800" b="1" i="0" u="none" strike="noStrike" kern="1200" cap="none" spc="0" normalizeH="0" baseline="0" noProof="0" dirty="0">
                <a:ln>
                  <a:noFill/>
                </a:ln>
                <a:solidFill>
                  <a:srgbClr val="FFC000"/>
                </a:solidFill>
                <a:effectLst/>
                <a:uLnTx/>
                <a:uFillTx/>
                <a:latin typeface="Arial" panose="020B0604020202020204" pitchFamily="34" charset="0"/>
                <a:ea typeface="+mn-ea"/>
                <a:cs typeface="Arial" panose="020B0604020202020204" pitchFamily="34" charset="0"/>
              </a:rPr>
              <a:t> 6:5</a:t>
            </a:r>
          </a:p>
        </p:txBody>
      </p:sp>
    </p:spTree>
    <p:extLst>
      <p:ext uri="{BB962C8B-B14F-4D97-AF65-F5344CB8AC3E}">
        <p14:creationId xmlns:p14="http://schemas.microsoft.com/office/powerpoint/2010/main" val="3348269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674974" y="1345953"/>
            <a:ext cx="7514897" cy="3108543"/>
          </a:xfrm>
          <a:prstGeom prst="rect">
            <a:avLst/>
          </a:prstGeom>
          <a:noFill/>
        </p:spPr>
        <p:txBody>
          <a:bodyPr wrap="square" rtlCol="0">
            <a:spAutoFit/>
          </a:bodyPr>
          <a:lstStyle/>
          <a:p>
            <a:pPr algn="ctr"/>
            <a:r>
              <a:rPr lang="es-ES" sz="2800" b="1" i="1" dirty="0">
                <a:latin typeface="Arial" panose="020B0604020202020204" pitchFamily="34" charset="0"/>
                <a:cs typeface="Arial" panose="020B0604020202020204" pitchFamily="34" charset="0"/>
              </a:rPr>
              <a:t>"Vestíos de toda la armadura de Dios, para que </a:t>
            </a:r>
            <a:r>
              <a:rPr lang="es-ES" sz="2800" b="1" i="1" dirty="0" err="1">
                <a:latin typeface="Arial" panose="020B0604020202020204" pitchFamily="34" charset="0"/>
                <a:cs typeface="Arial" panose="020B0604020202020204" pitchFamily="34" charset="0"/>
              </a:rPr>
              <a:t>podais</a:t>
            </a:r>
            <a:r>
              <a:rPr lang="es-ES" sz="2800" b="1" i="1" dirty="0">
                <a:latin typeface="Arial" panose="020B0604020202020204" pitchFamily="34" charset="0"/>
                <a:cs typeface="Arial" panose="020B0604020202020204" pitchFamily="34" charset="0"/>
              </a:rPr>
              <a:t> estar firmes contra las asechanzas del diablo. Porque no tenemos lucha contra sangre y carne, sino contra principados, contra potestades, contra gobernadores de las tinieblas de este siglo..." (Efesios 6:11,12).</a:t>
            </a:r>
            <a:endParaRPr lang="pt-BR" sz="2800" b="1"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75447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032327" y="999112"/>
            <a:ext cx="7071149" cy="4832092"/>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Antes de la pandemia que comenzó en el 2020, pocas personas fuera de la comunidad de asistencia médica sabían algo sobre el equipo de protección individual (EPI). Eso cambió muy rápido. </a:t>
            </a:r>
          </a:p>
          <a:p>
            <a:pPr algn="ctr"/>
            <a:r>
              <a:rPr lang="es-ES" sz="2800" b="1" dirty="0">
                <a:latin typeface="Arial" panose="020B0604020202020204" pitchFamily="34" charset="0"/>
                <a:cs typeface="Arial" panose="020B0604020202020204" pitchFamily="34" charset="0"/>
              </a:rPr>
              <a:t>La mayoría de los profesionales médicos piensan en el EPI en términos de las cinco áreas más vulnerables a los enemigos o amenazas de la salud: ojos y cara, manos, cuerpo, sistema respiratorio y oídos. </a:t>
            </a:r>
          </a:p>
        </p:txBody>
      </p:sp>
    </p:spTree>
    <p:extLst>
      <p:ext uri="{BB962C8B-B14F-4D97-AF65-F5344CB8AC3E}">
        <p14:creationId xmlns:p14="http://schemas.microsoft.com/office/powerpoint/2010/main" val="198569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 name="Imagem 9">
            <a:extLst>
              <a:ext uri="{FF2B5EF4-FFF2-40B4-BE49-F238E27FC236}">
                <a16:creationId xmlns:a16="http://schemas.microsoft.com/office/drawing/2014/main" id="{183014C6-B749-4F0D-BFF7-AEE6E2656B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229" y="1100326"/>
            <a:ext cx="7126012" cy="5039712"/>
          </a:xfrm>
          <a:prstGeom prst="rect">
            <a:avLst/>
          </a:prstGeom>
        </p:spPr>
      </p:pic>
      <p:sp>
        <p:nvSpPr>
          <p:cNvPr id="2" name="CaixaDeTexto 1">
            <a:extLst>
              <a:ext uri="{FF2B5EF4-FFF2-40B4-BE49-F238E27FC236}">
                <a16:creationId xmlns:a16="http://schemas.microsoft.com/office/drawing/2014/main" id="{FE34A7B3-6F2C-4301-B912-3CD9004E0E42}"/>
              </a:ext>
            </a:extLst>
          </p:cNvPr>
          <p:cNvSpPr txBox="1"/>
          <p:nvPr/>
        </p:nvSpPr>
        <p:spPr>
          <a:xfrm>
            <a:off x="948032" y="1810568"/>
            <a:ext cx="5626704" cy="3416320"/>
          </a:xfrm>
          <a:prstGeom prst="rect">
            <a:avLst/>
          </a:prstGeom>
          <a:noFill/>
          <a:effectLst>
            <a:outerShdw blurRad="50800" dist="38100" dir="5400000" algn="t" rotWithShape="0">
              <a:prstClr val="black">
                <a:alpha val="40000"/>
              </a:prstClr>
            </a:outerShdw>
          </a:effectLst>
        </p:spPr>
        <p:txBody>
          <a:bodyPr wrap="square" rtlCol="0">
            <a:spAutoFit/>
          </a:bodyPr>
          <a:lstStyle/>
          <a:p>
            <a:pPr algn="ctr"/>
            <a:r>
              <a:rPr lang="es-ES" sz="3600" b="1" dirty="0">
                <a:solidFill>
                  <a:schemeClr val="accent4"/>
                </a:solidFill>
                <a:effectLst>
                  <a:outerShdw blurRad="50800" dist="50800" dir="5400000" algn="ctr" rotWithShape="0">
                    <a:schemeClr val="tx1"/>
                  </a:outerShdw>
                </a:effectLst>
                <a:latin typeface="Arial" panose="020B0604020202020204" pitchFamily="34" charset="0"/>
                <a:cs typeface="Arial" panose="020B0604020202020204" pitchFamily="34" charset="0"/>
              </a:rPr>
              <a:t>Hoy vamos a repasar los beneficios que obtenemos de usar guantes cuando estamos trabajando en una construcción</a:t>
            </a:r>
            <a:endParaRPr lang="pt-BR" sz="3600" b="1" dirty="0">
              <a:solidFill>
                <a:schemeClr val="accent4"/>
              </a:solidFill>
              <a:effectLst>
                <a:outerShdw blurRad="50800" dist="50800" dir="5400000" algn="ctr" rotWithShape="0">
                  <a:schemeClr val="tx1"/>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04588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881246" y="1773092"/>
            <a:ext cx="7162170" cy="1754326"/>
          </a:xfrm>
          <a:prstGeom prst="rect">
            <a:avLst/>
          </a:prstGeom>
          <a:noFill/>
        </p:spPr>
        <p:txBody>
          <a:bodyPr wrap="square" rtlCol="0">
            <a:spAutoFit/>
          </a:bodyPr>
          <a:lstStyle/>
          <a:p>
            <a:r>
              <a:rPr lang="pt-BR" sz="5400" b="1" dirty="0">
                <a:latin typeface="Arial" panose="020B0604020202020204" pitchFamily="34" charset="0"/>
                <a:cs typeface="Arial" panose="020B0604020202020204" pitchFamily="34" charset="0"/>
              </a:rPr>
              <a:t>Nos </a:t>
            </a:r>
            <a:r>
              <a:rPr lang="pt-BR" sz="5400" b="1" dirty="0" err="1">
                <a:latin typeface="Arial" panose="020B0604020202020204" pitchFamily="34" charset="0"/>
                <a:cs typeface="Arial" panose="020B0604020202020204" pitchFamily="34" charset="0"/>
              </a:rPr>
              <a:t>protegen</a:t>
            </a:r>
            <a:r>
              <a:rPr lang="pt-BR" sz="5400" b="1" dirty="0">
                <a:latin typeface="Arial" panose="020B0604020202020204" pitchFamily="34" charset="0"/>
                <a:cs typeface="Arial" panose="020B0604020202020204" pitchFamily="34" charset="0"/>
              </a:rPr>
              <a:t> contra lesiones</a:t>
            </a:r>
          </a:p>
        </p:txBody>
      </p:sp>
      <p:sp>
        <p:nvSpPr>
          <p:cNvPr id="3" name="CaixaDeTexto 2">
            <a:extLst>
              <a:ext uri="{FF2B5EF4-FFF2-40B4-BE49-F238E27FC236}">
                <a16:creationId xmlns:a16="http://schemas.microsoft.com/office/drawing/2014/main" id="{F163A962-F84E-45F7-96E0-679A277E241D}"/>
              </a:ext>
            </a:extLst>
          </p:cNvPr>
          <p:cNvSpPr txBox="1"/>
          <p:nvPr/>
        </p:nvSpPr>
        <p:spPr>
          <a:xfrm>
            <a:off x="772510" y="1225239"/>
            <a:ext cx="1319048" cy="2646878"/>
          </a:xfrm>
          <a:prstGeom prst="rect">
            <a:avLst/>
          </a:prstGeom>
          <a:noFill/>
        </p:spPr>
        <p:txBody>
          <a:bodyPr wrap="square" rtlCol="0">
            <a:spAutoFit/>
          </a:bodyPr>
          <a:lstStyle/>
          <a:p>
            <a:r>
              <a:rPr lang="pt-BR" sz="16600" b="1" dirty="0">
                <a:solidFill>
                  <a:srgbClr val="002060"/>
                </a:solidFill>
                <a:latin typeface="Arial" panose="020B0604020202020204" pitchFamily="34" charset="0"/>
                <a:cs typeface="Arial" panose="020B0604020202020204" pitchFamily="34" charset="0"/>
              </a:rPr>
              <a:t>1</a:t>
            </a:r>
          </a:p>
        </p:txBody>
      </p:sp>
    </p:spTree>
    <p:extLst>
      <p:ext uri="{BB962C8B-B14F-4D97-AF65-F5344CB8AC3E}">
        <p14:creationId xmlns:p14="http://schemas.microsoft.com/office/powerpoint/2010/main" val="701532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271750" y="1985068"/>
            <a:ext cx="6022429" cy="2246769"/>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Los guantes de construcción ayudan a proteger las manos y los dedos de lesiones causadas por cortes, raspones, pinchazos, impactos y abrasiones.</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5654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2091558" y="1745660"/>
            <a:ext cx="8296026" cy="1754326"/>
          </a:xfrm>
          <a:prstGeom prst="rect">
            <a:avLst/>
          </a:prstGeom>
          <a:noFill/>
        </p:spPr>
        <p:txBody>
          <a:bodyPr wrap="square" rtlCol="0">
            <a:spAutoFit/>
          </a:bodyPr>
          <a:lstStyle/>
          <a:p>
            <a:r>
              <a:rPr lang="es-ES" sz="5400" b="1" dirty="0">
                <a:latin typeface="Arial" panose="020B0604020202020204" pitchFamily="34" charset="0"/>
                <a:cs typeface="Arial" panose="020B0604020202020204" pitchFamily="34" charset="0"/>
              </a:rPr>
              <a:t>Nos ayudan a prevenir enfermedades</a:t>
            </a:r>
            <a:endParaRPr lang="pt-BR" sz="5400" b="1" dirty="0">
              <a:latin typeface="Arial" panose="020B0604020202020204" pitchFamily="34" charset="0"/>
              <a:cs typeface="Arial" panose="020B0604020202020204" pitchFamily="34" charset="0"/>
            </a:endParaRPr>
          </a:p>
        </p:txBody>
      </p:sp>
      <p:sp>
        <p:nvSpPr>
          <p:cNvPr id="3" name="CaixaDeTexto 2">
            <a:extLst>
              <a:ext uri="{FF2B5EF4-FFF2-40B4-BE49-F238E27FC236}">
                <a16:creationId xmlns:a16="http://schemas.microsoft.com/office/drawing/2014/main" id="{F163A962-F84E-45F7-96E0-679A277E241D}"/>
              </a:ext>
            </a:extLst>
          </p:cNvPr>
          <p:cNvSpPr txBox="1"/>
          <p:nvPr/>
        </p:nvSpPr>
        <p:spPr>
          <a:xfrm>
            <a:off x="772510" y="1225239"/>
            <a:ext cx="1319048" cy="2646878"/>
          </a:xfrm>
          <a:prstGeom prst="rect">
            <a:avLst/>
          </a:prstGeom>
          <a:noFill/>
        </p:spPr>
        <p:txBody>
          <a:bodyPr wrap="square" rtlCol="0">
            <a:spAutoFit/>
          </a:bodyPr>
          <a:lstStyle/>
          <a:p>
            <a:r>
              <a:rPr lang="pt-BR" sz="16600" b="1" dirty="0">
                <a:solidFill>
                  <a:srgbClr val="002060"/>
                </a:solidFill>
                <a:latin typeface="Arial" panose="020B0604020202020204" pitchFamily="34" charset="0"/>
                <a:cs typeface="Arial" panose="020B0604020202020204" pitchFamily="34" charset="0"/>
              </a:rPr>
              <a:t>2</a:t>
            </a:r>
          </a:p>
        </p:txBody>
      </p:sp>
    </p:spTree>
    <p:extLst>
      <p:ext uri="{BB962C8B-B14F-4D97-AF65-F5344CB8AC3E}">
        <p14:creationId xmlns:p14="http://schemas.microsoft.com/office/powerpoint/2010/main" val="3076355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536028" y="1212578"/>
            <a:ext cx="7641020" cy="4401205"/>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Los trabajadores de la construcción pueden contraer enfermedades causadas por bacterias, virus y otros contaminantes. A menudo están expuestos a una amplia gama de desechos, como escombros, materiales peligrosos y productos químicos. Los guantes de construcción ayudan a prevenir la exposición directa a estos contaminantes y a reducir el riesgo de infección.</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3733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TotalTime>
  <Words>963</Words>
  <Application>Microsoft Macintosh PowerPoint</Application>
  <PresentationFormat>Widescreen</PresentationFormat>
  <Paragraphs>48</Paragraphs>
  <Slides>28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Calibri Light</vt:lpstr>
      <vt:lpstr>Regular Brush</vt:lpstr>
      <vt:lpstr>Tema do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Alana Seifert</dc:creator>
  <cp:lastModifiedBy>DSA - Victor Trivelato</cp:lastModifiedBy>
  <cp:revision>22</cp:revision>
  <dcterms:created xsi:type="dcterms:W3CDTF">2023-09-16T22:47:56Z</dcterms:created>
  <dcterms:modified xsi:type="dcterms:W3CDTF">2023-11-16T20:27:01Z</dcterms:modified>
</cp:coreProperties>
</file>