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9" r:id="rId13"/>
    <p:sldId id="268" r:id="rId14"/>
    <p:sldId id="270" r:id="rId15"/>
    <p:sldId id="271" r:id="rId16"/>
    <p:sldId id="272" r:id="rId17"/>
    <p:sldId id="273" r:id="rId18"/>
    <p:sldId id="275" r:id="rId19"/>
    <p:sldId id="274" r:id="rId20"/>
    <p:sldId id="284" r:id="rId21"/>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660"/>
  </p:normalViewPr>
  <p:slideViewPr>
    <p:cSldViewPr snapToGrid="0">
      <p:cViewPr varScale="1">
        <p:scale>
          <a:sx n="105" d="100"/>
          <a:sy n="105" d="100"/>
        </p:scale>
        <p:origin x="216"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D3578E-60B4-460C-A416-87D8419F5C44}"/>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3FF7155F-3DC9-4381-B6CD-998CAF0739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2B519851-B638-481A-AA49-0B92CEFA0690}"/>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8E312433-1A25-4CB2-8FA0-325A7610ACD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2124E7E-5A67-41B0-8D32-C54C0F7C4D1D}"/>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5751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B720DD-BD74-4246-8520-1986745C4F91}"/>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E045D76-28FC-4E99-A530-15FBE7A4D39D}"/>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DF684C9-028F-4490-809C-2C687798C706}"/>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C2E42CB9-2C7A-48C0-9D53-1E7FFEC4808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9532D546-77ED-4AA4-9D33-DC4DF655DAA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67808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2EE8A33-D094-4FFF-94B4-4270BEF00505}"/>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F0E35848-9675-46D3-A90D-C6AE6E71F60B}"/>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50E2E26-AC5F-4844-854D-1C1D9C83752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9DF15274-A729-4E1C-BCD9-C37618F25A0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CC1FAF2-D87D-4F0C-BBCC-2C9FE1151284}"/>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4057166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F1BA41-A8B5-49E6-81DF-49C6DA15DBEA}"/>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4FD47A2E-D193-4163-BDF9-CB4C21DACCC4}"/>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990231F-7E62-410B-89AF-2431BD5DFB99}"/>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06CD4197-FF26-49F6-9F17-36A2C8735B1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4046BC1-F578-4B9B-B9E6-BD6ECDB27F10}"/>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270147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5BF33-7AD0-47E0-8EAC-B2B8575A3FDE}"/>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485D7E77-0829-4059-B139-208F33F4A9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C3CC40E3-E42D-490D-B852-8BED774BC82A}"/>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EE20A8E5-AC4A-4CAF-BDD6-6EBA0AAB4E4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A06A3D8-D8C6-432E-95A0-B5E25B54DF97}"/>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01892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B2E3E-4EDE-4587-8485-A5D7F598345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01C85821-A9B1-4CCD-B504-F4379FF3215C}"/>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145CD2FE-3966-4A61-82DD-97AF8D10616F}"/>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8FAEA88F-E784-4CA4-9E28-501BBB727E8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3A744034-3E43-49D6-8AD6-5EC113274545}"/>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FDDD2E6-BCAD-45B5-8BB1-E17CD33DE5B9}"/>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27175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81A819-56AC-46C6-A5BD-8C399D87BFFB}"/>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312103AC-53ED-4BE9-B358-1502B7E016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87DD3B81-0789-439D-80CF-FA056E15BE5B}"/>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F72C571-FB7C-43C0-8905-1AF2B66F0A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32B1C67D-159D-4971-AA65-F1C3F625A181}"/>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6A6F943D-4B8D-4416-B708-C0B1EBCBA78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8" name="Espaço Reservado para Rodapé 7">
            <a:extLst>
              <a:ext uri="{FF2B5EF4-FFF2-40B4-BE49-F238E27FC236}">
                <a16:creationId xmlns:a16="http://schemas.microsoft.com/office/drawing/2014/main" id="{222F066C-1044-4B4C-BABB-607062534F67}"/>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2E6EB71E-EE9E-4E14-8DE6-1CB71F0F05B6}"/>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44523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BC8EF7-6E23-488A-8EFA-7EC34F6DE184}"/>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B23824E1-2F6B-417A-AD2C-FCA726A7F6EE}"/>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4" name="Espaço Reservado para Rodapé 3">
            <a:extLst>
              <a:ext uri="{FF2B5EF4-FFF2-40B4-BE49-F238E27FC236}">
                <a16:creationId xmlns:a16="http://schemas.microsoft.com/office/drawing/2014/main" id="{D8F653BE-0142-495D-B673-FEF42AB80CE9}"/>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52CC249A-2F4A-4664-9632-9915C42989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7839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4FC13AFA-ABD8-4E01-9C09-DF0C89227C9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3" name="Espaço Reservado para Rodapé 2">
            <a:extLst>
              <a:ext uri="{FF2B5EF4-FFF2-40B4-BE49-F238E27FC236}">
                <a16:creationId xmlns:a16="http://schemas.microsoft.com/office/drawing/2014/main" id="{FD7B5CF4-0F62-4EC8-B0DB-E3D7E1BACD72}"/>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19A6F49D-3DAC-42EA-B2AD-36E92D7E40E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1868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4420F4-461C-43CB-B3B6-25437EA596B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7243C772-1C91-4C04-ADD1-698547001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BF4DE70F-BFDC-4D0A-B87A-909FA2AF12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0D09374B-6993-4DA0-9383-7DCB30AE66B3}"/>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C80BA2B8-EC90-49AC-A72F-04BCFB932DB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D36737D6-4DC9-4A7A-A040-092791326632}"/>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36956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36E2B9-CF13-40DD-AF1D-A960A6FD8279}"/>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4BBD6262-5C26-4A5B-89C7-965AEDDF44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1C0CADBB-0A67-41B5-8E5F-7EDDD58B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341CEA73-2E4F-4513-8FE5-F7A51BE63FB4}"/>
              </a:ext>
            </a:extLst>
          </p:cNvPr>
          <p:cNvSpPr>
            <a:spLocks noGrp="1"/>
          </p:cNvSpPr>
          <p:nvPr>
            <p:ph type="dt" sz="half" idx="10"/>
          </p:nvPr>
        </p:nvSpPr>
        <p:spPr/>
        <p:txBody>
          <a:bodyPr/>
          <a:lstStyle/>
          <a:p>
            <a:fld id="{EAB62287-4EB2-45A8-908F-5419D64E8828}" type="datetimeFigureOut">
              <a:rPr lang="pt-BR" smtClean="0"/>
              <a:t>16/11/2023</a:t>
            </a:fld>
            <a:endParaRPr lang="pt-BR"/>
          </a:p>
        </p:txBody>
      </p:sp>
      <p:sp>
        <p:nvSpPr>
          <p:cNvPr id="6" name="Espaço Reservado para Rodapé 5">
            <a:extLst>
              <a:ext uri="{FF2B5EF4-FFF2-40B4-BE49-F238E27FC236}">
                <a16:creationId xmlns:a16="http://schemas.microsoft.com/office/drawing/2014/main" id="{AAB572BC-619B-469C-BE8A-51A1ABAF768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9D61F91-8E6F-48C6-8636-EFA7A08BE1EF}"/>
              </a:ext>
            </a:extLst>
          </p:cNvPr>
          <p:cNvSpPr>
            <a:spLocks noGrp="1"/>
          </p:cNvSpPr>
          <p:nvPr>
            <p:ph type="sldNum" sz="quarter" idx="12"/>
          </p:nvPr>
        </p:nvSpPr>
        <p:spPr/>
        <p:txBody>
          <a:bodyPr/>
          <a:lstStyle/>
          <a:p>
            <a:fld id="{6481FE14-2C62-4DA5-8A21-7DC400973F50}" type="slidenum">
              <a:rPr lang="pt-BR" smtClean="0"/>
              <a:t>‹#›</a:t>
            </a:fld>
            <a:endParaRPr lang="pt-BR"/>
          </a:p>
        </p:txBody>
      </p:sp>
    </p:spTree>
    <p:extLst>
      <p:ext uri="{BB962C8B-B14F-4D97-AF65-F5344CB8AC3E}">
        <p14:creationId xmlns:p14="http://schemas.microsoft.com/office/powerpoint/2010/main" val="197315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A63E17B-0D04-4D71-B4B5-623FEFE3CF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21B013BA-D02F-4BF4-BB54-C761B1EAAE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DFDB14A3-9FAB-48FA-9A30-0574824A3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62287-4EB2-45A8-908F-5419D64E8828}" type="datetimeFigureOut">
              <a:rPr lang="pt-BR" smtClean="0"/>
              <a:t>16/11/2023</a:t>
            </a:fld>
            <a:endParaRPr lang="pt-BR"/>
          </a:p>
        </p:txBody>
      </p:sp>
      <p:sp>
        <p:nvSpPr>
          <p:cNvPr id="5" name="Espaço Reservado para Rodapé 4">
            <a:extLst>
              <a:ext uri="{FF2B5EF4-FFF2-40B4-BE49-F238E27FC236}">
                <a16:creationId xmlns:a16="http://schemas.microsoft.com/office/drawing/2014/main" id="{22B1F6DA-37AB-4DBF-BF23-4522091545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00693B06-9D79-4F49-B885-FB75A85E4C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1FE14-2C62-4DA5-8A21-7DC400973F50}" type="slidenum">
              <a:rPr lang="pt-BR" smtClean="0"/>
              <a:t>‹#›</a:t>
            </a:fld>
            <a:endParaRPr lang="pt-BR"/>
          </a:p>
        </p:txBody>
      </p:sp>
    </p:spTree>
    <p:extLst>
      <p:ext uri="{BB962C8B-B14F-4D97-AF65-F5344CB8AC3E}">
        <p14:creationId xmlns:p14="http://schemas.microsoft.com/office/powerpoint/2010/main" val="12969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754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208689" y="1969322"/>
            <a:ext cx="7378263" cy="3970318"/>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Muchos municipios exigen que se presenten los planos antes de conceder permisos de construcción. Los planos le permiten a los ingenieros y arquitectos verificar que la estructura cumpla con los códigos y normativas aplicables, lo que es fundamental para garantizar la seguridad de la obra y de las personas que la habitarán.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130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746234" y="1496356"/>
            <a:ext cx="7514897" cy="2677656"/>
          </a:xfrm>
          <a:prstGeom prst="rect">
            <a:avLst/>
          </a:prstGeom>
          <a:noFill/>
        </p:spPr>
        <p:txBody>
          <a:bodyPr wrap="square" rtlCol="0">
            <a:spAutoFit/>
          </a:bodyPr>
          <a:lstStyle/>
          <a:p>
            <a:pPr algn="just"/>
            <a:r>
              <a:rPr lang="es-ES" sz="2800" b="1" dirty="0">
                <a:latin typeface="Arial" panose="020B0604020202020204" pitchFamily="34" charset="0"/>
                <a:cs typeface="Arial" panose="020B0604020202020204" pitchFamily="34" charset="0"/>
              </a:rPr>
              <a:t>La Biblia nos dice que, en el principio, Dios tenía un plan, un "plan divino" que se estableció́ por primera vez en su mente y su corazón. Estableció una secuencia y orden preciso durante la semana de la creación, una semana literal de siete días.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2362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48558" y="1033298"/>
            <a:ext cx="9278008" cy="523220"/>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El primer día, hubo el día y la noche (Génesis 1:3-5). </a:t>
            </a:r>
            <a:endParaRPr lang="pt-BR" sz="28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289034" y="339912"/>
            <a:ext cx="1319048" cy="1446550"/>
          </a:xfrm>
          <a:prstGeom prst="rect">
            <a:avLst/>
          </a:prstGeom>
          <a:noFill/>
        </p:spPr>
        <p:txBody>
          <a:bodyPr wrap="square" rtlCol="0">
            <a:spAutoFit/>
          </a:bodyPr>
          <a:lstStyle/>
          <a:p>
            <a:r>
              <a:rPr lang="pt-BR" sz="8800" b="1" dirty="0">
                <a:solidFill>
                  <a:srgbClr val="002060"/>
                </a:solidFill>
                <a:latin typeface="Arial" panose="020B0604020202020204" pitchFamily="34" charset="0"/>
                <a:cs typeface="Arial" panose="020B0604020202020204" pitchFamily="34" charset="0"/>
              </a:rPr>
              <a:t>1</a:t>
            </a:r>
          </a:p>
        </p:txBody>
      </p:sp>
      <p:sp>
        <p:nvSpPr>
          <p:cNvPr id="4" name="CaixaDeTexto 3">
            <a:extLst>
              <a:ext uri="{FF2B5EF4-FFF2-40B4-BE49-F238E27FC236}">
                <a16:creationId xmlns:a16="http://schemas.microsoft.com/office/drawing/2014/main" id="{3BBCE28B-6989-4A67-87A3-6D1BE1F06258}"/>
              </a:ext>
            </a:extLst>
          </p:cNvPr>
          <p:cNvSpPr txBox="1"/>
          <p:nvPr/>
        </p:nvSpPr>
        <p:spPr>
          <a:xfrm>
            <a:off x="1447799" y="2002794"/>
            <a:ext cx="8389884" cy="954107"/>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En el segundo día, él separó la atmósfera de las aguas (Génesis 1:6-8). </a:t>
            </a:r>
            <a:endParaRPr lang="pt-BR" sz="2800" b="1" dirty="0">
              <a:latin typeface="Arial" panose="020B0604020202020204" pitchFamily="34" charset="0"/>
              <a:cs typeface="Arial" panose="020B0604020202020204" pitchFamily="34" charset="0"/>
            </a:endParaRPr>
          </a:p>
        </p:txBody>
      </p:sp>
      <p:sp>
        <p:nvSpPr>
          <p:cNvPr id="5" name="CaixaDeTexto 4">
            <a:extLst>
              <a:ext uri="{FF2B5EF4-FFF2-40B4-BE49-F238E27FC236}">
                <a16:creationId xmlns:a16="http://schemas.microsoft.com/office/drawing/2014/main" id="{C5E70F52-5EE7-4D1E-83D6-F6B00679EFE2}"/>
              </a:ext>
            </a:extLst>
          </p:cNvPr>
          <p:cNvSpPr txBox="1"/>
          <p:nvPr/>
        </p:nvSpPr>
        <p:spPr>
          <a:xfrm>
            <a:off x="788275" y="1701002"/>
            <a:ext cx="1319048" cy="1446550"/>
          </a:xfrm>
          <a:prstGeom prst="rect">
            <a:avLst/>
          </a:prstGeom>
          <a:noFill/>
        </p:spPr>
        <p:txBody>
          <a:bodyPr wrap="square" rtlCol="0">
            <a:spAutoFit/>
          </a:bodyPr>
          <a:lstStyle/>
          <a:p>
            <a:r>
              <a:rPr lang="pt-BR" sz="8800" b="1" dirty="0">
                <a:solidFill>
                  <a:srgbClr val="002060"/>
                </a:solidFill>
                <a:latin typeface="Arial" panose="020B0604020202020204" pitchFamily="34" charset="0"/>
                <a:cs typeface="Arial" panose="020B0604020202020204" pitchFamily="34" charset="0"/>
              </a:rPr>
              <a:t>2</a:t>
            </a:r>
          </a:p>
        </p:txBody>
      </p:sp>
      <p:sp>
        <p:nvSpPr>
          <p:cNvPr id="6" name="CaixaDeTexto 5">
            <a:extLst>
              <a:ext uri="{FF2B5EF4-FFF2-40B4-BE49-F238E27FC236}">
                <a16:creationId xmlns:a16="http://schemas.microsoft.com/office/drawing/2014/main" id="{A82874C6-A540-43E2-86CC-A7974B667381}"/>
              </a:ext>
            </a:extLst>
          </p:cNvPr>
          <p:cNvSpPr txBox="1"/>
          <p:nvPr/>
        </p:nvSpPr>
        <p:spPr>
          <a:xfrm>
            <a:off x="2267606" y="3475324"/>
            <a:ext cx="6308835" cy="3108543"/>
          </a:xfrm>
          <a:prstGeom prst="rect">
            <a:avLst/>
          </a:prstGeom>
          <a:noFill/>
        </p:spPr>
        <p:txBody>
          <a:bodyPr wrap="square" rtlCol="0">
            <a:spAutoFit/>
          </a:bodyPr>
          <a:lstStyle/>
          <a:p>
            <a:pPr algn="just"/>
            <a:r>
              <a:rPr lang="es-ES" sz="2800" b="1" dirty="0">
                <a:latin typeface="Arial" panose="020B0604020202020204" pitchFamily="34" charset="0"/>
                <a:cs typeface="Arial" panose="020B0604020202020204" pitchFamily="34" charset="0"/>
              </a:rPr>
              <a:t>En el tercer día, Dios separó la tierra de los mares y creó la vegetación, la hierba, las hierbas que producían semillas y los árboles frutales, todos necesarios para la manutención humana (Génesis 1:9-13).</a:t>
            </a:r>
            <a:endParaRPr lang="pt-BR" sz="2800" b="1" dirty="0">
              <a:latin typeface="Arial" panose="020B0604020202020204" pitchFamily="34" charset="0"/>
              <a:cs typeface="Arial" panose="020B0604020202020204" pitchFamily="34" charset="0"/>
            </a:endParaRPr>
          </a:p>
        </p:txBody>
      </p:sp>
      <p:sp>
        <p:nvSpPr>
          <p:cNvPr id="7" name="CaixaDeTexto 6">
            <a:extLst>
              <a:ext uri="{FF2B5EF4-FFF2-40B4-BE49-F238E27FC236}">
                <a16:creationId xmlns:a16="http://schemas.microsoft.com/office/drawing/2014/main" id="{7EF7B72E-1EF4-4F14-BE0C-290452219CD6}"/>
              </a:ext>
            </a:extLst>
          </p:cNvPr>
          <p:cNvSpPr txBox="1"/>
          <p:nvPr/>
        </p:nvSpPr>
        <p:spPr>
          <a:xfrm>
            <a:off x="1608082" y="3173532"/>
            <a:ext cx="1319048" cy="1446550"/>
          </a:xfrm>
          <a:prstGeom prst="rect">
            <a:avLst/>
          </a:prstGeom>
          <a:noFill/>
        </p:spPr>
        <p:txBody>
          <a:bodyPr wrap="square" rtlCol="0">
            <a:spAutoFit/>
          </a:bodyPr>
          <a:lstStyle/>
          <a:p>
            <a:r>
              <a:rPr lang="pt-BR" sz="88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839319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948558" y="551637"/>
            <a:ext cx="10759966" cy="1815882"/>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En el cuarto día, Dios creó el Sol, la Luna y las estrellas, </a:t>
            </a:r>
          </a:p>
          <a:p>
            <a:r>
              <a:rPr lang="es-ES" sz="2800" b="1" dirty="0">
                <a:latin typeface="Arial" panose="020B0604020202020204" pitchFamily="34" charset="0"/>
                <a:cs typeface="Arial" panose="020B0604020202020204" pitchFamily="34" charset="0"/>
              </a:rPr>
              <a:t>"Dios los puso en el firmamento de los cielos para dar luz sobre la tierra, y para gobernar sobre el día y sobre la noche, y para dividir la luz de las tinieblas" (Génesis 1:14-19).</a:t>
            </a:r>
            <a:endParaRPr lang="pt-BR" sz="28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289034" y="339912"/>
            <a:ext cx="1319048" cy="1446550"/>
          </a:xfrm>
          <a:prstGeom prst="rect">
            <a:avLst/>
          </a:prstGeom>
          <a:noFill/>
        </p:spPr>
        <p:txBody>
          <a:bodyPr wrap="square" rtlCol="0">
            <a:spAutoFit/>
          </a:bodyPr>
          <a:lstStyle/>
          <a:p>
            <a:r>
              <a:rPr lang="pt-BR" sz="8800" b="1" dirty="0">
                <a:solidFill>
                  <a:srgbClr val="002060"/>
                </a:solidFill>
                <a:latin typeface="Arial" panose="020B0604020202020204" pitchFamily="34" charset="0"/>
                <a:cs typeface="Arial" panose="020B0604020202020204" pitchFamily="34" charset="0"/>
              </a:rPr>
              <a:t>4</a:t>
            </a:r>
          </a:p>
        </p:txBody>
      </p:sp>
      <p:sp>
        <p:nvSpPr>
          <p:cNvPr id="6" name="CaixaDeTexto 5">
            <a:extLst>
              <a:ext uri="{FF2B5EF4-FFF2-40B4-BE49-F238E27FC236}">
                <a16:creationId xmlns:a16="http://schemas.microsoft.com/office/drawing/2014/main" id="{A82874C6-A540-43E2-86CC-A7974B667381}"/>
              </a:ext>
            </a:extLst>
          </p:cNvPr>
          <p:cNvSpPr txBox="1"/>
          <p:nvPr/>
        </p:nvSpPr>
        <p:spPr>
          <a:xfrm>
            <a:off x="1608082" y="2750111"/>
            <a:ext cx="6308835" cy="1815882"/>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En el quinto día, Dios creó todo tipo de seres marinos y creó todo tipo de aves para volar en el cielo (Génesis 1:20-23). </a:t>
            </a:r>
            <a:endParaRPr lang="pt-BR" sz="2800" b="1" dirty="0">
              <a:latin typeface="Arial" panose="020B0604020202020204" pitchFamily="34" charset="0"/>
              <a:cs typeface="Arial" panose="020B0604020202020204" pitchFamily="34" charset="0"/>
            </a:endParaRPr>
          </a:p>
        </p:txBody>
      </p:sp>
      <p:sp>
        <p:nvSpPr>
          <p:cNvPr id="7" name="CaixaDeTexto 6">
            <a:extLst>
              <a:ext uri="{FF2B5EF4-FFF2-40B4-BE49-F238E27FC236}">
                <a16:creationId xmlns:a16="http://schemas.microsoft.com/office/drawing/2014/main" id="{7EF7B72E-1EF4-4F14-BE0C-290452219CD6}"/>
              </a:ext>
            </a:extLst>
          </p:cNvPr>
          <p:cNvSpPr txBox="1"/>
          <p:nvPr/>
        </p:nvSpPr>
        <p:spPr>
          <a:xfrm>
            <a:off x="840827" y="2579244"/>
            <a:ext cx="1319048" cy="1446550"/>
          </a:xfrm>
          <a:prstGeom prst="rect">
            <a:avLst/>
          </a:prstGeom>
          <a:noFill/>
        </p:spPr>
        <p:txBody>
          <a:bodyPr wrap="square" rtlCol="0">
            <a:spAutoFit/>
          </a:bodyPr>
          <a:lstStyle/>
          <a:p>
            <a:r>
              <a:rPr lang="pt-BR" sz="8800" b="1" dirty="0">
                <a:solidFill>
                  <a:srgbClr val="002060"/>
                </a:solidFill>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2531154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27234" y="586133"/>
            <a:ext cx="9666889" cy="954107"/>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En el sexto día, Dios creó a los animales, y creó a los seres humanos a su propia imagen (Génesis 1:24-31). </a:t>
            </a:r>
            <a:endParaRPr lang="pt-BR" sz="28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289034" y="339912"/>
            <a:ext cx="1319048" cy="1446550"/>
          </a:xfrm>
          <a:prstGeom prst="rect">
            <a:avLst/>
          </a:prstGeom>
          <a:noFill/>
        </p:spPr>
        <p:txBody>
          <a:bodyPr wrap="square" rtlCol="0">
            <a:spAutoFit/>
          </a:bodyPr>
          <a:lstStyle/>
          <a:p>
            <a:r>
              <a:rPr lang="pt-BR" sz="8800" b="1" dirty="0">
                <a:solidFill>
                  <a:srgbClr val="002060"/>
                </a:solidFill>
                <a:latin typeface="Arial" panose="020B0604020202020204" pitchFamily="34" charset="0"/>
                <a:cs typeface="Arial" panose="020B0604020202020204" pitchFamily="34" charset="0"/>
              </a:rPr>
              <a:t>6</a:t>
            </a:r>
          </a:p>
        </p:txBody>
      </p:sp>
      <p:sp>
        <p:nvSpPr>
          <p:cNvPr id="6" name="CaixaDeTexto 5">
            <a:extLst>
              <a:ext uri="{FF2B5EF4-FFF2-40B4-BE49-F238E27FC236}">
                <a16:creationId xmlns:a16="http://schemas.microsoft.com/office/drawing/2014/main" id="{A82874C6-A540-43E2-86CC-A7974B667381}"/>
              </a:ext>
            </a:extLst>
          </p:cNvPr>
          <p:cNvSpPr txBox="1"/>
          <p:nvPr/>
        </p:nvSpPr>
        <p:spPr>
          <a:xfrm>
            <a:off x="1608082" y="2750111"/>
            <a:ext cx="6915808" cy="3108543"/>
          </a:xfrm>
          <a:prstGeom prst="rect">
            <a:avLst/>
          </a:prstGeom>
          <a:noFill/>
        </p:spPr>
        <p:txBody>
          <a:bodyPr wrap="square" rtlCol="0">
            <a:spAutoFit/>
          </a:bodyPr>
          <a:lstStyle/>
          <a:p>
            <a:pPr algn="just"/>
            <a:r>
              <a:rPr lang="es-ES" sz="2800" b="1" dirty="0">
                <a:latin typeface="Arial" panose="020B0604020202020204" pitchFamily="34" charset="0"/>
                <a:cs typeface="Arial" panose="020B0604020202020204" pitchFamily="34" charset="0"/>
              </a:rPr>
              <a:t>El día séptimo, Dios descansó y lo bendijo, e hizo santo el séptimo día, el sábado. Los científicos, astrónomos, biólogos, geólogos, médicos y físicos continúan desconcertados por la intrincada y detallada creatividad, todo hecho por la mano de Dios.</a:t>
            </a:r>
            <a:endParaRPr lang="pt-BR" sz="2800" b="1" dirty="0">
              <a:latin typeface="Arial" panose="020B0604020202020204" pitchFamily="34" charset="0"/>
              <a:cs typeface="Arial" panose="020B0604020202020204" pitchFamily="34" charset="0"/>
            </a:endParaRPr>
          </a:p>
        </p:txBody>
      </p:sp>
      <p:sp>
        <p:nvSpPr>
          <p:cNvPr id="7" name="CaixaDeTexto 6">
            <a:extLst>
              <a:ext uri="{FF2B5EF4-FFF2-40B4-BE49-F238E27FC236}">
                <a16:creationId xmlns:a16="http://schemas.microsoft.com/office/drawing/2014/main" id="{7EF7B72E-1EF4-4F14-BE0C-290452219CD6}"/>
              </a:ext>
            </a:extLst>
          </p:cNvPr>
          <p:cNvSpPr txBox="1"/>
          <p:nvPr/>
        </p:nvSpPr>
        <p:spPr>
          <a:xfrm>
            <a:off x="840827" y="2579244"/>
            <a:ext cx="1319048" cy="1446550"/>
          </a:xfrm>
          <a:prstGeom prst="rect">
            <a:avLst/>
          </a:prstGeom>
          <a:noFill/>
        </p:spPr>
        <p:txBody>
          <a:bodyPr wrap="square" rtlCol="0">
            <a:spAutoFit/>
          </a:bodyPr>
          <a:lstStyle/>
          <a:p>
            <a:r>
              <a:rPr lang="pt-BR" sz="8800" b="1" dirty="0">
                <a:solidFill>
                  <a:srgbClr val="002060"/>
                </a:solidFill>
                <a:latin typeface="Arial" panose="020B0604020202020204" pitchFamily="34" charset="0"/>
                <a:cs typeface="Arial" panose="020B0604020202020204" pitchFamily="34" charset="0"/>
              </a:rPr>
              <a:t>7</a:t>
            </a:r>
          </a:p>
        </p:txBody>
      </p:sp>
    </p:spTree>
    <p:extLst>
      <p:ext uri="{BB962C8B-B14F-4D97-AF65-F5344CB8AC3E}">
        <p14:creationId xmlns:p14="http://schemas.microsoft.com/office/powerpoint/2010/main" val="1075122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3121572" y="1338701"/>
            <a:ext cx="7514897" cy="2677656"/>
          </a:xfrm>
          <a:prstGeom prst="rect">
            <a:avLst/>
          </a:prstGeom>
          <a:noFill/>
        </p:spPr>
        <p:txBody>
          <a:bodyPr wrap="square" rtlCol="0">
            <a:spAutoFit/>
          </a:bodyPr>
          <a:lstStyle/>
          <a:p>
            <a:pPr algn="just"/>
            <a:r>
              <a:rPr lang="es-ES" sz="2800" b="1" dirty="0">
                <a:latin typeface="Arial" panose="020B0604020202020204" pitchFamily="34" charset="0"/>
                <a:cs typeface="Arial" panose="020B0604020202020204" pitchFamily="34" charset="0"/>
              </a:rPr>
              <a:t>Nuestro universo fue diseñado y creado por el Dios Creador, que lo construyó a propósito de forma majestuosa y culminó su creación con los seres humanos. Estamos hechos a su imagen; somos como él en carácter y propósito.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7772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114098" y="1832688"/>
            <a:ext cx="5307723" cy="1569660"/>
          </a:xfrm>
          <a:prstGeom prst="rect">
            <a:avLst/>
          </a:prstGeom>
          <a:noFill/>
        </p:spPr>
        <p:txBody>
          <a:bodyPr wrap="square" rtlCol="0">
            <a:spAutoFit/>
          </a:bodyPr>
          <a:lstStyle/>
          <a:p>
            <a:pPr algn="ctr"/>
            <a:r>
              <a:rPr lang="es-ES" sz="3200" b="1" dirty="0">
                <a:latin typeface="Arial" panose="020B0604020202020204" pitchFamily="34" charset="0"/>
                <a:cs typeface="Arial" panose="020B0604020202020204" pitchFamily="34" charset="0"/>
              </a:rPr>
              <a:t>Cuando Dios nos creó, dejó a la vista sus planos de construcción: la Biblia. </a:t>
            </a:r>
            <a:endParaRPr lang="pt-BR"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6448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578069" y="571445"/>
            <a:ext cx="7514897" cy="954107"/>
          </a:xfrm>
          <a:prstGeom prst="rect">
            <a:avLst/>
          </a:prstGeom>
          <a:noFill/>
        </p:spPr>
        <p:txBody>
          <a:bodyPr wrap="square" rtlCol="0">
            <a:spAutoFit/>
          </a:bodyPr>
          <a:lstStyle/>
          <a:p>
            <a:r>
              <a:rPr lang="es-ES" sz="2800" b="1" dirty="0">
                <a:latin typeface="Arial" panose="020B0604020202020204" pitchFamily="34" charset="0"/>
                <a:cs typeface="Arial" panose="020B0604020202020204" pitchFamily="34" charset="0"/>
              </a:rPr>
              <a:t>Ella, al igual que el plano en la construcción de una casa nos ayudan:</a:t>
            </a:r>
            <a:endParaRPr lang="pt-BR" sz="28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9A99092-170A-4072-93F2-3305BDCCDB8E}"/>
              </a:ext>
            </a:extLst>
          </p:cNvPr>
          <p:cNvSpPr txBox="1"/>
          <p:nvPr/>
        </p:nvSpPr>
        <p:spPr>
          <a:xfrm>
            <a:off x="1061544" y="2063915"/>
            <a:ext cx="7514897" cy="954107"/>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Como guía de precisión en la construcción de nuestro carácter.</a:t>
            </a:r>
            <a:endParaRPr lang="pt-BR" sz="2800" b="1"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29C6157E-B1FD-40E2-9710-BAA16731B7DE}"/>
              </a:ext>
            </a:extLst>
          </p:cNvPr>
          <p:cNvSpPr txBox="1"/>
          <p:nvPr/>
        </p:nvSpPr>
        <p:spPr>
          <a:xfrm>
            <a:off x="399392" y="1756138"/>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1</a:t>
            </a:r>
          </a:p>
        </p:txBody>
      </p:sp>
      <p:sp>
        <p:nvSpPr>
          <p:cNvPr id="5" name="CaixaDeTexto 4">
            <a:extLst>
              <a:ext uri="{FF2B5EF4-FFF2-40B4-BE49-F238E27FC236}">
                <a16:creationId xmlns:a16="http://schemas.microsoft.com/office/drawing/2014/main" id="{DFFF1FE7-F3ED-4A62-9EB8-58C3016CFC6C}"/>
              </a:ext>
            </a:extLst>
          </p:cNvPr>
          <p:cNvSpPr txBox="1"/>
          <p:nvPr/>
        </p:nvSpPr>
        <p:spPr>
          <a:xfrm>
            <a:off x="1061543" y="3204288"/>
            <a:ext cx="8586953" cy="954107"/>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Nos muestran los recursos que tenemos y cómo administrarlos para obtener buenos resultados.</a:t>
            </a:r>
            <a:endParaRPr lang="pt-BR" sz="2800" b="1" dirty="0">
              <a:latin typeface="Arial" panose="020B0604020202020204" pitchFamily="34" charset="0"/>
              <a:cs typeface="Arial" panose="020B0604020202020204" pitchFamily="34" charset="0"/>
            </a:endParaRPr>
          </a:p>
        </p:txBody>
      </p:sp>
      <p:sp>
        <p:nvSpPr>
          <p:cNvPr id="6" name="CaixaDeTexto 5">
            <a:extLst>
              <a:ext uri="{FF2B5EF4-FFF2-40B4-BE49-F238E27FC236}">
                <a16:creationId xmlns:a16="http://schemas.microsoft.com/office/drawing/2014/main" id="{6D828486-C858-4ACE-9A22-19A3D486D59C}"/>
              </a:ext>
            </a:extLst>
          </p:cNvPr>
          <p:cNvSpPr txBox="1"/>
          <p:nvPr/>
        </p:nvSpPr>
        <p:spPr>
          <a:xfrm>
            <a:off x="336331" y="2896511"/>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2</a:t>
            </a:r>
          </a:p>
        </p:txBody>
      </p:sp>
      <p:sp>
        <p:nvSpPr>
          <p:cNvPr id="7" name="CaixaDeTexto 6">
            <a:extLst>
              <a:ext uri="{FF2B5EF4-FFF2-40B4-BE49-F238E27FC236}">
                <a16:creationId xmlns:a16="http://schemas.microsoft.com/office/drawing/2014/main" id="{43204370-3CC1-48CA-81A8-4D3B128A8670}"/>
              </a:ext>
            </a:extLst>
          </p:cNvPr>
          <p:cNvSpPr txBox="1"/>
          <p:nvPr/>
        </p:nvSpPr>
        <p:spPr>
          <a:xfrm>
            <a:off x="1061544" y="4344661"/>
            <a:ext cx="7514897" cy="1815882"/>
          </a:xfrm>
          <a:prstGeom prst="rect">
            <a:avLst/>
          </a:prstGeom>
          <a:solidFill>
            <a:schemeClr val="tx2">
              <a:lumMod val="40000"/>
              <a:lumOff val="60000"/>
            </a:schemeClr>
          </a:solidFill>
        </p:spPr>
        <p:txBody>
          <a:bodyPr wrap="square" rtlCol="0">
            <a:spAutoFit/>
          </a:bodyPr>
          <a:lstStyle/>
          <a:p>
            <a:r>
              <a:rPr lang="es-ES" sz="2800" b="1" dirty="0">
                <a:latin typeface="Arial" panose="020B0604020202020204" pitchFamily="34" charset="0"/>
                <a:cs typeface="Arial" panose="020B0604020202020204" pitchFamily="34" charset="0"/>
              </a:rPr>
              <a:t>Nos habilitan a tener una vida equilibrada y feliz cuando cumplimos con las normas y principios preestablecidos: los 10 mandamientos.</a:t>
            </a:r>
            <a:endParaRPr lang="pt-BR" sz="2800" b="1" dirty="0">
              <a:latin typeface="Arial" panose="020B0604020202020204" pitchFamily="34" charset="0"/>
              <a:cs typeface="Arial" panose="020B0604020202020204" pitchFamily="34" charset="0"/>
            </a:endParaRPr>
          </a:p>
        </p:txBody>
      </p:sp>
      <p:sp>
        <p:nvSpPr>
          <p:cNvPr id="8" name="CaixaDeTexto 7">
            <a:extLst>
              <a:ext uri="{FF2B5EF4-FFF2-40B4-BE49-F238E27FC236}">
                <a16:creationId xmlns:a16="http://schemas.microsoft.com/office/drawing/2014/main" id="{E1C22DC6-4A0D-4EF9-8D1D-806400C16489}"/>
              </a:ext>
            </a:extLst>
          </p:cNvPr>
          <p:cNvSpPr txBox="1"/>
          <p:nvPr/>
        </p:nvSpPr>
        <p:spPr>
          <a:xfrm>
            <a:off x="336331" y="4036884"/>
            <a:ext cx="567560" cy="1569660"/>
          </a:xfrm>
          <a:prstGeom prst="rect">
            <a:avLst/>
          </a:prstGeom>
          <a:noFill/>
        </p:spPr>
        <p:txBody>
          <a:bodyPr wrap="square" rtlCol="0">
            <a:spAutoFit/>
          </a:bodyPr>
          <a:lstStyle/>
          <a:p>
            <a:r>
              <a:rPr lang="pt-BR" sz="96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414721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819809" y="874455"/>
            <a:ext cx="7577957" cy="2554545"/>
          </a:xfrm>
          <a:prstGeom prst="rect">
            <a:avLst/>
          </a:prstGeom>
          <a:noFill/>
        </p:spPr>
        <p:txBody>
          <a:bodyPr wrap="square" rtlCol="0">
            <a:spAutoFit/>
          </a:bodyPr>
          <a:lstStyle/>
          <a:p>
            <a:pPr algn="ctr"/>
            <a:r>
              <a:rPr lang="es-ES" sz="3200" b="1" dirty="0">
                <a:latin typeface="Arial" panose="020B0604020202020204" pitchFamily="34" charset="0"/>
                <a:cs typeface="Arial" panose="020B0604020202020204" pitchFamily="34" charset="0"/>
              </a:rPr>
              <a:t>El problema es que hoy nos hemos olvidado de consultar los planos y queremos construir nuestra vida en cualquier lugar, sin reglas y bajo nuestras propias condiciones. </a:t>
            </a:r>
            <a:endParaRPr lang="pt-BR"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5064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061548" y="1179255"/>
            <a:ext cx="7304688" cy="3539430"/>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Hoy tenemos muchos otros compromisos que compiten con Dios. Necesitamos volver a colocar las prioridades en su lugar. Solo tu familia puede decidir esas prioridades; pregúntense unos a otros si quieren vivir de acuerdo con “los planos” o seguir otras presiones y demandas externas. </a:t>
            </a:r>
          </a:p>
        </p:txBody>
      </p:sp>
    </p:spTree>
    <p:extLst>
      <p:ext uri="{BB962C8B-B14F-4D97-AF65-F5344CB8AC3E}">
        <p14:creationId xmlns:p14="http://schemas.microsoft.com/office/powerpoint/2010/main" val="271720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4CC4680-5893-448D-BF8E-E0907FFC664A}"/>
              </a:ext>
            </a:extLst>
          </p:cNvPr>
          <p:cNvSpPr txBox="1"/>
          <p:nvPr/>
        </p:nvSpPr>
        <p:spPr>
          <a:xfrm>
            <a:off x="2212848" y="2436926"/>
            <a:ext cx="8970369" cy="2800767"/>
          </a:xfrm>
          <a:prstGeom prst="rect">
            <a:avLst/>
          </a:prstGeom>
          <a:noFill/>
          <a:effectLst>
            <a:outerShdw blurRad="50800" dist="38100" dir="2700000" algn="tl" rotWithShape="0">
              <a:prstClr val="black">
                <a:alpha val="97000"/>
              </a:prstClr>
            </a:outerShdw>
          </a:effectLst>
        </p:spPr>
        <p:txBody>
          <a:bodyPr wrap="square" rtlCol="0">
            <a:spAutoFit/>
          </a:bodyPr>
          <a:lstStyle/>
          <a:p>
            <a:pPr algn="ctr"/>
            <a:r>
              <a:rPr lang="pt-BR" sz="8800" dirty="0">
                <a:solidFill>
                  <a:schemeClr val="accent4"/>
                </a:solidFill>
                <a:latin typeface="Regular Brush" panose="02000500000000000000" pitchFamily="50" charset="0"/>
                <a:cs typeface="Arial" panose="020B0604020202020204" pitchFamily="34" charset="0"/>
              </a:rPr>
              <a:t>Identificando as</a:t>
            </a:r>
          </a:p>
          <a:p>
            <a:pPr algn="ctr"/>
            <a:r>
              <a:rPr lang="pt-BR" sz="8800" dirty="0">
                <a:solidFill>
                  <a:schemeClr val="accent4"/>
                </a:solidFill>
                <a:latin typeface="Regular Brush" panose="02000500000000000000" pitchFamily="50" charset="0"/>
                <a:cs typeface="Arial" panose="020B0604020202020204" pitchFamily="34" charset="0"/>
              </a:rPr>
              <a:t>prioridades</a:t>
            </a:r>
          </a:p>
        </p:txBody>
      </p:sp>
    </p:spTree>
    <p:extLst>
      <p:ext uri="{BB962C8B-B14F-4D97-AF65-F5344CB8AC3E}">
        <p14:creationId xmlns:p14="http://schemas.microsoft.com/office/powerpoint/2010/main" val="3705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AA4177B5-03F0-423D-9187-01E0B405FC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787" y="269838"/>
            <a:ext cx="6306206" cy="4459923"/>
          </a:xfrm>
          <a:prstGeom prst="ellipse">
            <a:avLst/>
          </a:prstGeom>
          <a:ln>
            <a:noFill/>
          </a:ln>
          <a:effectLst>
            <a:softEdge rad="112500"/>
          </a:effectLst>
        </p:spPr>
      </p:pic>
      <p:sp>
        <p:nvSpPr>
          <p:cNvPr id="2" name="CaixaDeTexto 1">
            <a:extLst>
              <a:ext uri="{FF2B5EF4-FFF2-40B4-BE49-F238E27FC236}">
                <a16:creationId xmlns:a16="http://schemas.microsoft.com/office/drawing/2014/main" id="{FE34A7B3-6F2C-4301-B912-3CD9004E0E42}"/>
              </a:ext>
            </a:extLst>
          </p:cNvPr>
          <p:cNvSpPr txBox="1"/>
          <p:nvPr/>
        </p:nvSpPr>
        <p:spPr>
          <a:xfrm>
            <a:off x="4698546" y="1518323"/>
            <a:ext cx="5504688" cy="2246769"/>
          </a:xfrm>
          <a:prstGeom prst="rect">
            <a:avLst/>
          </a:prstGeom>
          <a:noFill/>
          <a:effectLst>
            <a:outerShdw blurRad="50800" dist="50800" dir="5400000" algn="ctr" rotWithShape="0">
              <a:schemeClr val="tx1"/>
            </a:outerShd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“y amarás al Señor tu Dios de todo tu corazón, y de toda tu alma, y con todas tus fuerzas”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800" b="1" i="0" u="none" strike="noStrike" kern="1200" cap="none" spc="0" normalizeH="0" baseline="0" noProof="0" dirty="0" err="1">
                <a:ln>
                  <a:noFill/>
                </a:ln>
                <a:solidFill>
                  <a:srgbClr val="FFC000"/>
                </a:solidFill>
                <a:effectLst/>
                <a:uLnTx/>
                <a:uFillTx/>
                <a:latin typeface="Arial" panose="020B0604020202020204" pitchFamily="34" charset="0"/>
                <a:ea typeface="+mn-ea"/>
                <a:cs typeface="Arial" panose="020B0604020202020204" pitchFamily="34" charset="0"/>
              </a:rPr>
              <a:t>Deuteronomio</a:t>
            </a:r>
            <a:r>
              <a:rPr kumimoji="0" lang="pt-BR" sz="2800" b="1" i="0" u="none" strike="noStrike" kern="1200" cap="none" spc="0" normalizeH="0" baseline="0" noProof="0" dirty="0">
                <a:ln>
                  <a:noFill/>
                </a:ln>
                <a:solidFill>
                  <a:srgbClr val="FFC000"/>
                </a:solidFill>
                <a:effectLst/>
                <a:uLnTx/>
                <a:uFillTx/>
                <a:latin typeface="Arial" panose="020B0604020202020204" pitchFamily="34" charset="0"/>
                <a:ea typeface="+mn-ea"/>
                <a:cs typeface="Arial" panose="020B0604020202020204" pitchFamily="34" charset="0"/>
              </a:rPr>
              <a:t> 6:5</a:t>
            </a:r>
          </a:p>
        </p:txBody>
      </p:sp>
    </p:spTree>
    <p:extLst>
      <p:ext uri="{BB962C8B-B14F-4D97-AF65-F5344CB8AC3E}">
        <p14:creationId xmlns:p14="http://schemas.microsoft.com/office/powerpoint/2010/main" val="2447772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203434" y="1311584"/>
            <a:ext cx="7835463" cy="3108543"/>
          </a:xfrm>
          <a:prstGeom prst="rect">
            <a:avLst/>
          </a:prstGeom>
          <a:noFill/>
        </p:spPr>
        <p:txBody>
          <a:bodyPr wrap="square" rtlCol="0">
            <a:spAutoFit/>
          </a:bodyPr>
          <a:lstStyle/>
          <a:p>
            <a:pPr algn="just"/>
            <a:r>
              <a:rPr lang="es-ES" sz="2800" b="1" dirty="0">
                <a:latin typeface="Arial" panose="020B0604020202020204" pitchFamily="34" charset="0"/>
                <a:cs typeface="Arial" panose="020B0604020202020204" pitchFamily="34" charset="0"/>
              </a:rPr>
              <a:t>Cuando vamos a construir una casa, antes que nada, necesitamos llamar a un arquitecto para diseñar los planos, ya que los albañiles los necesitarán para guiarse en cada parte del proceso. Sin los planos, no sabremos por dónde comenzar ni en qué lugar del terreno estará ubicada la casa.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544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Imagem 9">
            <a:extLst>
              <a:ext uri="{FF2B5EF4-FFF2-40B4-BE49-F238E27FC236}">
                <a16:creationId xmlns:a16="http://schemas.microsoft.com/office/drawing/2014/main" id="{183014C6-B749-4F0D-BFF7-AEE6E2656B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510" y="761998"/>
            <a:ext cx="6330372" cy="5039712"/>
          </a:xfrm>
          <a:prstGeom prst="rect">
            <a:avLst/>
          </a:prstGeom>
        </p:spPr>
      </p:pic>
      <p:sp>
        <p:nvSpPr>
          <p:cNvPr id="2" name="CaixaDeTexto 1">
            <a:extLst>
              <a:ext uri="{FF2B5EF4-FFF2-40B4-BE49-F238E27FC236}">
                <a16:creationId xmlns:a16="http://schemas.microsoft.com/office/drawing/2014/main" id="{FE34A7B3-6F2C-4301-B912-3CD9004E0E42}"/>
              </a:ext>
            </a:extLst>
          </p:cNvPr>
          <p:cNvSpPr txBox="1"/>
          <p:nvPr/>
        </p:nvSpPr>
        <p:spPr>
          <a:xfrm>
            <a:off x="1389466" y="2525272"/>
            <a:ext cx="4930507" cy="1200329"/>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s-ES"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rPr>
              <a:t>¿Para qué sirven los planos?</a:t>
            </a:r>
            <a:endParaRPr lang="pt-BR" sz="3600" b="1" dirty="0">
              <a:solidFill>
                <a:schemeClr val="accent4"/>
              </a:solidFill>
              <a:effectLst>
                <a:outerShdw blurRad="50800" dist="50800" dir="5400000" algn="ctr" rotWithShape="0">
                  <a:schemeClr val="tx1"/>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4588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872102" y="1671515"/>
            <a:ext cx="9773360" cy="1754326"/>
          </a:xfrm>
          <a:prstGeom prst="rect">
            <a:avLst/>
          </a:prstGeom>
          <a:noFill/>
        </p:spPr>
        <p:txBody>
          <a:bodyPr wrap="square" rtlCol="0">
            <a:spAutoFit/>
          </a:bodyPr>
          <a:lstStyle/>
          <a:p>
            <a:r>
              <a:rPr lang="es-ES" sz="5400" b="1" dirty="0">
                <a:latin typeface="Arial" panose="020B0604020202020204" pitchFamily="34" charset="0"/>
                <a:cs typeface="Arial" panose="020B0604020202020204" pitchFamily="34" charset="0"/>
              </a:rPr>
              <a:t>Nos sirven de guía y precisión en la construcción</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701532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617075" y="2032384"/>
            <a:ext cx="8460828" cy="2677656"/>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Los planos son una representación gráfica detallada de la estructura que se desea construir. Al tener los planos listos antes de comenzar la construcción, se tiene un paso a paso preciso y detallado de cómo debe ser la obra final. </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565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091558" y="1763948"/>
            <a:ext cx="9848194" cy="1754326"/>
          </a:xfrm>
          <a:prstGeom prst="rect">
            <a:avLst/>
          </a:prstGeom>
          <a:noFill/>
        </p:spPr>
        <p:txBody>
          <a:bodyPr wrap="square" rtlCol="0">
            <a:spAutoFit/>
          </a:bodyPr>
          <a:lstStyle/>
          <a:p>
            <a:r>
              <a:rPr lang="es-ES" sz="5400" b="1" dirty="0">
                <a:latin typeface="Arial" panose="020B0604020202020204" pitchFamily="34" charset="0"/>
                <a:cs typeface="Arial" panose="020B0604020202020204" pitchFamily="34" charset="0"/>
              </a:rPr>
              <a:t>Nos ayudan en la optimización de los recursos</a:t>
            </a:r>
            <a:endParaRPr lang="pt-BR" sz="54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307635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2680137" y="1632991"/>
            <a:ext cx="8460829" cy="3108543"/>
          </a:xfrm>
          <a:prstGeom prst="rect">
            <a:avLst/>
          </a:prstGeom>
          <a:noFill/>
        </p:spPr>
        <p:txBody>
          <a:bodyPr wrap="square" rtlCol="0">
            <a:spAutoFit/>
          </a:bodyPr>
          <a:lstStyle/>
          <a:p>
            <a:pPr algn="ctr"/>
            <a:r>
              <a:rPr lang="es-ES" sz="2800" b="1" dirty="0">
                <a:latin typeface="Arial" panose="020B0604020202020204" pitchFamily="34" charset="0"/>
                <a:cs typeface="Arial" panose="020B0604020202020204" pitchFamily="34" charset="0"/>
              </a:rPr>
              <a:t>Los planos permiten estimar con mayor precisión los materiales y la mano de obra necesarios para completar la obra, optimizar los recursos y evitar gastos innecesarios. Además, ayudan a identificar las áreas donde se pueden reducir costos sin afectar la calidad de la construcción.</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733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34A7B3-6F2C-4301-B912-3CD9004E0E42}"/>
              </a:ext>
            </a:extLst>
          </p:cNvPr>
          <p:cNvSpPr txBox="1"/>
          <p:nvPr/>
        </p:nvSpPr>
        <p:spPr>
          <a:xfrm>
            <a:off x="1963541" y="1859340"/>
            <a:ext cx="9455949" cy="1569660"/>
          </a:xfrm>
          <a:prstGeom prst="rect">
            <a:avLst/>
          </a:prstGeom>
          <a:noFill/>
        </p:spPr>
        <p:txBody>
          <a:bodyPr wrap="square" rtlCol="0">
            <a:spAutoFit/>
          </a:bodyPr>
          <a:lstStyle/>
          <a:p>
            <a:r>
              <a:rPr lang="es-ES" sz="4800" b="1" dirty="0">
                <a:latin typeface="Arial" panose="020B0604020202020204" pitchFamily="34" charset="0"/>
                <a:cs typeface="Arial" panose="020B0604020202020204" pitchFamily="34" charset="0"/>
              </a:rPr>
              <a:t>Nos aseguran el cumplimiento de normativas y regulaciones</a:t>
            </a:r>
            <a:endParaRPr lang="pt-BR" sz="4800" b="1" dirty="0">
              <a:latin typeface="Arial" panose="020B0604020202020204" pitchFamily="34" charset="0"/>
              <a:cs typeface="Arial" panose="020B0604020202020204" pitchFamily="34" charset="0"/>
            </a:endParaRPr>
          </a:p>
        </p:txBody>
      </p:sp>
      <p:sp>
        <p:nvSpPr>
          <p:cNvPr id="3" name="CaixaDeTexto 2">
            <a:extLst>
              <a:ext uri="{FF2B5EF4-FFF2-40B4-BE49-F238E27FC236}">
                <a16:creationId xmlns:a16="http://schemas.microsoft.com/office/drawing/2014/main" id="{F163A962-F84E-45F7-96E0-679A277E241D}"/>
              </a:ext>
            </a:extLst>
          </p:cNvPr>
          <p:cNvSpPr txBox="1"/>
          <p:nvPr/>
        </p:nvSpPr>
        <p:spPr>
          <a:xfrm>
            <a:off x="772510" y="1225239"/>
            <a:ext cx="1319048" cy="2646878"/>
          </a:xfrm>
          <a:prstGeom prst="rect">
            <a:avLst/>
          </a:prstGeom>
          <a:noFill/>
        </p:spPr>
        <p:txBody>
          <a:bodyPr wrap="square" rtlCol="0">
            <a:spAutoFit/>
          </a:bodyPr>
          <a:lstStyle/>
          <a:p>
            <a:r>
              <a:rPr lang="pt-BR" sz="16600" b="1" dirty="0">
                <a:solidFill>
                  <a:srgbClr val="00206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101513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757</Words>
  <Application>Microsoft Macintosh PowerPoint</Application>
  <PresentationFormat>Widescreen</PresentationFormat>
  <Paragraphs>43</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Regular Brush</vt: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Victor Trivelato</cp:lastModifiedBy>
  <cp:revision>13</cp:revision>
  <dcterms:created xsi:type="dcterms:W3CDTF">2023-09-16T22:47:56Z</dcterms:created>
  <dcterms:modified xsi:type="dcterms:W3CDTF">2023-11-16T20:20:32Z</dcterms:modified>
</cp:coreProperties>
</file>