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83" r:id="rId5"/>
    <p:sldId id="277" r:id="rId6"/>
    <p:sldId id="260" r:id="rId7"/>
    <p:sldId id="275" r:id="rId8"/>
    <p:sldId id="261" r:id="rId9"/>
    <p:sldId id="262" r:id="rId10"/>
    <p:sldId id="284" r:id="rId11"/>
    <p:sldId id="280" r:id="rId12"/>
    <p:sldId id="264" r:id="rId13"/>
    <p:sldId id="279" r:id="rId14"/>
    <p:sldId id="265" r:id="rId15"/>
    <p:sldId id="266" r:id="rId16"/>
    <p:sldId id="285" r:id="rId17"/>
    <p:sldId id="286" r:id="rId18"/>
    <p:sldId id="272" r:id="rId19"/>
    <p:sldId id="268" r:id="rId20"/>
    <p:sldId id="287" r:id="rId21"/>
    <p:sldId id="273" r:id="rId22"/>
    <p:sldId id="270" r:id="rId23"/>
    <p:sldId id="288" r:id="rId24"/>
    <p:sldId id="281"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FDF"/>
    <a:srgbClr val="FBBA16"/>
    <a:srgbClr val="536C8A"/>
    <a:srgbClr val="526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1A0B9-B5B0-4915-B4A2-BBBE4E7A587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A95BA07-90A6-4D20-A596-EE2A44590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AB80CA3-CF51-42BC-AFCF-920ECFECC6F2}"/>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C6AEBD94-FF3C-4109-9563-0140EAB886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454858-22CC-4AC1-A982-9118CB4D7A42}"/>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61340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73B49-9488-4C2B-A369-7DEB2AC918E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1303FFE-97E8-409C-9B4C-0230A1EDFFF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4F46E1D-009B-4109-8D5D-855977E849E5}"/>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FE8AFC7E-D120-42B8-9EF5-6717A071793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322D8F2-B0DE-4A7E-9C21-83A8B6AD89F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1022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7B3AB8-F398-4D1D-B2F0-97C5771B442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49A11DA-2425-4C2A-ABD4-0EB40BB35C8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8BA1A8E-13A6-414D-9C11-5A174D17FEC6}"/>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D7FF808A-8381-4289-8A06-F59F9B09997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B195683-F16F-45C0-95A7-21F59E4F656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416931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08472-0BB0-4842-9D7B-EFFD139CAE5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ECC9D2D-6031-4EFB-BFE9-E9CF6FF0877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ADB28F-E8C7-46F2-93C5-98F1BD04639B}"/>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AFCF0C86-1ED3-40A1-B89E-D622D782D75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2A7E4B-D067-431B-BF9E-E53E90BAE55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26430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7952B-70D6-40FD-BF52-ACA3261E5F9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0CE5C57-632C-47CF-B639-D4C233580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45D518A-C0F6-40A3-A545-9605BD1724C9}"/>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6FBE042F-0BF2-4D34-991C-D73706F296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36E873C-5818-4E4E-9D4A-9C79AEE4CE1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50370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A554A-1014-412F-B2EA-66BDBE7712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3FA8F6-023F-4EEC-9869-06A6B305098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6B6E241-0BE3-426F-8530-F10159225C0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723BF47-1CE0-4DD7-B737-FA880E0AE85E}"/>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6" name="Espaço Reservado para Rodapé 5">
            <a:extLst>
              <a:ext uri="{FF2B5EF4-FFF2-40B4-BE49-F238E27FC236}">
                <a16:creationId xmlns:a16="http://schemas.microsoft.com/office/drawing/2014/main" id="{E9B72DD1-B58D-477C-869E-1E8C3244826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8A58D43-AA74-4441-96F6-20B8CDAF8A9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94553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1320B-15FB-49BB-ACEF-90CC37D83BD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3EF2756-A509-418F-844F-AAA320CE4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D399959-8C6B-4D6A-8C51-C98E7A15BDB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512DF00-FBB1-4EE1-B9FA-FE839065C6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7D78157-EB64-4513-A1FC-175E5B77466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5F64038-E07B-4C36-9421-84DF9BD88119}"/>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8" name="Espaço Reservado para Rodapé 7">
            <a:extLst>
              <a:ext uri="{FF2B5EF4-FFF2-40B4-BE49-F238E27FC236}">
                <a16:creationId xmlns:a16="http://schemas.microsoft.com/office/drawing/2014/main" id="{99BD968A-C89C-4ABB-A5AF-C7B67F37FBD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8466801-0352-4723-A703-4A19010FCED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8105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2B4B-DF10-4D78-AFEF-CEE980EAE9C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4DB2347-E615-40D0-A9D5-12A9C2FE5BFF}"/>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4" name="Espaço Reservado para Rodapé 3">
            <a:extLst>
              <a:ext uri="{FF2B5EF4-FFF2-40B4-BE49-F238E27FC236}">
                <a16:creationId xmlns:a16="http://schemas.microsoft.com/office/drawing/2014/main" id="{84725322-E1A8-4A2D-AF79-82F1BB0EF02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500B06C-73DD-46D1-8EA6-D59062B5931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54196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8559618-08C9-4343-BE83-47B9DC58F764}"/>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3" name="Espaço Reservado para Rodapé 2">
            <a:extLst>
              <a:ext uri="{FF2B5EF4-FFF2-40B4-BE49-F238E27FC236}">
                <a16:creationId xmlns:a16="http://schemas.microsoft.com/office/drawing/2014/main" id="{9A227405-8115-4823-B9CD-8C6D83343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81B5242-3D20-4B11-9B2E-BD8C99C4595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328043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8BCF1-F669-4699-B881-53472B550BA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AD7F23B-9071-4B66-968E-BED8787B3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D556D06-25DD-46B7-ACEA-2F3051CFC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38BA94C-73B4-445F-86CA-E1A58B82F954}"/>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6" name="Espaço Reservado para Rodapé 5">
            <a:extLst>
              <a:ext uri="{FF2B5EF4-FFF2-40B4-BE49-F238E27FC236}">
                <a16:creationId xmlns:a16="http://schemas.microsoft.com/office/drawing/2014/main" id="{3B3B2C31-B47C-42DA-845E-E21F4A2811E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1C2F02E-F08A-4560-B971-16B521918758}"/>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09356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625E2-A5DF-4D23-87A5-055970D7C41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CF08176-4261-4EAD-87C2-1F2DE9A6E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8E4F2B8-1328-4103-9819-059A44A8B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62A290F-8050-40AB-B44F-1BB64FF8DCCA}"/>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6" name="Espaço Reservado para Rodapé 5">
            <a:extLst>
              <a:ext uri="{FF2B5EF4-FFF2-40B4-BE49-F238E27FC236}">
                <a16:creationId xmlns:a16="http://schemas.microsoft.com/office/drawing/2014/main" id="{6E6F6B57-DEEF-4ED7-AD39-D653E9965DF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0DCBEDF-15E0-420F-B712-15C66137AC4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39267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90E9EEA-2815-4367-B792-C3913C291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230D350-5BBE-40FF-BF8C-9D6B6E0C1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EDA6FB-0BC8-4154-BF42-FAD8D70E2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FEAA9973-8D0F-44A4-BED8-40E91AAFE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76241A2-3A70-419D-B18B-6E1BF6147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6148-6FE9-4196-8B74-F15CD93C2D74}" type="slidenum">
              <a:rPr lang="pt-BR" smtClean="0"/>
              <a:t>‹nº›</a:t>
            </a:fld>
            <a:endParaRPr lang="pt-BR"/>
          </a:p>
        </p:txBody>
      </p:sp>
    </p:spTree>
    <p:extLst>
      <p:ext uri="{BB962C8B-B14F-4D97-AF65-F5344CB8AC3E}">
        <p14:creationId xmlns:p14="http://schemas.microsoft.com/office/powerpoint/2010/main" val="133948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001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1860331"/>
            <a:ext cx="8427908"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“Ora a tu Padre que está en_____________”. En el nombre de Jesús, podemos entrar en la presencia de Dios con la ____________ de un niño. No necesitamos que un hombre actúe de mediador. A través de Jesús, podemos abrir nuestro corazón a Dios como a quien nos conoce y nos ama.</a:t>
            </a:r>
            <a:endParaRPr lang="pt-BR" dirty="0"/>
          </a:p>
        </p:txBody>
      </p:sp>
      <p:sp>
        <p:nvSpPr>
          <p:cNvPr id="8" name="CaixaDeTexto 7">
            <a:extLst>
              <a:ext uri="{FF2B5EF4-FFF2-40B4-BE49-F238E27FC236}">
                <a16:creationId xmlns:a16="http://schemas.microsoft.com/office/drawing/2014/main" id="{1A5B76E6-BA53-4532-B757-CC2A5937A9FA}"/>
              </a:ext>
            </a:extLst>
          </p:cNvPr>
          <p:cNvSpPr txBox="1"/>
          <p:nvPr/>
        </p:nvSpPr>
        <p:spPr>
          <a:xfrm>
            <a:off x="7006051" y="1815329"/>
            <a:ext cx="1275927" cy="523220"/>
          </a:xfrm>
          <a:prstGeom prst="rect">
            <a:avLst/>
          </a:prstGeom>
          <a:noFill/>
        </p:spPr>
        <p:txBody>
          <a:bodyPr wrap="none" rtlCol="0">
            <a:spAutoFit/>
          </a:bodyPr>
          <a:lstStyle/>
          <a:p>
            <a:r>
              <a:rPr lang="pt-BR" sz="2800" b="1" dirty="0">
                <a:solidFill>
                  <a:srgbClr val="C00000"/>
                </a:solidFill>
              </a:rPr>
              <a:t>secreto</a:t>
            </a:r>
          </a:p>
        </p:txBody>
      </p:sp>
      <p:sp>
        <p:nvSpPr>
          <p:cNvPr id="9" name="CaixaDeTexto 8">
            <a:extLst>
              <a:ext uri="{FF2B5EF4-FFF2-40B4-BE49-F238E27FC236}">
                <a16:creationId xmlns:a16="http://schemas.microsoft.com/office/drawing/2014/main" id="{498C30DB-CE3A-4521-9D6A-6EC607E37B32}"/>
              </a:ext>
            </a:extLst>
          </p:cNvPr>
          <p:cNvSpPr txBox="1"/>
          <p:nvPr/>
        </p:nvSpPr>
        <p:spPr>
          <a:xfrm>
            <a:off x="3961305" y="2545803"/>
            <a:ext cx="1604735" cy="523220"/>
          </a:xfrm>
          <a:prstGeom prst="rect">
            <a:avLst/>
          </a:prstGeom>
          <a:noFill/>
        </p:spPr>
        <p:txBody>
          <a:bodyPr wrap="none" rtlCol="0">
            <a:spAutoFit/>
          </a:bodyPr>
          <a:lstStyle/>
          <a:p>
            <a:r>
              <a:rPr lang="pt-BR" sz="2800" b="1" dirty="0" err="1">
                <a:solidFill>
                  <a:srgbClr val="C00000"/>
                </a:solidFill>
              </a:rPr>
              <a:t>confianza</a:t>
            </a:r>
            <a:endParaRPr lang="pt-BR" sz="2800" b="1" dirty="0">
              <a:solidFill>
                <a:srgbClr val="C00000"/>
              </a:solidFill>
            </a:endParaRPr>
          </a:p>
        </p:txBody>
      </p:sp>
    </p:spTree>
    <p:extLst>
      <p:ext uri="{BB962C8B-B14F-4D97-AF65-F5344CB8AC3E}">
        <p14:creationId xmlns:p14="http://schemas.microsoft.com/office/powerpoint/2010/main" val="2645644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1860331"/>
            <a:ext cx="8427908"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En el lugar secreto de oración, donde ningún ojo puede ver ni oído oír sino únicamente Dios, podemos expresar nuestros deseos y anhelos más íntimos al Padre de compasión infinita; y en la quietud y el silencio del alma, esa voz que jamás deja de responder al clamor de la necesidad humana hablará a nuestro corazón (p. 61).</a:t>
            </a:r>
            <a:endParaRPr lang="pt-BR" dirty="0"/>
          </a:p>
        </p:txBody>
      </p:sp>
    </p:spTree>
    <p:extLst>
      <p:ext uri="{BB962C8B-B14F-4D97-AF65-F5344CB8AC3E}">
        <p14:creationId xmlns:p14="http://schemas.microsoft.com/office/powerpoint/2010/main" val="2183051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64120" y="2534917"/>
            <a:ext cx="848184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“No acumulen para sí tesoros en la tierra” (Mat. 6:19, NVI). El amor al dinero era la pasión dominante en la sociedad en la época de Cristo y todavía lo es hoy. Por lo tanto, es importante enseñar a nuestros hijos el lugar correcto del dinero en nuestra vida. ¿Cuál es el resultado de la codicia y el amor al dinero? ¿Qué consejo nos da Jesús sobre este tema? ¿Por qué?</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1871554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8ABFDF"/>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 amor al dinero era la pasión dominante en la época de los judíos. La mundanalidad usurpaba en el alma el lugar de Dios y de la religión. Así es hoy. La ambición avarienta de acumular riquezas ejerce tal influencia fascinante y hechizante sobre la vida que termina por _____________ la nobleza y corromper la humanidad de los hombres hasta que son ahogados en la perdición.</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1986455" y="3931246"/>
            <a:ext cx="1506951" cy="523220"/>
          </a:xfrm>
          <a:prstGeom prst="rect">
            <a:avLst/>
          </a:prstGeom>
          <a:noFill/>
        </p:spPr>
        <p:txBody>
          <a:bodyPr wrap="none" rtlCol="0">
            <a:spAutoFit/>
          </a:bodyPr>
          <a:lstStyle/>
          <a:p>
            <a:r>
              <a:rPr lang="pt-BR" sz="2800" b="1" dirty="0" err="1">
                <a:solidFill>
                  <a:srgbClr val="C00000"/>
                </a:solidFill>
              </a:rPr>
              <a:t>pervertir</a:t>
            </a:r>
            <a:endParaRPr lang="pt-BR" sz="2800" b="1" dirty="0">
              <a:solidFill>
                <a:srgbClr val="C00000"/>
              </a:solidFill>
            </a:endParaRPr>
          </a:p>
        </p:txBody>
      </p:sp>
    </p:spTree>
    <p:extLst>
      <p:ext uri="{BB962C8B-B14F-4D97-AF65-F5344CB8AC3E}">
        <p14:creationId xmlns:p14="http://schemas.microsoft.com/office/powerpoint/2010/main" val="2295140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8ABFDF"/>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046988"/>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La servidumbre bajo Satanás rebosa de cuidados, perplejidades y trabajo agotador; y los tesoros que los hombres se afanan por acumular en la Tierra son para un breve tiempo. Jesús dijo: “ ____________ para sí tesoros en el cielo, donde ni la polilla ni el óxido carcomen, ni los ladrones se meten a robar. Porque donde esté tu tesoro, allí ____________ también tu corazón” (p. 64).</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7B2CC531-9832-483B-80A6-5B8132D68583}"/>
              </a:ext>
            </a:extLst>
          </p:cNvPr>
          <p:cNvSpPr txBox="1"/>
          <p:nvPr/>
        </p:nvSpPr>
        <p:spPr>
          <a:xfrm>
            <a:off x="7021292" y="3252858"/>
            <a:ext cx="1651414" cy="523220"/>
          </a:xfrm>
          <a:prstGeom prst="rect">
            <a:avLst/>
          </a:prstGeom>
          <a:noFill/>
        </p:spPr>
        <p:txBody>
          <a:bodyPr wrap="none" rtlCol="0">
            <a:spAutoFit/>
          </a:bodyPr>
          <a:lstStyle/>
          <a:p>
            <a:r>
              <a:rPr lang="pt-BR" sz="2800" b="1" dirty="0" err="1">
                <a:solidFill>
                  <a:srgbClr val="C00000"/>
                </a:solidFill>
              </a:rPr>
              <a:t>acumulen</a:t>
            </a:r>
            <a:endParaRPr lang="pt-BR" sz="2800" b="1" dirty="0">
              <a:solidFill>
                <a:srgbClr val="C00000"/>
              </a:solidFill>
            </a:endParaRPr>
          </a:p>
        </p:txBody>
      </p:sp>
      <p:sp>
        <p:nvSpPr>
          <p:cNvPr id="11" name="CaixaDeTexto 10">
            <a:extLst>
              <a:ext uri="{FF2B5EF4-FFF2-40B4-BE49-F238E27FC236}">
                <a16:creationId xmlns:a16="http://schemas.microsoft.com/office/drawing/2014/main" id="{337CBA7A-BF61-48F4-87B2-F00D7E460D37}"/>
              </a:ext>
            </a:extLst>
          </p:cNvPr>
          <p:cNvSpPr txBox="1"/>
          <p:nvPr/>
        </p:nvSpPr>
        <p:spPr>
          <a:xfrm>
            <a:off x="6453733" y="4340586"/>
            <a:ext cx="1102161" cy="523220"/>
          </a:xfrm>
          <a:prstGeom prst="rect">
            <a:avLst/>
          </a:prstGeom>
          <a:noFill/>
        </p:spPr>
        <p:txBody>
          <a:bodyPr wrap="none" rtlCol="0">
            <a:spAutoFit/>
          </a:bodyPr>
          <a:lstStyle/>
          <a:p>
            <a:r>
              <a:rPr lang="pt-BR" sz="2800" b="1" dirty="0">
                <a:solidFill>
                  <a:srgbClr val="C00000"/>
                </a:solidFill>
              </a:rPr>
              <a:t>estará</a:t>
            </a:r>
          </a:p>
        </p:txBody>
      </p:sp>
    </p:spTree>
    <p:extLst>
      <p:ext uri="{BB962C8B-B14F-4D97-AF65-F5344CB8AC3E}">
        <p14:creationId xmlns:p14="http://schemas.microsoft.com/office/powerpoint/2010/main" val="3678556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193899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“Ninguno puede servir a dos señores” (Mat. 6:24). En la guerra entre el bien y el mal, no hay una posición neutral. Tu familia necesita saber quién es el Dueño de la vida de todos en tu hogar. ¿Qué le sucede al que no se ha entregado enteramente al Señor?</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a:t>
            </a:r>
          </a:p>
        </p:txBody>
      </p:sp>
    </p:spTree>
    <p:extLst>
      <p:ext uri="{BB962C8B-B14F-4D97-AF65-F5344CB8AC3E}">
        <p14:creationId xmlns:p14="http://schemas.microsoft.com/office/powerpoint/2010/main" val="2285748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046988"/>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Nadie puede ocupar una posición neutral; no existe una clase media, quienes no aman a Dios ni tampoco sirven al enemigo de la justicia. Cristo ha de vivir en sus agentes humanos, obrar por medio de sus facultades y actuar a través de sus habilidades. Ellos deben estar sometidos a la voluntad de Cristo; deben obrar con su Espíritu. Entonces, ya no son ellos los que viven, sino que Cristo vive en ellos.</a:t>
            </a:r>
            <a:endParaRPr lang="pt-BR" dirty="0"/>
          </a:p>
        </p:txBody>
      </p:sp>
    </p:spTree>
    <p:extLst>
      <p:ext uri="{BB962C8B-B14F-4D97-AF65-F5344CB8AC3E}">
        <p14:creationId xmlns:p14="http://schemas.microsoft.com/office/powerpoint/2010/main" val="3965388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416320"/>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Quien no se entrega por entero a Dios está gobernado por ________________, escuchando otra voz, cuyas sugerencias son de un carácter completamente diferente. El servicio a medias coloca al agente humano del lado del enemigo como un aliado eficaz de las huestes de las tinieblas. Cuando los que profesan ser soldados de Cristo se unen a la confederación de Satanás, y colaboran con él, se revelan como enemigos de Cristo.</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3030829" y="2496206"/>
            <a:ext cx="1786515" cy="523220"/>
          </a:xfrm>
          <a:prstGeom prst="rect">
            <a:avLst/>
          </a:prstGeom>
          <a:noFill/>
        </p:spPr>
        <p:txBody>
          <a:bodyPr wrap="none" rtlCol="0">
            <a:spAutoFit/>
          </a:bodyPr>
          <a:lstStyle/>
          <a:p>
            <a:r>
              <a:rPr lang="pt-BR" sz="2800" b="1" dirty="0" err="1">
                <a:solidFill>
                  <a:srgbClr val="C00000"/>
                </a:solidFill>
              </a:rPr>
              <a:t>otro</a:t>
            </a:r>
            <a:r>
              <a:rPr lang="pt-BR" sz="2800" b="1" dirty="0">
                <a:solidFill>
                  <a:srgbClr val="C00000"/>
                </a:solidFill>
              </a:rPr>
              <a:t> poder</a:t>
            </a:r>
          </a:p>
        </p:txBody>
      </p:sp>
    </p:spTree>
    <p:extLst>
      <p:ext uri="{BB962C8B-B14F-4D97-AF65-F5344CB8AC3E}">
        <p14:creationId xmlns:p14="http://schemas.microsoft.com/office/powerpoint/2010/main" val="1494631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193899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Traicionan cometidos sagrados. _____________ un eslabón entre Satanás y los soldados fieles; y mediante dichos agentes el enemigo trabaja constantemente para introducirse clandestinamente en el corazón de los soldados de Cristo (p. 67).</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7350581" y="2123090"/>
            <a:ext cx="1968744" cy="523220"/>
          </a:xfrm>
          <a:prstGeom prst="rect">
            <a:avLst/>
          </a:prstGeom>
          <a:noFill/>
        </p:spPr>
        <p:txBody>
          <a:bodyPr wrap="none" rtlCol="0">
            <a:spAutoFit/>
          </a:bodyPr>
          <a:lstStyle/>
          <a:p>
            <a:r>
              <a:rPr lang="pt-BR" sz="2800" b="1" dirty="0" err="1">
                <a:solidFill>
                  <a:srgbClr val="C00000"/>
                </a:solidFill>
              </a:rPr>
              <a:t>Constituyen</a:t>
            </a:r>
            <a:endParaRPr lang="pt-BR" sz="2800" b="1" dirty="0">
              <a:solidFill>
                <a:srgbClr val="C00000"/>
              </a:solidFill>
            </a:endParaRPr>
          </a:p>
        </p:txBody>
      </p:sp>
    </p:spTree>
    <p:extLst>
      <p:ext uri="{BB962C8B-B14F-4D97-AF65-F5344CB8AC3E}">
        <p14:creationId xmlns:p14="http://schemas.microsoft.com/office/powerpoint/2010/main" val="3119739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501469"/>
            <a:ext cx="8481848"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“No os angustiéis” (Mat. 6:25). Naturalmente, estamos preocupados por todo, especialmente el mañana. Pero Jesús nos enseña que debemos observar la naturaleza y asimilar las grandes lecciones que nos brinda. Entonces, ¿qué debemos enseñar a nuestros hijos y nuestras familias? Y ¿cómo podemos hacer esto?</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05</a:t>
            </a:r>
          </a:p>
        </p:txBody>
      </p:sp>
    </p:spTree>
    <p:extLst>
      <p:ext uri="{BB962C8B-B14F-4D97-AF65-F5344CB8AC3E}">
        <p14:creationId xmlns:p14="http://schemas.microsoft.com/office/powerpoint/2010/main" val="3541329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411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416320"/>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Padres y madres, dejen que sus hijos ______________de las flores. _____________al jardín, al campo, y bajo los árboles frondosos, y enséñenles a leer en la naturaleza el mensaje del amor de Dios. Vinculen las reflexiones acerca de él con los pájaros, las flores y los árboles. Conduzcan a los niños a ver en cada cosa agradable y hermosa una expresión del amor que Dios siente por ellos. _____________ vuestra religión por su amenidad.</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6621248" y="2484593"/>
            <a:ext cx="1567801" cy="523220"/>
          </a:xfrm>
          <a:prstGeom prst="rect">
            <a:avLst/>
          </a:prstGeom>
          <a:noFill/>
        </p:spPr>
        <p:txBody>
          <a:bodyPr wrap="none" rtlCol="0">
            <a:spAutoFit/>
          </a:bodyPr>
          <a:lstStyle/>
          <a:p>
            <a:r>
              <a:rPr lang="pt-BR" sz="2800" b="1" dirty="0" err="1">
                <a:solidFill>
                  <a:srgbClr val="C00000"/>
                </a:solidFill>
              </a:rPr>
              <a:t>Llévenlos</a:t>
            </a:r>
            <a:endParaRPr lang="pt-BR" sz="2800" b="1" dirty="0">
              <a:solidFill>
                <a:srgbClr val="C00000"/>
              </a:solidFill>
            </a:endParaRPr>
          </a:p>
        </p:txBody>
      </p:sp>
      <p:sp>
        <p:nvSpPr>
          <p:cNvPr id="8" name="CaixaDeTexto 7">
            <a:extLst>
              <a:ext uri="{FF2B5EF4-FFF2-40B4-BE49-F238E27FC236}">
                <a16:creationId xmlns:a16="http://schemas.microsoft.com/office/drawing/2014/main" id="{D0312633-89DF-4674-AA8F-114DA49BEAAA}"/>
              </a:ext>
            </a:extLst>
          </p:cNvPr>
          <p:cNvSpPr txBox="1"/>
          <p:nvPr/>
        </p:nvSpPr>
        <p:spPr>
          <a:xfrm>
            <a:off x="2131882" y="2468828"/>
            <a:ext cx="1615314" cy="523220"/>
          </a:xfrm>
          <a:prstGeom prst="rect">
            <a:avLst/>
          </a:prstGeom>
          <a:noFill/>
        </p:spPr>
        <p:txBody>
          <a:bodyPr wrap="none" rtlCol="0">
            <a:spAutoFit/>
          </a:bodyPr>
          <a:lstStyle/>
          <a:p>
            <a:r>
              <a:rPr lang="pt-BR" sz="2800" b="1" dirty="0" err="1">
                <a:solidFill>
                  <a:srgbClr val="C00000"/>
                </a:solidFill>
              </a:rPr>
              <a:t>aprendan</a:t>
            </a:r>
            <a:endParaRPr lang="pt-BR" sz="2800" b="1" dirty="0">
              <a:solidFill>
                <a:srgbClr val="C00000"/>
              </a:solidFill>
            </a:endParaRPr>
          </a:p>
        </p:txBody>
      </p:sp>
      <p:sp>
        <p:nvSpPr>
          <p:cNvPr id="10" name="CaixaDeTexto 9">
            <a:extLst>
              <a:ext uri="{FF2B5EF4-FFF2-40B4-BE49-F238E27FC236}">
                <a16:creationId xmlns:a16="http://schemas.microsoft.com/office/drawing/2014/main" id="{C957B887-A618-4457-BDF1-7AFCA28B96FF}"/>
              </a:ext>
            </a:extLst>
          </p:cNvPr>
          <p:cNvSpPr txBox="1"/>
          <p:nvPr/>
        </p:nvSpPr>
        <p:spPr>
          <a:xfrm>
            <a:off x="6789413" y="4682359"/>
            <a:ext cx="1683474" cy="523220"/>
          </a:xfrm>
          <a:prstGeom prst="rect">
            <a:avLst/>
          </a:prstGeom>
          <a:noFill/>
        </p:spPr>
        <p:txBody>
          <a:bodyPr wrap="none" rtlCol="0">
            <a:spAutoFit/>
          </a:bodyPr>
          <a:lstStyle/>
          <a:p>
            <a:r>
              <a:rPr lang="pt-BR" sz="2800" b="1" dirty="0" err="1">
                <a:solidFill>
                  <a:srgbClr val="C00000"/>
                </a:solidFill>
              </a:rPr>
              <a:t>Elógienles</a:t>
            </a:r>
            <a:endParaRPr lang="pt-BR" sz="2800" b="1" dirty="0">
              <a:solidFill>
                <a:srgbClr val="C00000"/>
              </a:solidFill>
            </a:endParaRPr>
          </a:p>
        </p:txBody>
      </p:sp>
    </p:spTree>
    <p:extLst>
      <p:ext uri="{BB962C8B-B14F-4D97-AF65-F5344CB8AC3E}">
        <p14:creationId xmlns:p14="http://schemas.microsoft.com/office/powerpoint/2010/main" val="3249758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415498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Que la ley de la bondad esté en vuestros labios. Enseñen a los niños que, a causa del gran amor de Dios, su naturaleza puede ser transformada y puesta en armonía con la divina. Enséñenles que él quiere que sus vidas tengan la hermosura y la gracia de las flores. Mientras recogen las flores fragantes, _____________ que quien las hizo es más bello que ellas. Así, los zarcillos de sus corazones se entrelazarán alrededor él. El que es “todo codiciable” llegará a ser para ellos como una compañía diaria y un amigo íntimo, y sus vidas se transformarán a la imagen de su pureza (pp. 69, 70).</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D0312633-89DF-4674-AA8F-114DA49BEAAA}"/>
              </a:ext>
            </a:extLst>
          </p:cNvPr>
          <p:cNvSpPr txBox="1"/>
          <p:nvPr/>
        </p:nvSpPr>
        <p:spPr>
          <a:xfrm>
            <a:off x="8055575" y="3928462"/>
            <a:ext cx="1859805" cy="523220"/>
          </a:xfrm>
          <a:prstGeom prst="rect">
            <a:avLst/>
          </a:prstGeom>
          <a:noFill/>
        </p:spPr>
        <p:txBody>
          <a:bodyPr wrap="none" rtlCol="0">
            <a:spAutoFit/>
          </a:bodyPr>
          <a:lstStyle/>
          <a:p>
            <a:r>
              <a:rPr lang="pt-BR" sz="2800" b="1" dirty="0" err="1">
                <a:solidFill>
                  <a:srgbClr val="C00000"/>
                </a:solidFill>
              </a:rPr>
              <a:t>enséñenles</a:t>
            </a:r>
            <a:endParaRPr lang="pt-BR" sz="2800" b="1" dirty="0">
              <a:solidFill>
                <a:srgbClr val="C00000"/>
              </a:solidFill>
            </a:endParaRPr>
          </a:p>
        </p:txBody>
      </p:sp>
    </p:spTree>
    <p:extLst>
      <p:ext uri="{BB962C8B-B14F-4D97-AF65-F5344CB8AC3E}">
        <p14:creationId xmlns:p14="http://schemas.microsoft.com/office/powerpoint/2010/main" val="3086821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606225"/>
            <a:ext cx="8840514"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Para reflexionar: Cristo no nos ha prometido ayuda cuando llevemos hoy las cargas del mañana. Él dijo: “Bástate mi gracia” (2 </a:t>
            </a:r>
            <a:r>
              <a:rPr lang="es-E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Cor</a:t>
            </a:r>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12:9); pero ¿por qué nos preocupamos más a menudo por el mañana? ¿Cómo podemos manejar toda esta ansiedad para que nuestra familia no sufra tanto por nuestras preocupaciones? (p. 71; Mat. 6:34).</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06</a:t>
            </a:r>
          </a:p>
        </p:txBody>
      </p:sp>
    </p:spTree>
    <p:extLst>
      <p:ext uri="{BB962C8B-B14F-4D97-AF65-F5344CB8AC3E}">
        <p14:creationId xmlns:p14="http://schemas.microsoft.com/office/powerpoint/2010/main" val="2244223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060028" y="1830465"/>
            <a:ext cx="7451834" cy="4154984"/>
          </a:xfrm>
          <a:prstGeom prst="rect">
            <a:avLst/>
          </a:prstGeom>
          <a:noFill/>
        </p:spPr>
        <p:txBody>
          <a:bodyPr wrap="square" rtlCol="0">
            <a:spAutoFit/>
          </a:bodyPr>
          <a:lstStyle/>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brazo eterno de Dios rodea al alma que, no importa cuán débil sea, se vuelve a él por ayuda. Las cosas preciosas de los collados perecerán, pero el alma que vive para Dios permanecerá con él. “El mundo pasa, y sus deseos, pero el que hace la voluntad de Dios permanece para siempre”. La ciudad de Dios abrirá sus puertas de oro para recibir a quien, mientras estuvo en la Tierra, se apoyó en Dios para obtener dirección y sabiduría, consuelo y esperanza, en</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medio de las pérdidas y las aflicciones.</a:t>
            </a:r>
            <a:endPar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732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133600" y="2282409"/>
            <a:ext cx="7451834" cy="2677656"/>
          </a:xfrm>
          <a:prstGeom prst="rect">
            <a:avLst/>
          </a:prstGeom>
          <a:noFill/>
        </p:spPr>
        <p:txBody>
          <a:bodyPr wrap="square" rtlCol="0">
            <a:spAutoFit/>
          </a:bodyPr>
          <a:lstStyle/>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cantos de los ángeles le darán la</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bienvenida allá, y para él dará sus frutos el árbol de la vida. “Porque los montes se moverán, y los collados temblarán, pero no se apartará de ti mi misericordia, ni el pacto de mi paz se quebrantará, dijo Jehová, el que tiene misericordia de ti” (pp. 70, 71).</a:t>
            </a:r>
            <a:endPar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315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903890" y="1198181"/>
            <a:ext cx="5192110" cy="5262979"/>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“Tengan cuidado de no practicar su justicia delante de los hombres para ser vistos por ellos” (Mat. 6:1, LPD). Las palabras de Cristo en el Monte fueron una expresión audible de lo que había sido la enseñanza silenciosa de su vida,</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pero que el pueblo había fracasado en comprender. Ellos no podían entender cómo, teniendo tanto poder, rehusaba emplearlo para conseguir lo que, según su parecer, era el bien supremo. </a:t>
            </a:r>
            <a:endParaRPr lang="pt-B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796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798787" y="1839312"/>
            <a:ext cx="5192110" cy="2677656"/>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Aunque pretendían ser muy celosos en cuanto al honor de</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la Ley, lo que en verdad buscaban era la gloria del yo; y Cristo les manifestaría claramente que el amante del yo es un transgresor de la Ley.</a:t>
            </a:r>
            <a:endParaRPr lang="pt-B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283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798787" y="1460940"/>
            <a:ext cx="5192110" cy="4524315"/>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Pero, los principios acariciados por los fariseos han caracterizado a la humanidad en todos los siglos. El espíritu del farisaísmo es el espíritu de la naturaleza</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humana; y conforme el Salvador muestra el contraste entre su propio espíritu y sus métodos con los de los rabinos, su enseñanza es igualmente aplicable</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a la gente de todos los tiempos </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(p. 58).</a:t>
            </a:r>
            <a:endParaRPr lang="pt-B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235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1938992"/>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Cuando ayudamos a alguien, también nos beneficiamos. ¿De qué son una parte importante los pequeños actos de amor y sacrificio? Cuando ayudamos al otro, nos negamos a nosotros mismos. ¿Cómo se reconoce esta actitud en el cielo?</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a:t>
            </a:r>
          </a:p>
        </p:txBody>
      </p:sp>
    </p:spTree>
    <p:extLst>
      <p:ext uri="{BB962C8B-B14F-4D97-AF65-F5344CB8AC3E}">
        <p14:creationId xmlns:p14="http://schemas.microsoft.com/office/powerpoint/2010/main" val="1240322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416320"/>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La obra de beneficencia es doblemente bendita. Mientras el que da a los necesitados bendice a los demás, él mismo es bendecido en un grado aún mayor. La gracia de Cristo en el alma desarrolla rasgos de carácter que son opuestos al egoísmo; atributos que refinarán, ennoblecerán y enriquecerán la vida. Los actos de bondad ejecutados en secreto ligarán los corazones entre sí y los acercarán más íntimamente al corazón del Ser de quien mana todo impulso generoso.</a:t>
            </a:r>
            <a:endParaRPr lang="pt-BR" dirty="0"/>
          </a:p>
        </p:txBody>
      </p:sp>
    </p:spTree>
    <p:extLst>
      <p:ext uri="{BB962C8B-B14F-4D97-AF65-F5344CB8AC3E}">
        <p14:creationId xmlns:p14="http://schemas.microsoft.com/office/powerpoint/2010/main" val="4245767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785652"/>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Las pequeñas atenciones, los actos insignificantes de amor y sacrificio, que fluyen de la vida tan quedamente como la fragancia de una flor, constituyen una gran parte de las _____________ y _____________ de la vida.</a:t>
            </a:r>
          </a:p>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Al fin, se verá que la negación del yo para el bien y la felicidad de los demás, por humilde e inadvertida que sea en la Tierra, se reconoce en el Cielo como el rasgo característico de nuestra _____________ con él, el Rey de gloria, quien, siendo rico, se hizo pobre por nosotros (p. 60).</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3807891" y="3231272"/>
            <a:ext cx="1978427" cy="523220"/>
          </a:xfrm>
          <a:prstGeom prst="rect">
            <a:avLst/>
          </a:prstGeom>
          <a:noFill/>
        </p:spPr>
        <p:txBody>
          <a:bodyPr wrap="none" rtlCol="0">
            <a:spAutoFit/>
          </a:bodyPr>
          <a:lstStyle/>
          <a:p>
            <a:r>
              <a:rPr lang="pt-BR" sz="2800" b="1" dirty="0" err="1">
                <a:solidFill>
                  <a:srgbClr val="C00000"/>
                </a:solidFill>
              </a:rPr>
              <a:t>bendiciones</a:t>
            </a:r>
            <a:endParaRPr lang="pt-BR" sz="2800" b="1" dirty="0">
              <a:solidFill>
                <a:srgbClr val="C00000"/>
              </a:solidFill>
            </a:endParaRPr>
          </a:p>
        </p:txBody>
      </p:sp>
      <p:sp>
        <p:nvSpPr>
          <p:cNvPr id="15" name="CaixaDeTexto 14">
            <a:extLst>
              <a:ext uri="{FF2B5EF4-FFF2-40B4-BE49-F238E27FC236}">
                <a16:creationId xmlns:a16="http://schemas.microsoft.com/office/drawing/2014/main" id="{A435FEF6-4254-4001-A721-F2DDD33866EF}"/>
              </a:ext>
            </a:extLst>
          </p:cNvPr>
          <p:cNvSpPr txBox="1"/>
          <p:nvPr/>
        </p:nvSpPr>
        <p:spPr>
          <a:xfrm>
            <a:off x="6446212" y="3231272"/>
            <a:ext cx="1774973" cy="523220"/>
          </a:xfrm>
          <a:prstGeom prst="rect">
            <a:avLst/>
          </a:prstGeom>
          <a:noFill/>
        </p:spPr>
        <p:txBody>
          <a:bodyPr wrap="none" rtlCol="0">
            <a:spAutoFit/>
          </a:bodyPr>
          <a:lstStyle/>
          <a:p>
            <a:r>
              <a:rPr lang="pt-BR" sz="2800" b="1" dirty="0">
                <a:solidFill>
                  <a:srgbClr val="C00000"/>
                </a:solidFill>
              </a:rPr>
              <a:t>felicidades</a:t>
            </a:r>
          </a:p>
        </p:txBody>
      </p:sp>
      <p:sp>
        <p:nvSpPr>
          <p:cNvPr id="9" name="CaixaDeTexto 8">
            <a:extLst>
              <a:ext uri="{FF2B5EF4-FFF2-40B4-BE49-F238E27FC236}">
                <a16:creationId xmlns:a16="http://schemas.microsoft.com/office/drawing/2014/main" id="{AD3AB472-15BC-4049-A3C8-5DC23B1E66D8}"/>
              </a:ext>
            </a:extLst>
          </p:cNvPr>
          <p:cNvSpPr txBox="1"/>
          <p:nvPr/>
        </p:nvSpPr>
        <p:spPr>
          <a:xfrm>
            <a:off x="6291425" y="4705677"/>
            <a:ext cx="1042273" cy="523220"/>
          </a:xfrm>
          <a:prstGeom prst="rect">
            <a:avLst/>
          </a:prstGeom>
          <a:noFill/>
        </p:spPr>
        <p:txBody>
          <a:bodyPr wrap="none" rtlCol="0">
            <a:spAutoFit/>
          </a:bodyPr>
          <a:lstStyle/>
          <a:p>
            <a:r>
              <a:rPr lang="pt-BR" sz="2800" b="1" dirty="0" err="1">
                <a:solidFill>
                  <a:srgbClr val="C00000"/>
                </a:solidFill>
              </a:rPr>
              <a:t>unión</a:t>
            </a:r>
            <a:endParaRPr lang="pt-BR" sz="2800" b="1" dirty="0">
              <a:solidFill>
                <a:srgbClr val="C00000"/>
              </a:solidFill>
            </a:endParaRPr>
          </a:p>
        </p:txBody>
      </p:sp>
    </p:spTree>
    <p:extLst>
      <p:ext uri="{BB962C8B-B14F-4D97-AF65-F5344CB8AC3E}">
        <p14:creationId xmlns:p14="http://schemas.microsoft.com/office/powerpoint/2010/main" val="1208286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85141" y="2318772"/>
            <a:ext cx="8481848"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ores, no seas como los hipócritas” (Mat. 6:5). Los fariseos tenían horas fijas para orar; y cuando [...] en el momento designado se encontraban ausentes de casa, se detenían donde estuvieran […] y allí mismo recitaban en voz alta sus oraciones formales (p. 61). ¿Qué consejo nos da Jesús sobre cómo orar?</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a:t>
            </a:r>
          </a:p>
        </p:txBody>
      </p:sp>
    </p:spTree>
    <p:extLst>
      <p:ext uri="{BB962C8B-B14F-4D97-AF65-F5344CB8AC3E}">
        <p14:creationId xmlns:p14="http://schemas.microsoft.com/office/powerpoint/2010/main" val="896568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1651</Words>
  <Application>Microsoft Office PowerPoint</Application>
  <PresentationFormat>Widescreen</PresentationFormat>
  <Paragraphs>61</Paragraphs>
  <Slides>24</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24</vt:i4>
      </vt:variant>
    </vt:vector>
  </HeadingPairs>
  <TitlesOfParts>
    <vt:vector size="28"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Fabio Bergamo</cp:lastModifiedBy>
  <cp:revision>22</cp:revision>
  <dcterms:created xsi:type="dcterms:W3CDTF">2021-06-20T14:59:00Z</dcterms:created>
  <dcterms:modified xsi:type="dcterms:W3CDTF">2021-08-19T00:08:14Z</dcterms:modified>
</cp:coreProperties>
</file>