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60" r:id="rId5"/>
    <p:sldId id="275" r:id="rId6"/>
    <p:sldId id="261" r:id="rId7"/>
    <p:sldId id="278" r:id="rId8"/>
    <p:sldId id="262" r:id="rId9"/>
    <p:sldId id="280" r:id="rId10"/>
    <p:sldId id="276" r:id="rId11"/>
    <p:sldId id="282" r:id="rId12"/>
    <p:sldId id="264" r:id="rId13"/>
    <p:sldId id="279" r:id="rId14"/>
    <p:sldId id="265" r:id="rId15"/>
    <p:sldId id="266" r:id="rId16"/>
    <p:sldId id="272" r:id="rId17"/>
    <p:sldId id="268" r:id="rId18"/>
    <p:sldId id="273" r:id="rId19"/>
    <p:sldId id="270" r:id="rId20"/>
    <p:sldId id="281" r:id="rId21"/>
    <p:sldId id="274"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18/08/2021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18/08/2021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Esto quiere decir que existen grandes principios de justicia que gobiernan la vida de todos los seres inteligentes, y que de la conformidad a estos principios depende el bienestar del Universo. _____________ que se creara la____________ ya existía la Ley de Dios. Los ángeles eran gobernados por sus principios y, para que este mundo esté en _____________ con el_____________, el hombre también debe obedecer los estatutos divinos.</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7849840" y="2937311"/>
            <a:ext cx="1036181" cy="523220"/>
          </a:xfrm>
          <a:prstGeom prst="rect">
            <a:avLst/>
          </a:prstGeom>
          <a:noFill/>
        </p:spPr>
        <p:txBody>
          <a:bodyPr wrap="none" rtlCol="0">
            <a:spAutoFit/>
          </a:bodyPr>
          <a:lstStyle/>
          <a:p>
            <a:r>
              <a:rPr lang="pt-BR" sz="2800" b="1" dirty="0">
                <a:solidFill>
                  <a:srgbClr val="C00000"/>
                </a:solidFill>
              </a:rPr>
              <a:t>Antes</a:t>
            </a:r>
          </a:p>
        </p:txBody>
      </p:sp>
      <p:sp>
        <p:nvSpPr>
          <p:cNvPr id="13" name="CaixaDeTexto 12">
            <a:extLst>
              <a:ext uri="{FF2B5EF4-FFF2-40B4-BE49-F238E27FC236}">
                <a16:creationId xmlns:a16="http://schemas.microsoft.com/office/drawing/2014/main" id="{A945996E-8487-41DF-85BA-535626F800F1}"/>
              </a:ext>
            </a:extLst>
          </p:cNvPr>
          <p:cNvSpPr txBox="1"/>
          <p:nvPr/>
        </p:nvSpPr>
        <p:spPr>
          <a:xfrm flipH="1">
            <a:off x="4063414" y="3306881"/>
            <a:ext cx="1500649" cy="523220"/>
          </a:xfrm>
          <a:prstGeom prst="rect">
            <a:avLst/>
          </a:prstGeom>
          <a:noFill/>
        </p:spPr>
        <p:txBody>
          <a:bodyPr wrap="square" rtlCol="0">
            <a:spAutoFit/>
          </a:bodyPr>
          <a:lstStyle/>
          <a:p>
            <a:r>
              <a:rPr lang="pt-BR" sz="2800" b="1" dirty="0" err="1">
                <a:solidFill>
                  <a:srgbClr val="C00000"/>
                </a:solidFill>
              </a:rPr>
              <a:t>tierra</a:t>
            </a:r>
            <a:endParaRPr lang="pt-BR" sz="2800" b="1" dirty="0">
              <a:solidFill>
                <a:srgbClr val="C00000"/>
              </a:solidFill>
            </a:endParaRPr>
          </a:p>
        </p:txBody>
      </p:sp>
      <p:sp>
        <p:nvSpPr>
          <p:cNvPr id="9" name="CaixaDeTexto 8">
            <a:extLst>
              <a:ext uri="{FF2B5EF4-FFF2-40B4-BE49-F238E27FC236}">
                <a16:creationId xmlns:a16="http://schemas.microsoft.com/office/drawing/2014/main" id="{0206404B-F443-4AC2-948A-026FDB19CF62}"/>
              </a:ext>
            </a:extLst>
          </p:cNvPr>
          <p:cNvSpPr txBox="1"/>
          <p:nvPr/>
        </p:nvSpPr>
        <p:spPr>
          <a:xfrm flipH="1">
            <a:off x="2695004" y="4387739"/>
            <a:ext cx="1942085" cy="523220"/>
          </a:xfrm>
          <a:prstGeom prst="rect">
            <a:avLst/>
          </a:prstGeom>
          <a:noFill/>
        </p:spPr>
        <p:txBody>
          <a:bodyPr wrap="square" rtlCol="0">
            <a:spAutoFit/>
          </a:bodyPr>
          <a:lstStyle/>
          <a:p>
            <a:r>
              <a:rPr lang="pt-BR" sz="2800" b="1" dirty="0" err="1">
                <a:solidFill>
                  <a:srgbClr val="C00000"/>
                </a:solidFill>
              </a:rPr>
              <a:t>cielo</a:t>
            </a:r>
            <a:endParaRPr lang="pt-BR" sz="2800" b="1" dirty="0">
              <a:solidFill>
                <a:srgbClr val="C00000"/>
              </a:solidFill>
            </a:endParaRPr>
          </a:p>
        </p:txBody>
      </p:sp>
      <p:sp>
        <p:nvSpPr>
          <p:cNvPr id="10" name="CaixaDeTexto 9">
            <a:extLst>
              <a:ext uri="{FF2B5EF4-FFF2-40B4-BE49-F238E27FC236}">
                <a16:creationId xmlns:a16="http://schemas.microsoft.com/office/drawing/2014/main" id="{BED41B82-5F38-4EA9-9A78-01B28253645B}"/>
              </a:ext>
            </a:extLst>
          </p:cNvPr>
          <p:cNvSpPr txBox="1"/>
          <p:nvPr/>
        </p:nvSpPr>
        <p:spPr>
          <a:xfrm flipH="1">
            <a:off x="7151390" y="3993932"/>
            <a:ext cx="1561685" cy="523220"/>
          </a:xfrm>
          <a:prstGeom prst="rect">
            <a:avLst/>
          </a:prstGeom>
          <a:noFill/>
        </p:spPr>
        <p:txBody>
          <a:bodyPr wrap="square" rtlCol="0">
            <a:spAutoFit/>
          </a:bodyPr>
          <a:lstStyle/>
          <a:p>
            <a:r>
              <a:rPr lang="pt-BR" sz="2800" b="1" dirty="0" err="1">
                <a:solidFill>
                  <a:srgbClr val="C00000"/>
                </a:solidFill>
              </a:rPr>
              <a:t>armonía</a:t>
            </a:r>
            <a:endParaRPr lang="pt-BR" sz="2800" b="1" dirty="0">
              <a:solidFill>
                <a:srgbClr val="C00000"/>
              </a:solidFill>
            </a:endParaRPr>
          </a:p>
        </p:txBody>
      </p:sp>
    </p:spTree>
    <p:extLst>
      <p:ext uri="{BB962C8B-B14F-4D97-AF65-F5344CB8AC3E}">
        <p14:creationId xmlns:p14="http://schemas.microsoft.com/office/powerpoint/2010/main" val="269074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Cristo dio a conocer al hombre, en el Edén, los preceptos de la Ley; fue “cuando alababan todas las estrellas del alba, y se regocijaban todos los hijos de Dios”. La misión de Cristo en la Tierra no fue destruir la Ley sino, por medio de su gracia, hacer volver al hombre a la obediencia de sus preceptos (p. 39).</a:t>
            </a:r>
            <a:endParaRPr lang="pt-BR" dirty="0"/>
          </a:p>
        </p:txBody>
      </p:sp>
    </p:spTree>
    <p:extLst>
      <p:ext uri="{BB962C8B-B14F-4D97-AF65-F5344CB8AC3E}">
        <p14:creationId xmlns:p14="http://schemas.microsoft.com/office/powerpoint/2010/main" val="604594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64120" y="2534917"/>
            <a:ext cx="848184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manera que cualquiera que quebrante uno de estos mandamientos [...] y así enseñe a los hombres, muy pequeño será llamado en el reino de los cielos” (Mat. 5:19). ¿Qué les sucede a aquellos que ignoran la voluntad de Dios y siguen su propio camino? Y ¿qué ocurre con los que obedecen la Ley?</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Siempre que los hombres escogen su propio camino, ____________ en conflicto con Dios. No tendrán lugar en el Reino de los cielos, porque guerrean contra los mismos principios del cielo. Al despreciar la voluntad de Dios, ____________ del lado de Satanás, el enemigo de Dios y del hombre. No por una palabra, ni por muchas palabras, sino por toda palabra que ha hablado Dios vivirá el hombre. No podemos despreciar una sola palabra, por pequeña que nos parezca, y estar seguros.</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096680" y="2496206"/>
            <a:ext cx="1540806" cy="523220"/>
          </a:xfrm>
          <a:prstGeom prst="rect">
            <a:avLst/>
          </a:prstGeom>
          <a:noFill/>
        </p:spPr>
        <p:txBody>
          <a:bodyPr wrap="none" rtlCol="0">
            <a:spAutoFit/>
          </a:bodyPr>
          <a:lstStyle/>
          <a:p>
            <a:r>
              <a:rPr lang="pt-BR" sz="2800" b="1" dirty="0">
                <a:solidFill>
                  <a:srgbClr val="C00000"/>
                </a:solidFill>
              </a:rPr>
              <a:t>se </a:t>
            </a:r>
            <a:r>
              <a:rPr lang="pt-BR" sz="2800" b="1" dirty="0" err="1">
                <a:solidFill>
                  <a:srgbClr val="C00000"/>
                </a:solidFill>
              </a:rPr>
              <a:t>ponen</a:t>
            </a:r>
            <a:endParaRPr lang="pt-BR" sz="2800" b="1" dirty="0">
              <a:solidFill>
                <a:srgbClr val="C00000"/>
              </a:solidFill>
            </a:endParaRPr>
          </a:p>
        </p:txBody>
      </p:sp>
      <p:sp>
        <p:nvSpPr>
          <p:cNvPr id="10" name="CaixaDeTexto 9">
            <a:extLst>
              <a:ext uri="{FF2B5EF4-FFF2-40B4-BE49-F238E27FC236}">
                <a16:creationId xmlns:a16="http://schemas.microsoft.com/office/drawing/2014/main" id="{24E6993F-DA41-46AD-9E9D-40D5EE371AA7}"/>
              </a:ext>
            </a:extLst>
          </p:cNvPr>
          <p:cNvSpPr txBox="1"/>
          <p:nvPr/>
        </p:nvSpPr>
        <p:spPr>
          <a:xfrm>
            <a:off x="2883113" y="3590660"/>
            <a:ext cx="1508746" cy="523220"/>
          </a:xfrm>
          <a:prstGeom prst="rect">
            <a:avLst/>
          </a:prstGeom>
          <a:noFill/>
        </p:spPr>
        <p:txBody>
          <a:bodyPr wrap="none" rtlCol="0">
            <a:spAutoFit/>
          </a:bodyPr>
          <a:lstStyle/>
          <a:p>
            <a:r>
              <a:rPr lang="pt-BR" sz="2800" b="1" dirty="0">
                <a:solidFill>
                  <a:srgbClr val="C00000"/>
                </a:solidFill>
              </a:rPr>
              <a:t>se </a:t>
            </a:r>
            <a:r>
              <a:rPr lang="pt-BR" sz="2800" b="1" dirty="0" err="1">
                <a:solidFill>
                  <a:srgbClr val="C00000"/>
                </a:solidFill>
              </a:rPr>
              <a:t>sitúan</a:t>
            </a:r>
            <a:endParaRPr lang="pt-BR" sz="2800" b="1" dirty="0">
              <a:solidFill>
                <a:srgbClr val="C00000"/>
              </a:solidFill>
            </a:endParaRPr>
          </a:p>
        </p:txBody>
      </p:sp>
    </p:spTree>
    <p:extLst>
      <p:ext uri="{BB962C8B-B14F-4D97-AF65-F5344CB8AC3E}">
        <p14:creationId xmlns:p14="http://schemas.microsoft.com/office/powerpoint/2010/main" val="2295140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 hay ni un mandamiento de la Ley que no sea para el bien y la felicidad del hombre, tanto en esta vida como en la venidera. Al obedecer la Ley de Dios, el hombre queda rodeado como de un vallado y _____________ del mal. Quien derriba en un punto esta muralla, erigida divinamente, destruye su poder para protegerlo, porque ha abierto un camino por donde el enemigo puede entrar para destruir y arruinar (p. 41).</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7B2CC531-9832-483B-80A6-5B8132D68583}"/>
              </a:ext>
            </a:extLst>
          </p:cNvPr>
          <p:cNvSpPr txBox="1"/>
          <p:nvPr/>
        </p:nvSpPr>
        <p:spPr>
          <a:xfrm>
            <a:off x="7546814" y="3242442"/>
            <a:ext cx="1637884" cy="523220"/>
          </a:xfrm>
          <a:prstGeom prst="rect">
            <a:avLst/>
          </a:prstGeom>
          <a:noFill/>
        </p:spPr>
        <p:txBody>
          <a:bodyPr wrap="none" rtlCol="0">
            <a:spAutoFit/>
          </a:bodyPr>
          <a:lstStyle/>
          <a:p>
            <a:r>
              <a:rPr lang="pt-BR" sz="2800" b="1" dirty="0">
                <a:solidFill>
                  <a:srgbClr val="C00000"/>
                </a:solidFill>
              </a:rPr>
              <a:t>protegido</a:t>
            </a:r>
          </a:p>
        </p:txBody>
      </p:sp>
    </p:spTree>
    <p:extLst>
      <p:ext uri="{BB962C8B-B14F-4D97-AF65-F5344CB8AC3E}">
        <p14:creationId xmlns:p14="http://schemas.microsoft.com/office/powerpoint/2010/main" val="3678556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Nuestros primeros padres sufrieron las consecuencias de la desobediencia. ¿Cuál fue una de las graves consecuencias que tuvieron que afrontar? ¿Qué les sucede a los que se apartan de Dios y de sus mandamientos?</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Al osar despreciar la voluntad de Dios en un punto, nuestros primeros padres _____________ las compuertas de la desgracia que inundó el mundo. Toda persona que siga su ejemplo ____________ resultados similares. El amor de Dios es el fundamento de todo precepto de su Ley, y el que se aparte del mandamiento labra su propia desdicha y ruina (p. 41).</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7445174" y="2496206"/>
            <a:ext cx="1461106" cy="523220"/>
          </a:xfrm>
          <a:prstGeom prst="rect">
            <a:avLst/>
          </a:prstGeom>
          <a:noFill/>
        </p:spPr>
        <p:txBody>
          <a:bodyPr wrap="none" rtlCol="0">
            <a:spAutoFit/>
          </a:bodyPr>
          <a:lstStyle/>
          <a:p>
            <a:r>
              <a:rPr lang="pt-BR" sz="2800" b="1" dirty="0" err="1">
                <a:solidFill>
                  <a:srgbClr val="C00000"/>
                </a:solidFill>
              </a:rPr>
              <a:t>abrieron</a:t>
            </a:r>
            <a:endParaRPr lang="pt-BR" sz="2800" b="1" dirty="0">
              <a:solidFill>
                <a:srgbClr val="C00000"/>
              </a:solidFill>
            </a:endParaRPr>
          </a:p>
        </p:txBody>
      </p:sp>
      <p:sp>
        <p:nvSpPr>
          <p:cNvPr id="8" name="CaixaDeTexto 7">
            <a:extLst>
              <a:ext uri="{FF2B5EF4-FFF2-40B4-BE49-F238E27FC236}">
                <a16:creationId xmlns:a16="http://schemas.microsoft.com/office/drawing/2014/main" id="{F6C4514F-A515-4649-A772-295D23945B55}"/>
              </a:ext>
            </a:extLst>
          </p:cNvPr>
          <p:cNvSpPr txBox="1"/>
          <p:nvPr/>
        </p:nvSpPr>
        <p:spPr>
          <a:xfrm>
            <a:off x="6610650" y="3242348"/>
            <a:ext cx="1669047" cy="523220"/>
          </a:xfrm>
          <a:prstGeom prst="rect">
            <a:avLst/>
          </a:prstGeom>
          <a:noFill/>
        </p:spPr>
        <p:txBody>
          <a:bodyPr wrap="none" rtlCol="0">
            <a:spAutoFit/>
          </a:bodyPr>
          <a:lstStyle/>
          <a:p>
            <a:r>
              <a:rPr lang="pt-BR" sz="2800" b="1" dirty="0" err="1">
                <a:solidFill>
                  <a:srgbClr val="C00000"/>
                </a:solidFill>
              </a:rPr>
              <a:t>cosechará</a:t>
            </a:r>
            <a:endParaRPr lang="pt-BR" sz="2800" b="1" dirty="0">
              <a:solidFill>
                <a:srgbClr val="C00000"/>
              </a:solidFill>
            </a:endParaRPr>
          </a:p>
        </p:txBody>
      </p:sp>
    </p:spTree>
    <p:extLst>
      <p:ext uri="{BB962C8B-B14F-4D97-AF65-F5344CB8AC3E}">
        <p14:creationId xmlns:p14="http://schemas.microsoft.com/office/powerpoint/2010/main" val="3119739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501469"/>
            <a:ext cx="8481848" cy="1200329"/>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¿Cuál es el secreto para hacer del matrimonio una forma de bendecir y elevar a la humanidad? ¿Cómo pueden las familias representar a la familia del cielo?</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 _____________ de _____________, y solo ella, puede hacer de esta institución lo que Dios deseaba que fuese: un agente para bendecir y elevar a la humanidad. Y así las familias de la Tierra, en su____________, paz y amor, pueden representar a la familia de los cielos (p. 49).</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522479" y="2099112"/>
            <a:ext cx="1069652" cy="523220"/>
          </a:xfrm>
          <a:prstGeom prst="rect">
            <a:avLst/>
          </a:prstGeom>
          <a:noFill/>
        </p:spPr>
        <p:txBody>
          <a:bodyPr wrap="none" rtlCol="0">
            <a:spAutoFit/>
          </a:bodyPr>
          <a:lstStyle/>
          <a:p>
            <a:r>
              <a:rPr lang="pt-BR" sz="2800" b="1" dirty="0" err="1">
                <a:solidFill>
                  <a:srgbClr val="C00000"/>
                </a:solidFill>
              </a:rPr>
              <a:t>gracia</a:t>
            </a:r>
            <a:endParaRPr lang="pt-BR" sz="2800" b="1" dirty="0">
              <a:solidFill>
                <a:srgbClr val="C00000"/>
              </a:solidFill>
            </a:endParaRPr>
          </a:p>
        </p:txBody>
      </p:sp>
      <p:sp>
        <p:nvSpPr>
          <p:cNvPr id="8" name="CaixaDeTexto 7">
            <a:extLst>
              <a:ext uri="{FF2B5EF4-FFF2-40B4-BE49-F238E27FC236}">
                <a16:creationId xmlns:a16="http://schemas.microsoft.com/office/drawing/2014/main" id="{D0312633-89DF-4674-AA8F-114DA49BEAAA}"/>
              </a:ext>
            </a:extLst>
          </p:cNvPr>
          <p:cNvSpPr txBox="1"/>
          <p:nvPr/>
        </p:nvSpPr>
        <p:spPr>
          <a:xfrm>
            <a:off x="5690749" y="2099112"/>
            <a:ext cx="1044325" cy="523220"/>
          </a:xfrm>
          <a:prstGeom prst="rect">
            <a:avLst/>
          </a:prstGeom>
          <a:noFill/>
        </p:spPr>
        <p:txBody>
          <a:bodyPr wrap="none" rtlCol="0">
            <a:spAutoFit/>
          </a:bodyPr>
          <a:lstStyle/>
          <a:p>
            <a:r>
              <a:rPr lang="pt-BR" sz="2800" b="1" dirty="0">
                <a:solidFill>
                  <a:srgbClr val="C00000"/>
                </a:solidFill>
              </a:rPr>
              <a:t>Cristo</a:t>
            </a:r>
          </a:p>
        </p:txBody>
      </p:sp>
      <p:sp>
        <p:nvSpPr>
          <p:cNvPr id="9" name="CaixaDeTexto 8">
            <a:extLst>
              <a:ext uri="{FF2B5EF4-FFF2-40B4-BE49-F238E27FC236}">
                <a16:creationId xmlns:a16="http://schemas.microsoft.com/office/drawing/2014/main" id="{D6EE39AD-5449-4E09-937D-1DA0CB5876EA}"/>
              </a:ext>
            </a:extLst>
          </p:cNvPr>
          <p:cNvSpPr txBox="1"/>
          <p:nvPr/>
        </p:nvSpPr>
        <p:spPr>
          <a:xfrm>
            <a:off x="6605148" y="3209430"/>
            <a:ext cx="1220206" cy="523220"/>
          </a:xfrm>
          <a:prstGeom prst="rect">
            <a:avLst/>
          </a:prstGeom>
          <a:noFill/>
        </p:spPr>
        <p:txBody>
          <a:bodyPr wrap="none" rtlCol="0">
            <a:spAutoFit/>
          </a:bodyPr>
          <a:lstStyle/>
          <a:p>
            <a:r>
              <a:rPr lang="pt-BR" sz="2800" b="1" dirty="0" err="1">
                <a:solidFill>
                  <a:srgbClr val="C00000"/>
                </a:solidFill>
              </a:rPr>
              <a:t>unidad</a:t>
            </a:r>
            <a:endParaRPr lang="pt-BR" sz="2800" b="1" dirty="0">
              <a:solidFill>
                <a:srgbClr val="C00000"/>
              </a:solidFill>
            </a:endParaRPr>
          </a:p>
        </p:txBody>
      </p:sp>
    </p:spTree>
    <p:extLst>
      <p:ext uri="{BB962C8B-B14F-4D97-AF65-F5344CB8AC3E}">
        <p14:creationId xmlns:p14="http://schemas.microsoft.com/office/powerpoint/2010/main" val="3086821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606225"/>
            <a:ext cx="8481848" cy="3416320"/>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la reflexión: “Oísteis que fue dicho: Amarás a tu prójimo, y aborrecerás a tu enemigo. Pero yo os digo: Amad a vuestros enemigos, bendecid a los que os maldicen, haced bien a los que os aborrecen, y orad por los que os ultrajan y os persiguen; para que seáis hijos de vuestro Padre que está en los cielos” (Mat. 5:43-45). ¡Amar a nuestros enemigos es tan difícil! ¿Podemos hacer esto? ¿Cómo podemos cumplir este mandamiento</a:t>
            </a:r>
          </a:p>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 Cristo?</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190593" cy="4154984"/>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Jesús dijo: Sean perfectos como vuestro Padre es perfecto. Si son hijos de</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Dios, son participantes de su naturaleza y no pueden menos que asemejarse</a:t>
            </a:r>
          </a:p>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él. Todo hijo vive gracias a la vida de su padre. Si son hijos de Dios, engendrados por su Espíritu, viven gracias a la vida de Dios. En Cristo “habita corporalmente toda la plenitud de la Divinidad”; y la vida de Jesús se manifiesta “en nuestra carne mortal”.</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315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617076" y="1809443"/>
            <a:ext cx="6190593" cy="3785652"/>
          </a:xfrm>
          <a:prstGeom prst="rect">
            <a:avLst/>
          </a:prstGeom>
          <a:noFill/>
        </p:spPr>
        <p:txBody>
          <a:bodyPr wrap="square" rtlCol="0">
            <a:spAutoFit/>
          </a:bodyPr>
          <a:lstStyle/>
          <a:p>
            <a:pPr algn="ct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…Esa vida producirá en ustedes el mismo carácter y manifestará las mismas obras que </a:t>
            </a:r>
            <a:r>
              <a:rPr lang="es-ES"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manifesto</a:t>
            </a:r>
            <a:r>
              <a:rPr lang="es-E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 él. Así estarán en armonía con cada precepto de su Ley, porque “la Ley de Jehová es perfecta, que convierte el alma”. A través del amor, “la justicia de la Ley” se cumplirá “en nosotros, que no andamos conforme a la carne, sino conforme al Espíritu” (pp. 56, 57).</a:t>
            </a:r>
            <a:endPar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103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620113" y="1387367"/>
            <a:ext cx="5602012" cy="4893647"/>
          </a:xfrm>
          <a:prstGeom prst="rect">
            <a:avLst/>
          </a:prstGeom>
          <a:noFill/>
        </p:spPr>
        <p:txBody>
          <a:bodyPr wrap="square" rtlCol="0">
            <a:spAutoFit/>
          </a:bodyPr>
          <a:lstStyle/>
          <a:p>
            <a:pPr algn="ct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“No vine a destruir, sino a cumplir” (Mat. 5:17, C-I). Fue Cristo quien, en </a:t>
            </a:r>
            <a:r>
              <a:rPr lang="es-E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médio</a:t>
            </a:r>
            <a:r>
              <a:rPr lang="es-ES" sz="2400" b="1" dirty="0">
                <a:solidFill>
                  <a:schemeClr val="bg1"/>
                </a:solidFill>
                <a:latin typeface="Arial" panose="020B0604020202020204" pitchFamily="34" charset="0"/>
                <a:ea typeface="Calibri" panose="020F0502020204030204" pitchFamily="34" charset="0"/>
                <a:cs typeface="Arial" panose="020B0604020202020204" pitchFamily="34" charset="0"/>
              </a:rPr>
              <a:t> del trueno y el fuego, había proclamado la Ley en el Monte Sinaí. La gloria de Dios, como fuego devorador, descendió sobre la cumbre y la montaña tembló por la presencia del Señor. Las huestes de Israel, yaciendo postradas en tierra, habían escuchado, presas de pavor, los sagrados preceptos de la Ley. ¡Qué contraste con la escena en el Monte de las Bienaventuranzas!</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235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1569660"/>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La naturaleza de la Ley es espiritual; sin embargo, ¿de qué manera el muchos del pueblo de Israel, de los líderes judíos, e incluso muchas personas en nuestros días obedecían (obedecen) la Ley?</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La Ley dada en el Sinaí era la enunciación del principio de amor, una revelación a la Tierra de la Ley del cielo. Fue decretada bajo el control de un Mediador; promulgada por el Ser cuyo poder haría posible que el corazón de los hombres fuese puesto en armonía con sus principios. Dios había revelado el propósito de la Ley cuando declaró a Israel: “Me seréis varones santos”.</a:t>
            </a:r>
            <a:endParaRPr lang="pt-BR" dirty="0"/>
          </a:p>
        </p:txBody>
      </p:sp>
    </p:spTree>
    <p:extLst>
      <p:ext uri="{BB962C8B-B14F-4D97-AF65-F5344CB8AC3E}">
        <p14:creationId xmlns:p14="http://schemas.microsoft.com/office/powerpoint/2010/main" val="4245767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785652"/>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Pero Israel no había percibido la naturaleza espiritual de la Ley, y demasiado a menudo su profesa obediencia era tan solo una observancia de ___________ y ____________, en lugar de ser una rendición del corazón a la soberanía del amor. A medida que en su carácter y su obra Jesús manifestaba ante los hombres los atributos santos, benevolentes y paternales de Dios, y les presentaba la inutilidad de la mera obediencia ceremonial, los líderes judíos no recibían ni entendían sus palabras.</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8157741" y="2870473"/>
            <a:ext cx="857607" cy="523220"/>
          </a:xfrm>
          <a:prstGeom prst="rect">
            <a:avLst/>
          </a:prstGeom>
          <a:noFill/>
        </p:spPr>
        <p:txBody>
          <a:bodyPr wrap="none" rtlCol="0">
            <a:spAutoFit/>
          </a:bodyPr>
          <a:lstStyle/>
          <a:p>
            <a:r>
              <a:rPr lang="pt-BR" sz="2800" b="1" dirty="0">
                <a:solidFill>
                  <a:srgbClr val="C00000"/>
                </a:solidFill>
              </a:rPr>
              <a:t>ritos</a:t>
            </a:r>
          </a:p>
        </p:txBody>
      </p:sp>
      <p:sp>
        <p:nvSpPr>
          <p:cNvPr id="15" name="CaixaDeTexto 14">
            <a:extLst>
              <a:ext uri="{FF2B5EF4-FFF2-40B4-BE49-F238E27FC236}">
                <a16:creationId xmlns:a16="http://schemas.microsoft.com/office/drawing/2014/main" id="{A435FEF6-4254-4001-A721-F2DDD33866EF}"/>
              </a:ext>
            </a:extLst>
          </p:cNvPr>
          <p:cNvSpPr txBox="1"/>
          <p:nvPr/>
        </p:nvSpPr>
        <p:spPr>
          <a:xfrm>
            <a:off x="1877810" y="3244740"/>
            <a:ext cx="1907061" cy="523220"/>
          </a:xfrm>
          <a:prstGeom prst="rect">
            <a:avLst/>
          </a:prstGeom>
          <a:noFill/>
        </p:spPr>
        <p:txBody>
          <a:bodyPr wrap="none" rtlCol="0">
            <a:spAutoFit/>
          </a:bodyPr>
          <a:lstStyle/>
          <a:p>
            <a:r>
              <a:rPr lang="pt-BR" sz="2800" b="1" dirty="0" err="1">
                <a:solidFill>
                  <a:srgbClr val="C00000"/>
                </a:solidFill>
              </a:rPr>
              <a:t>ceremonias</a:t>
            </a:r>
            <a:endParaRPr lang="pt-BR" sz="2800" b="1" dirty="0">
              <a:solidFill>
                <a:srgbClr val="C00000"/>
              </a:solidFill>
            </a:endParaRP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308324"/>
          </a:xfrm>
          <a:prstGeom prst="rect">
            <a:avLst/>
          </a:prstGeom>
          <a:noFill/>
        </p:spPr>
        <p:txBody>
          <a:bodyPr wrap="square" rtlCol="0">
            <a:spAutoFit/>
          </a:bodyPr>
          <a:lstStyle/>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Pensaban que no recalcaba lo suficiente los requerimientos de la Ley; y cuando les presentaba las mismas verdades que eran la esencia del servicio asignado divinamente, ellos, que miraban únicamente lo</a:t>
            </a:r>
          </a:p>
          <a:p>
            <a:pPr algn="just"/>
            <a:r>
              <a:rPr lang="es-ES" sz="2400" b="1" dirty="0">
                <a:solidFill>
                  <a:srgbClr val="000000"/>
                </a:solidFill>
                <a:latin typeface="Arial" panose="020B0604020202020204" pitchFamily="34" charset="0"/>
                <a:ea typeface="Calibri" panose="020F0502020204030204" pitchFamily="34" charset="0"/>
                <a:cs typeface="Arial" panose="020B0604020202020204" pitchFamily="34" charset="0"/>
              </a:rPr>
              <a:t>exterior, lo _____________ de querer derribar la Ley (p. 38).</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3909844" y="3580902"/>
            <a:ext cx="1588897" cy="523220"/>
          </a:xfrm>
          <a:prstGeom prst="rect">
            <a:avLst/>
          </a:prstGeom>
          <a:noFill/>
        </p:spPr>
        <p:txBody>
          <a:bodyPr wrap="none" rtlCol="0">
            <a:spAutoFit/>
          </a:bodyPr>
          <a:lstStyle/>
          <a:p>
            <a:r>
              <a:rPr lang="pt-BR" sz="2800" b="1" dirty="0" err="1">
                <a:solidFill>
                  <a:srgbClr val="C00000"/>
                </a:solidFill>
              </a:rPr>
              <a:t>acusaban</a:t>
            </a:r>
            <a:endParaRPr lang="pt-BR" sz="2800" b="1" dirty="0">
              <a:solidFill>
                <a:srgbClr val="C00000"/>
              </a:solidFill>
            </a:endParaRPr>
          </a:p>
        </p:txBody>
      </p:sp>
    </p:spTree>
    <p:extLst>
      <p:ext uri="{BB962C8B-B14F-4D97-AF65-F5344CB8AC3E}">
        <p14:creationId xmlns:p14="http://schemas.microsoft.com/office/powerpoint/2010/main" val="2097544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85141" y="2534917"/>
            <a:ext cx="8481848" cy="1938992"/>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que todo funcione bien y perfectamente, todo nuestro Universo se rige por leyes. ¿Desde cuándo existe la Ley divina? ¿Por qué es importante para nosotros obedecer la Ley de Dios y enseñarla a nuestros hijos?</a:t>
            </a:r>
            <a:endPar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2308324"/>
          </a:xfrm>
          <a:prstGeom prst="rect">
            <a:avLst/>
          </a:prstGeom>
          <a:noFill/>
        </p:spPr>
        <p:txBody>
          <a:bodyPr wrap="square" rtlCol="0">
            <a:spAutoFit/>
          </a:bodyPr>
          <a:lstStyle/>
          <a:p>
            <a:pPr algn="just"/>
            <a:r>
              <a:rPr lang="es-E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Es el Creador de los hombres, el Dador de la Ley, quien declara que no es su propósito anular sus preceptos. Todo en la naturaleza, desde la diminuta partícula en un rayo de Sol hasta los mundos superiores, está sometido a leyes. De la obediencia a estas leyes dependen el orden y la armonía del mundo natural.</a:t>
            </a:r>
            <a:endParaRPr lang="pt-BR" dirty="0"/>
          </a:p>
        </p:txBody>
      </p:sp>
    </p:spTree>
    <p:extLst>
      <p:ext uri="{BB962C8B-B14F-4D97-AF65-F5344CB8AC3E}">
        <p14:creationId xmlns:p14="http://schemas.microsoft.com/office/powerpoint/2010/main" val="2183051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1338</Words>
  <Application>Microsoft Office PowerPoint</Application>
  <PresentationFormat>Widescreen</PresentationFormat>
  <Paragraphs>54</Paragraphs>
  <Slides>21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Fabio Bergamo</cp:lastModifiedBy>
  <cp:revision>19</cp:revision>
  <dcterms:created xsi:type="dcterms:W3CDTF">2021-06-20T14:59:00Z</dcterms:created>
  <dcterms:modified xsi:type="dcterms:W3CDTF">2021-08-18T23:43:58Z</dcterms:modified>
</cp:coreProperties>
</file>