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72" r:id="rId12"/>
    <p:sldId id="267" r:id="rId13"/>
    <p:sldId id="268" r:id="rId14"/>
    <p:sldId id="273" r:id="rId15"/>
    <p:sldId id="269" r:id="rId16"/>
    <p:sldId id="270" r:id="rId17"/>
    <p:sldId id="274" r:id="rId18"/>
    <p:sldId id="271"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15/08/2021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15/08/2021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 las relaciones en general, especialmente entre cónyuges, padres e hijos, hermanos, familia extensa, entre otros, el perdón juega un papel fundamental en la restauración y el mantenimiento de una familia sana. ¿Qué le sucede a aquel a quien Cristo perdona? ¿Cuál es la promesa de Dios al pecador que se arrepiente?</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quien Cristo perdona, primero lo hace _____________, y es obra del Espíritu Santo convencer de pecado. Aquellos cuyo corazón ha sido conmovido por el convincente Espíritu de Dios ven que no hay nada bueno en sí mismos. Ven que todo lo que han hecho está entretejido con egoísmo y pecado. Como el publicano, se quedan bien lejos: “Dios mío, ten misericordia de mí, que soy un pecador”.</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8138676" y="2099112"/>
            <a:ext cx="1631344" cy="523220"/>
          </a:xfrm>
          <a:prstGeom prst="rect">
            <a:avLst/>
          </a:prstGeom>
          <a:noFill/>
        </p:spPr>
        <p:txBody>
          <a:bodyPr wrap="none" rtlCol="0">
            <a:spAutoFit/>
          </a:bodyPr>
          <a:lstStyle/>
          <a:p>
            <a:r>
              <a:rPr lang="pt-BR" sz="2800" b="1" dirty="0">
                <a:solidFill>
                  <a:srgbClr val="C00000"/>
                </a:solidFill>
              </a:rPr>
              <a:t>penitente</a:t>
            </a:r>
          </a:p>
        </p:txBody>
      </p:sp>
    </p:spTree>
    <p:extLst>
      <p:ext uri="{BB962C8B-B14F-4D97-AF65-F5344CB8AC3E}">
        <p14:creationId xmlns:p14="http://schemas.microsoft.com/office/powerpoint/2010/main" val="311973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Ellos son bendecidos. Hay perdón para el penitente, porque Cristo es “el Cordero de Dios, que quita el pecado del mundo”. La promesa de Dios es: “Si vuestros pecados fueren como la grana, como la nieve serán emblanquecidos; si fueren rojos como el carmesí, _____________ a ser como blanca lana”. “Os daré corazón nuevo [...] y pondré dentro de vosotros mi Espíritu” (p. 12).</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102367" y="3955148"/>
            <a:ext cx="1407758" cy="523220"/>
          </a:xfrm>
          <a:prstGeom prst="rect">
            <a:avLst/>
          </a:prstGeom>
          <a:noFill/>
        </p:spPr>
        <p:txBody>
          <a:bodyPr wrap="none" rtlCol="0">
            <a:spAutoFit/>
          </a:bodyPr>
          <a:lstStyle/>
          <a:p>
            <a:r>
              <a:rPr lang="pt-BR" sz="2800" b="1" dirty="0" err="1">
                <a:solidFill>
                  <a:srgbClr val="C00000"/>
                </a:solidFill>
              </a:rPr>
              <a:t>vendrán</a:t>
            </a:r>
            <a:endParaRPr lang="pt-BR" sz="2800" b="1" dirty="0">
              <a:solidFill>
                <a:srgbClr val="C00000"/>
              </a:solidFill>
            </a:endParaRPr>
          </a:p>
        </p:txBody>
      </p:sp>
    </p:spTree>
    <p:extLst>
      <p:ext uri="{BB962C8B-B14F-4D97-AF65-F5344CB8AC3E}">
        <p14:creationId xmlns:p14="http://schemas.microsoft.com/office/powerpoint/2010/main" val="1137891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385848"/>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“Bienaventurados los que lloran, porque ellos recibirán consolación” (Mat. 5:4). Desde que el pecado entró en el mundo, el dolor y el sufrimiento han sido parte de nuestro viaje. Pero ¿por qué nos vienen las pruebas y las aflicciones?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palabras del Salvador tienen un mensaje de consuelo para los que sufren aflicción o la pérdida de un ser amado. Nuestras tristezas no brotan de la tierra. Dios “no aflige ni entristece voluntariamente a los hijos de los hombres”. Cuando él permite pruebas y aflicciones, es “para ________________________, para que participemos de su santidad”.</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5780688" y="3942529"/>
            <a:ext cx="2802883" cy="523220"/>
          </a:xfrm>
          <a:prstGeom prst="rect">
            <a:avLst/>
          </a:prstGeom>
          <a:noFill/>
        </p:spPr>
        <p:txBody>
          <a:bodyPr wrap="none" rtlCol="0">
            <a:spAutoFit/>
          </a:bodyPr>
          <a:lstStyle/>
          <a:p>
            <a:r>
              <a:rPr lang="pt-BR" sz="2800" b="1" dirty="0" err="1">
                <a:solidFill>
                  <a:srgbClr val="C00000"/>
                </a:solidFill>
              </a:rPr>
              <a:t>nuestro</a:t>
            </a:r>
            <a:r>
              <a:rPr lang="pt-BR" sz="2800" b="1" dirty="0">
                <a:solidFill>
                  <a:srgbClr val="C00000"/>
                </a:solidFill>
              </a:rPr>
              <a:t> </a:t>
            </a:r>
            <a:r>
              <a:rPr lang="pt-BR" sz="2800" b="1" dirty="0" err="1">
                <a:solidFill>
                  <a:srgbClr val="C00000"/>
                </a:solidFill>
              </a:rPr>
              <a:t>provecho</a:t>
            </a:r>
            <a:endParaRPr lang="pt-BR" sz="2800" b="1" dirty="0">
              <a:solidFill>
                <a:srgbClr val="C00000"/>
              </a:solidFill>
            </a:endParaRPr>
          </a:p>
        </p:txBody>
      </p:sp>
    </p:spTree>
    <p:extLst>
      <p:ext uri="{BB962C8B-B14F-4D97-AF65-F5344CB8AC3E}">
        <p14:creationId xmlns:p14="http://schemas.microsoft.com/office/powerpoint/2010/main" val="3086821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Las pruebas de la vida son las obreras de Dios para eliminar las impurezas y las tosquedades de nuestro carácter. El proceso de labrar, escuadrar y cincelar, de pulir y bruñir, resulta penoso; es duro ser oprimido sobre la rueda de esmeril. Pero la piedra sale preparada para ocupar su lugar en el Templo celestial. El Señor no ejecuta trabajo tan cuidadoso y consumado en material inútil. Únicamente sus piedras preciosas se pulen a manera de las de un palacio (pp. 13, 14).</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905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reflexionar: No es la voluntad de Dios que permanezcamos sometidos por una tristeza silenciosa y con un corazón herido y quebrantado. ¿Cómo afrontan tu familia y tú el sufrimiento y las aflicciones? ¿Qué consejo les darías a los que necesitan esperanza?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3416320"/>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“Porque de la manera que abundan en nosotros las aflicciones de Cristo, así</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abunda también por el mismo Cristo nuestra consolación”. El Señor tiene gracia especial para los que lloran, y su poder sirve para enternecer corazones y</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ganar almas. Su amor se abre paso en el alma herida y afligida, y se convierte</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bálsamo curativo para cuantos lloran.</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10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3046988"/>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[Así] el “Padre de misericordias y Dios</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toda consolación [...] nos consuela en todas nuestras tribulaciones, para que</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podamos también nosotros consolar a los que están en cualquier tribulación,</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medio de la consolación con que nosotros somos consolados por Dios” (pp. 15, 16).</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5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1166649" y="2102069"/>
            <a:ext cx="4929351" cy="3416320"/>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“Abriendo su boca, les enseñaba, diciendo: Bienaventurados los pobres en</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espíritu, porque de ellos es el reino de los cielos”. Estas palabras resonaron en</a:t>
            </a:r>
          </a:p>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los oídos de la asombrada muchedumbre como algo extraño y nuevo. </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25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3046988"/>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En los días de Cristo, los líderes religiosos del pueblo pensaban que eran ricos en tesoros espirituales (p. 11). Este fue el caso del fariseo que oró: “Oh Dios, te doy gracias porque no soy como los demás hombres” (Luc. 18:11). Por otro lado, ¿qué fue lo que irradió de Jesús que los líderes no estaban acostumbrados a ver y sentir, y que cada uno de nosotros debe irradiar también en nuestro hogar y nuestra iglesia?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_____________ del amor divino brotaba de su misma presencia como la fragancia de una flor. Sus _____________ descendían “como la lluvia sobre la hierba cortada; como el rocío que destila sobre la tierra”. Todos sintieron instintivamente que estaban frente a Uno que leía los secretos del alma, aunque se acercaba a ellos con tierna compasión (p. 11).</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774724" y="2114372"/>
            <a:ext cx="1289135" cy="523220"/>
          </a:xfrm>
          <a:prstGeom prst="rect">
            <a:avLst/>
          </a:prstGeom>
          <a:noFill/>
        </p:spPr>
        <p:txBody>
          <a:bodyPr wrap="none" rtlCol="0">
            <a:spAutoFit/>
          </a:bodyPr>
          <a:lstStyle/>
          <a:p>
            <a:r>
              <a:rPr lang="pt-BR" sz="2800" b="1" dirty="0" err="1">
                <a:solidFill>
                  <a:srgbClr val="C00000"/>
                </a:solidFill>
              </a:rPr>
              <a:t>dulzura</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a:off x="2191543" y="2849453"/>
            <a:ext cx="1454372" cy="523220"/>
          </a:xfrm>
          <a:prstGeom prst="rect">
            <a:avLst/>
          </a:prstGeom>
          <a:noFill/>
        </p:spPr>
        <p:txBody>
          <a:bodyPr wrap="none" rtlCol="0">
            <a:spAutoFit/>
          </a:bodyPr>
          <a:lstStyle/>
          <a:p>
            <a:r>
              <a:rPr lang="pt-BR" sz="2800" b="1" dirty="0" err="1">
                <a:solidFill>
                  <a:srgbClr val="C00000"/>
                </a:solidFill>
              </a:rPr>
              <a:t>palabras</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534917"/>
            <a:ext cx="8481848" cy="156966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 la multitud había personas que se sentían indignas de estar en la presencia de Cristo. ¿Qué sentimiento despertaron en ellos sus palabras de saludo, y qué les hizo percibir?</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Así también, en la multitud congregada sobre el monte había almas que, en presencia de la pureza de Cristo, sentían que eran “desventurados, miserables, pobres, ciegos y desnudos”, y anhelaban “la gracia de Dios, la cual trae salvación”. Las primeras palabras de Cristo despertaron _____________ en estas almas; vieron que sus _____________ estaban bajo la bendición de Dios (pp. 11, 12).</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888830" y="3945744"/>
            <a:ext cx="1831335" cy="523220"/>
          </a:xfrm>
          <a:prstGeom prst="rect">
            <a:avLst/>
          </a:prstGeom>
          <a:noFill/>
        </p:spPr>
        <p:txBody>
          <a:bodyPr wrap="none" rtlCol="0">
            <a:spAutoFit/>
          </a:bodyPr>
          <a:lstStyle/>
          <a:p>
            <a:r>
              <a:rPr lang="pt-BR" sz="2800" b="1" dirty="0" err="1">
                <a:solidFill>
                  <a:srgbClr val="C00000"/>
                </a:solidFill>
              </a:rPr>
              <a:t>esperanzas</a:t>
            </a:r>
            <a:endParaRPr lang="pt-BR" sz="2800" b="1" dirty="0">
              <a:solidFill>
                <a:srgbClr val="C00000"/>
              </a:solidFill>
            </a:endParaRP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2947462" y="4317321"/>
            <a:ext cx="1650123" cy="523220"/>
          </a:xfrm>
          <a:prstGeom prst="rect">
            <a:avLst/>
          </a:prstGeom>
          <a:noFill/>
        </p:spPr>
        <p:txBody>
          <a:bodyPr wrap="square" rtlCol="0">
            <a:spAutoFit/>
          </a:bodyPr>
          <a:lstStyle/>
          <a:p>
            <a:r>
              <a:rPr lang="pt-BR" sz="2800" b="1" dirty="0">
                <a:solidFill>
                  <a:srgbClr val="C00000"/>
                </a:solidFill>
              </a:rPr>
              <a:t>vidas</a:t>
            </a:r>
          </a:p>
        </p:txBody>
      </p:sp>
    </p:spTree>
    <p:extLst>
      <p:ext uri="{BB962C8B-B14F-4D97-AF65-F5344CB8AC3E}">
        <p14:creationId xmlns:p14="http://schemas.microsoft.com/office/powerpoint/2010/main" val="801072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830997"/>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¿Qué sucede con aquel que está orgulloso y piensa que no necesita nada?</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554032"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 orgullo no siente necesidad, y _____________ la puerta del corazón contra Cristo y las infinitas bendiciones que él vino a dar. No hay habitación para Jesús en el corazón de tal persona. Los que en su propia opinión son ricos y honorables _____________ piden ni reciben con fe la bendición de Dios. Sienten que están llenos, y por eso se retiran _____________ (p. 12).</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926188" y="2125387"/>
            <a:ext cx="1031180" cy="523220"/>
          </a:xfrm>
          <a:prstGeom prst="rect">
            <a:avLst/>
          </a:prstGeom>
          <a:noFill/>
        </p:spPr>
        <p:txBody>
          <a:bodyPr wrap="none" rtlCol="0">
            <a:spAutoFit/>
          </a:bodyPr>
          <a:lstStyle/>
          <a:p>
            <a:r>
              <a:rPr lang="pt-BR" sz="2800" b="1" dirty="0" err="1">
                <a:solidFill>
                  <a:srgbClr val="C00000"/>
                </a:solidFill>
              </a:rPr>
              <a:t>cierra</a:t>
            </a:r>
            <a:endParaRPr lang="pt-BR" sz="2800" b="1" dirty="0">
              <a:solidFill>
                <a:srgbClr val="C00000"/>
              </a:solidFill>
            </a:endParaRPr>
          </a:p>
        </p:txBody>
      </p:sp>
      <p:sp>
        <p:nvSpPr>
          <p:cNvPr id="9" name="CaixaDeTexto 8">
            <a:extLst>
              <a:ext uri="{FF2B5EF4-FFF2-40B4-BE49-F238E27FC236}">
                <a16:creationId xmlns:a16="http://schemas.microsoft.com/office/drawing/2014/main" id="{7B2CC531-9832-483B-80A6-5B8132D68583}"/>
              </a:ext>
            </a:extLst>
          </p:cNvPr>
          <p:cNvSpPr txBox="1"/>
          <p:nvPr/>
        </p:nvSpPr>
        <p:spPr>
          <a:xfrm>
            <a:off x="7384905" y="3594537"/>
            <a:ext cx="569387" cy="523220"/>
          </a:xfrm>
          <a:prstGeom prst="rect">
            <a:avLst/>
          </a:prstGeom>
          <a:noFill/>
        </p:spPr>
        <p:txBody>
          <a:bodyPr wrap="none" rtlCol="0">
            <a:spAutoFit/>
          </a:bodyPr>
          <a:lstStyle/>
          <a:p>
            <a:r>
              <a:rPr lang="pt-BR" sz="2800" b="1" dirty="0">
                <a:solidFill>
                  <a:srgbClr val="C00000"/>
                </a:solidFill>
              </a:rPr>
              <a:t>no</a:t>
            </a:r>
          </a:p>
        </p:txBody>
      </p:sp>
      <p:sp>
        <p:nvSpPr>
          <p:cNvPr id="10" name="CaixaDeTexto 9">
            <a:extLst>
              <a:ext uri="{FF2B5EF4-FFF2-40B4-BE49-F238E27FC236}">
                <a16:creationId xmlns:a16="http://schemas.microsoft.com/office/drawing/2014/main" id="{7275CF13-5DED-4F23-AF10-F2F66FE9D77F}"/>
              </a:ext>
            </a:extLst>
          </p:cNvPr>
          <p:cNvSpPr txBox="1"/>
          <p:nvPr/>
        </p:nvSpPr>
        <p:spPr>
          <a:xfrm>
            <a:off x="6400084" y="4327779"/>
            <a:ext cx="1101135" cy="523220"/>
          </a:xfrm>
          <a:prstGeom prst="rect">
            <a:avLst/>
          </a:prstGeom>
          <a:noFill/>
        </p:spPr>
        <p:txBody>
          <a:bodyPr wrap="none" rtlCol="0">
            <a:spAutoFit/>
          </a:bodyPr>
          <a:lstStyle/>
          <a:p>
            <a:r>
              <a:rPr lang="pt-BR" sz="2800" b="1" dirty="0" err="1">
                <a:solidFill>
                  <a:srgbClr val="C00000"/>
                </a:solidFill>
              </a:rPr>
              <a:t>vacíos</a:t>
            </a:r>
            <a:endParaRPr lang="pt-BR" sz="2800" b="1" dirty="0">
              <a:solidFill>
                <a:srgbClr val="C00000"/>
              </a:solidFill>
            </a:endParaRPr>
          </a:p>
        </p:txBody>
      </p:sp>
    </p:spTree>
    <p:extLst>
      <p:ext uri="{BB962C8B-B14F-4D97-AF65-F5344CB8AC3E}">
        <p14:creationId xmlns:p14="http://schemas.microsoft.com/office/powerpoint/2010/main" val="367855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1020</Words>
  <Application>Microsoft Office PowerPoint</Application>
  <PresentationFormat>Widescreen</PresentationFormat>
  <Paragraphs>47</Paragraphs>
  <Slides>18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18</vt:i4>
      </vt:variant>
    </vt:vector>
  </HeadingPairs>
  <TitlesOfParts>
    <vt:vector size="22"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Fabio Bergamo</cp:lastModifiedBy>
  <cp:revision>13</cp:revision>
  <dcterms:created xsi:type="dcterms:W3CDTF">2021-06-20T14:59:00Z</dcterms:created>
  <dcterms:modified xsi:type="dcterms:W3CDTF">2021-08-15T18:12:35Z</dcterms:modified>
</cp:coreProperties>
</file>