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303" r:id="rId6"/>
    <p:sldId id="294" r:id="rId7"/>
    <p:sldId id="295" r:id="rId8"/>
    <p:sldId id="304" r:id="rId9"/>
    <p:sldId id="296" r:id="rId10"/>
    <p:sldId id="275" r:id="rId11"/>
    <p:sldId id="305" r:id="rId12"/>
    <p:sldId id="297" r:id="rId13"/>
    <p:sldId id="280" r:id="rId14"/>
    <p:sldId id="306" r:id="rId15"/>
    <p:sldId id="307" r:id="rId16"/>
    <p:sldId id="298" r:id="rId17"/>
    <p:sldId id="300" r:id="rId18"/>
    <p:sldId id="288" r:id="rId19"/>
    <p:sldId id="308" r:id="rId20"/>
    <p:sldId id="299" r:id="rId21"/>
    <p:sldId id="258" r:id="rId22"/>
    <p:sldId id="30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7" autoAdjust="0"/>
    <p:restoredTop sz="94668"/>
  </p:normalViewPr>
  <p:slideViewPr>
    <p:cSldViewPr snapToGrid="0">
      <p:cViewPr varScale="1">
        <p:scale>
          <a:sx n="96" d="100"/>
          <a:sy n="96" d="100"/>
        </p:scale>
        <p:origin x="184"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382027" y="2521059"/>
            <a:ext cx="7427946"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Necesitamos buscar a Dios en oración individualmente, con la familia y con la comunidad en la iglesia. </a:t>
            </a:r>
            <a:r>
              <a:rPr lang="es-ES" sz="2800" b="1" dirty="0">
                <a:latin typeface="Tahoma" panose="020B0604030504040204" pitchFamily="34" charset="0"/>
                <a:ea typeface="Tahoma" panose="020B0604030504040204" pitchFamily="34" charset="0"/>
                <a:cs typeface="Tahoma" panose="020B0604030504040204" pitchFamily="34" charset="0"/>
              </a:rPr>
              <a:t>¿Por qué debemos reunirnos en la casa de Dios? </a:t>
            </a:r>
            <a:r>
              <a:rPr lang="es-ES" sz="2800" dirty="0">
                <a:latin typeface="Tahoma" panose="020B0604030504040204" pitchFamily="34" charset="0"/>
                <a:ea typeface="Tahoma" panose="020B0604030504040204" pitchFamily="34" charset="0"/>
                <a:cs typeface="Tahoma" panose="020B0604030504040204" pitchFamily="34" charset="0"/>
              </a:rPr>
              <a:t>(ver p. 26).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5D07F59-35F1-BDA6-2609-638DD870242D}"/>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C9114B35-12C6-7CE7-AF57-A2164BAA216A}"/>
              </a:ext>
            </a:extLst>
          </p:cNvPr>
          <p:cNvSpPr/>
          <p:nvPr/>
        </p:nvSpPr>
        <p:spPr>
          <a:xfrm>
            <a:off x="818246" y="1539361"/>
            <a:ext cx="10555507" cy="377927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342CC48-1011-AABB-3229-72967B628D6A}"/>
              </a:ext>
            </a:extLst>
          </p:cNvPr>
          <p:cNvSpPr txBox="1"/>
          <p:nvPr/>
        </p:nvSpPr>
        <p:spPr>
          <a:xfrm>
            <a:off x="1443426" y="1874727"/>
            <a:ext cx="9305146"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Para el alma humilde y creyente, la casa de Dios en la Tierra es la puerta del Cielo.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la oración, las palabras pronunciadas por los representantes de Cristo, son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designados por Dios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un pueblo para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para aquel culto más sublime, en el que no podrá entrar nada que corrompa.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66222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EA9D6F47-411B-2C94-F96F-7F31AEAE1EF5}"/>
              </a:ext>
            </a:extLst>
          </p:cNvPr>
          <p:cNvSpPr/>
          <p:nvPr/>
        </p:nvSpPr>
        <p:spPr>
          <a:xfrm>
            <a:off x="818246" y="1539361"/>
            <a:ext cx="10555507" cy="377927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317AB66-B159-F64E-CF70-FA8BF1C1AA39}"/>
              </a:ext>
            </a:extLst>
          </p:cNvPr>
          <p:cNvSpPr txBox="1"/>
          <p:nvPr/>
        </p:nvSpPr>
        <p:spPr>
          <a:xfrm>
            <a:off x="1443426" y="1874727"/>
            <a:ext cx="9305146"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Para el alma humilde y creyente, la casa de Dios en la Tierra es la puerta del Cielo.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canto de alabanza</a:t>
            </a:r>
            <a:r>
              <a:rPr lang="es-ES" sz="2800" dirty="0">
                <a:latin typeface="Tahoma" panose="020B0604030504040204" pitchFamily="34" charset="0"/>
                <a:ea typeface="Tahoma" panose="020B0604030504040204" pitchFamily="34" charset="0"/>
                <a:cs typeface="Tahoma" panose="020B0604030504040204" pitchFamily="34" charset="0"/>
              </a:rPr>
              <a:t>, la oración, las palabras pronunciadas por los representantes de Cristo, son los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agentes</a:t>
            </a:r>
            <a:r>
              <a:rPr lang="es-ES" sz="2800" dirty="0">
                <a:latin typeface="Tahoma" panose="020B0604030504040204" pitchFamily="34" charset="0"/>
                <a:ea typeface="Tahoma" panose="020B0604030504040204" pitchFamily="34" charset="0"/>
                <a:cs typeface="Tahoma" panose="020B0604030504040204" pitchFamily="34" charset="0"/>
              </a:rPr>
              <a:t> designados por Dios para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preparar</a:t>
            </a:r>
            <a:r>
              <a:rPr lang="es-ES" sz="2800" dirty="0">
                <a:latin typeface="Tahoma" panose="020B0604030504040204" pitchFamily="34" charset="0"/>
                <a:ea typeface="Tahoma" panose="020B0604030504040204" pitchFamily="34" charset="0"/>
                <a:cs typeface="Tahoma" panose="020B0604030504040204" pitchFamily="34" charset="0"/>
              </a:rPr>
              <a:t> un pueblo para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iglesia celestial</a:t>
            </a:r>
            <a:r>
              <a:rPr lang="es-ES" sz="2800" dirty="0">
                <a:latin typeface="Tahoma" panose="020B0604030504040204" pitchFamily="34" charset="0"/>
                <a:ea typeface="Tahoma" panose="020B0604030504040204" pitchFamily="34" charset="0"/>
                <a:cs typeface="Tahoma" panose="020B0604030504040204" pitchFamily="34" charset="0"/>
              </a:rPr>
              <a:t>, para aquel culto más sublime, en el que no podrá entrar nada que corrompa.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19726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284557" y="2521059"/>
            <a:ext cx="7797171"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Los fieles mensajeros de Dios deben estar íntimamente conectados con la Fuente. </a:t>
            </a:r>
            <a:r>
              <a:rPr lang="es-ES" sz="2800" b="1" dirty="0">
                <a:latin typeface="Tahoma" panose="020B0604030504040204" pitchFamily="34" charset="0"/>
                <a:ea typeface="Tahoma" panose="020B0604030504040204" pitchFamily="34" charset="0"/>
                <a:cs typeface="Tahoma" panose="020B0604030504040204" pitchFamily="34" charset="0"/>
              </a:rPr>
              <a:t>¿Qué deben pedir insistentemente a Dios en sus oraciones? ¿Y qué sucederá? </a:t>
            </a:r>
            <a:r>
              <a:rPr lang="es-ES" sz="2800" dirty="0">
                <a:latin typeface="Tahoma" panose="020B0604030504040204" pitchFamily="34" charset="0"/>
                <a:ea typeface="Tahoma" panose="020B0604030504040204" pitchFamily="34" charset="0"/>
                <a:cs typeface="Tahoma" panose="020B0604030504040204" pitchFamily="34" charset="0"/>
              </a:rPr>
              <a:t>(ver p. 27)</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8182CC-E565-CD8B-A670-39037243107F}"/>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28E30B47-B83B-AC55-E035-971F82AF99F8}"/>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9A6F4A00-16FB-D47A-19E0-FD1119FF8634}"/>
              </a:ext>
            </a:extLst>
          </p:cNvPr>
          <p:cNvSpPr txBox="1"/>
          <p:nvPr/>
        </p:nvSpPr>
        <p:spPr>
          <a:xfrm>
            <a:off x="1536490" y="2305614"/>
            <a:ext cx="9119017"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Han de luchar con Dios en oración ferviente por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______________________</a:t>
            </a:r>
            <a:r>
              <a:rPr lang="es-ES" sz="2800" dirty="0">
                <a:latin typeface="Tahoma" panose="020B0604030504040204" pitchFamily="34" charset="0"/>
                <a:ea typeface="Tahoma" panose="020B0604030504040204" pitchFamily="34" charset="0"/>
                <a:cs typeface="Tahoma" panose="020B0604030504040204" pitchFamily="34" charset="0"/>
              </a:rPr>
              <a:t>, para que puedan llenar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de un</a:t>
            </a:r>
            <a:r>
              <a:rPr lang="es-ES"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que perece en el pecado. Todo el poder es prometido a aquellos que salen con fe a proclamar el evangelio eterno.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52019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FD2E0BA-724B-B844-D860-CB0418C21DB2}"/>
            </a:ext>
          </a:extLst>
        </p:cNvPr>
        <p:cNvGrpSpPr/>
        <p:nvPr/>
      </p:nvGrpSpPr>
      <p:grpSpPr>
        <a:xfrm>
          <a:off x="0" y="0"/>
          <a:ext cx="0" cy="0"/>
          <a:chOff x="0" y="0"/>
          <a:chExt cx="0" cy="0"/>
        </a:xfrm>
      </p:grpSpPr>
      <p:sp>
        <p:nvSpPr>
          <p:cNvPr id="5" name="Rectángulo">
            <a:extLst>
              <a:ext uri="{FF2B5EF4-FFF2-40B4-BE49-F238E27FC236}">
                <a16:creationId xmlns:a16="http://schemas.microsoft.com/office/drawing/2014/main" id="{1D7CCC30-EBD8-4794-AF9C-FBE91D9AE535}"/>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6C33FDC-12A1-DACD-DF94-BDBDB23F6A2A}"/>
              </a:ext>
            </a:extLst>
          </p:cNvPr>
          <p:cNvSpPr txBox="1"/>
          <p:nvPr/>
        </p:nvSpPr>
        <p:spPr>
          <a:xfrm>
            <a:off x="1488397" y="1874727"/>
            <a:ext cx="9215204"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 medida que los siervos de Dios lleven al mundo el mensaje vivo que acaban de recibir del trono de gloria, la luz de la verdad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como una lámpara que arde,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todas partes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Así las tinieblas del error y la incredulidad serán disipadas de la mente de los honrados de corazón en todos los países, que buscan ahora a Dios, “si en alguna manera, palpando, le hallen”.</a:t>
            </a:r>
            <a:endParaRPr lang="en-US" sz="2800" dirty="0"/>
          </a:p>
        </p:txBody>
      </p:sp>
    </p:spTree>
    <p:extLst>
      <p:ext uri="{BB962C8B-B14F-4D97-AF65-F5344CB8AC3E}">
        <p14:creationId xmlns:p14="http://schemas.microsoft.com/office/powerpoint/2010/main" val="1480193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4313BD0B-7E8A-A2E5-8F13-552BF86DC232}"/>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5427A73-9D6F-33CF-ADE6-6634002B6653}"/>
              </a:ext>
            </a:extLst>
          </p:cNvPr>
          <p:cNvSpPr txBox="1"/>
          <p:nvPr/>
        </p:nvSpPr>
        <p:spPr>
          <a:xfrm>
            <a:off x="1536490" y="2305614"/>
            <a:ext cx="9119017"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Han de luchar con Dios en oración ferviente por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bautismo del Espíritu Santo</a:t>
            </a:r>
            <a:r>
              <a:rPr lang="es-ES" sz="2800" dirty="0">
                <a:latin typeface="Tahoma" panose="020B0604030504040204" pitchFamily="34" charset="0"/>
                <a:ea typeface="Tahoma" panose="020B0604030504040204" pitchFamily="34" charset="0"/>
                <a:cs typeface="Tahoma" panose="020B0604030504040204" pitchFamily="34" charset="0"/>
              </a:rPr>
              <a:t>, para que puedan llenar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necesidades</a:t>
            </a:r>
            <a:r>
              <a:rPr lang="es-ES" sz="2800" dirty="0">
                <a:latin typeface="Tahoma" panose="020B0604030504040204" pitchFamily="34" charset="0"/>
                <a:ea typeface="Tahoma" panose="020B0604030504040204" pitchFamily="34" charset="0"/>
                <a:cs typeface="Tahoma" panose="020B0604030504040204" pitchFamily="34" charset="0"/>
              </a:rPr>
              <a:t> de un</a:t>
            </a:r>
            <a:r>
              <a:rPr lang="es-ES"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mundo</a:t>
            </a:r>
            <a:r>
              <a:rPr lang="es-ES"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que perece en el pecado. Todo el poder es prometido a aquellos que salen con fe a proclamar el evangelio eterno.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84286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a:extLst>
              <a:ext uri="{FF2B5EF4-FFF2-40B4-BE49-F238E27FC236}">
                <a16:creationId xmlns:a16="http://schemas.microsoft.com/office/drawing/2014/main" id="{6A078298-BAE1-D5CB-3B82-3536FD75FFE4}"/>
              </a:ext>
            </a:extLst>
          </p:cNvPr>
          <p:cNvSpPr/>
          <p:nvPr/>
        </p:nvSpPr>
        <p:spPr>
          <a:xfrm>
            <a:off x="818246" y="1607694"/>
            <a:ext cx="10555507" cy="3642611"/>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20ED82A5-C837-82BC-79B0-3B022358DE49}"/>
              </a:ext>
            </a:extLst>
          </p:cNvPr>
          <p:cNvSpPr txBox="1"/>
          <p:nvPr/>
        </p:nvSpPr>
        <p:spPr>
          <a:xfrm>
            <a:off x="1488397" y="1874727"/>
            <a:ext cx="9215204" cy="3108543"/>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 medida que los siervos de Dios lleven al mundo el mensaje vivo que acaban de recibir del trono de gloria, la luz de la verdad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brillará</a:t>
            </a:r>
            <a:r>
              <a:rPr lang="es-ES" sz="2800" dirty="0">
                <a:latin typeface="Tahoma" panose="020B0604030504040204" pitchFamily="34" charset="0"/>
                <a:ea typeface="Tahoma" panose="020B0604030504040204" pitchFamily="34" charset="0"/>
                <a:cs typeface="Tahoma" panose="020B0604030504040204" pitchFamily="34" charset="0"/>
              </a:rPr>
              <a:t> como una lámpara que arde,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alcanzando</a:t>
            </a:r>
            <a:r>
              <a:rPr lang="es-ES" sz="2800" dirty="0">
                <a:latin typeface="Tahoma" panose="020B0604030504040204" pitchFamily="34" charset="0"/>
                <a:ea typeface="Tahoma" panose="020B0604030504040204" pitchFamily="34" charset="0"/>
                <a:cs typeface="Tahoma" panose="020B0604030504040204" pitchFamily="34" charset="0"/>
              </a:rPr>
              <a:t> todas partes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mundo</a:t>
            </a:r>
            <a:r>
              <a:rPr lang="es-ES" sz="2800" dirty="0">
                <a:latin typeface="Tahoma" panose="020B0604030504040204" pitchFamily="34" charset="0"/>
                <a:ea typeface="Tahoma" panose="020B0604030504040204" pitchFamily="34" charset="0"/>
                <a:cs typeface="Tahoma" panose="020B0604030504040204" pitchFamily="34" charset="0"/>
              </a:rPr>
              <a:t>. Así las tinieblas del error y la incredulidad serán disipadas de la mente de los honrados de corazón en todos los países, que buscan ahora a Dios, “si en alguna manera, palpando, le hallen”.</a:t>
            </a:r>
            <a:endParaRPr lang="en-US" sz="2800" dirty="0"/>
          </a:p>
        </p:txBody>
      </p:sp>
    </p:spTree>
    <p:extLst>
      <p:ext uri="{BB962C8B-B14F-4D97-AF65-F5344CB8AC3E}">
        <p14:creationId xmlns:p14="http://schemas.microsoft.com/office/powerpoint/2010/main" val="11242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198540" y="2732644"/>
            <a:ext cx="7794920"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 Debemos educar a nuestros hijos en los caminos del Señor, moldeándolos desde pequeños. </a:t>
            </a:r>
            <a:r>
              <a:rPr lang="es-ES" sz="2800" b="1" dirty="0">
                <a:latin typeface="Tahoma" panose="020B0604030504040204" pitchFamily="34" charset="0"/>
                <a:ea typeface="Tahoma" panose="020B0604030504040204" pitchFamily="34" charset="0"/>
                <a:cs typeface="Tahoma" panose="020B0604030504040204" pitchFamily="34" charset="0"/>
              </a:rPr>
              <a:t>¿Qué cambios deben producirse en ellos y en nosotros?</a:t>
            </a:r>
            <a:r>
              <a:rPr lang="es-ES" sz="2800" dirty="0">
                <a:latin typeface="Tahoma" panose="020B0604030504040204" pitchFamily="34" charset="0"/>
                <a:ea typeface="Tahoma" panose="020B0604030504040204" pitchFamily="34" charset="0"/>
                <a:cs typeface="Tahoma" panose="020B0604030504040204" pitchFamily="34" charset="0"/>
              </a:rPr>
              <a:t> (ver p. 28).</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6273C6D-ED84-D9AB-544D-A6DCBF93A522}"/>
            </a:ext>
          </a:extLst>
        </p:cNvPr>
        <p:cNvGrpSpPr/>
        <p:nvPr/>
      </p:nvGrpSpPr>
      <p:grpSpPr>
        <a:xfrm>
          <a:off x="0" y="0"/>
          <a:ext cx="0" cy="0"/>
          <a:chOff x="0" y="0"/>
          <a:chExt cx="0" cy="0"/>
        </a:xfrm>
      </p:grpSpPr>
      <p:sp>
        <p:nvSpPr>
          <p:cNvPr id="5" name="Rectángulo">
            <a:extLst>
              <a:ext uri="{FF2B5EF4-FFF2-40B4-BE49-F238E27FC236}">
                <a16:creationId xmlns:a16="http://schemas.microsoft.com/office/drawing/2014/main" id="{FB04F34A-A931-185B-4DF2-BE10EEB84184}"/>
              </a:ext>
            </a:extLst>
          </p:cNvPr>
          <p:cNvSpPr/>
          <p:nvPr/>
        </p:nvSpPr>
        <p:spPr>
          <a:xfrm>
            <a:off x="818246" y="1279987"/>
            <a:ext cx="10555507" cy="480601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0DBAA450-72C8-48CC-A5C9-1A4D14B10045}"/>
              </a:ext>
            </a:extLst>
          </p:cNvPr>
          <p:cNvSpPr txBox="1"/>
          <p:nvPr/>
        </p:nvSpPr>
        <p:spPr>
          <a:xfrm>
            <a:off x="1278534" y="1697837"/>
            <a:ext cx="9395086"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cambio que necesitamos es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y solo se puede obtener buscando a Dios individualmente, buscando su bendición, pidiéndole su poder, orando fervientemente para que su gracia pueda venir sobre nosotros y que sean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a:t>
            </a:r>
            <a:r>
              <a:rPr lang="es-ES" sz="2800" dirty="0">
                <a:latin typeface="Tahoma" panose="020B0604030504040204" pitchFamily="34" charset="0"/>
                <a:ea typeface="Tahoma" panose="020B0604030504040204" pitchFamily="34" charset="0"/>
                <a:cs typeface="Tahoma" panose="020B0604030504040204" pitchFamily="34" charset="0"/>
              </a:rPr>
              <a:t>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Este es el cambio que necesitamos hoy, y para lograrlo debiéramos ejercer energía perseverante y manifestar cordial fervor. Deberíamos preguntar con verdadera sinceridad: “¿Qué debo hacer para ser salvo?”.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07651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3</a:t>
            </a:r>
          </a:p>
        </p:txBody>
      </p:sp>
      <p:pic>
        <p:nvPicPr>
          <p:cNvPr id="4" name="Imagen 3">
            <a:extLst>
              <a:ext uri="{FF2B5EF4-FFF2-40B4-BE49-F238E27FC236}">
                <a16:creationId xmlns:a16="http://schemas.microsoft.com/office/drawing/2014/main" id="{E12310AC-1DEF-F440-F65F-B00CD63BEE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671" y="2489569"/>
            <a:ext cx="6399456" cy="1107996"/>
          </a:xfrm>
          <a:prstGeom prst="rect">
            <a:avLst/>
          </a:prstGeom>
        </p:spPr>
      </p:pic>
      <p:pic>
        <p:nvPicPr>
          <p:cNvPr id="6" name="Imagen 5">
            <a:extLst>
              <a:ext uri="{FF2B5EF4-FFF2-40B4-BE49-F238E27FC236}">
                <a16:creationId xmlns:a16="http://schemas.microsoft.com/office/drawing/2014/main" id="{B7FA2809-CED2-23E6-6EFF-72C98FD80D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9863" y="3597565"/>
            <a:ext cx="3569071" cy="674035"/>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a:extLst>
              <a:ext uri="{FF2B5EF4-FFF2-40B4-BE49-F238E27FC236}">
                <a16:creationId xmlns:a16="http://schemas.microsoft.com/office/drawing/2014/main" id="{E8777610-DBBA-E2C2-4182-475FE2022884}"/>
              </a:ext>
            </a:extLst>
          </p:cNvPr>
          <p:cNvSpPr/>
          <p:nvPr/>
        </p:nvSpPr>
        <p:spPr>
          <a:xfrm>
            <a:off x="818246" y="1279987"/>
            <a:ext cx="10555507" cy="480601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D2B249CC-F6D8-C1B7-8387-FD89049BA9AD}"/>
              </a:ext>
            </a:extLst>
          </p:cNvPr>
          <p:cNvSpPr txBox="1"/>
          <p:nvPr/>
        </p:nvSpPr>
        <p:spPr>
          <a:xfrm>
            <a:off x="1278534" y="1697837"/>
            <a:ext cx="9395086"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cambio que necesitamos es un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cambio de corazón</a:t>
            </a:r>
            <a:r>
              <a:rPr lang="es-ES" sz="2800" dirty="0">
                <a:latin typeface="Tahoma" panose="020B0604030504040204" pitchFamily="34" charset="0"/>
                <a:ea typeface="Tahoma" panose="020B0604030504040204" pitchFamily="34" charset="0"/>
                <a:cs typeface="Tahoma" panose="020B0604030504040204" pitchFamily="34" charset="0"/>
              </a:rPr>
              <a:t>; y solo se puede obtener buscando a Dios individualmente, buscando su bendición, pidiéndole su poder, orando fervientemente para que su gracia pueda venir sobre nosotros y que sean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transformados</a:t>
            </a:r>
            <a:r>
              <a:rPr lang="es-ES" sz="2800" dirty="0">
                <a:latin typeface="Tahoma" panose="020B0604030504040204" pitchFamily="34" charset="0"/>
                <a:ea typeface="Tahoma" panose="020B0604030504040204" pitchFamily="34" charset="0"/>
                <a:cs typeface="Tahoma" panose="020B0604030504040204" pitchFamily="34" charset="0"/>
              </a:rPr>
              <a:t> nuestros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caracteres</a:t>
            </a:r>
            <a:r>
              <a:rPr lang="es-ES" sz="2800" dirty="0">
                <a:latin typeface="Tahoma" panose="020B0604030504040204" pitchFamily="34" charset="0"/>
                <a:ea typeface="Tahoma" panose="020B0604030504040204" pitchFamily="34" charset="0"/>
                <a:cs typeface="Tahoma" panose="020B0604030504040204" pitchFamily="34" charset="0"/>
              </a:rPr>
              <a:t>. Este es el cambio que necesitamos hoy, y para lograrlo debiéramos ejercer energía perseverante y manifestar cordial fervor. Deberíamos preguntar con verdadera sinceridad: “¿Qué debo hacer para ser salvo?”.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68947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1901371"/>
            <a:ext cx="7651568" cy="3881837"/>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623425" y="2155318"/>
            <a:ext cx="6403673" cy="3046988"/>
          </a:xfrm>
          <a:prstGeom prst="rect">
            <a:avLst/>
          </a:prstGeom>
          <a:noFill/>
        </p:spPr>
        <p:txBody>
          <a:bodyPr wrap="square">
            <a:spAutoFit/>
          </a:bodyPr>
          <a:lstStyle/>
          <a:p>
            <a:pPr algn="ctr"/>
            <a:r>
              <a:rPr lang="es-ES" sz="2400" dirty="0"/>
              <a:t>Nehemías se presentó con semblante triste ante el rey Artajerjes. Ante una pregunta crucial del rey, antes de responder, Nehemías hizo una oración y se colocó en la presencia del Rey de reyes. </a:t>
            </a:r>
            <a:r>
              <a:rPr lang="es-ES" sz="2400" b="1" dirty="0"/>
              <a:t>¿Alguna vez has hecho una breve oración a Dios expresando la angustia de tu corazón? ¿Alguna vez has llevado ante él un problema que parecía no tener solución? ¿Cómo te sentiste?</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978041"/>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DA496414-2066-69D8-6E6E-C857B803E124}"/>
              </a:ext>
            </a:extLst>
          </p:cNvPr>
          <p:cNvSpPr txBox="1"/>
          <p:nvPr/>
        </p:nvSpPr>
        <p:spPr>
          <a:xfrm>
            <a:off x="4931098" y="5150329"/>
            <a:ext cx="6096000" cy="923330"/>
          </a:xfrm>
          <a:prstGeom prst="rect">
            <a:avLst/>
          </a:prstGeom>
          <a:noFill/>
        </p:spPr>
        <p:txBody>
          <a:bodyPr wrap="square">
            <a:spAutoFit/>
          </a:bodyPr>
          <a:lstStyle/>
          <a:p>
            <a:r>
              <a:rPr lang="en-US" dirty="0"/>
              <a:t>______________________________________________________________________________________________________ 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a:extLst>
              <a:ext uri="{FF2B5EF4-FFF2-40B4-BE49-F238E27FC236}">
                <a16:creationId xmlns:a16="http://schemas.microsoft.com/office/drawing/2014/main" id="{1C90B100-8E3A-FB13-9147-836EF40D6233}"/>
              </a:ext>
            </a:extLst>
          </p:cNvPr>
          <p:cNvSpPr/>
          <p:nvPr/>
        </p:nvSpPr>
        <p:spPr>
          <a:xfrm>
            <a:off x="3999479" y="2496457"/>
            <a:ext cx="7651568" cy="3286751"/>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1C8FD254-01FA-D604-3574-E7B6BCFEEDCA}"/>
              </a:ext>
            </a:extLst>
          </p:cNvPr>
          <p:cNvSpPr txBox="1"/>
          <p:nvPr/>
        </p:nvSpPr>
        <p:spPr>
          <a:xfrm>
            <a:off x="4653891" y="2862559"/>
            <a:ext cx="6342743" cy="2554545"/>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“Entonces oré al Dios de los cielos”. En esa breve oración, Nehemías se acercó a la presencia del Rey de reyes, y ganó para sí un poder que puede desviar los corazones como se desvían las aguas de los ríos. La facultad de orar como oró Nehemías en el momento de su necesidad es un recurso del cual dispone el cristiano en circunstancias en que otras formas de oración pueden resultar imposibles (p. 25).</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16613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2529109" y="1382286"/>
            <a:ext cx="7133781" cy="4093428"/>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La mayor bendición que Dios le puede conceder al hombre es el espíritu de la oración ferviente. Todo el Cielo está abierto ante el hombre de oración… Los embajadores de Cristo tendrán poder ante el pueblo después que, con súplica ferviente, se presenten delante de Dios. </a:t>
            </a:r>
          </a:p>
          <a:p>
            <a:pPr algn="ctr"/>
            <a:r>
              <a:rPr lang="es-ES" sz="2000" dirty="0">
                <a:latin typeface="Tahoma" panose="020B0604030504040204" pitchFamily="34" charset="0"/>
                <a:ea typeface="Tahoma" panose="020B0604030504040204" pitchFamily="34" charset="0"/>
                <a:cs typeface="Tahoma" panose="020B0604030504040204" pitchFamily="34" charset="0"/>
              </a:rPr>
              <a:t>No reconocemos debidamente el valor del poder y la eficacia de la oración. La oración y la fe harán lo que ningún poder en la Tierra podrá hacer. Raramente nos encontramos dos veces en la misma situación. Hemos de pasar continuamente por nuevos escenarios y nuevas pruebas, en que la experiencia pasada no puede ser una guía suficiente. Debemos tener la luz continua que procede de Dios (p. 24).</a:t>
            </a:r>
            <a:endParaRPr lang="en-US" sz="2000" dirty="0"/>
          </a:p>
          <a:p>
            <a:pPr algn="ctr"/>
            <a:r>
              <a:rPr lang="es-ES" sz="2000" dirty="0">
                <a:latin typeface="Tahoma" panose="020B0604030504040204" pitchFamily="34" charset="0"/>
                <a:ea typeface="Tahoma" panose="020B0604030504040204" pitchFamily="34" charset="0"/>
                <a:cs typeface="Tahoma" panose="020B0604030504040204" pitchFamily="34" charset="0"/>
              </a:rPr>
              <a:t> </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702944" y="2674305"/>
            <a:ext cx="6786112"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Nuestras oraciones pueden ser largas o muy cortas. Lo importante es abrir constantemente el corazón a Dios, ya que la oración es la respiración del alma. </a:t>
            </a:r>
            <a:r>
              <a:rPr lang="es-ES" sz="2800" b="1" dirty="0">
                <a:latin typeface="Tahoma" panose="020B0604030504040204" pitchFamily="34" charset="0"/>
                <a:ea typeface="Tahoma" panose="020B0604030504040204" pitchFamily="34" charset="0"/>
                <a:cs typeface="Tahoma" panose="020B0604030504040204" pitchFamily="34" charset="0"/>
              </a:rPr>
              <a:t>¿Qué produce? ¿Qué pasa si oras esporádicamente? </a:t>
            </a:r>
            <a:r>
              <a:rPr lang="es-ES" sz="2800" dirty="0">
                <a:latin typeface="Tahoma" panose="020B0604030504040204" pitchFamily="34" charset="0"/>
                <a:ea typeface="Tahoma" panose="020B0604030504040204" pitchFamily="34" charset="0"/>
                <a:cs typeface="Tahoma" panose="020B0604030504040204" pitchFamily="34" charset="0"/>
              </a:rPr>
              <a:t>(ver p. 25).</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1A1E80C-2314-1EB5-4AC2-4903E30CC981}"/>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BE989028-E3CC-91AC-A5B2-38443ECCA34E}"/>
              </a:ext>
            </a:extLst>
          </p:cNvPr>
          <p:cNvSpPr/>
          <p:nvPr/>
        </p:nvSpPr>
        <p:spPr>
          <a:xfrm>
            <a:off x="818246"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9D31A840-DC67-4541-F40D-B13DDBD96B7F}"/>
              </a:ext>
            </a:extLst>
          </p:cNvPr>
          <p:cNvSpPr txBox="1"/>
          <p:nvPr/>
        </p:nvSpPr>
        <p:spPr>
          <a:xfrm>
            <a:off x="1424096" y="1228397"/>
            <a:ext cx="9343805"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es el aliento del alma. Es el secreto del poder espiritual. No puede ser sustituida por ningún otro medio de gracia, y conservar, sin embargo, la salud del alma. La oración pone al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en inmediato contacto con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los tendones y músculos de la experiencia religiosa. </a:t>
            </a:r>
            <a:r>
              <a:rPr lang="es-ES" sz="2800" dirty="0" err="1">
                <a:latin typeface="Tahoma" panose="020B0604030504040204" pitchFamily="34" charset="0"/>
                <a:ea typeface="Tahoma" panose="020B0604030504040204" pitchFamily="34" charset="0"/>
                <a:cs typeface="Tahoma" panose="020B0604030504040204" pitchFamily="34" charset="0"/>
              </a:rPr>
              <a:t>Descuidése</a:t>
            </a:r>
            <a:r>
              <a:rPr lang="es-ES" sz="2800" dirty="0">
                <a:latin typeface="Tahoma" panose="020B0604030504040204" pitchFamily="34" charset="0"/>
                <a:ea typeface="Tahoma" panose="020B0604030504040204" pitchFamily="34" charset="0"/>
                <a:cs typeface="Tahoma" panose="020B0604030504040204" pitchFamily="34" charset="0"/>
              </a:rPr>
              <a:t> el ejercicio de la oración, u órese esporádicamente, de vez en cuando, según parezca propio, y se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la relación con Dios. Las facultades espirituales perderán su vitalidad, la experiencia religiosa carecerá de salud y vigor.</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2506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CA962033-E134-31C7-8D9A-1324DFCB83EE}"/>
              </a:ext>
            </a:extLst>
          </p:cNvPr>
          <p:cNvSpPr/>
          <p:nvPr/>
        </p:nvSpPr>
        <p:spPr>
          <a:xfrm>
            <a:off x="818246" y="1112064"/>
            <a:ext cx="10555507" cy="463387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4AB0CF0-7C6F-5756-67DF-F36BBE08FE11}"/>
              </a:ext>
            </a:extLst>
          </p:cNvPr>
          <p:cNvSpPr txBox="1"/>
          <p:nvPr/>
        </p:nvSpPr>
        <p:spPr>
          <a:xfrm>
            <a:off x="1424096" y="1228397"/>
            <a:ext cx="9343805"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 oración es el aliento del alma. Es el secreto del poder espiritual. No puede ser sustituida por ningún otro medio de gracia, y conservar, sin embargo, la salud del alma. La oración pone al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corazón</a:t>
            </a:r>
            <a:r>
              <a:rPr lang="es-ES" sz="2800" dirty="0">
                <a:latin typeface="Tahoma" panose="020B0604030504040204" pitchFamily="34" charset="0"/>
                <a:ea typeface="Tahoma" panose="020B0604030504040204" pitchFamily="34" charset="0"/>
                <a:cs typeface="Tahoma" panose="020B0604030504040204" pitchFamily="34" charset="0"/>
              </a:rPr>
              <a:t> en inmediato contacto con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Fuente de la vida</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fortalece</a:t>
            </a:r>
            <a:r>
              <a:rPr lang="es-ES" sz="2800" dirty="0">
                <a:latin typeface="Tahoma" panose="020B0604030504040204" pitchFamily="34" charset="0"/>
                <a:ea typeface="Tahoma" panose="020B0604030504040204" pitchFamily="34" charset="0"/>
                <a:cs typeface="Tahoma" panose="020B0604030504040204" pitchFamily="34" charset="0"/>
              </a:rPr>
              <a:t> los tendones y músculos de la experiencia religiosa. </a:t>
            </a:r>
            <a:r>
              <a:rPr lang="es-ES" sz="2800" dirty="0" err="1">
                <a:latin typeface="Tahoma" panose="020B0604030504040204" pitchFamily="34" charset="0"/>
                <a:ea typeface="Tahoma" panose="020B0604030504040204" pitchFamily="34" charset="0"/>
                <a:cs typeface="Tahoma" panose="020B0604030504040204" pitchFamily="34" charset="0"/>
              </a:rPr>
              <a:t>Descuidése</a:t>
            </a:r>
            <a:r>
              <a:rPr lang="es-ES" sz="2800" dirty="0">
                <a:latin typeface="Tahoma" panose="020B0604030504040204" pitchFamily="34" charset="0"/>
                <a:ea typeface="Tahoma" panose="020B0604030504040204" pitchFamily="34" charset="0"/>
                <a:cs typeface="Tahoma" panose="020B0604030504040204" pitchFamily="34" charset="0"/>
              </a:rPr>
              <a:t> el ejercicio de la oración, u órese esporádicamente, de vez en cuando, según parezca propio, y se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perderá</a:t>
            </a:r>
            <a:r>
              <a:rPr lang="es-ES" sz="2800" dirty="0">
                <a:latin typeface="Tahoma" panose="020B0604030504040204" pitchFamily="34" charset="0"/>
                <a:ea typeface="Tahoma" panose="020B0604030504040204" pitchFamily="34" charset="0"/>
                <a:cs typeface="Tahoma" panose="020B0604030504040204" pitchFamily="34" charset="0"/>
              </a:rPr>
              <a:t> la relación con Dios. Las facultades espirituales perderán su vitalidad, la experiencia religiosa carecerá de salud y vigor.</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73797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5BC4F32-7B36-D557-B81A-7B51A93CB4A0}"/>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3909E3B1-0F50-507F-1C59-70B268A3B5A5}"/>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B3AD9167-F4E3-C2FB-9CC5-6FB3F1538CDD}"/>
              </a:ext>
            </a:extLst>
          </p:cNvPr>
          <p:cNvSpPr txBox="1"/>
          <p:nvPr/>
        </p:nvSpPr>
        <p:spPr>
          <a:xfrm>
            <a:off x="2424791" y="2697954"/>
            <a:ext cx="7342417"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No sabemos cómo pedir en oración. </a:t>
            </a:r>
            <a:r>
              <a:rPr lang="es-ES" sz="2800" b="1" dirty="0">
                <a:latin typeface="Tahoma" panose="020B0604030504040204" pitchFamily="34" charset="0"/>
                <a:ea typeface="Tahoma" panose="020B0604030504040204" pitchFamily="34" charset="0"/>
                <a:cs typeface="Tahoma" panose="020B0604030504040204" pitchFamily="34" charset="0"/>
              </a:rPr>
              <a:t>¿Quién intercede por nosotros en nuestras debilidades y a pesar de nuestras palabras inadecuadas? ¿De qué manera se realiza esa intercesión? </a:t>
            </a:r>
            <a:r>
              <a:rPr lang="es-ES" sz="2800" dirty="0">
                <a:latin typeface="Tahoma" panose="020B0604030504040204" pitchFamily="34" charset="0"/>
                <a:ea typeface="Tahoma" panose="020B0604030504040204" pitchFamily="34" charset="0"/>
                <a:cs typeface="Tahoma" panose="020B0604030504040204" pitchFamily="34" charset="0"/>
              </a:rPr>
              <a:t>(ver p. 25).</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6CADC048-9202-375E-CAF8-A7A41266FCEB}"/>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741160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9C9476B-FEC2-A0D8-BB4B-8CDB953A7F3C}"/>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0E97E4A3-0558-7D11-1407-D0AF16A64C71}"/>
              </a:ext>
            </a:extLst>
          </p:cNvPr>
          <p:cNvSpPr/>
          <p:nvPr/>
        </p:nvSpPr>
        <p:spPr>
          <a:xfrm>
            <a:off x="818246" y="1539361"/>
            <a:ext cx="10555507" cy="377927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4C186385-856C-7FB7-2315-F3998B5DAA4B}"/>
              </a:ext>
            </a:extLst>
          </p:cNvPr>
          <p:cNvSpPr txBox="1"/>
          <p:nvPr/>
        </p:nvSpPr>
        <p:spPr>
          <a:xfrm>
            <a:off x="1928037" y="2090171"/>
            <a:ext cx="8335924"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No evaluamos como debiéramos el poder y la eficacia de la oración. "Y de igual manera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nos ayuda en nuestra debilidad; pues qué hemos de pedir como conviene, no lo sabemos, pero el Espíritu mismo intercede por nosotros con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__________________</a:t>
            </a:r>
            <a:r>
              <a:rPr lang="es-ES" sz="2800" dirty="0">
                <a:latin typeface="Tahoma" panose="020B0604030504040204" pitchFamily="34" charset="0"/>
                <a:ea typeface="Tahoma" panose="020B0604030504040204" pitchFamily="34" charset="0"/>
                <a:cs typeface="Tahoma" panose="020B0604030504040204" pitchFamily="34" charset="0"/>
              </a:rPr>
              <a:t>" (Rom. 8:26).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27507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CC18E2FC-AA82-4B54-48E1-CDA63852FDD1}"/>
              </a:ext>
            </a:extLst>
          </p:cNvPr>
          <p:cNvSpPr/>
          <p:nvPr/>
        </p:nvSpPr>
        <p:spPr>
          <a:xfrm>
            <a:off x="818246" y="1539361"/>
            <a:ext cx="10555507" cy="3779277"/>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B44B2E1-7591-D91E-A4C3-5CFE0C37DA76}"/>
              </a:ext>
            </a:extLst>
          </p:cNvPr>
          <p:cNvSpPr txBox="1"/>
          <p:nvPr/>
        </p:nvSpPr>
        <p:spPr>
          <a:xfrm>
            <a:off x="1928037" y="2090171"/>
            <a:ext cx="8335924"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No evaluamos como debiéramos el poder y la eficacia de la oración. "Y de igual manera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Espíritu</a:t>
            </a:r>
            <a:r>
              <a:rPr lang="es-ES" sz="2800" dirty="0">
                <a:latin typeface="Tahoma" panose="020B0604030504040204" pitchFamily="34" charset="0"/>
                <a:ea typeface="Tahoma" panose="020B0604030504040204" pitchFamily="34" charset="0"/>
                <a:cs typeface="Tahoma" panose="020B0604030504040204" pitchFamily="34" charset="0"/>
              </a:rPr>
              <a:t> nos ayuda en nuestra debilidad; pues qué hemos de pedir como conviene, no lo sabemos, pero el Espíritu mismo intercede por nosotros con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gemidos indescriptibles</a:t>
            </a:r>
            <a:r>
              <a:rPr lang="es-ES" sz="2800" dirty="0">
                <a:latin typeface="Tahoma" panose="020B0604030504040204" pitchFamily="34" charset="0"/>
                <a:ea typeface="Tahoma" panose="020B0604030504040204" pitchFamily="34" charset="0"/>
                <a:cs typeface="Tahoma" panose="020B0604030504040204" pitchFamily="34" charset="0"/>
              </a:rPr>
              <a:t>" (Rom. 8:26).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3632896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TotalTime>
  <Words>1338</Words>
  <Application>Microsoft Macintosh PowerPoint</Application>
  <PresentationFormat>Widescreen</PresentationFormat>
  <Paragraphs>30</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4</cp:revision>
  <dcterms:created xsi:type="dcterms:W3CDTF">2025-10-09T00:10:17Z</dcterms:created>
  <dcterms:modified xsi:type="dcterms:W3CDTF">2025-10-16T17:33:57Z</dcterms:modified>
</cp:coreProperties>
</file>