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59" r:id="rId4"/>
    <p:sldId id="271" r:id="rId5"/>
    <p:sldId id="297" r:id="rId6"/>
    <p:sldId id="299" r:id="rId7"/>
    <p:sldId id="298" r:id="rId8"/>
    <p:sldId id="272" r:id="rId9"/>
    <p:sldId id="293" r:id="rId10"/>
    <p:sldId id="274" r:id="rId11"/>
    <p:sldId id="275" r:id="rId12"/>
    <p:sldId id="302" r:id="rId13"/>
    <p:sldId id="304" r:id="rId14"/>
    <p:sldId id="280" r:id="rId15"/>
    <p:sldId id="313" r:id="rId16"/>
    <p:sldId id="314" r:id="rId17"/>
    <p:sldId id="305" r:id="rId18"/>
    <p:sldId id="306" r:id="rId19"/>
    <p:sldId id="288" r:id="rId20"/>
    <p:sldId id="315" r:id="rId21"/>
    <p:sldId id="307" r:id="rId22"/>
    <p:sldId id="290" r:id="rId23"/>
    <p:sldId id="316" r:id="rId24"/>
    <p:sldId id="317" r:id="rId25"/>
    <p:sldId id="308" r:id="rId26"/>
    <p:sldId id="309" r:id="rId27"/>
    <p:sldId id="301" r:id="rId28"/>
    <p:sldId id="318" r:id="rId29"/>
    <p:sldId id="310" r:id="rId30"/>
    <p:sldId id="258" r:id="rId31"/>
    <p:sldId id="292" r:id="rId32"/>
    <p:sldId id="311" r:id="rId33"/>
    <p:sldId id="312"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elly Oscanoa" initials="NO" lastIdx="1" clrIdx="0">
    <p:extLst>
      <p:ext uri="{19B8F6BF-5375-455C-9EA6-DF929625EA0E}">
        <p15:presenceInfo xmlns:p15="http://schemas.microsoft.com/office/powerpoint/2012/main" userId="0d6f7b351894966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EB149"/>
    <a:srgbClr val="BDAE48"/>
    <a:srgbClr val="603913"/>
    <a:srgbClr val="BFB34B"/>
    <a:srgbClr val="D7D7D5"/>
    <a:srgbClr val="F6F3EC"/>
    <a:srgbClr val="D7CE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38" autoAdjust="0"/>
    <p:restoredTop sz="94668"/>
  </p:normalViewPr>
  <p:slideViewPr>
    <p:cSldViewPr snapToGrid="0">
      <p:cViewPr varScale="1">
        <p:scale>
          <a:sx n="97" d="100"/>
          <a:sy n="97" d="100"/>
        </p:scale>
        <p:origin x="208" y="6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82DC50-EFF5-7346-23C8-5C7963A8A5AA}"/>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a:extLst>
              <a:ext uri="{FF2B5EF4-FFF2-40B4-BE49-F238E27FC236}">
                <a16:creationId xmlns:a16="http://schemas.microsoft.com/office/drawing/2014/main" id="{3DFC6670-27E7-AAFE-9168-23B0AE67FC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Marcador de fecha 3">
            <a:extLst>
              <a:ext uri="{FF2B5EF4-FFF2-40B4-BE49-F238E27FC236}">
                <a16:creationId xmlns:a16="http://schemas.microsoft.com/office/drawing/2014/main" id="{DFF1BD9F-AEB3-8CE0-3F96-A0BA8BD2C251}"/>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7B97F491-3F74-994D-575C-11B8AF1D6E2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552FBE03-F0B5-633C-7F73-DDB3E3F431A0}"/>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571209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6F4A55-4039-D359-C499-53FFEC575B32}"/>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70239A03-E40A-AF6C-1984-EAD6CC9428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C3B0F74A-C854-9FAA-02F2-A017D4754FA5}"/>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9923D011-9CF9-3B8C-8FCA-A112BA54B852}"/>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0CB60224-F1DB-92F9-F4E1-6E4EFA48E75D}"/>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948597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9EB9F09-04F4-C9CC-C201-1B6BCA8D19E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6C1706DB-6C78-8EFB-4900-7045B286BBEA}"/>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F1B526F6-D536-0D89-B6F9-267DB7C44AEE}"/>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56DF6332-A78D-2ADE-2E51-965DE8FD9ED2}"/>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AC249501-6BA2-C2CD-53FE-E0C5AA614794}"/>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4273116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150232-DA64-8496-F727-BEB1E26E698D}"/>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616CF92-B18A-87C8-DB2F-2EE95062CCB8}"/>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2C3602A8-2983-9734-FF90-1156F522069C}"/>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3B21B201-50CA-CB41-5FDB-90DF52F1EA19}"/>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761A6216-F1A0-B371-19AF-464F9E70F05E}"/>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69136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305ED9-1AFE-85BE-2974-563EA4307A87}"/>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7B43E0E5-099A-1AB2-DC70-1615853B94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C73D47C-C4ED-798C-DAC2-072F0EFE9581}"/>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F6365444-71AE-F02E-87B0-FCA65D3684C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29D4551A-DB92-30E4-3FEF-EA0372DE667B}"/>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96118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0C8649-0AA3-4393-09F9-9551A4774D94}"/>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478A8DC4-934B-D488-9F0F-3661B3976FD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B016EF18-B479-42E0-CF95-AA17A966657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a:extLst>
              <a:ext uri="{FF2B5EF4-FFF2-40B4-BE49-F238E27FC236}">
                <a16:creationId xmlns:a16="http://schemas.microsoft.com/office/drawing/2014/main" id="{9C8A1CCE-5F18-1E9B-4FE9-E1600021ABED}"/>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1DE00A42-1282-9D4A-581F-1DC38ADDDFAB}"/>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90979DC5-6190-295D-D163-DEB7F4543023}"/>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463016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FDC054-CBB1-8778-A2A5-CC07DA498E3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BD58FB3-C5A6-855D-EE1B-791918A7A8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D3AC68A-41BE-F84F-1B78-139D0F44C415}"/>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15DDD2B0-6D63-A645-0DBC-30C1C00A29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B0C6DAC-C4C6-0485-E8D5-69ED5363E04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a:extLst>
              <a:ext uri="{FF2B5EF4-FFF2-40B4-BE49-F238E27FC236}">
                <a16:creationId xmlns:a16="http://schemas.microsoft.com/office/drawing/2014/main" id="{431CD640-6893-F705-0179-DE969AC7B668}"/>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8" name="Marcador de pie de página 7">
            <a:extLst>
              <a:ext uri="{FF2B5EF4-FFF2-40B4-BE49-F238E27FC236}">
                <a16:creationId xmlns:a16="http://schemas.microsoft.com/office/drawing/2014/main" id="{7FAC91CC-52FE-8DDD-7A03-A6453895298C}"/>
              </a:ext>
            </a:extLst>
          </p:cNvPr>
          <p:cNvSpPr>
            <a:spLocks noGrp="1"/>
          </p:cNvSpPr>
          <p:nvPr>
            <p:ph type="ftr" sz="quarter" idx="11"/>
          </p:nvPr>
        </p:nvSpPr>
        <p:spPr/>
        <p:txBody>
          <a:bodyPr/>
          <a:lstStyle/>
          <a:p>
            <a:endParaRPr lang="en-US"/>
          </a:p>
        </p:txBody>
      </p:sp>
      <p:sp>
        <p:nvSpPr>
          <p:cNvPr id="9" name="Marcador de número de diapositiva 8">
            <a:extLst>
              <a:ext uri="{FF2B5EF4-FFF2-40B4-BE49-F238E27FC236}">
                <a16:creationId xmlns:a16="http://schemas.microsoft.com/office/drawing/2014/main" id="{D4BDC700-BD61-D7C6-85DF-D5BC8BBF502D}"/>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425599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B461CA-0E43-3EE9-4BEE-176C9EC41FEB}"/>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fecha 2">
            <a:extLst>
              <a:ext uri="{FF2B5EF4-FFF2-40B4-BE49-F238E27FC236}">
                <a16:creationId xmlns:a16="http://schemas.microsoft.com/office/drawing/2014/main" id="{DA8B7EF7-73B6-9D29-3A9B-6262AA36A89D}"/>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4" name="Marcador de pie de página 3">
            <a:extLst>
              <a:ext uri="{FF2B5EF4-FFF2-40B4-BE49-F238E27FC236}">
                <a16:creationId xmlns:a16="http://schemas.microsoft.com/office/drawing/2014/main" id="{A3EF9BF0-1EC9-82CE-FE21-DA9E8AE42423}"/>
              </a:ext>
            </a:extLst>
          </p:cNvPr>
          <p:cNvSpPr>
            <a:spLocks noGrp="1"/>
          </p:cNvSpPr>
          <p:nvPr>
            <p:ph type="ftr" sz="quarter" idx="11"/>
          </p:nvPr>
        </p:nvSpPr>
        <p:spPr/>
        <p:txBody>
          <a:bodyPr/>
          <a:lstStyle/>
          <a:p>
            <a:endParaRPr lang="en-US"/>
          </a:p>
        </p:txBody>
      </p:sp>
      <p:sp>
        <p:nvSpPr>
          <p:cNvPr id="5" name="Marcador de número de diapositiva 4">
            <a:extLst>
              <a:ext uri="{FF2B5EF4-FFF2-40B4-BE49-F238E27FC236}">
                <a16:creationId xmlns:a16="http://schemas.microsoft.com/office/drawing/2014/main" id="{4B84B421-BB8E-37DE-9C8C-CD812D33039B}"/>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1998208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9202A75-5A1E-5BCF-0332-55C94E2D3A72}"/>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3" name="Marcador de pie de página 2">
            <a:extLst>
              <a:ext uri="{FF2B5EF4-FFF2-40B4-BE49-F238E27FC236}">
                <a16:creationId xmlns:a16="http://schemas.microsoft.com/office/drawing/2014/main" id="{4B2A6169-1963-241C-71FB-0EF17129EACE}"/>
              </a:ext>
            </a:extLst>
          </p:cNvPr>
          <p:cNvSpPr>
            <a:spLocks noGrp="1"/>
          </p:cNvSpPr>
          <p:nvPr>
            <p:ph type="ftr" sz="quarter" idx="11"/>
          </p:nvPr>
        </p:nvSpPr>
        <p:spPr/>
        <p:txBody>
          <a:bodyPr/>
          <a:lstStyle/>
          <a:p>
            <a:endParaRPr lang="en-US"/>
          </a:p>
        </p:txBody>
      </p:sp>
      <p:sp>
        <p:nvSpPr>
          <p:cNvPr id="4" name="Marcador de número de diapositiva 3">
            <a:extLst>
              <a:ext uri="{FF2B5EF4-FFF2-40B4-BE49-F238E27FC236}">
                <a16:creationId xmlns:a16="http://schemas.microsoft.com/office/drawing/2014/main" id="{40E7F101-B067-700E-1B07-6DD037275F5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610108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4F0A1A-288F-9AC3-94E8-D64B53060E2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6A1328EA-6963-0FB8-A6B7-3CCE1F27F3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45F3C0F9-5E89-C97D-77E2-49B188C3E8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869A3C7-04F9-1EE0-DEAE-A8CDBA5DCEB3}"/>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8766D485-C7AA-583A-B65E-2C273B1B916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E06CA245-77B0-B1A8-1EE0-5EA8C0B6D78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1965774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EC8535-F17B-BC0E-CFA1-0617F9E7B96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6F9642B1-3838-DCA0-CCB4-05FFF37268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DAE65645-467C-ED66-10BE-FA3EB9E1B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5890716-D45F-30D5-C687-EDB991BEF01C}"/>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BBE83C20-F4E8-E547-2305-67AE5D9E555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E123A29E-1012-9E5E-EE73-223AA933D73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006458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49E39F7-ADF1-6A30-7100-823C50DDC2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A08FFB2-B2C7-1F96-50DD-03AFB626DA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A784F726-2520-42D0-4BA2-E0E1144AA0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97C21CAD-0A97-C2BB-F265-23868FF8E1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a:extLst>
              <a:ext uri="{FF2B5EF4-FFF2-40B4-BE49-F238E27FC236}">
                <a16:creationId xmlns:a16="http://schemas.microsoft.com/office/drawing/2014/main" id="{19160D33-2CB8-9884-5F38-70980B6A844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EA2EC5-2B52-405E-88C2-FDA2FCEE5AE2}" type="slidenum">
              <a:rPr lang="en-US" smtClean="0"/>
              <a:t>‹#›</a:t>
            </a:fld>
            <a:endParaRPr lang="en-US"/>
          </a:p>
        </p:txBody>
      </p:sp>
    </p:spTree>
    <p:extLst>
      <p:ext uri="{BB962C8B-B14F-4D97-AF65-F5344CB8AC3E}">
        <p14:creationId xmlns:p14="http://schemas.microsoft.com/office/powerpoint/2010/main" val="4202973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8268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B6B104A-D56B-7592-88A3-3E2149E897FC}"/>
            </a:ext>
          </a:extLst>
        </p:cNvPr>
        <p:cNvGrpSpPr/>
        <p:nvPr/>
      </p:nvGrpSpPr>
      <p:grpSpPr>
        <a:xfrm>
          <a:off x="0" y="0"/>
          <a:ext cx="0" cy="0"/>
          <a:chOff x="0" y="0"/>
          <a:chExt cx="0" cy="0"/>
        </a:xfrm>
      </p:grpSpPr>
      <p:sp>
        <p:nvSpPr>
          <p:cNvPr id="6" name="Rectángulo">
            <a:extLst>
              <a:ext uri="{FF2B5EF4-FFF2-40B4-BE49-F238E27FC236}">
                <a16:creationId xmlns:a16="http://schemas.microsoft.com/office/drawing/2014/main" id="{38479191-7889-18D6-74E5-5F2946411518}"/>
              </a:ext>
            </a:extLst>
          </p:cNvPr>
          <p:cNvSpPr/>
          <p:nvPr/>
        </p:nvSpPr>
        <p:spPr>
          <a:xfrm>
            <a:off x="818246" y="1233377"/>
            <a:ext cx="10555507" cy="4391246"/>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E4E220B5-3F7E-91DE-4ABD-DD19E5BF869B}"/>
              </a:ext>
            </a:extLst>
          </p:cNvPr>
          <p:cNvSpPr txBox="1"/>
          <p:nvPr/>
        </p:nvSpPr>
        <p:spPr>
          <a:xfrm>
            <a:off x="1836330" y="1659285"/>
            <a:ext cx="8519337" cy="3539430"/>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Dulce y permanente será la influencia que emana de aquel que ve en secreto, y cuyo oído está abierto para responder la plegaria que surge del corazón. Mediante una fe serena y sencilla, el alma mantiene comunión con Dios,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reúne</a:t>
            </a:r>
            <a:r>
              <a:rPr lang="es-ES" sz="2800" dirty="0">
                <a:latin typeface="Tahoma" panose="020B0604030504040204" pitchFamily="34" charset="0"/>
                <a:ea typeface="Tahoma" panose="020B0604030504040204" pitchFamily="34" charset="0"/>
                <a:cs typeface="Tahoma" panose="020B0604030504040204" pitchFamily="34" charset="0"/>
              </a:rPr>
              <a:t> para sí misma rayos de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luz divina</a:t>
            </a:r>
            <a:r>
              <a:rPr lang="es-ES" sz="2800" dirty="0">
                <a:latin typeface="Tahoma" panose="020B0604030504040204" pitchFamily="34" charset="0"/>
                <a:ea typeface="Tahoma" panose="020B0604030504040204" pitchFamily="34" charset="0"/>
                <a:cs typeface="Tahoma" panose="020B0604030504040204" pitchFamily="34" charset="0"/>
              </a:rPr>
              <a:t> que fortalecen y la sostienen para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resistir</a:t>
            </a:r>
            <a:r>
              <a:rPr lang="es-ES" sz="2800" dirty="0">
                <a:latin typeface="Tahoma" panose="020B0604030504040204" pitchFamily="34" charset="0"/>
                <a:ea typeface="Tahoma" panose="020B0604030504040204" pitchFamily="34" charset="0"/>
                <a:cs typeface="Tahoma" panose="020B0604030504040204" pitchFamily="34" charset="0"/>
              </a:rPr>
              <a:t> los conflictos que tendrá que librar contra Satanás. Dios es la torre de nuestra fortaleza.</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23365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17D6901-F8D0-88FA-E31F-45947517DB42}"/>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11CB3920-C801-9F2F-947A-A845E27F2A99}"/>
              </a:ext>
            </a:extLst>
          </p:cNvPr>
          <p:cNvSpPr/>
          <p:nvPr/>
        </p:nvSpPr>
        <p:spPr>
          <a:xfrm>
            <a:off x="1524707" y="1474003"/>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758BEA58-0D43-C382-8D3F-5F0E9622ECA5}"/>
              </a:ext>
            </a:extLst>
          </p:cNvPr>
          <p:cNvSpPr txBox="1"/>
          <p:nvPr/>
        </p:nvSpPr>
        <p:spPr>
          <a:xfrm>
            <a:off x="2663051" y="2521059"/>
            <a:ext cx="6865897"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Orar y escuchar la voz de Dios en un ambiente tranquilo y silencioso es maravilloso. Sin embargo, </a:t>
            </a:r>
            <a:r>
              <a:rPr lang="es-ES" sz="2800" b="1" dirty="0">
                <a:latin typeface="Tahoma" panose="020B0604030504040204" pitchFamily="34" charset="0"/>
                <a:ea typeface="Tahoma" panose="020B0604030504040204" pitchFamily="34" charset="0"/>
                <a:cs typeface="Tahoma" panose="020B0604030504040204" pitchFamily="34" charset="0"/>
              </a:rPr>
              <a:t>¿dónde más podemos orar?</a:t>
            </a:r>
            <a:r>
              <a:rPr lang="es-ES" sz="2800" dirty="0">
                <a:latin typeface="Tahoma" panose="020B0604030504040204" pitchFamily="34" charset="0"/>
                <a:ea typeface="Tahoma" panose="020B0604030504040204" pitchFamily="34" charset="0"/>
                <a:cs typeface="Tahoma" panose="020B0604030504040204" pitchFamily="34" charset="0"/>
              </a:rPr>
              <a:t> (ver p. 60)</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A408EA82-74CB-2F12-92AF-DBE6CF283998}"/>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2</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30271388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1CA7D9B3-1B26-2D1A-4447-B7EA67E2A349}"/>
              </a:ext>
            </a:extLst>
          </p:cNvPr>
          <p:cNvSpPr/>
          <p:nvPr/>
        </p:nvSpPr>
        <p:spPr>
          <a:xfrm>
            <a:off x="481694" y="743857"/>
            <a:ext cx="11228612" cy="5370285"/>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58CEF387-160A-F388-580C-409198A938E3}"/>
              </a:ext>
            </a:extLst>
          </p:cNvPr>
          <p:cNvSpPr txBox="1"/>
          <p:nvPr/>
        </p:nvSpPr>
        <p:spPr>
          <a:xfrm>
            <a:off x="839105" y="1443840"/>
            <a:ext cx="10513790"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Orad en vuestro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y al ir a vuestro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a:t>
            </a:r>
            <a:r>
              <a:rPr lang="es-ES" sz="2800" dirty="0">
                <a:latin typeface="Tahoma" panose="020B0604030504040204" pitchFamily="34" charset="0"/>
                <a:ea typeface="Tahoma" panose="020B0604030504040204" pitchFamily="34" charset="0"/>
                <a:cs typeface="Tahoma" panose="020B0604030504040204" pitchFamily="34" charset="0"/>
              </a:rPr>
              <a:t>, levantad a menudo vuestro corazón a Dios. De este modo anduvo Enoc con Dios. Esas oraciones silenciosas llegan como precioso incienso al trono de la gracia. Satanás no puede vencer a aquel cuyo corazón está así apoyado en Dios.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 </a:t>
            </a:r>
            <a:r>
              <a:rPr lang="es-ES" sz="2800" b="1"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s-ES" sz="2800" dirty="0">
                <a:latin typeface="Tahoma" panose="020B0604030504040204" pitchFamily="34" charset="0"/>
                <a:ea typeface="Tahoma" panose="020B0604030504040204" pitchFamily="34" charset="0"/>
                <a:cs typeface="Tahoma" panose="020B0604030504040204" pitchFamily="34" charset="0"/>
              </a:rPr>
              <a:t>tiempo o lugar en que sea impropio orar a Dios. No hay nada que pueda impedirnos elevar nuestro corazón en ferviente oración. En medio de las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y del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a:t>
            </a:r>
            <a:r>
              <a:rPr lang="es-ES" sz="2800" dirty="0">
                <a:latin typeface="Tahoma" panose="020B0604030504040204" pitchFamily="34" charset="0"/>
                <a:ea typeface="Tahoma" panose="020B0604030504040204" pitchFamily="34" charset="0"/>
                <a:cs typeface="Tahoma" panose="020B0604030504040204" pitchFamily="34" charset="0"/>
              </a:rPr>
              <a:t> de nuestros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podemos ofrecer a Dios nuestras peticiones e implorar la divina dirección.</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428819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2756984-62C5-5B28-0CC1-A1CE3B9326DB}"/>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D367E24A-7C6D-7502-0A29-E2C34D06BB77}"/>
              </a:ext>
            </a:extLst>
          </p:cNvPr>
          <p:cNvSpPr/>
          <p:nvPr/>
        </p:nvSpPr>
        <p:spPr>
          <a:xfrm>
            <a:off x="481694" y="743857"/>
            <a:ext cx="11228612" cy="5370285"/>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0847951F-A721-C01C-D43E-0EDEF89D99B1}"/>
              </a:ext>
            </a:extLst>
          </p:cNvPr>
          <p:cNvSpPr txBox="1"/>
          <p:nvPr/>
        </p:nvSpPr>
        <p:spPr>
          <a:xfrm>
            <a:off x="839105" y="1443840"/>
            <a:ext cx="10513790"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Orad en vuestro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gabinete</a:t>
            </a:r>
            <a:r>
              <a:rPr lang="es-ES" sz="2800" dirty="0">
                <a:latin typeface="Tahoma" panose="020B0604030504040204" pitchFamily="34" charset="0"/>
                <a:ea typeface="Tahoma" panose="020B0604030504040204" pitchFamily="34" charset="0"/>
                <a:cs typeface="Tahoma" panose="020B0604030504040204" pitchFamily="34" charset="0"/>
              </a:rPr>
              <a:t>; y al ir a vuestro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trabajo cotidiano</a:t>
            </a:r>
            <a:r>
              <a:rPr lang="es-ES" sz="2800" dirty="0">
                <a:latin typeface="Tahoma" panose="020B0604030504040204" pitchFamily="34" charset="0"/>
                <a:ea typeface="Tahoma" panose="020B0604030504040204" pitchFamily="34" charset="0"/>
                <a:cs typeface="Tahoma" panose="020B0604030504040204" pitchFamily="34" charset="0"/>
              </a:rPr>
              <a:t>, levantad a menudo vuestro corazón a Dios. De este modo anduvo Enoc con Dios. Esas oraciones silenciosas llegan como precioso incienso al trono de la gracia. Satanás no puede vencer a aquel cuyo corazón está así apoyado en Dios.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No hay </a:t>
            </a:r>
            <a:r>
              <a:rPr lang="es-ES" sz="2800" dirty="0">
                <a:latin typeface="Tahoma" panose="020B0604030504040204" pitchFamily="34" charset="0"/>
                <a:ea typeface="Tahoma" panose="020B0604030504040204" pitchFamily="34" charset="0"/>
                <a:cs typeface="Tahoma" panose="020B0604030504040204" pitchFamily="34" charset="0"/>
              </a:rPr>
              <a:t>tiempo o lugar en que sea impropio orar a Dios. No hay nada que pueda impedirnos elevar nuestro corazón en ferviente oración. En medio de las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multitudes</a:t>
            </a:r>
            <a:r>
              <a:rPr lang="es-ES" sz="2800" dirty="0">
                <a:latin typeface="Tahoma" panose="020B0604030504040204" pitchFamily="34" charset="0"/>
                <a:ea typeface="Tahoma" panose="020B0604030504040204" pitchFamily="34" charset="0"/>
                <a:cs typeface="Tahoma" panose="020B0604030504040204" pitchFamily="34" charset="0"/>
              </a:rPr>
              <a:t> y del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afán</a:t>
            </a:r>
            <a:r>
              <a:rPr lang="es-ES" sz="2800" dirty="0">
                <a:latin typeface="Tahoma" panose="020B0604030504040204" pitchFamily="34" charset="0"/>
                <a:ea typeface="Tahoma" panose="020B0604030504040204" pitchFamily="34" charset="0"/>
                <a:cs typeface="Tahoma" panose="020B0604030504040204" pitchFamily="34" charset="0"/>
              </a:rPr>
              <a:t> de nuestros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negocios</a:t>
            </a:r>
            <a:r>
              <a:rPr lang="es-ES" sz="2800" dirty="0">
                <a:latin typeface="Tahoma" panose="020B0604030504040204" pitchFamily="34" charset="0"/>
                <a:ea typeface="Tahoma" panose="020B0604030504040204" pitchFamily="34" charset="0"/>
                <a:cs typeface="Tahoma" panose="020B0604030504040204" pitchFamily="34" charset="0"/>
              </a:rPr>
              <a:t>, podemos ofrecer a Dios nuestras peticiones e implorar la divina dirección.</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632881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457CD19-6F1A-E93E-AEFF-0D675A65333A}"/>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4069F3FA-F2C7-497E-05CE-309A0E738911}"/>
              </a:ext>
            </a:extLst>
          </p:cNvPr>
          <p:cNvSpPr/>
          <p:nvPr/>
        </p:nvSpPr>
        <p:spPr>
          <a:xfrm>
            <a:off x="1611850"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555D79C8-3D87-D89F-7110-72DA3FA5FA1D}"/>
              </a:ext>
            </a:extLst>
          </p:cNvPr>
          <p:cNvSpPr txBox="1"/>
          <p:nvPr/>
        </p:nvSpPr>
        <p:spPr>
          <a:xfrm>
            <a:off x="1946832" y="2732644"/>
            <a:ext cx="8298335" cy="1815882"/>
          </a:xfrm>
          <a:prstGeom prst="rect">
            <a:avLst/>
          </a:prstGeom>
          <a:noFill/>
        </p:spPr>
        <p:txBody>
          <a:bodyPr wrap="square">
            <a:spAutoFit/>
          </a:bodyPr>
          <a:lstStyle/>
          <a:p>
            <a:pPr algn="ctr"/>
            <a:r>
              <a:rPr lang="es-ES" sz="2800" b="1" dirty="0">
                <a:latin typeface="Tahoma" panose="020B0604030504040204" pitchFamily="34" charset="0"/>
                <a:ea typeface="Tahoma" panose="020B0604030504040204" pitchFamily="34" charset="0"/>
                <a:cs typeface="Tahoma" panose="020B0604030504040204" pitchFamily="34" charset="0"/>
              </a:rPr>
              <a:t>¿Qué les enseñamos a nuestros hijos cuando descuidamos el culto familiar diario y el momento de oración? ¿Qué deben pedirle a Dios los padres y las madres? </a:t>
            </a:r>
            <a:r>
              <a:rPr lang="es-ES" sz="2800" dirty="0">
                <a:latin typeface="Tahoma" panose="020B0604030504040204" pitchFamily="34" charset="0"/>
                <a:ea typeface="Tahoma" panose="020B0604030504040204" pitchFamily="34" charset="0"/>
                <a:cs typeface="Tahoma" panose="020B0604030504040204" pitchFamily="34" charset="0"/>
              </a:rPr>
              <a:t>(ver p. 65)</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010E1888-D9E3-B697-ADA2-BB6932AE84A3}"/>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lang="en-US" sz="10000" kern="0" dirty="0">
                <a:latin typeface="Bernard MT Condensed" panose="02050806060905020404" pitchFamily="18" charset="0"/>
              </a:rPr>
              <a:t>3</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29378273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CEED65F-5BAB-2F47-092F-3433E79EFE41}"/>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AA003EC3-420B-56B8-23CD-4D875DDB5824}"/>
              </a:ext>
            </a:extLst>
          </p:cNvPr>
          <p:cNvSpPr/>
          <p:nvPr/>
        </p:nvSpPr>
        <p:spPr>
          <a:xfrm>
            <a:off x="812799" y="743857"/>
            <a:ext cx="10566401" cy="5370285"/>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0206E691-B04C-37FF-ED64-75B47C615B35}"/>
              </a:ext>
            </a:extLst>
          </p:cNvPr>
          <p:cNvSpPr txBox="1"/>
          <p:nvPr/>
        </p:nvSpPr>
        <p:spPr>
          <a:xfrm>
            <a:off x="1233715" y="1228397"/>
            <a:ext cx="9724570"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El culto familiar no debiera ser gobernado por las circunstancias. No habéis de orar ocasionalmente y descuidar la oración en un día de mucho trabajo. Al hacer esto, inducís a vuestros hijos 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la oración como algo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a:t>
            </a:r>
            <a:r>
              <a:rPr lang="es-ES" sz="2800" dirty="0">
                <a:latin typeface="Tahoma" panose="020B0604030504040204" pitchFamily="34" charset="0"/>
                <a:ea typeface="Tahoma" panose="020B0604030504040204" pitchFamily="34" charset="0"/>
                <a:cs typeface="Tahoma" panose="020B0604030504040204" pitchFamily="34" charset="0"/>
              </a:rPr>
              <a:t>. La oración significa mucho para los hijos de Dios y las acciones de gracias debieran elevarse delante de Dios mañana y noche. Dice el salmista: “Venid, aclamemos alegremente a Jehová; cantemos con júbilo a la roca de nuestra salvación. Lleguemos ante su presencia con alabanza; aclamémosle con cánticos”.</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094724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64F4426-B399-D848-63D8-AF864F2E005D}"/>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D2E5C4D1-03F3-DD52-6E30-ADE8F8C49352}"/>
              </a:ext>
            </a:extLst>
          </p:cNvPr>
          <p:cNvSpPr/>
          <p:nvPr/>
        </p:nvSpPr>
        <p:spPr>
          <a:xfrm>
            <a:off x="734332" y="1687286"/>
            <a:ext cx="10723335" cy="348342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118DAA6F-20F8-3B11-3644-2AF98D0A9AA1}"/>
              </a:ext>
            </a:extLst>
          </p:cNvPr>
          <p:cNvSpPr txBox="1"/>
          <p:nvPr/>
        </p:nvSpPr>
        <p:spPr>
          <a:xfrm>
            <a:off x="1694541" y="2305615"/>
            <a:ext cx="8802915" cy="2246769"/>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Padres y madres, por muy urgentes que sean vuestros negocios, no dejéis nunca de reunir a vuestra familia en torno del altar de Dios. Pedid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de los santos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para vuestra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a:t>
            </a:r>
            <a:r>
              <a:rPr lang="es-ES" sz="2800" dirty="0">
                <a:latin typeface="Tahoma" panose="020B0604030504040204" pitchFamily="34" charset="0"/>
                <a:ea typeface="Tahoma" panose="020B0604030504040204" pitchFamily="34" charset="0"/>
                <a:cs typeface="Tahoma" panose="020B0604030504040204" pitchFamily="34" charset="0"/>
              </a:rPr>
              <a:t>. Recordad que vuestros amados están expuestos a tentaciones.</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594832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EC1B248F-8A54-26B6-D489-8240A38F6A68}"/>
              </a:ext>
            </a:extLst>
          </p:cNvPr>
          <p:cNvSpPr/>
          <p:nvPr/>
        </p:nvSpPr>
        <p:spPr>
          <a:xfrm>
            <a:off x="812799" y="743857"/>
            <a:ext cx="10566401" cy="5370285"/>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7F83246B-B027-AE0F-66B7-344AEC12FDF7}"/>
              </a:ext>
            </a:extLst>
          </p:cNvPr>
          <p:cNvSpPr txBox="1"/>
          <p:nvPr/>
        </p:nvSpPr>
        <p:spPr>
          <a:xfrm>
            <a:off x="1233715" y="1228397"/>
            <a:ext cx="9724570"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El culto familiar no debiera ser gobernado por las circunstancias. No habéis de orar ocasionalmente y descuidar la oración en un día de mucho trabajo. Al hacer esto, inducís a vuestros hijos 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considerar</a:t>
            </a:r>
            <a:r>
              <a:rPr lang="es-ES" sz="2800" dirty="0">
                <a:latin typeface="Tahoma" panose="020B0604030504040204" pitchFamily="34" charset="0"/>
                <a:ea typeface="Tahoma" panose="020B0604030504040204" pitchFamily="34" charset="0"/>
                <a:cs typeface="Tahoma" panose="020B0604030504040204" pitchFamily="34" charset="0"/>
              </a:rPr>
              <a:t> la oración como algo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no importante</a:t>
            </a:r>
            <a:r>
              <a:rPr lang="es-ES" sz="2800" dirty="0">
                <a:latin typeface="Tahoma" panose="020B0604030504040204" pitchFamily="34" charset="0"/>
                <a:ea typeface="Tahoma" panose="020B0604030504040204" pitchFamily="34" charset="0"/>
                <a:cs typeface="Tahoma" panose="020B0604030504040204" pitchFamily="34" charset="0"/>
              </a:rPr>
              <a:t>. La oración significa mucho para los hijos de Dios y las acciones de gracias debieran elevarse delante de Dios mañana y noche. Dice el salmista: “Venid, aclamemos alegremente a Jehová; cantemos con júbilo a la roca de nuestra salvación. Lleguemos ante su presencia con alabanza; aclamémosle con cánticos”.</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087232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6DEFB02D-0B86-C6F0-1454-4AC637095F3A}"/>
              </a:ext>
            </a:extLst>
          </p:cNvPr>
          <p:cNvSpPr/>
          <p:nvPr/>
        </p:nvSpPr>
        <p:spPr>
          <a:xfrm>
            <a:off x="734332" y="1687286"/>
            <a:ext cx="10723335" cy="348342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135FC4FE-8568-C777-43EF-BDCE1E5ED768}"/>
              </a:ext>
            </a:extLst>
          </p:cNvPr>
          <p:cNvSpPr txBox="1"/>
          <p:nvPr/>
        </p:nvSpPr>
        <p:spPr>
          <a:xfrm>
            <a:off x="1694541" y="2305615"/>
            <a:ext cx="8802915" cy="2246769"/>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Padres y madres, por muy urgentes que sean vuestros negocios, no dejéis nunca de reunir a vuestra familia en torno del altar de Dios. Pedid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amparo</a:t>
            </a:r>
            <a:r>
              <a:rPr lang="es-ES" sz="2800" dirty="0">
                <a:latin typeface="Tahoma" panose="020B0604030504040204" pitchFamily="34" charset="0"/>
                <a:ea typeface="Tahoma" panose="020B0604030504040204" pitchFamily="34" charset="0"/>
                <a:cs typeface="Tahoma" panose="020B0604030504040204" pitchFamily="34" charset="0"/>
              </a:rPr>
              <a:t> de los santos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ángeles</a:t>
            </a:r>
            <a:r>
              <a:rPr lang="es-ES" sz="2800" dirty="0">
                <a:latin typeface="Tahoma" panose="020B0604030504040204" pitchFamily="34" charset="0"/>
                <a:ea typeface="Tahoma" panose="020B0604030504040204" pitchFamily="34" charset="0"/>
                <a:cs typeface="Tahoma" panose="020B0604030504040204" pitchFamily="34" charset="0"/>
              </a:rPr>
              <a:t> para vuestra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casa</a:t>
            </a:r>
            <a:r>
              <a:rPr lang="es-ES" sz="2800" dirty="0">
                <a:latin typeface="Tahoma" panose="020B0604030504040204" pitchFamily="34" charset="0"/>
                <a:ea typeface="Tahoma" panose="020B0604030504040204" pitchFamily="34" charset="0"/>
                <a:cs typeface="Tahoma" panose="020B0604030504040204" pitchFamily="34" charset="0"/>
              </a:rPr>
              <a:t>. Recordad que vuestros amados están expuestos a tentaciones.</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65323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A5EEA2C-121C-70C0-7953-ADAAE4311D8C}"/>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BA094ABC-F890-2363-11DB-05C40B5C0350}"/>
              </a:ext>
            </a:extLst>
          </p:cNvPr>
          <p:cNvSpPr/>
          <p:nvPr/>
        </p:nvSpPr>
        <p:spPr>
          <a:xfrm>
            <a:off x="1524707"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17BE4A99-5129-B4E3-BDEE-2CC5313490AC}"/>
              </a:ext>
            </a:extLst>
          </p:cNvPr>
          <p:cNvSpPr txBox="1"/>
          <p:nvPr/>
        </p:nvSpPr>
        <p:spPr>
          <a:xfrm>
            <a:off x="2292530" y="3163531"/>
            <a:ext cx="7606940" cy="954107"/>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Cuando la familia se reúne cada día en el altar del Señor, </a:t>
            </a:r>
            <a:r>
              <a:rPr lang="es-ES" sz="2800" b="1" dirty="0">
                <a:latin typeface="Tahoma" panose="020B0604030504040204" pitchFamily="34" charset="0"/>
                <a:ea typeface="Tahoma" panose="020B0604030504040204" pitchFamily="34" charset="0"/>
                <a:cs typeface="Tahoma" panose="020B0604030504040204" pitchFamily="34" charset="0"/>
              </a:rPr>
              <a:t>¿quién la observa? </a:t>
            </a:r>
            <a:r>
              <a:rPr lang="es-ES" sz="2800" dirty="0">
                <a:latin typeface="Tahoma" panose="020B0604030504040204" pitchFamily="34" charset="0"/>
                <a:ea typeface="Tahoma" panose="020B0604030504040204" pitchFamily="34" charset="0"/>
                <a:cs typeface="Tahoma" panose="020B0604030504040204" pitchFamily="34" charset="0"/>
              </a:rPr>
              <a:t>(ver p. 66).</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24B9B1B9-2D4B-1782-4256-27D4D468DFB7}"/>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4</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3321826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570EE440-1A7E-BEB9-DC54-B36CE0271C9D}"/>
              </a:ext>
            </a:extLst>
          </p:cNvPr>
          <p:cNvSpPr/>
          <p:nvPr/>
        </p:nvSpPr>
        <p:spPr>
          <a:xfrm>
            <a:off x="1203645" y="889787"/>
            <a:ext cx="3220754" cy="1107996"/>
          </a:xfrm>
          <a:prstGeom prst="rect">
            <a:avLst/>
          </a:prstGeom>
          <a:noFill/>
        </p:spPr>
        <p:txBody>
          <a:bodyPr wrap="none" lIns="91440" tIns="45720" rIns="91440" bIns="45720">
            <a:spAutoFit/>
          </a:bodyPr>
          <a:lstStyle/>
          <a:p>
            <a:pPr algn="ctr"/>
            <a:r>
              <a:rPr lang="es-ES" sz="6600" b="0" cap="none" spc="0" dirty="0">
                <a:ln w="0"/>
                <a:solidFill>
                  <a:srgbClr val="BFB34B"/>
                </a:solidFill>
                <a:effectLst>
                  <a:outerShdw blurRad="38100" dist="19050" dir="2700000" algn="tl" rotWithShape="0">
                    <a:schemeClr val="dk1">
                      <a:alpha val="40000"/>
                    </a:schemeClr>
                  </a:outerShdw>
                </a:effectLst>
                <a:latin typeface="Bernard MT Condensed" panose="02050806060905020404" pitchFamily="18" charset="0"/>
              </a:rPr>
              <a:t>Lección 6</a:t>
            </a:r>
          </a:p>
        </p:txBody>
      </p:sp>
      <p:pic>
        <p:nvPicPr>
          <p:cNvPr id="4" name="Imagen 3">
            <a:extLst>
              <a:ext uri="{FF2B5EF4-FFF2-40B4-BE49-F238E27FC236}">
                <a16:creationId xmlns:a16="http://schemas.microsoft.com/office/drawing/2014/main" id="{84E8F3D2-74FB-FD75-B807-92A5B47C70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3645" y="2772183"/>
            <a:ext cx="5459253" cy="1313633"/>
          </a:xfrm>
          <a:prstGeom prst="rect">
            <a:avLst/>
          </a:prstGeom>
        </p:spPr>
      </p:pic>
      <p:pic>
        <p:nvPicPr>
          <p:cNvPr id="6" name="Imagen 5">
            <a:extLst>
              <a:ext uri="{FF2B5EF4-FFF2-40B4-BE49-F238E27FC236}">
                <a16:creationId xmlns:a16="http://schemas.microsoft.com/office/drawing/2014/main" id="{94139BF1-DB4A-25BE-B1A4-D00F5DDBE8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1421" y="3648770"/>
            <a:ext cx="5641865" cy="1255089"/>
          </a:xfrm>
          <a:prstGeom prst="rect">
            <a:avLst/>
          </a:prstGeom>
        </p:spPr>
      </p:pic>
    </p:spTree>
    <p:extLst>
      <p:ext uri="{BB962C8B-B14F-4D97-AF65-F5344CB8AC3E}">
        <p14:creationId xmlns:p14="http://schemas.microsoft.com/office/powerpoint/2010/main" val="10317412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3AB391A-768A-CABD-B174-D4792E0CD8F0}"/>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7CFC87F0-0893-EF11-94DB-CDB0924CF428}"/>
              </a:ext>
            </a:extLst>
          </p:cNvPr>
          <p:cNvSpPr/>
          <p:nvPr/>
        </p:nvSpPr>
        <p:spPr>
          <a:xfrm>
            <a:off x="734332" y="1215571"/>
            <a:ext cx="10723335" cy="4426857"/>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FB0CA92C-7A88-E9A1-CE54-58E88C227160}"/>
              </a:ext>
            </a:extLst>
          </p:cNvPr>
          <p:cNvSpPr txBox="1"/>
          <p:nvPr/>
        </p:nvSpPr>
        <p:spPr>
          <a:xfrm>
            <a:off x="1505856" y="1659284"/>
            <a:ext cx="9180285" cy="3539430"/>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a:t>
            </a:r>
            <a:r>
              <a:rPr lang="es-ES" sz="2800" dirty="0">
                <a:latin typeface="Tahoma" panose="020B0604030504040204" pitchFamily="34" charset="0"/>
                <a:ea typeface="Tahoma" panose="020B0604030504040204" pitchFamily="34" charset="0"/>
                <a:cs typeface="Tahoma" panose="020B0604030504040204" pitchFamily="34" charset="0"/>
              </a:rPr>
              <a:t> tiene interés especial en la familia de sus hijos terrenales. Los ángeles ofrecen el humo del fragante incienso de las oraciones de los santos. Por lo tanto, en el seno de cada familia ascienda la oración al Cielo por la mañana y en la fresca hora del atardecer, presentando en nuestro beneficio los méritos del Salvador ante Dios. Por la mañana y la tarde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_______________</a:t>
            </a:r>
            <a:r>
              <a:rPr lang="es-ES" sz="2800" dirty="0">
                <a:latin typeface="Tahoma" panose="020B0604030504040204" pitchFamily="34" charset="0"/>
                <a:ea typeface="Tahoma" panose="020B0604030504040204" pitchFamily="34" charset="0"/>
                <a:cs typeface="Tahoma" panose="020B0604030504040204" pitchFamily="34" charset="0"/>
              </a:rPr>
              <a:t> presta atención a cada familia que ora.</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582576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5F60E797-D9CE-4768-0D9E-627232341FF9}"/>
              </a:ext>
            </a:extLst>
          </p:cNvPr>
          <p:cNvSpPr/>
          <p:nvPr/>
        </p:nvSpPr>
        <p:spPr>
          <a:xfrm>
            <a:off x="734332" y="1215571"/>
            <a:ext cx="10723335" cy="4426857"/>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B0DEB4B2-7097-07B1-2A5C-D352DC5D7878}"/>
              </a:ext>
            </a:extLst>
          </p:cNvPr>
          <p:cNvSpPr txBox="1"/>
          <p:nvPr/>
        </p:nvSpPr>
        <p:spPr>
          <a:xfrm>
            <a:off x="1505856" y="1659284"/>
            <a:ext cx="9180285" cy="3539430"/>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Señor</a:t>
            </a:r>
            <a:r>
              <a:rPr lang="es-ES" sz="2800" dirty="0">
                <a:latin typeface="Tahoma" panose="020B0604030504040204" pitchFamily="34" charset="0"/>
                <a:ea typeface="Tahoma" panose="020B0604030504040204" pitchFamily="34" charset="0"/>
                <a:cs typeface="Tahoma" panose="020B0604030504040204" pitchFamily="34" charset="0"/>
              </a:rPr>
              <a:t> tiene interés especial en la familia de sus hijos terrenales. Los ángeles ofrecen el humo del fragante incienso de las oraciones de los santos. Por lo tanto, en el seno de cada familia ascienda la oración al Cielo por la mañana y en la fresca hora del atardecer, presentando en nuestro beneficio los méritos del Salvador ante Dios. Por la mañana y la tarde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universo celestial</a:t>
            </a:r>
            <a:r>
              <a:rPr lang="es-ES" sz="2800" dirty="0">
                <a:latin typeface="Tahoma" panose="020B0604030504040204" pitchFamily="34" charset="0"/>
                <a:ea typeface="Tahoma" panose="020B0604030504040204" pitchFamily="34" charset="0"/>
                <a:cs typeface="Tahoma" panose="020B0604030504040204" pitchFamily="34" charset="0"/>
              </a:rPr>
              <a:t> presta atención a cada familia que ora.</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413097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8515EB1-EF4A-01B0-23E5-70A07F30231F}"/>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74DD2F62-A77E-772B-1B5E-B49EB6FC5335}"/>
              </a:ext>
            </a:extLst>
          </p:cNvPr>
          <p:cNvSpPr/>
          <p:nvPr/>
        </p:nvSpPr>
        <p:spPr>
          <a:xfrm>
            <a:off x="1611850"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628A9B34-2FA4-D47B-9943-E7BE56728DBA}"/>
              </a:ext>
            </a:extLst>
          </p:cNvPr>
          <p:cNvSpPr txBox="1"/>
          <p:nvPr/>
        </p:nvSpPr>
        <p:spPr>
          <a:xfrm>
            <a:off x="2393342" y="2732644"/>
            <a:ext cx="7405315"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Nada en esta vida compensa el fracaso en el hogar. Al poner el culto familiar y la oración en su lugar (el primero), </a:t>
            </a:r>
            <a:r>
              <a:rPr lang="es-ES" sz="2800" b="1" dirty="0">
                <a:latin typeface="Tahoma" panose="020B0604030504040204" pitchFamily="34" charset="0"/>
                <a:ea typeface="Tahoma" panose="020B0604030504040204" pitchFamily="34" charset="0"/>
                <a:cs typeface="Tahoma" panose="020B0604030504040204" pitchFamily="34" charset="0"/>
              </a:rPr>
              <a:t>¿qué estamos enseñando a los niños?</a:t>
            </a:r>
            <a:r>
              <a:rPr lang="es-ES" sz="2800" dirty="0">
                <a:latin typeface="Tahoma" panose="020B0604030504040204" pitchFamily="34" charset="0"/>
                <a:ea typeface="Tahoma" panose="020B0604030504040204" pitchFamily="34" charset="0"/>
                <a:cs typeface="Tahoma" panose="020B0604030504040204" pitchFamily="34" charset="0"/>
              </a:rPr>
              <a:t> (ver p. 66)</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F60F5426-5A0E-DFBF-0907-A0FD3DD7EEC5}"/>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lang="en-US" sz="10000" kern="0" dirty="0">
                <a:latin typeface="Bernard MT Condensed" panose="02050806060905020404" pitchFamily="18" charset="0"/>
              </a:rPr>
              <a:t>5</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12401309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44CBF4F-52EE-96B9-6DC8-C076471B0B33}"/>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CFBB37AF-250B-32BC-9C22-341AB5A8A0A9}"/>
              </a:ext>
            </a:extLst>
          </p:cNvPr>
          <p:cNvSpPr/>
          <p:nvPr/>
        </p:nvSpPr>
        <p:spPr>
          <a:xfrm>
            <a:off x="788081" y="1592942"/>
            <a:ext cx="10615838" cy="3672116"/>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1815F59F-B5EB-C5B6-5E64-F15FB275C8FD}"/>
              </a:ext>
            </a:extLst>
          </p:cNvPr>
          <p:cNvSpPr txBox="1"/>
          <p:nvPr/>
        </p:nvSpPr>
        <p:spPr>
          <a:xfrm>
            <a:off x="1502228" y="2090172"/>
            <a:ext cx="9187543"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Dios debe ser honrado en todo hogar cristiano con los sacrificios matutinos y vespertinos de oración y alabanza. Debe enseñarse a los niños 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y 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la hora de oración. Es deber de los padres cristianos levantar mañana y noche, por oración ferviente y fe perseverante, un cerco en derredor de sus hijos.</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712678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74A9F80-DAE2-9056-1A68-9B49945F7324}"/>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8C6BE2F6-84D4-DF23-4328-FF1D0DB45756}"/>
              </a:ext>
            </a:extLst>
          </p:cNvPr>
          <p:cNvSpPr/>
          <p:nvPr/>
        </p:nvSpPr>
        <p:spPr>
          <a:xfrm>
            <a:off x="788081" y="812800"/>
            <a:ext cx="10615838" cy="5196114"/>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59D04A62-6767-09FE-61C9-67268D90D728}"/>
              </a:ext>
            </a:extLst>
          </p:cNvPr>
          <p:cNvSpPr txBox="1"/>
          <p:nvPr/>
        </p:nvSpPr>
        <p:spPr>
          <a:xfrm>
            <a:off x="907143" y="1012954"/>
            <a:ext cx="10377714" cy="483209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En la iglesia del hogar los niños han de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a:t>
            </a:r>
            <a:r>
              <a:rPr lang="es-ES" sz="2800" dirty="0">
                <a:latin typeface="Tahoma" panose="020B0604030504040204" pitchFamily="34" charset="0"/>
                <a:ea typeface="Tahoma" panose="020B0604030504040204" pitchFamily="34" charset="0"/>
                <a:cs typeface="Tahoma" panose="020B0604030504040204" pitchFamily="34" charset="0"/>
              </a:rPr>
              <a:t>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en Dios. Enseñadles a repetir la Ley de Dios. Así se instruyó a los israelitas acerca de los mandamientos: “Y las repetirás a tus hijos, y hablarás de ellas estando en tu casa, y andando por el camino, y al acostarte, y cuando te levantes” (</a:t>
            </a:r>
            <a:r>
              <a:rPr lang="es-ES" sz="2800" dirty="0" err="1">
                <a:latin typeface="Tahoma" panose="020B0604030504040204" pitchFamily="34" charset="0"/>
                <a:ea typeface="Tahoma" panose="020B0604030504040204" pitchFamily="34" charset="0"/>
                <a:cs typeface="Tahoma" panose="020B0604030504040204" pitchFamily="34" charset="0"/>
              </a:rPr>
              <a:t>Deut</a:t>
            </a:r>
            <a:r>
              <a:rPr lang="es-ES" sz="2800" dirty="0">
                <a:latin typeface="Tahoma" panose="020B0604030504040204" pitchFamily="34" charset="0"/>
                <a:ea typeface="Tahoma" panose="020B0604030504040204" pitchFamily="34" charset="0"/>
                <a:cs typeface="Tahoma" panose="020B0604030504040204" pitchFamily="34" charset="0"/>
              </a:rPr>
              <a:t>. 6:7). Venid con humildad, con un corazón lleno de ternura, con una comprensión de las tentaciones y peligros que hay delante de vosotros mismos y de vuestros hijos; poned a la fe vinculados al altar, suplicando el cuidado del Señor por ellos.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a los niños 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a:t>
            </a:r>
            <a:r>
              <a:rPr lang="es-ES" sz="2800" dirty="0">
                <a:latin typeface="Tahoma" panose="020B0604030504040204" pitchFamily="34" charset="0"/>
                <a:ea typeface="Tahoma" panose="020B0604030504040204" pitchFamily="34" charset="0"/>
                <a:cs typeface="Tahoma" panose="020B0604030504040204" pitchFamily="34" charset="0"/>
              </a:rPr>
              <a:t> sus sencillas palabras de oración. Decidles que Dios se deleita en que lo invoquen.</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6753468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35F959E2-97DD-3E20-180E-D57B385094E1}"/>
              </a:ext>
            </a:extLst>
          </p:cNvPr>
          <p:cNvSpPr/>
          <p:nvPr/>
        </p:nvSpPr>
        <p:spPr>
          <a:xfrm>
            <a:off x="788081" y="1592942"/>
            <a:ext cx="10615838" cy="3672116"/>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CB57C8B3-10CF-A0FD-D8D3-F969A9D19492}"/>
              </a:ext>
            </a:extLst>
          </p:cNvPr>
          <p:cNvSpPr txBox="1"/>
          <p:nvPr/>
        </p:nvSpPr>
        <p:spPr>
          <a:xfrm>
            <a:off x="1502228" y="2090172"/>
            <a:ext cx="9187543"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Dios debe ser honrado en todo hogar cristiano con los sacrificios matutinos y vespertinos de oración y alabanza. Debe enseñarse a los niños 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respetar</a:t>
            </a:r>
            <a:r>
              <a:rPr lang="es-ES" sz="2800" dirty="0">
                <a:latin typeface="Tahoma" panose="020B0604030504040204" pitchFamily="34" charset="0"/>
                <a:ea typeface="Tahoma" panose="020B0604030504040204" pitchFamily="34" charset="0"/>
                <a:cs typeface="Tahoma" panose="020B0604030504040204" pitchFamily="34" charset="0"/>
              </a:rPr>
              <a:t> y 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reverenciar</a:t>
            </a:r>
            <a:r>
              <a:rPr lang="es-ES" sz="2800" dirty="0">
                <a:latin typeface="Tahoma" panose="020B0604030504040204" pitchFamily="34" charset="0"/>
                <a:ea typeface="Tahoma" panose="020B0604030504040204" pitchFamily="34" charset="0"/>
                <a:cs typeface="Tahoma" panose="020B0604030504040204" pitchFamily="34" charset="0"/>
              </a:rPr>
              <a:t> la hora de oración. Es deber de los padres cristianos levantar mañana y noche, por oración ferviente y fe perseverante, un cerco en derredor de sus hijos.</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08410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1BEC90FE-27B2-EE30-5209-9AF50A40F179}"/>
              </a:ext>
            </a:extLst>
          </p:cNvPr>
          <p:cNvSpPr/>
          <p:nvPr/>
        </p:nvSpPr>
        <p:spPr>
          <a:xfrm>
            <a:off x="788081" y="812800"/>
            <a:ext cx="10615838" cy="5196114"/>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1AE61314-FAB8-611B-892B-927691E7EFB8}"/>
              </a:ext>
            </a:extLst>
          </p:cNvPr>
          <p:cNvSpPr txBox="1"/>
          <p:nvPr/>
        </p:nvSpPr>
        <p:spPr>
          <a:xfrm>
            <a:off x="907143" y="1012954"/>
            <a:ext cx="10377714" cy="483209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En la iglesia del hogar los niños han de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aprender</a:t>
            </a:r>
            <a:r>
              <a:rPr lang="es-ES" sz="2800" dirty="0">
                <a:latin typeface="Tahoma" panose="020B0604030504040204" pitchFamily="34" charset="0"/>
                <a:ea typeface="Tahoma" panose="020B0604030504040204" pitchFamily="34" charset="0"/>
                <a:cs typeface="Tahoma" panose="020B0604030504040204" pitchFamily="34" charset="0"/>
              </a:rPr>
              <a:t> 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orar</a:t>
            </a:r>
            <a:r>
              <a:rPr lang="es-ES" sz="2800" dirty="0">
                <a:latin typeface="Tahoma" panose="020B0604030504040204" pitchFamily="34" charset="0"/>
                <a:ea typeface="Tahoma" panose="020B0604030504040204" pitchFamily="34" charset="0"/>
                <a:cs typeface="Tahoma" panose="020B0604030504040204" pitchFamily="34" charset="0"/>
              </a:rPr>
              <a:t>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confiar</a:t>
            </a:r>
            <a:r>
              <a:rPr lang="es-ES" sz="2800" dirty="0">
                <a:latin typeface="Tahoma" panose="020B0604030504040204" pitchFamily="34" charset="0"/>
                <a:ea typeface="Tahoma" panose="020B0604030504040204" pitchFamily="34" charset="0"/>
                <a:cs typeface="Tahoma" panose="020B0604030504040204" pitchFamily="34" charset="0"/>
              </a:rPr>
              <a:t> en Dios. Enseñadles a repetir la Ley de Dios. Así se instruyó a los israelitas acerca de los mandamientos: “Y las repetirás a tus hijos, y hablarás de ellas estando en tu casa, y andando por el camino, y al acostarte, y cuando te levantes” (</a:t>
            </a:r>
            <a:r>
              <a:rPr lang="es-ES" sz="2800" dirty="0" err="1">
                <a:latin typeface="Tahoma" panose="020B0604030504040204" pitchFamily="34" charset="0"/>
                <a:ea typeface="Tahoma" panose="020B0604030504040204" pitchFamily="34" charset="0"/>
                <a:cs typeface="Tahoma" panose="020B0604030504040204" pitchFamily="34" charset="0"/>
              </a:rPr>
              <a:t>Deut</a:t>
            </a:r>
            <a:r>
              <a:rPr lang="es-ES" sz="2800" dirty="0">
                <a:latin typeface="Tahoma" panose="020B0604030504040204" pitchFamily="34" charset="0"/>
                <a:ea typeface="Tahoma" panose="020B0604030504040204" pitchFamily="34" charset="0"/>
                <a:cs typeface="Tahoma" panose="020B0604030504040204" pitchFamily="34" charset="0"/>
              </a:rPr>
              <a:t>. 6:7). Venid con humildad, con un corazón lleno de ternura, con una comprensión de las tentaciones y peligros que hay delante de vosotros mismos y de vuestros hijos; poned a la fe vinculados al altar, suplicando el cuidado del Señor por ellos.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Educad</a:t>
            </a:r>
            <a:r>
              <a:rPr lang="es-ES" sz="2800" dirty="0">
                <a:latin typeface="Tahoma" panose="020B0604030504040204" pitchFamily="34" charset="0"/>
                <a:ea typeface="Tahoma" panose="020B0604030504040204" pitchFamily="34" charset="0"/>
                <a:cs typeface="Tahoma" panose="020B0604030504040204" pitchFamily="34" charset="0"/>
              </a:rPr>
              <a:t> a los niños 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ofrecer</a:t>
            </a:r>
            <a:r>
              <a:rPr lang="es-ES" sz="2800" dirty="0">
                <a:latin typeface="Tahoma" panose="020B0604030504040204" pitchFamily="34" charset="0"/>
                <a:ea typeface="Tahoma" panose="020B0604030504040204" pitchFamily="34" charset="0"/>
                <a:cs typeface="Tahoma" panose="020B0604030504040204" pitchFamily="34" charset="0"/>
              </a:rPr>
              <a:t> sus sencillas palabras de oración. Decidles que Dios se deleita en que lo invoquen.</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909590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403B0E2-A0C1-533D-BAC6-DD4705E29854}"/>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BD13F3D5-B513-DBFC-28D0-19E4B2A38521}"/>
              </a:ext>
            </a:extLst>
          </p:cNvPr>
          <p:cNvSpPr/>
          <p:nvPr/>
        </p:nvSpPr>
        <p:spPr>
          <a:xfrm>
            <a:off x="1611850"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DDAF67CA-C372-80BC-9CC5-2406A2AB09E0}"/>
              </a:ext>
            </a:extLst>
          </p:cNvPr>
          <p:cNvSpPr txBox="1"/>
          <p:nvPr/>
        </p:nvSpPr>
        <p:spPr>
          <a:xfrm>
            <a:off x="2727228" y="2948087"/>
            <a:ext cx="6911829" cy="138499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Muchos niños y jóvenes se aburren en el culto familiar, especialmente durante la oración. </a:t>
            </a:r>
            <a:r>
              <a:rPr lang="es-ES" sz="2800" b="1" dirty="0">
                <a:latin typeface="Tahoma" panose="020B0604030504040204" pitchFamily="34" charset="0"/>
                <a:ea typeface="Tahoma" panose="020B0604030504040204" pitchFamily="34" charset="0"/>
                <a:cs typeface="Tahoma" panose="020B0604030504040204" pitchFamily="34" charset="0"/>
              </a:rPr>
              <a:t>¿Por qué? </a:t>
            </a:r>
            <a:r>
              <a:rPr lang="es-ES" sz="2800" dirty="0">
                <a:latin typeface="Tahoma" panose="020B0604030504040204" pitchFamily="34" charset="0"/>
                <a:ea typeface="Tahoma" panose="020B0604030504040204" pitchFamily="34" charset="0"/>
                <a:cs typeface="Tahoma" panose="020B0604030504040204" pitchFamily="34" charset="0"/>
              </a:rPr>
              <a:t>(ver p. 68).</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1BE76548-A28B-3DEF-2589-773929017DFC}"/>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6</a:t>
            </a:r>
          </a:p>
        </p:txBody>
      </p:sp>
    </p:spTree>
    <p:extLst>
      <p:ext uri="{BB962C8B-B14F-4D97-AF65-F5344CB8AC3E}">
        <p14:creationId xmlns:p14="http://schemas.microsoft.com/office/powerpoint/2010/main" val="25933743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6613946-D94B-143E-DD0D-A2673EB23F2B}"/>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32BB71F5-9262-1485-7ADB-9BE259CBDA02}"/>
              </a:ext>
            </a:extLst>
          </p:cNvPr>
          <p:cNvSpPr/>
          <p:nvPr/>
        </p:nvSpPr>
        <p:spPr>
          <a:xfrm>
            <a:off x="788081" y="812800"/>
            <a:ext cx="10615838" cy="5196114"/>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08CD0175-5FC7-CFAA-2FAF-68B95550808E}"/>
              </a:ext>
            </a:extLst>
          </p:cNvPr>
          <p:cNvSpPr txBox="1"/>
          <p:nvPr/>
        </p:nvSpPr>
        <p:spPr>
          <a:xfrm>
            <a:off x="1110343" y="1228397"/>
            <a:ext cx="9971314"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En muchos casos, los cultos matutinos y vespertinos son poco más que una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a:t>
            </a:r>
            <a:r>
              <a:rPr lang="es-ES" sz="2800" dirty="0">
                <a:latin typeface="Tahoma" panose="020B0604030504040204" pitchFamily="34" charset="0"/>
                <a:ea typeface="Tahoma" panose="020B0604030504040204" pitchFamily="34" charset="0"/>
                <a:cs typeface="Tahoma" panose="020B0604030504040204" pitchFamily="34" charset="0"/>
              </a:rPr>
              <a:t>, una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opaca y monótona de frases hechas en las que no encuentra expresión el espíritu de gratitud o el sentimiento de la necesidad. El Señor no acepta un servicio tal. Pero no despreciará las peticiones de un corazón humilde y un espíritu contrito. El abrir nuestro corazón a nuestro Padre celestial, el reconocimiento de nuestra entera dependencia, la expresión de nuestras necesidades, el homenaje del amor lleno de gratitud: eso es verdadera oración.</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554620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315C2C58-7A77-B587-A391-E871E7F88533}"/>
              </a:ext>
            </a:extLst>
          </p:cNvPr>
          <p:cNvSpPr/>
          <p:nvPr/>
        </p:nvSpPr>
        <p:spPr>
          <a:xfrm>
            <a:off x="788081" y="812800"/>
            <a:ext cx="10615838" cy="5196114"/>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2DB1E814-7FF6-441A-4A09-7D6AFE88536F}"/>
              </a:ext>
            </a:extLst>
          </p:cNvPr>
          <p:cNvSpPr txBox="1"/>
          <p:nvPr/>
        </p:nvSpPr>
        <p:spPr>
          <a:xfrm>
            <a:off x="1110343" y="1228397"/>
            <a:ext cx="9971314"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En muchos casos, los cultos matutinos y vespertinos son poco más que una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mera forma</a:t>
            </a:r>
            <a:r>
              <a:rPr lang="es-ES" sz="2800" dirty="0">
                <a:latin typeface="Tahoma" panose="020B0604030504040204" pitchFamily="34" charset="0"/>
                <a:ea typeface="Tahoma" panose="020B0604030504040204" pitchFamily="34" charset="0"/>
                <a:cs typeface="Tahoma" panose="020B0604030504040204" pitchFamily="34" charset="0"/>
              </a:rPr>
              <a:t>, una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repetición</a:t>
            </a:r>
            <a:r>
              <a:rPr lang="es-ES" sz="2800" dirty="0">
                <a:latin typeface="Tahoma" panose="020B0604030504040204" pitchFamily="34" charset="0"/>
                <a:ea typeface="Tahoma" panose="020B0604030504040204" pitchFamily="34" charset="0"/>
                <a:cs typeface="Tahoma" panose="020B0604030504040204" pitchFamily="34" charset="0"/>
              </a:rPr>
              <a:t> opaca y monótona de frases hechas en las que no encuentra expresión el espíritu de gratitud o el sentimiento de la necesidad. El Señor no acepta un servicio tal. Pero no despreciará las peticiones de un corazón humilde y un espíritu contrito. El abrir nuestro corazón a nuestro Padre celestial, el reconocimiento de nuestra entera dependencia, la expresión de nuestras necesidades, el homenaje del amor lleno de gratitud: eso es verdadera oración.</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67456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CDBD4C9-BB24-AE87-F12F-A82E4304BCED}"/>
              </a:ext>
            </a:extLst>
          </p:cNvPr>
          <p:cNvSpPr txBox="1"/>
          <p:nvPr/>
        </p:nvSpPr>
        <p:spPr>
          <a:xfrm>
            <a:off x="2722599" y="2090172"/>
            <a:ext cx="6746801" cy="2677656"/>
          </a:xfrm>
          <a:prstGeom prst="rect">
            <a:avLst/>
          </a:prstGeom>
          <a:noFill/>
        </p:spPr>
        <p:txBody>
          <a:bodyPr wrap="square">
            <a:spAutoFit/>
          </a:bodyPr>
          <a:lstStyle/>
          <a:p>
            <a:pPr algn="ctr"/>
            <a:r>
              <a:rPr lang="es-ES" sz="2400" dirty="0">
                <a:latin typeface="Tahoma" panose="020B0604030504040204" pitchFamily="34" charset="0"/>
                <a:ea typeface="Tahoma" panose="020B0604030504040204" pitchFamily="34" charset="0"/>
                <a:cs typeface="Tahoma" panose="020B0604030504040204" pitchFamily="34" charset="0"/>
              </a:rPr>
              <a:t>La oración, ya se eleve en público, ya se ofrezca sobre el altar de la familia o en secreto, coloca al hombre directamente en presencia de Dios. Mediante la oración constante los jóvenes pueden adquirir principios tan firmes que ni siquiera las tentaciones más arrolladoras los aparten de su fidelidad hacia Dios (p. 67).</a:t>
            </a:r>
            <a:endParaRPr lang="en-US"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24581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ángulo redondeado">
            <a:extLst>
              <a:ext uri="{FF2B5EF4-FFF2-40B4-BE49-F238E27FC236}">
                <a16:creationId xmlns:a16="http://schemas.microsoft.com/office/drawing/2014/main" id="{0081964E-260D-E927-D7E6-27C0928B30B9}"/>
              </a:ext>
            </a:extLst>
          </p:cNvPr>
          <p:cNvSpPr/>
          <p:nvPr/>
        </p:nvSpPr>
        <p:spPr>
          <a:xfrm>
            <a:off x="3999479" y="2407535"/>
            <a:ext cx="7651568" cy="3375673"/>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2E4A765A-A621-42CE-AA42-87DE2B858DA3}"/>
              </a:ext>
            </a:extLst>
          </p:cNvPr>
          <p:cNvSpPr txBox="1"/>
          <p:nvPr/>
        </p:nvSpPr>
        <p:spPr>
          <a:xfrm>
            <a:off x="4915460" y="2828834"/>
            <a:ext cx="5819603" cy="1569660"/>
          </a:xfrm>
          <a:prstGeom prst="rect">
            <a:avLst/>
          </a:prstGeom>
          <a:noFill/>
        </p:spPr>
        <p:txBody>
          <a:bodyPr wrap="square">
            <a:spAutoFit/>
          </a:bodyPr>
          <a:lstStyle/>
          <a:p>
            <a:pPr algn="ctr"/>
            <a:r>
              <a:rPr lang="es-ES" sz="2400" dirty="0">
                <a:latin typeface="Tahoma" panose="020B0604030504040204" pitchFamily="34" charset="0"/>
                <a:ea typeface="Tahoma" panose="020B0604030504040204" pitchFamily="34" charset="0"/>
                <a:cs typeface="Tahoma" panose="020B0604030504040204" pitchFamily="34" charset="0"/>
              </a:rPr>
              <a:t>Los padres tienen la responsabilidad de educar a sus hijos en los caminos del Señor. Ante tal responsabilidad, </a:t>
            </a:r>
            <a:r>
              <a:rPr lang="es-ES" sz="2400" b="1" dirty="0">
                <a:latin typeface="Tahoma" panose="020B0604030504040204" pitchFamily="34" charset="0"/>
                <a:ea typeface="Tahoma" panose="020B0604030504040204" pitchFamily="34" charset="0"/>
                <a:cs typeface="Tahoma" panose="020B0604030504040204" pitchFamily="34" charset="0"/>
              </a:rPr>
              <a:t>¿qué deben hacer los padres?</a:t>
            </a:r>
            <a:endParaRPr lang="en-US" sz="2400" b="1" dirty="0">
              <a:latin typeface="Tahoma" panose="020B0604030504040204" pitchFamily="34" charset="0"/>
              <a:ea typeface="Tahoma" panose="020B0604030504040204" pitchFamily="34" charset="0"/>
              <a:cs typeface="Tahoma" panose="020B0604030504040204" pitchFamily="34" charset="0"/>
            </a:endParaRPr>
          </a:p>
        </p:txBody>
      </p:sp>
      <p:sp>
        <p:nvSpPr>
          <p:cNvPr id="6" name="Rectángulo 5">
            <a:extLst>
              <a:ext uri="{FF2B5EF4-FFF2-40B4-BE49-F238E27FC236}">
                <a16:creationId xmlns:a16="http://schemas.microsoft.com/office/drawing/2014/main" id="{AC3A945F-0AC2-EE7E-D7BA-FC451512E11F}"/>
              </a:ext>
            </a:extLst>
          </p:cNvPr>
          <p:cNvSpPr/>
          <p:nvPr/>
        </p:nvSpPr>
        <p:spPr>
          <a:xfrm>
            <a:off x="3999479" y="1484204"/>
            <a:ext cx="4760969" cy="923330"/>
          </a:xfrm>
          <a:prstGeom prst="rect">
            <a:avLst/>
          </a:prstGeom>
          <a:noFill/>
        </p:spPr>
        <p:txBody>
          <a:bodyPr wrap="square" lIns="91440" tIns="45720" rIns="91440" bIns="45720">
            <a:spAutoFit/>
          </a:bodyPr>
          <a:lstStyle/>
          <a:p>
            <a:pPr algn="ctr"/>
            <a:r>
              <a:rPr lang="es-ES" sz="5400" dirty="0">
                <a:ln w="0">
                  <a:solidFill>
                    <a:srgbClr val="BFB34B"/>
                  </a:solidFill>
                </a:ln>
                <a:solidFill>
                  <a:srgbClr val="BDAE48"/>
                </a:solidFill>
                <a:effectLst>
                  <a:outerShdw blurRad="38100" dist="19050" dir="2700000" algn="tl" rotWithShape="0">
                    <a:schemeClr val="dk1">
                      <a:alpha val="40000"/>
                    </a:schemeClr>
                  </a:outerShdw>
                </a:effectLst>
                <a:latin typeface="Bernard MT Condensed" panose="02050806060905020404" pitchFamily="18" charset="0"/>
              </a:rPr>
              <a:t>Para reflexionar</a:t>
            </a:r>
          </a:p>
        </p:txBody>
      </p:sp>
      <p:sp>
        <p:nvSpPr>
          <p:cNvPr id="3" name="CuadroTexto 2">
            <a:extLst>
              <a:ext uri="{FF2B5EF4-FFF2-40B4-BE49-F238E27FC236}">
                <a16:creationId xmlns:a16="http://schemas.microsoft.com/office/drawing/2014/main" id="{20695DD4-C704-AE39-C1AD-82F43594B7A5}"/>
              </a:ext>
            </a:extLst>
          </p:cNvPr>
          <p:cNvSpPr txBox="1"/>
          <p:nvPr/>
        </p:nvSpPr>
        <p:spPr>
          <a:xfrm>
            <a:off x="4777262" y="4629186"/>
            <a:ext cx="6096000" cy="923330"/>
          </a:xfrm>
          <a:prstGeom prst="rect">
            <a:avLst/>
          </a:prstGeom>
          <a:noFill/>
        </p:spPr>
        <p:txBody>
          <a:bodyPr wrap="square">
            <a:spAutoFit/>
          </a:bodyPr>
          <a:lstStyle/>
          <a:p>
            <a:r>
              <a:rPr lang="en-US" dirty="0"/>
              <a:t>______________________________________________________________________________________________________ ___________________________________________________</a:t>
            </a:r>
          </a:p>
        </p:txBody>
      </p:sp>
    </p:spTree>
    <p:extLst>
      <p:ext uri="{BB962C8B-B14F-4D97-AF65-F5344CB8AC3E}">
        <p14:creationId xmlns:p14="http://schemas.microsoft.com/office/powerpoint/2010/main" val="7868768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redondeado">
            <a:extLst>
              <a:ext uri="{FF2B5EF4-FFF2-40B4-BE49-F238E27FC236}">
                <a16:creationId xmlns:a16="http://schemas.microsoft.com/office/drawing/2014/main" id="{390686D3-D1D9-2807-84B2-0F36CB5875B6}"/>
              </a:ext>
            </a:extLst>
          </p:cNvPr>
          <p:cNvSpPr/>
          <p:nvPr/>
        </p:nvSpPr>
        <p:spPr>
          <a:xfrm>
            <a:off x="3987904" y="1814286"/>
            <a:ext cx="7651568" cy="4003647"/>
          </a:xfrm>
          <a:prstGeom prst="roundRect">
            <a:avLst>
              <a:gd name="adj" fmla="val 13991"/>
            </a:avLst>
          </a:prstGeom>
          <a:solidFill>
            <a:srgbClr val="92D050">
              <a:alpha val="29563"/>
            </a:srgb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6F10F5CF-B076-0FCE-5910-C040259FABE8}"/>
              </a:ext>
            </a:extLst>
          </p:cNvPr>
          <p:cNvSpPr txBox="1"/>
          <p:nvPr/>
        </p:nvSpPr>
        <p:spPr>
          <a:xfrm>
            <a:off x="4680947" y="2077171"/>
            <a:ext cx="6265481" cy="3477875"/>
          </a:xfrm>
          <a:prstGeom prst="rect">
            <a:avLst/>
          </a:prstGeom>
          <a:noFill/>
        </p:spPr>
        <p:txBody>
          <a:bodyPr wrap="square">
            <a:spAutoFit/>
          </a:bodyPr>
          <a:lstStyle/>
          <a:p>
            <a:pPr algn="ctr"/>
            <a:r>
              <a:rPr lang="es-ES" sz="2000" dirty="0">
                <a:latin typeface="Tahoma" panose="020B0604030504040204" pitchFamily="34" charset="0"/>
                <a:ea typeface="Tahoma" panose="020B0604030504040204" pitchFamily="34" charset="0"/>
                <a:cs typeface="Tahoma" panose="020B0604030504040204" pitchFamily="34" charset="0"/>
              </a:rPr>
              <a:t>Habéis traído al mundo a hijos que no han sido consultados en cuanto a su existencia. Os habéis hecho responsables en gran medida por su felicidad futura, su bienestar eterno. Lleváis la responsabilidad, seáis conscientes de ella o no, de educar a estos hijos para Dios, de vigilar con celoso cuidado si se aproxima el artero enemigo y estar preparados para levantar un estandarte en contra de él. Construid una fortaleza de oración y fe alrededor de vuestros hijos, y ejercitad una vigilancia en ella. Nunca estáis seguros en contra de los ataques de Satanás.</a:t>
            </a:r>
            <a:endParaRPr lang="en-US" sz="2000" b="1" dirty="0"/>
          </a:p>
        </p:txBody>
      </p:sp>
    </p:spTree>
    <p:extLst>
      <p:ext uri="{BB962C8B-B14F-4D97-AF65-F5344CB8AC3E}">
        <p14:creationId xmlns:p14="http://schemas.microsoft.com/office/powerpoint/2010/main" val="13229714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redondeado">
            <a:extLst>
              <a:ext uri="{FF2B5EF4-FFF2-40B4-BE49-F238E27FC236}">
                <a16:creationId xmlns:a16="http://schemas.microsoft.com/office/drawing/2014/main" id="{24465444-F57F-AFD9-C14B-4A7A0CC230C2}"/>
              </a:ext>
            </a:extLst>
          </p:cNvPr>
          <p:cNvSpPr/>
          <p:nvPr/>
        </p:nvSpPr>
        <p:spPr>
          <a:xfrm>
            <a:off x="3987904" y="2380343"/>
            <a:ext cx="7651568" cy="3437590"/>
          </a:xfrm>
          <a:prstGeom prst="roundRect">
            <a:avLst>
              <a:gd name="adj" fmla="val 13991"/>
            </a:avLst>
          </a:prstGeom>
          <a:solidFill>
            <a:srgbClr val="92D050">
              <a:alpha val="29563"/>
            </a:srgb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DE778241-D0E1-A016-E273-C459FD7ABF23}"/>
              </a:ext>
            </a:extLst>
          </p:cNvPr>
          <p:cNvSpPr txBox="1"/>
          <p:nvPr/>
        </p:nvSpPr>
        <p:spPr>
          <a:xfrm>
            <a:off x="4765688" y="3283530"/>
            <a:ext cx="6096000" cy="1631216"/>
          </a:xfrm>
          <a:prstGeom prst="rect">
            <a:avLst/>
          </a:prstGeom>
          <a:noFill/>
        </p:spPr>
        <p:txBody>
          <a:bodyPr wrap="square">
            <a:spAutoFit/>
          </a:bodyPr>
          <a:lstStyle/>
          <a:p>
            <a:pPr algn="ctr"/>
            <a:r>
              <a:rPr lang="es-ES" sz="2000" dirty="0">
                <a:latin typeface="Tahoma" panose="020B0604030504040204" pitchFamily="34" charset="0"/>
                <a:ea typeface="Tahoma" panose="020B0604030504040204" pitchFamily="34" charset="0"/>
                <a:cs typeface="Tahoma" panose="020B0604030504040204" pitchFamily="34" charset="0"/>
              </a:rPr>
              <a:t>Soliciten los padres a Dios que los guíe en su obra. Arrodillados delante de él, obtendrán una verdadera comprensión de sus grandes responsabilidades, y podrán confiar a sus hijos a aquel que nunca yerra en sus consejos e instrucciones. [...]</a:t>
            </a:r>
            <a:endParaRPr lang="en-US" sz="20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586484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redondeado">
            <a:extLst>
              <a:ext uri="{FF2B5EF4-FFF2-40B4-BE49-F238E27FC236}">
                <a16:creationId xmlns:a16="http://schemas.microsoft.com/office/drawing/2014/main" id="{CF27C039-DAEF-B6B5-5E87-C39303AD63AA}"/>
              </a:ext>
            </a:extLst>
          </p:cNvPr>
          <p:cNvSpPr/>
          <p:nvPr/>
        </p:nvSpPr>
        <p:spPr>
          <a:xfrm>
            <a:off x="3987904" y="1625600"/>
            <a:ext cx="7651568" cy="4192333"/>
          </a:xfrm>
          <a:prstGeom prst="roundRect">
            <a:avLst>
              <a:gd name="adj" fmla="val 13991"/>
            </a:avLst>
          </a:prstGeom>
          <a:solidFill>
            <a:srgbClr val="92D050">
              <a:alpha val="29563"/>
            </a:srgb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D155ED4A-FDA5-3A0C-B041-09C7FA970965}"/>
              </a:ext>
            </a:extLst>
          </p:cNvPr>
          <p:cNvSpPr txBox="1"/>
          <p:nvPr/>
        </p:nvSpPr>
        <p:spPr>
          <a:xfrm>
            <a:off x="4671345" y="1982828"/>
            <a:ext cx="6284686" cy="3477875"/>
          </a:xfrm>
          <a:prstGeom prst="rect">
            <a:avLst/>
          </a:prstGeom>
          <a:noFill/>
        </p:spPr>
        <p:txBody>
          <a:bodyPr wrap="square">
            <a:spAutoFit/>
          </a:bodyPr>
          <a:lstStyle/>
          <a:p>
            <a:pPr algn="ctr"/>
            <a:r>
              <a:rPr lang="es-ES" sz="2000" dirty="0">
                <a:latin typeface="Tahoma" panose="020B0604030504040204" pitchFamily="34" charset="0"/>
                <a:ea typeface="Tahoma" panose="020B0604030504040204" pitchFamily="34" charset="0"/>
                <a:cs typeface="Tahoma" panose="020B0604030504040204" pitchFamily="34" charset="0"/>
              </a:rPr>
              <a:t>Padres, ¿estáis obrando con energía incansable en favor de vuestros hijos? El Dios del Cielo nota vuestra solicitud, vuestra labor ferviente, vuestra vigilancia constante. Oye vuestras oraciones. Con paciencia y ternura, educad a vuestros hijos para el Señor. Todo el Cielo se interesa en vuestra obra. Los ángeles de luz se unirán a vosotros mientras lucháis por guiar a sus hijos hacia el Cielo. Dios se unirá a vosotros y coronará de éxito vuestros esfuerzos. Cristo se deleita en honrar a la familia cristiana; porque tal familia es un símbolo de la familia del Cielo (pp. 68, 69).</a:t>
            </a:r>
            <a:endParaRPr lang="en-US" sz="20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27763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5BF9C101-CAE9-C5F3-4536-53882A8F44E6}"/>
              </a:ext>
            </a:extLst>
          </p:cNvPr>
          <p:cNvSpPr/>
          <p:nvPr/>
        </p:nvSpPr>
        <p:spPr>
          <a:xfrm>
            <a:off x="1524707" y="1696221"/>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FC48E76D-764B-E501-329B-F9D4EE3EFE45}"/>
              </a:ext>
            </a:extLst>
          </p:cNvPr>
          <p:cNvSpPr txBox="1"/>
          <p:nvPr/>
        </p:nvSpPr>
        <p:spPr>
          <a:xfrm>
            <a:off x="2141825" y="2679622"/>
            <a:ext cx="7908350"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Antes de reunirnos en familia, necesitamos buscar fortalecimiento espiritual directamente de la fuente, que es Dios. </a:t>
            </a:r>
            <a:r>
              <a:rPr lang="es-ES" sz="2800" b="1" dirty="0">
                <a:latin typeface="Tahoma" panose="020B0604030504040204" pitchFamily="34" charset="0"/>
                <a:ea typeface="Tahoma" panose="020B0604030504040204" pitchFamily="34" charset="0"/>
                <a:cs typeface="Tahoma" panose="020B0604030504040204" pitchFamily="34" charset="0"/>
              </a:rPr>
              <a:t>¿Cuál es la importancia de la oración individual, hecha en privado? ¿Cómo debe ser? ¿Y cuál es el resultado de esta práctica? </a:t>
            </a:r>
            <a:r>
              <a:rPr lang="es-ES" sz="2800" dirty="0">
                <a:latin typeface="Tahoma" panose="020B0604030504040204" pitchFamily="34" charset="0"/>
                <a:ea typeface="Tahoma" panose="020B0604030504040204" pitchFamily="34" charset="0"/>
                <a:cs typeface="Tahoma" panose="020B0604030504040204" pitchFamily="34" charset="0"/>
              </a:rPr>
              <a:t>(ver p. 59).</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0C042625-EBD9-73FC-9861-6C2D743E232A}"/>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01</a:t>
            </a:r>
          </a:p>
        </p:txBody>
      </p:sp>
    </p:spTree>
    <p:extLst>
      <p:ext uri="{BB962C8B-B14F-4D97-AF65-F5344CB8AC3E}">
        <p14:creationId xmlns:p14="http://schemas.microsoft.com/office/powerpoint/2010/main" val="3687480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64ED8B6-2FED-8A50-1989-750463713DD1}"/>
            </a:ext>
          </a:extLst>
        </p:cNvPr>
        <p:cNvGrpSpPr/>
        <p:nvPr/>
      </p:nvGrpSpPr>
      <p:grpSpPr>
        <a:xfrm>
          <a:off x="0" y="0"/>
          <a:ext cx="0" cy="0"/>
          <a:chOff x="0" y="0"/>
          <a:chExt cx="0" cy="0"/>
        </a:xfrm>
      </p:grpSpPr>
      <p:sp>
        <p:nvSpPr>
          <p:cNvPr id="9" name="Rectángulo">
            <a:extLst>
              <a:ext uri="{FF2B5EF4-FFF2-40B4-BE49-F238E27FC236}">
                <a16:creationId xmlns:a16="http://schemas.microsoft.com/office/drawing/2014/main" id="{12B66AB8-F997-6D3B-743E-C2A4FB0F3CF2}"/>
              </a:ext>
            </a:extLst>
          </p:cNvPr>
          <p:cNvSpPr/>
          <p:nvPr/>
        </p:nvSpPr>
        <p:spPr>
          <a:xfrm>
            <a:off x="818246" y="1339702"/>
            <a:ext cx="10555507" cy="4178595"/>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656B466E-ACBA-65E2-67E3-041600BB19D9}"/>
              </a:ext>
            </a:extLst>
          </p:cNvPr>
          <p:cNvSpPr txBox="1"/>
          <p:nvPr/>
        </p:nvSpPr>
        <p:spPr>
          <a:xfrm>
            <a:off x="1755542" y="1874727"/>
            <a:ext cx="8680914" cy="3108543"/>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¡La oración secreta! ¡Cuán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es!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a:t>
            </a:r>
            <a:r>
              <a:rPr lang="es-ES" sz="2800" dirty="0">
                <a:latin typeface="Tahoma" panose="020B0604030504040204" pitchFamily="34" charset="0"/>
                <a:ea typeface="Tahoma" panose="020B0604030504040204" pitchFamily="34" charset="0"/>
                <a:cs typeface="Tahoma" panose="020B0604030504040204" pitchFamily="34" charset="0"/>
              </a:rPr>
              <a:t> en comunión con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a:t>
            </a:r>
            <a:r>
              <a:rPr lang="es-ES" sz="2800" dirty="0">
                <a:latin typeface="Tahoma" panose="020B0604030504040204" pitchFamily="34" charset="0"/>
                <a:ea typeface="Tahoma" panose="020B0604030504040204" pitchFamily="34" charset="0"/>
                <a:cs typeface="Tahoma" panose="020B0604030504040204" pitchFamily="34" charset="0"/>
              </a:rPr>
              <a:t>!</a:t>
            </a:r>
            <a:br>
              <a:rPr lang="es-ES" sz="2800" dirty="0">
                <a:latin typeface="Tahoma" panose="020B0604030504040204" pitchFamily="34" charset="0"/>
                <a:ea typeface="Tahoma" panose="020B0604030504040204" pitchFamily="34" charset="0"/>
                <a:cs typeface="Tahoma" panose="020B0604030504040204" pitchFamily="34" charset="0"/>
              </a:rPr>
            </a:br>
            <a:r>
              <a:rPr lang="es-ES" sz="2800" dirty="0">
                <a:latin typeface="Tahoma" panose="020B0604030504040204" pitchFamily="34" charset="0"/>
                <a:ea typeface="Tahoma" panose="020B0604030504040204" pitchFamily="34" charset="0"/>
                <a:cs typeface="Tahoma" panose="020B0604030504040204" pitchFamily="34" charset="0"/>
              </a:rPr>
              <a:t>La oración secreta solo debe ser oída por Dios.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a:t>
            </a:r>
            <a:r>
              <a:rPr lang="es-ES" sz="2800" dirty="0">
                <a:latin typeface="Tahoma" panose="020B0604030504040204" pitchFamily="34" charset="0"/>
                <a:ea typeface="Tahoma" panose="020B0604030504040204" pitchFamily="34" charset="0"/>
                <a:cs typeface="Tahoma" panose="020B0604030504040204" pitchFamily="34" charset="0"/>
              </a:rPr>
              <a:t> oído curioso debe enterarse del contenido de esa petición. En la oración secreta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a:t>
            </a:r>
            <a:r>
              <a:rPr lang="es-ES" sz="2800" dirty="0">
                <a:latin typeface="Tahoma" panose="020B0604030504040204" pitchFamily="34" charset="0"/>
                <a:ea typeface="Tahoma" panose="020B0604030504040204" pitchFamily="34" charset="0"/>
                <a:cs typeface="Tahoma" panose="020B0604030504040204" pitchFamily="34" charset="0"/>
              </a:rPr>
              <a:t> está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a:t>
            </a:r>
            <a:r>
              <a:rPr lang="es-ES" sz="2800" dirty="0">
                <a:latin typeface="Tahoma" panose="020B0604030504040204" pitchFamily="34" charset="0"/>
                <a:ea typeface="Tahoma" panose="020B0604030504040204" pitchFamily="34" charset="0"/>
                <a:cs typeface="Tahoma" panose="020B0604030504040204" pitchFamily="34" charset="0"/>
              </a:rPr>
              <a:t> de las influencias circundantes, libre de excitación.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pero con fervor, buscará a Dios.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21511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84C6975-731C-5096-EC87-0B66BD0528FB}"/>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CE452BE2-A7E2-2F29-D3D3-7E0FD53DED64}"/>
              </a:ext>
            </a:extLst>
          </p:cNvPr>
          <p:cNvSpPr/>
          <p:nvPr/>
        </p:nvSpPr>
        <p:spPr>
          <a:xfrm>
            <a:off x="818246" y="1477925"/>
            <a:ext cx="10555507" cy="3902149"/>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327785C9-1F76-5635-9E20-F3D06E209377}"/>
              </a:ext>
            </a:extLst>
          </p:cNvPr>
          <p:cNvSpPr txBox="1"/>
          <p:nvPr/>
        </p:nvSpPr>
        <p:spPr>
          <a:xfrm>
            <a:off x="2056291" y="1874728"/>
            <a:ext cx="8079417" cy="3108543"/>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La oración secreta a menudo resulta pervertida, y se pierde su dulce propósito, al orar en voz alta. En lugar de la confianza tranquila y serena, y la fe en Dios, con el alma expresándose en voz baja y humilde, la voz se eleva a las alturas, se produce exaltación, y la oración secreta pierde su influencia suavizadora y sagrada. [...]</a:t>
            </a:r>
            <a:endParaRPr lang="en-US" sz="2800" dirty="0"/>
          </a:p>
        </p:txBody>
      </p:sp>
    </p:spTree>
    <p:extLst>
      <p:ext uri="{BB962C8B-B14F-4D97-AF65-F5344CB8AC3E}">
        <p14:creationId xmlns:p14="http://schemas.microsoft.com/office/powerpoint/2010/main" val="4073723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6D166A5-A80F-1D78-B6AD-BF24188ACC4B}"/>
            </a:ext>
          </a:extLst>
        </p:cNvPr>
        <p:cNvGrpSpPr/>
        <p:nvPr/>
      </p:nvGrpSpPr>
      <p:grpSpPr>
        <a:xfrm>
          <a:off x="0" y="0"/>
          <a:ext cx="0" cy="0"/>
          <a:chOff x="0" y="0"/>
          <a:chExt cx="0" cy="0"/>
        </a:xfrm>
      </p:grpSpPr>
      <p:sp>
        <p:nvSpPr>
          <p:cNvPr id="6" name="Rectángulo">
            <a:extLst>
              <a:ext uri="{FF2B5EF4-FFF2-40B4-BE49-F238E27FC236}">
                <a16:creationId xmlns:a16="http://schemas.microsoft.com/office/drawing/2014/main" id="{A11CCC30-45A9-6A04-2E64-55D12E6AAFF1}"/>
              </a:ext>
            </a:extLst>
          </p:cNvPr>
          <p:cNvSpPr/>
          <p:nvPr/>
        </p:nvSpPr>
        <p:spPr>
          <a:xfrm>
            <a:off x="818246" y="1233377"/>
            <a:ext cx="10555507" cy="4391246"/>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77320D95-E775-FEDB-E028-62D557C7A1C1}"/>
              </a:ext>
            </a:extLst>
          </p:cNvPr>
          <p:cNvSpPr txBox="1"/>
          <p:nvPr/>
        </p:nvSpPr>
        <p:spPr>
          <a:xfrm>
            <a:off x="1836330" y="1659285"/>
            <a:ext cx="8519337" cy="3539430"/>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Dulce y permanente será la influencia que emana de aquel que ve en secreto, y cuyo oído está abierto para responder la plegaria que surge del corazón. Mediante una fe serena y sencilla, el alma mantiene comunión con Dios,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a:t>
            </a:r>
            <a:r>
              <a:rPr lang="es-ES" sz="2800" dirty="0">
                <a:latin typeface="Tahoma" panose="020B0604030504040204" pitchFamily="34" charset="0"/>
                <a:ea typeface="Tahoma" panose="020B0604030504040204" pitchFamily="34" charset="0"/>
                <a:cs typeface="Tahoma" panose="020B0604030504040204" pitchFamily="34" charset="0"/>
              </a:rPr>
              <a:t> para sí misma rayos de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que fortalecen y la sostienen para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los conflictos que tendrá que librar contra Satanás. Dios es la torre de nuestra fortaleza.</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80115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ángulo">
            <a:extLst>
              <a:ext uri="{FF2B5EF4-FFF2-40B4-BE49-F238E27FC236}">
                <a16:creationId xmlns:a16="http://schemas.microsoft.com/office/drawing/2014/main" id="{1D348004-446C-9E10-2D39-ECA27ACE4481}"/>
              </a:ext>
            </a:extLst>
          </p:cNvPr>
          <p:cNvSpPr/>
          <p:nvPr/>
        </p:nvSpPr>
        <p:spPr>
          <a:xfrm>
            <a:off x="818246" y="1297171"/>
            <a:ext cx="10555507" cy="4178595"/>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5AAAD57B-EE13-DC2E-FBC7-C0D281BA9933}"/>
              </a:ext>
            </a:extLst>
          </p:cNvPr>
          <p:cNvSpPr txBox="1"/>
          <p:nvPr/>
        </p:nvSpPr>
        <p:spPr>
          <a:xfrm>
            <a:off x="1755542" y="1874728"/>
            <a:ext cx="8680914" cy="3108543"/>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¡La oración secreta! ¡Cuán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preciosa</a:t>
            </a:r>
            <a:r>
              <a:rPr lang="es-ES" sz="2800" dirty="0">
                <a:latin typeface="Tahoma" panose="020B0604030504040204" pitchFamily="34" charset="0"/>
                <a:ea typeface="Tahoma" panose="020B0604030504040204" pitchFamily="34" charset="0"/>
                <a:cs typeface="Tahoma" panose="020B0604030504040204" pitchFamily="34" charset="0"/>
              </a:rPr>
              <a:t> es!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alma</a:t>
            </a:r>
            <a:r>
              <a:rPr lang="es-ES" sz="2800" dirty="0">
                <a:latin typeface="Tahoma" panose="020B0604030504040204" pitchFamily="34" charset="0"/>
                <a:ea typeface="Tahoma" panose="020B0604030504040204" pitchFamily="34" charset="0"/>
                <a:cs typeface="Tahoma" panose="020B0604030504040204" pitchFamily="34" charset="0"/>
              </a:rPr>
              <a:t> en comunión con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Dios</a:t>
            </a:r>
            <a:r>
              <a:rPr lang="es-ES" sz="2800" dirty="0">
                <a:latin typeface="Tahoma" panose="020B0604030504040204" pitchFamily="34" charset="0"/>
                <a:ea typeface="Tahoma" panose="020B0604030504040204" pitchFamily="34" charset="0"/>
                <a:cs typeface="Tahoma" panose="020B0604030504040204" pitchFamily="34" charset="0"/>
              </a:rPr>
              <a:t>!</a:t>
            </a:r>
            <a:br>
              <a:rPr lang="es-ES" sz="2800" dirty="0">
                <a:latin typeface="Tahoma" panose="020B0604030504040204" pitchFamily="34" charset="0"/>
                <a:ea typeface="Tahoma" panose="020B0604030504040204" pitchFamily="34" charset="0"/>
                <a:cs typeface="Tahoma" panose="020B0604030504040204" pitchFamily="34" charset="0"/>
              </a:rPr>
            </a:br>
            <a:r>
              <a:rPr lang="es-ES" sz="2800" dirty="0">
                <a:latin typeface="Tahoma" panose="020B0604030504040204" pitchFamily="34" charset="0"/>
                <a:ea typeface="Tahoma" panose="020B0604030504040204" pitchFamily="34" charset="0"/>
                <a:cs typeface="Tahoma" panose="020B0604030504040204" pitchFamily="34" charset="0"/>
              </a:rPr>
              <a:t>La oración secreta solo debe ser oída por Dios.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Ningún</a:t>
            </a:r>
            <a:r>
              <a:rPr lang="es-ES" sz="2800" dirty="0">
                <a:latin typeface="Tahoma" panose="020B0604030504040204" pitchFamily="34" charset="0"/>
                <a:ea typeface="Tahoma" panose="020B0604030504040204" pitchFamily="34" charset="0"/>
                <a:cs typeface="Tahoma" panose="020B0604030504040204" pitchFamily="34" charset="0"/>
              </a:rPr>
              <a:t> oído curioso debe enterarse del contenido de esa petición. En la oración secreta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alma</a:t>
            </a:r>
            <a:r>
              <a:rPr lang="es-ES" sz="2800" dirty="0">
                <a:latin typeface="Tahoma" panose="020B0604030504040204" pitchFamily="34" charset="0"/>
                <a:ea typeface="Tahoma" panose="020B0604030504040204" pitchFamily="34" charset="0"/>
                <a:cs typeface="Tahoma" panose="020B0604030504040204" pitchFamily="34" charset="0"/>
              </a:rPr>
              <a:t> está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libre</a:t>
            </a:r>
            <a:r>
              <a:rPr lang="es-ES" sz="2800" dirty="0">
                <a:latin typeface="Tahoma" panose="020B0604030504040204" pitchFamily="34" charset="0"/>
                <a:ea typeface="Tahoma" panose="020B0604030504040204" pitchFamily="34" charset="0"/>
                <a:cs typeface="Tahoma" panose="020B0604030504040204" pitchFamily="34" charset="0"/>
              </a:rPr>
              <a:t> de las influencias circundantes, libre de excitación.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Con calma</a:t>
            </a:r>
            <a:r>
              <a:rPr lang="es-ES" sz="2800" dirty="0">
                <a:latin typeface="Tahoma" panose="020B0604030504040204" pitchFamily="34" charset="0"/>
                <a:ea typeface="Tahoma" panose="020B0604030504040204" pitchFamily="34" charset="0"/>
                <a:cs typeface="Tahoma" panose="020B0604030504040204" pitchFamily="34" charset="0"/>
              </a:rPr>
              <a:t>, pero con fervor, buscará a Dios.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903449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AB67059B-E961-796A-897D-71AB221EEB08}"/>
              </a:ext>
            </a:extLst>
          </p:cNvPr>
          <p:cNvSpPr/>
          <p:nvPr/>
        </p:nvSpPr>
        <p:spPr>
          <a:xfrm>
            <a:off x="818246" y="1477925"/>
            <a:ext cx="10555507" cy="3902149"/>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74EF5BF8-E16C-41A5-79B6-CE9879C3AB15}"/>
              </a:ext>
            </a:extLst>
          </p:cNvPr>
          <p:cNvSpPr txBox="1"/>
          <p:nvPr/>
        </p:nvSpPr>
        <p:spPr>
          <a:xfrm>
            <a:off x="2056290" y="1874727"/>
            <a:ext cx="8079417" cy="3108543"/>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La oración secreta a menudo resulta pervertida, y se pierde su dulce propósito, al orar en voz alta. En lugar de la confianza tranquila y serena, y la fe en Dios, con el alma expresándose en voz baja y humilde, la voz se eleva a las alturas, se produce exaltación, y la oración secreta pierde su influencia suavizadora y sagrada. [...]</a:t>
            </a:r>
            <a:endParaRPr lang="en-US" sz="2800" dirty="0"/>
          </a:p>
        </p:txBody>
      </p:sp>
    </p:spTree>
    <p:extLst>
      <p:ext uri="{BB962C8B-B14F-4D97-AF65-F5344CB8AC3E}">
        <p14:creationId xmlns:p14="http://schemas.microsoft.com/office/powerpoint/2010/main" val="2050898321"/>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626</TotalTime>
  <Words>2264</Words>
  <Application>Microsoft Macintosh PowerPoint</Application>
  <PresentationFormat>Widescreen</PresentationFormat>
  <Paragraphs>40</Paragraphs>
  <Slides>33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Bernard MT Condensed</vt:lpstr>
      <vt:lpstr>Calibri</vt:lpstr>
      <vt:lpstr>Calibri Light</vt:lpstr>
      <vt:lpstr>Tahoma</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Nelly Oscanoa</dc:creator>
  <cp:lastModifiedBy>DSA - Victor Diego Trivelato</cp:lastModifiedBy>
  <cp:revision>3</cp:revision>
  <dcterms:created xsi:type="dcterms:W3CDTF">2025-10-09T00:10:17Z</dcterms:created>
  <dcterms:modified xsi:type="dcterms:W3CDTF">2025-10-16T17:34:35Z</dcterms:modified>
</cp:coreProperties>
</file>