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0" r:id="rId3"/>
    <p:sldId id="259" r:id="rId4"/>
    <p:sldId id="271" r:id="rId5"/>
    <p:sldId id="298" r:id="rId6"/>
    <p:sldId id="272" r:id="rId7"/>
    <p:sldId id="294" r:id="rId8"/>
    <p:sldId id="299" r:id="rId9"/>
    <p:sldId id="293" r:id="rId10"/>
    <p:sldId id="275" r:id="rId11"/>
    <p:sldId id="300" r:id="rId12"/>
    <p:sldId id="295" r:id="rId13"/>
    <p:sldId id="280" r:id="rId14"/>
    <p:sldId id="301" r:id="rId15"/>
    <p:sldId id="296" r:id="rId16"/>
    <p:sldId id="288" r:id="rId17"/>
    <p:sldId id="303" r:id="rId18"/>
    <p:sldId id="304" r:id="rId19"/>
    <p:sldId id="297" r:id="rId20"/>
    <p:sldId id="302" r:id="rId21"/>
    <p:sldId id="258" r:id="rId22"/>
    <p:sldId id="305"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EB149"/>
    <a:srgbClr val="BDAE48"/>
    <a:srgbClr val="603913"/>
    <a:srgbClr val="BFB34B"/>
    <a:srgbClr val="D7D7D5"/>
    <a:srgbClr val="F6F3EC"/>
    <a:srgbClr val="D7CEC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330" autoAdjust="0"/>
    <p:restoredTop sz="94668"/>
  </p:normalViewPr>
  <p:slideViewPr>
    <p:cSldViewPr snapToGrid="0">
      <p:cViewPr varScale="1">
        <p:scale>
          <a:sx n="95" d="100"/>
          <a:sy n="95" d="100"/>
        </p:scale>
        <p:origin x="192" y="6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282DC50-EFF5-7346-23C8-5C7963A8A5AA}"/>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n-US"/>
          </a:p>
        </p:txBody>
      </p:sp>
      <p:sp>
        <p:nvSpPr>
          <p:cNvPr id="3" name="Subtítulo 2">
            <a:extLst>
              <a:ext uri="{FF2B5EF4-FFF2-40B4-BE49-F238E27FC236}">
                <a16:creationId xmlns:a16="http://schemas.microsoft.com/office/drawing/2014/main" id="{3DFC6670-27E7-AAFE-9168-23B0AE67FCF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a:p>
        </p:txBody>
      </p:sp>
      <p:sp>
        <p:nvSpPr>
          <p:cNvPr id="4" name="Marcador de fecha 3">
            <a:extLst>
              <a:ext uri="{FF2B5EF4-FFF2-40B4-BE49-F238E27FC236}">
                <a16:creationId xmlns:a16="http://schemas.microsoft.com/office/drawing/2014/main" id="{DFF1BD9F-AEB3-8CE0-3F96-A0BA8BD2C251}"/>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5" name="Marcador de pie de página 4">
            <a:extLst>
              <a:ext uri="{FF2B5EF4-FFF2-40B4-BE49-F238E27FC236}">
                <a16:creationId xmlns:a16="http://schemas.microsoft.com/office/drawing/2014/main" id="{7B97F491-3F74-994D-575C-11B8AF1D6E2D}"/>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552FBE03-F0B5-633C-7F73-DDB3E3F431A0}"/>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35712099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66F4A55-4039-D359-C499-53FFEC575B32}"/>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70239A03-E40A-AF6C-1984-EAD6CC9428FB}"/>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C3B0F74A-C854-9FAA-02F2-A017D4754FA5}"/>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5" name="Marcador de pie de página 4">
            <a:extLst>
              <a:ext uri="{FF2B5EF4-FFF2-40B4-BE49-F238E27FC236}">
                <a16:creationId xmlns:a16="http://schemas.microsoft.com/office/drawing/2014/main" id="{9923D011-9CF9-3B8C-8FCA-A112BA54B852}"/>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0CB60224-F1DB-92F9-F4E1-6E4EFA48E75D}"/>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29485973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C9EB9F09-04F4-C9CC-C201-1B6BCA8D19E8}"/>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6C1706DB-6C78-8EFB-4900-7045B286BBEA}"/>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F1B526F6-D536-0D89-B6F9-267DB7C44AEE}"/>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5" name="Marcador de pie de página 4">
            <a:extLst>
              <a:ext uri="{FF2B5EF4-FFF2-40B4-BE49-F238E27FC236}">
                <a16:creationId xmlns:a16="http://schemas.microsoft.com/office/drawing/2014/main" id="{56DF6332-A78D-2ADE-2E51-965DE8FD9ED2}"/>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AC249501-6BA2-C2CD-53FE-E0C5AA614794}"/>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42731168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8150232-DA64-8496-F727-BEB1E26E698D}"/>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E616CF92-B18A-87C8-DB2F-2EE95062CCB8}"/>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2C3602A8-2983-9734-FF90-1156F522069C}"/>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5" name="Marcador de pie de página 4">
            <a:extLst>
              <a:ext uri="{FF2B5EF4-FFF2-40B4-BE49-F238E27FC236}">
                <a16:creationId xmlns:a16="http://schemas.microsoft.com/office/drawing/2014/main" id="{3B21B201-50CA-CB41-5FDB-90DF52F1EA19}"/>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761A6216-F1A0-B371-19AF-464F9E70F05E}"/>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3691369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B305ED9-1AFE-85BE-2974-563EA4307A87}"/>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7B43E0E5-099A-1AB2-DC70-1615853B94F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AC73D47C-C4ED-798C-DAC2-072F0EFE9581}"/>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5" name="Marcador de pie de página 4">
            <a:extLst>
              <a:ext uri="{FF2B5EF4-FFF2-40B4-BE49-F238E27FC236}">
                <a16:creationId xmlns:a16="http://schemas.microsoft.com/office/drawing/2014/main" id="{F6365444-71AE-F02E-87B0-FCA65D3684CD}"/>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29D4551A-DB92-30E4-3FEF-EA0372DE667B}"/>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961182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90C8649-0AA3-4393-09F9-9551A4774D94}"/>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478A8DC4-934B-D488-9F0F-3661B3976FD0}"/>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B016EF18-B479-42E0-CF95-AA17A966657F}"/>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fecha 4">
            <a:extLst>
              <a:ext uri="{FF2B5EF4-FFF2-40B4-BE49-F238E27FC236}">
                <a16:creationId xmlns:a16="http://schemas.microsoft.com/office/drawing/2014/main" id="{9C8A1CCE-5F18-1E9B-4FE9-E1600021ABED}"/>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6" name="Marcador de pie de página 5">
            <a:extLst>
              <a:ext uri="{FF2B5EF4-FFF2-40B4-BE49-F238E27FC236}">
                <a16:creationId xmlns:a16="http://schemas.microsoft.com/office/drawing/2014/main" id="{1DE00A42-1282-9D4A-581F-1DC38ADDDFAB}"/>
              </a:ext>
            </a:extLst>
          </p:cNvPr>
          <p:cNvSpPr>
            <a:spLocks noGrp="1"/>
          </p:cNvSpPr>
          <p:nvPr>
            <p:ph type="ftr" sz="quarter" idx="11"/>
          </p:nvPr>
        </p:nvSpPr>
        <p:spPr/>
        <p:txBody>
          <a:bodyPr/>
          <a:lstStyle/>
          <a:p>
            <a:endParaRPr lang="en-US"/>
          </a:p>
        </p:txBody>
      </p:sp>
      <p:sp>
        <p:nvSpPr>
          <p:cNvPr id="7" name="Marcador de número de diapositiva 6">
            <a:extLst>
              <a:ext uri="{FF2B5EF4-FFF2-40B4-BE49-F238E27FC236}">
                <a16:creationId xmlns:a16="http://schemas.microsoft.com/office/drawing/2014/main" id="{90979DC5-6190-295D-D163-DEB7F4543023}"/>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24630160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6FDC054-CBB1-8778-A2A5-CC07DA498E31}"/>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DBD58FB3-C5A6-855D-EE1B-791918A7A87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ED3AC68A-41BE-F84F-1B78-139D0F44C415}"/>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15DDD2B0-6D63-A645-0DBC-30C1C00A29D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6B0C6DAC-C4C6-0485-E8D5-69ED5363E04D}"/>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7" name="Marcador de fecha 6">
            <a:extLst>
              <a:ext uri="{FF2B5EF4-FFF2-40B4-BE49-F238E27FC236}">
                <a16:creationId xmlns:a16="http://schemas.microsoft.com/office/drawing/2014/main" id="{431CD640-6893-F705-0179-DE969AC7B668}"/>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8" name="Marcador de pie de página 7">
            <a:extLst>
              <a:ext uri="{FF2B5EF4-FFF2-40B4-BE49-F238E27FC236}">
                <a16:creationId xmlns:a16="http://schemas.microsoft.com/office/drawing/2014/main" id="{7FAC91CC-52FE-8DDD-7A03-A6453895298C}"/>
              </a:ext>
            </a:extLst>
          </p:cNvPr>
          <p:cNvSpPr>
            <a:spLocks noGrp="1"/>
          </p:cNvSpPr>
          <p:nvPr>
            <p:ph type="ftr" sz="quarter" idx="11"/>
          </p:nvPr>
        </p:nvSpPr>
        <p:spPr/>
        <p:txBody>
          <a:bodyPr/>
          <a:lstStyle/>
          <a:p>
            <a:endParaRPr lang="en-US"/>
          </a:p>
        </p:txBody>
      </p:sp>
      <p:sp>
        <p:nvSpPr>
          <p:cNvPr id="9" name="Marcador de número de diapositiva 8">
            <a:extLst>
              <a:ext uri="{FF2B5EF4-FFF2-40B4-BE49-F238E27FC236}">
                <a16:creationId xmlns:a16="http://schemas.microsoft.com/office/drawing/2014/main" id="{D4BDC700-BD61-D7C6-85DF-D5BC8BBF502D}"/>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425599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BB461CA-0E43-3EE9-4BEE-176C9EC41FEB}"/>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fecha 2">
            <a:extLst>
              <a:ext uri="{FF2B5EF4-FFF2-40B4-BE49-F238E27FC236}">
                <a16:creationId xmlns:a16="http://schemas.microsoft.com/office/drawing/2014/main" id="{DA8B7EF7-73B6-9D29-3A9B-6262AA36A89D}"/>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4" name="Marcador de pie de página 3">
            <a:extLst>
              <a:ext uri="{FF2B5EF4-FFF2-40B4-BE49-F238E27FC236}">
                <a16:creationId xmlns:a16="http://schemas.microsoft.com/office/drawing/2014/main" id="{A3EF9BF0-1EC9-82CE-FE21-DA9E8AE42423}"/>
              </a:ext>
            </a:extLst>
          </p:cNvPr>
          <p:cNvSpPr>
            <a:spLocks noGrp="1"/>
          </p:cNvSpPr>
          <p:nvPr>
            <p:ph type="ftr" sz="quarter" idx="11"/>
          </p:nvPr>
        </p:nvSpPr>
        <p:spPr/>
        <p:txBody>
          <a:bodyPr/>
          <a:lstStyle/>
          <a:p>
            <a:endParaRPr lang="en-US"/>
          </a:p>
        </p:txBody>
      </p:sp>
      <p:sp>
        <p:nvSpPr>
          <p:cNvPr id="5" name="Marcador de número de diapositiva 4">
            <a:extLst>
              <a:ext uri="{FF2B5EF4-FFF2-40B4-BE49-F238E27FC236}">
                <a16:creationId xmlns:a16="http://schemas.microsoft.com/office/drawing/2014/main" id="{4B84B421-BB8E-37DE-9C8C-CD812D33039B}"/>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19982084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B9202A75-5A1E-5BCF-0332-55C94E2D3A72}"/>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3" name="Marcador de pie de página 2">
            <a:extLst>
              <a:ext uri="{FF2B5EF4-FFF2-40B4-BE49-F238E27FC236}">
                <a16:creationId xmlns:a16="http://schemas.microsoft.com/office/drawing/2014/main" id="{4B2A6169-1963-241C-71FB-0EF17129EACE}"/>
              </a:ext>
            </a:extLst>
          </p:cNvPr>
          <p:cNvSpPr>
            <a:spLocks noGrp="1"/>
          </p:cNvSpPr>
          <p:nvPr>
            <p:ph type="ftr" sz="quarter" idx="11"/>
          </p:nvPr>
        </p:nvSpPr>
        <p:spPr/>
        <p:txBody>
          <a:bodyPr/>
          <a:lstStyle/>
          <a:p>
            <a:endParaRPr lang="en-US"/>
          </a:p>
        </p:txBody>
      </p:sp>
      <p:sp>
        <p:nvSpPr>
          <p:cNvPr id="4" name="Marcador de número de diapositiva 3">
            <a:extLst>
              <a:ext uri="{FF2B5EF4-FFF2-40B4-BE49-F238E27FC236}">
                <a16:creationId xmlns:a16="http://schemas.microsoft.com/office/drawing/2014/main" id="{40E7F101-B067-700E-1B07-6DD037275F57}"/>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36101087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14F0A1A-288F-9AC3-94E8-D64B53060E2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6A1328EA-6963-0FB8-A6B7-3CCE1F27F3E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45F3C0F9-5E89-C97D-77E2-49B188C3E8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E869A3C7-04F9-1EE0-DEAE-A8CDBA5DCEB3}"/>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6" name="Marcador de pie de página 5">
            <a:extLst>
              <a:ext uri="{FF2B5EF4-FFF2-40B4-BE49-F238E27FC236}">
                <a16:creationId xmlns:a16="http://schemas.microsoft.com/office/drawing/2014/main" id="{8766D485-C7AA-583A-B65E-2C273B1B916C}"/>
              </a:ext>
            </a:extLst>
          </p:cNvPr>
          <p:cNvSpPr>
            <a:spLocks noGrp="1"/>
          </p:cNvSpPr>
          <p:nvPr>
            <p:ph type="ftr" sz="quarter" idx="11"/>
          </p:nvPr>
        </p:nvSpPr>
        <p:spPr/>
        <p:txBody>
          <a:bodyPr/>
          <a:lstStyle/>
          <a:p>
            <a:endParaRPr lang="en-US"/>
          </a:p>
        </p:txBody>
      </p:sp>
      <p:sp>
        <p:nvSpPr>
          <p:cNvPr id="7" name="Marcador de número de diapositiva 6">
            <a:extLst>
              <a:ext uri="{FF2B5EF4-FFF2-40B4-BE49-F238E27FC236}">
                <a16:creationId xmlns:a16="http://schemas.microsoft.com/office/drawing/2014/main" id="{E06CA245-77B0-B1A8-1EE0-5EA8C0B6D787}"/>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19657746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AEC8535-F17B-BC0E-CFA1-0617F9E7B964}"/>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6F9642B1-3838-DCA0-CCB4-05FFF37268A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DAE65645-467C-ED66-10BE-FA3EB9E1B6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75890716-D45F-30D5-C687-EDB991BEF01C}"/>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6" name="Marcador de pie de página 5">
            <a:extLst>
              <a:ext uri="{FF2B5EF4-FFF2-40B4-BE49-F238E27FC236}">
                <a16:creationId xmlns:a16="http://schemas.microsoft.com/office/drawing/2014/main" id="{BBE83C20-F4E8-E547-2305-67AE5D9E555C}"/>
              </a:ext>
            </a:extLst>
          </p:cNvPr>
          <p:cNvSpPr>
            <a:spLocks noGrp="1"/>
          </p:cNvSpPr>
          <p:nvPr>
            <p:ph type="ftr" sz="quarter" idx="11"/>
          </p:nvPr>
        </p:nvSpPr>
        <p:spPr/>
        <p:txBody>
          <a:bodyPr/>
          <a:lstStyle/>
          <a:p>
            <a:endParaRPr lang="en-US"/>
          </a:p>
        </p:txBody>
      </p:sp>
      <p:sp>
        <p:nvSpPr>
          <p:cNvPr id="7" name="Marcador de número de diapositiva 6">
            <a:extLst>
              <a:ext uri="{FF2B5EF4-FFF2-40B4-BE49-F238E27FC236}">
                <a16:creationId xmlns:a16="http://schemas.microsoft.com/office/drawing/2014/main" id="{E123A29E-1012-9E5E-EE73-223AA933D737}"/>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20064584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D49E39F7-ADF1-6A30-7100-823C50DDC25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DA08FFB2-B2C7-1F96-50DD-03AFB626DA8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A784F726-2520-42D0-4BA2-E0E1144AA00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064F5D-D781-4895-A372-9F8C985F317F}" type="datetimeFigureOut">
              <a:rPr lang="en-US" smtClean="0"/>
              <a:t>10/16/25</a:t>
            </a:fld>
            <a:endParaRPr lang="en-US"/>
          </a:p>
        </p:txBody>
      </p:sp>
      <p:sp>
        <p:nvSpPr>
          <p:cNvPr id="5" name="Marcador de pie de página 4">
            <a:extLst>
              <a:ext uri="{FF2B5EF4-FFF2-40B4-BE49-F238E27FC236}">
                <a16:creationId xmlns:a16="http://schemas.microsoft.com/office/drawing/2014/main" id="{97C21CAD-0A97-C2BB-F265-23868FF8E1C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Marcador de número de diapositiva 5">
            <a:extLst>
              <a:ext uri="{FF2B5EF4-FFF2-40B4-BE49-F238E27FC236}">
                <a16:creationId xmlns:a16="http://schemas.microsoft.com/office/drawing/2014/main" id="{19160D33-2CB8-9884-5F38-70980B6A844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EA2EC5-2B52-405E-88C2-FDA2FCEE5AE2}" type="slidenum">
              <a:rPr lang="en-US" smtClean="0"/>
              <a:t>‹#›</a:t>
            </a:fld>
            <a:endParaRPr lang="en-US"/>
          </a:p>
        </p:txBody>
      </p:sp>
    </p:spTree>
    <p:extLst>
      <p:ext uri="{BB962C8B-B14F-4D97-AF65-F5344CB8AC3E}">
        <p14:creationId xmlns:p14="http://schemas.microsoft.com/office/powerpoint/2010/main" val="4202973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48268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117D6901-F8D0-88FA-E31F-45947517DB42}"/>
            </a:ext>
          </a:extLst>
        </p:cNvPr>
        <p:cNvGrpSpPr/>
        <p:nvPr/>
      </p:nvGrpSpPr>
      <p:grpSpPr>
        <a:xfrm>
          <a:off x="0" y="0"/>
          <a:ext cx="0" cy="0"/>
          <a:chOff x="0" y="0"/>
          <a:chExt cx="0" cy="0"/>
        </a:xfrm>
      </p:grpSpPr>
      <p:sp>
        <p:nvSpPr>
          <p:cNvPr id="7" name="Rectángulo redondeado">
            <a:extLst>
              <a:ext uri="{FF2B5EF4-FFF2-40B4-BE49-F238E27FC236}">
                <a16:creationId xmlns:a16="http://schemas.microsoft.com/office/drawing/2014/main" id="{11CB3920-C801-9F2F-947A-A845E27F2A99}"/>
              </a:ext>
            </a:extLst>
          </p:cNvPr>
          <p:cNvSpPr/>
          <p:nvPr/>
        </p:nvSpPr>
        <p:spPr>
          <a:xfrm>
            <a:off x="1524707" y="1474003"/>
            <a:ext cx="9142586" cy="3909994"/>
          </a:xfrm>
          <a:prstGeom prst="roundRect">
            <a:avLst>
              <a:gd name="adj" fmla="val 13991"/>
            </a:avLst>
          </a:prstGeom>
          <a:solidFill>
            <a:schemeClr val="accent4">
              <a:hueOff val="348544"/>
              <a:lumOff val="7139"/>
              <a:alpha val="29563"/>
            </a:scheme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758BEA58-0D43-C382-8D3F-5F0E9622ECA5}"/>
              </a:ext>
            </a:extLst>
          </p:cNvPr>
          <p:cNvSpPr txBox="1"/>
          <p:nvPr/>
        </p:nvSpPr>
        <p:spPr>
          <a:xfrm>
            <a:off x="2381467" y="2521059"/>
            <a:ext cx="7429065" cy="1815882"/>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Nuestras acciones y palabras dan testimonio de lo que hay dentro de nosotros. </a:t>
            </a:r>
            <a:r>
              <a:rPr lang="es-ES" sz="2800" b="1" dirty="0">
                <a:latin typeface="Tahoma" panose="020B0604030504040204" pitchFamily="34" charset="0"/>
                <a:ea typeface="Tahoma" panose="020B0604030504040204" pitchFamily="34" charset="0"/>
                <a:cs typeface="Tahoma" panose="020B0604030504040204" pitchFamily="34" charset="0"/>
              </a:rPr>
              <a:t>¿Qué debe emanar de un hogar donde las oraciones son constantes? </a:t>
            </a:r>
            <a:r>
              <a:rPr lang="es-ES" sz="2800" dirty="0">
                <a:latin typeface="Tahoma" panose="020B0604030504040204" pitchFamily="34" charset="0"/>
                <a:ea typeface="Tahoma" panose="020B0604030504040204" pitchFamily="34" charset="0"/>
                <a:cs typeface="Tahoma" panose="020B0604030504040204" pitchFamily="34" charset="0"/>
              </a:rPr>
              <a:t>(ver p. 15).</a:t>
            </a:r>
          </a:p>
        </p:txBody>
      </p:sp>
      <p:sp>
        <p:nvSpPr>
          <p:cNvPr id="4" name="01">
            <a:extLst>
              <a:ext uri="{FF2B5EF4-FFF2-40B4-BE49-F238E27FC236}">
                <a16:creationId xmlns:a16="http://schemas.microsoft.com/office/drawing/2014/main" id="{A408EA82-74CB-2F12-92AF-DBE6CF283998}"/>
              </a:ext>
            </a:extLst>
          </p:cNvPr>
          <p:cNvSpPr/>
          <p:nvPr/>
        </p:nvSpPr>
        <p:spPr>
          <a:xfrm>
            <a:off x="437196" y="665645"/>
            <a:ext cx="3174105" cy="1765040"/>
          </a:xfrm>
          <a:custGeom>
            <a:avLst/>
            <a:gdLst/>
            <a:ahLst/>
            <a:cxnLst>
              <a:cxn ang="0">
                <a:pos x="wd2" y="hd2"/>
              </a:cxn>
              <a:cxn ang="5400000">
                <a:pos x="wd2" y="hd2"/>
              </a:cxn>
              <a:cxn ang="10800000">
                <a:pos x="wd2" y="hd2"/>
              </a:cxn>
              <a:cxn ang="16200000">
                <a:pos x="wd2" y="hd2"/>
              </a:cxn>
            </a:cxnLst>
            <a:rect l="0" t="0" r="r" b="b"/>
            <a:pathLst>
              <a:path w="21600" h="21600" extrusionOk="0">
                <a:moveTo>
                  <a:pt x="10603" y="0"/>
                </a:moveTo>
                <a:cubicBezTo>
                  <a:pt x="7967" y="0"/>
                  <a:pt x="5720" y="2939"/>
                  <a:pt x="4858" y="7062"/>
                </a:cubicBezTo>
                <a:cubicBezTo>
                  <a:pt x="4628" y="6992"/>
                  <a:pt x="4391" y="6953"/>
                  <a:pt x="4150" y="6953"/>
                </a:cubicBezTo>
                <a:cubicBezTo>
                  <a:pt x="1857" y="6953"/>
                  <a:pt x="0" y="10233"/>
                  <a:pt x="0" y="14278"/>
                </a:cubicBezTo>
                <a:cubicBezTo>
                  <a:pt x="0" y="18323"/>
                  <a:pt x="1857" y="21600"/>
                  <a:pt x="4150" y="21600"/>
                </a:cubicBezTo>
                <a:cubicBezTo>
                  <a:pt x="4193" y="21600"/>
                  <a:pt x="4237" y="21597"/>
                  <a:pt x="4279" y="21594"/>
                </a:cubicBezTo>
                <a:lnTo>
                  <a:pt x="10532" y="21597"/>
                </a:lnTo>
                <a:cubicBezTo>
                  <a:pt x="10555" y="21598"/>
                  <a:pt x="10579" y="21600"/>
                  <a:pt x="10603" y="21600"/>
                </a:cubicBezTo>
                <a:cubicBezTo>
                  <a:pt x="10626" y="21600"/>
                  <a:pt x="10648" y="21598"/>
                  <a:pt x="10672" y="21597"/>
                </a:cubicBezTo>
                <a:lnTo>
                  <a:pt x="18141" y="21600"/>
                </a:lnTo>
                <a:cubicBezTo>
                  <a:pt x="20051" y="21600"/>
                  <a:pt x="21600" y="18868"/>
                  <a:pt x="21600" y="15496"/>
                </a:cubicBezTo>
                <a:cubicBezTo>
                  <a:pt x="21600" y="12124"/>
                  <a:pt x="20051" y="9389"/>
                  <a:pt x="18141" y="9389"/>
                </a:cubicBezTo>
                <a:cubicBezTo>
                  <a:pt x="17627" y="9389"/>
                  <a:pt x="17139" y="9589"/>
                  <a:pt x="16701" y="9943"/>
                </a:cubicBezTo>
                <a:cubicBezTo>
                  <a:pt x="16453" y="4379"/>
                  <a:pt x="13819" y="0"/>
                  <a:pt x="10603" y="0"/>
                </a:cubicBezTo>
                <a:close/>
              </a:path>
            </a:pathLst>
          </a:custGeom>
          <a:solidFill>
            <a:srgbClr val="BBB05A"/>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xmlns:lc="http://schemas.openxmlformats.org/drawingml/2006/lockedCanvas" val="1"/>
            </a:ext>
          </a:ex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20000" b="0" i="0" u="none" strike="noStrike" cap="none" spc="0" normalizeH="0" baseline="0">
                <a:ln>
                  <a:noFill/>
                </a:ln>
                <a:solidFill>
                  <a:srgbClr val="523A37"/>
                </a:solidFill>
                <a:effectLst/>
                <a:uFillTx/>
                <a:latin typeface="Futura"/>
                <a:ea typeface="Futura"/>
                <a:cs typeface="Futura"/>
                <a:sym typeface="Futura"/>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marL="0" marR="0" lvl="0" indent="0" defTabSz="825500" rtl="0" eaLnBrk="1" fontAlgn="auto" latinLnBrk="0" hangingPunct="0">
              <a:lnSpc>
                <a:spcPct val="100000"/>
              </a:lnSpc>
              <a:spcBef>
                <a:spcPts val="0"/>
              </a:spcBef>
              <a:spcAft>
                <a:spcPts val="0"/>
              </a:spcAft>
              <a:buClrTx/>
              <a:buSzTx/>
              <a:buFontTx/>
              <a:buNone/>
              <a:tabLst/>
              <a:defRPr/>
            </a:pPr>
            <a:r>
              <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0</a:t>
            </a:r>
            <a:r>
              <a:rPr lang="en-US" sz="10000" kern="0" dirty="0">
                <a:latin typeface="Bernard MT Condensed" panose="02050806060905020404" pitchFamily="18" charset="0"/>
              </a:rPr>
              <a:t>3</a:t>
            </a:r>
            <a:endPar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endParaRPr>
          </a:p>
        </p:txBody>
      </p:sp>
    </p:spTree>
    <p:extLst>
      <p:ext uri="{BB962C8B-B14F-4D97-AF65-F5344CB8AC3E}">
        <p14:creationId xmlns:p14="http://schemas.microsoft.com/office/powerpoint/2010/main" val="30271388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49B5BC71-E6AA-158D-04B7-9A5B2FF05C88}"/>
            </a:ext>
          </a:extLst>
        </p:cNvPr>
        <p:cNvGrpSpPr/>
        <p:nvPr/>
      </p:nvGrpSpPr>
      <p:grpSpPr>
        <a:xfrm>
          <a:off x="0" y="0"/>
          <a:ext cx="0" cy="0"/>
          <a:chOff x="0" y="0"/>
          <a:chExt cx="0" cy="0"/>
        </a:xfrm>
      </p:grpSpPr>
      <p:sp>
        <p:nvSpPr>
          <p:cNvPr id="2" name="Rectángulo">
            <a:extLst>
              <a:ext uri="{FF2B5EF4-FFF2-40B4-BE49-F238E27FC236}">
                <a16:creationId xmlns:a16="http://schemas.microsoft.com/office/drawing/2014/main" id="{FC5A7F09-97CD-073D-4993-3DA03C8ED0EC}"/>
              </a:ext>
            </a:extLst>
          </p:cNvPr>
          <p:cNvSpPr/>
          <p:nvPr/>
        </p:nvSpPr>
        <p:spPr>
          <a:xfrm>
            <a:off x="818246" y="764275"/>
            <a:ext cx="10555507" cy="5336273"/>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E998F373-124F-83E5-F621-71D562C9E364}"/>
              </a:ext>
            </a:extLst>
          </p:cNvPr>
          <p:cNvSpPr txBox="1"/>
          <p:nvPr/>
        </p:nvSpPr>
        <p:spPr>
          <a:xfrm>
            <a:off x="1235047" y="1228397"/>
            <a:ext cx="9721905" cy="4401205"/>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De todo hogar cristiano debería irradiar una santa luz. El amor debe expresarse en hechos. Debe manifestarse en todas las relaciones del hogar y revelarse en una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____________</a:t>
            </a:r>
            <a:r>
              <a:rPr lang="es-ES" sz="2800" dirty="0">
                <a:latin typeface="Tahoma" panose="020B0604030504040204" pitchFamily="34" charset="0"/>
                <a:ea typeface="Tahoma" panose="020B0604030504040204" pitchFamily="34" charset="0"/>
                <a:cs typeface="Tahoma" panose="020B0604030504040204" pitchFamily="34" charset="0"/>
              </a:rPr>
              <a:t> atenta, en una suave y desinteresada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a:t>
            </a:r>
            <a:r>
              <a:rPr lang="es-ES" sz="2800" dirty="0">
                <a:latin typeface="Tahoma" panose="020B0604030504040204" pitchFamily="34" charset="0"/>
                <a:ea typeface="Tahoma" panose="020B0604030504040204" pitchFamily="34" charset="0"/>
                <a:cs typeface="Tahoma" panose="020B0604030504040204" pitchFamily="34" charset="0"/>
              </a:rPr>
              <a:t>. Hay hogares donde se pone en práctica este principio, hogares donde se adora a Dios, y donde reina el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a:t>
            </a:r>
            <a:r>
              <a:rPr lang="es-ES" sz="2800" dirty="0">
                <a:latin typeface="Tahoma" panose="020B0604030504040204" pitchFamily="34" charset="0"/>
                <a:ea typeface="Tahoma" panose="020B0604030504040204" pitchFamily="34" charset="0"/>
                <a:cs typeface="Tahoma" panose="020B0604030504040204" pitchFamily="34" charset="0"/>
              </a:rPr>
              <a:t> verdadero. De estos hogares, de mañana y de noche, la oración asciende hacia Dios como un dulce incienso, y las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___________</a:t>
            </a:r>
            <a:r>
              <a:rPr lang="es-ES" sz="2800" dirty="0">
                <a:latin typeface="Tahoma" panose="020B0604030504040204" pitchFamily="34" charset="0"/>
                <a:ea typeface="Tahoma" panose="020B0604030504040204" pitchFamily="34" charset="0"/>
                <a:cs typeface="Tahoma" panose="020B0604030504040204" pitchFamily="34" charset="0"/>
              </a:rPr>
              <a:t> y las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a:t>
            </a:r>
            <a:r>
              <a:rPr lang="es-ES" sz="2800" dirty="0">
                <a:latin typeface="Tahoma" panose="020B0604030504040204" pitchFamily="34" charset="0"/>
                <a:ea typeface="Tahoma" panose="020B0604030504040204" pitchFamily="34" charset="0"/>
                <a:cs typeface="Tahoma" panose="020B0604030504040204" pitchFamily="34" charset="0"/>
              </a:rPr>
              <a:t> de Dios descienden sobre los suplicantes como el rocío de la mañana.</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4552385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a:extLst>
              <a:ext uri="{FF2B5EF4-FFF2-40B4-BE49-F238E27FC236}">
                <a16:creationId xmlns:a16="http://schemas.microsoft.com/office/drawing/2014/main" id="{98C1C64F-6EC3-01B4-7DC6-E0939F284C50}"/>
              </a:ext>
            </a:extLst>
          </p:cNvPr>
          <p:cNvSpPr/>
          <p:nvPr/>
        </p:nvSpPr>
        <p:spPr>
          <a:xfrm>
            <a:off x="818246" y="764275"/>
            <a:ext cx="10555507" cy="5336273"/>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FFF3F67D-E5B2-E42A-D1D7-A9BF2582B2F4}"/>
              </a:ext>
            </a:extLst>
          </p:cNvPr>
          <p:cNvSpPr txBox="1"/>
          <p:nvPr/>
        </p:nvSpPr>
        <p:spPr>
          <a:xfrm>
            <a:off x="1235047" y="1228397"/>
            <a:ext cx="9721905" cy="4401205"/>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De todo hogar cristiano debería irradiar una santa luz. El amor debe expresarse en hechos. Debe manifestarse en todas las relaciones del hogar y revelarse en una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amabilidad</a:t>
            </a:r>
            <a:r>
              <a:rPr lang="es-ES" sz="2800" dirty="0">
                <a:latin typeface="Tahoma" panose="020B0604030504040204" pitchFamily="34" charset="0"/>
                <a:ea typeface="Tahoma" panose="020B0604030504040204" pitchFamily="34" charset="0"/>
                <a:cs typeface="Tahoma" panose="020B0604030504040204" pitchFamily="34" charset="0"/>
              </a:rPr>
              <a:t> atenta, en una suave y desinteresada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cortesía</a:t>
            </a:r>
            <a:r>
              <a:rPr lang="es-ES" sz="2800" dirty="0">
                <a:latin typeface="Tahoma" panose="020B0604030504040204" pitchFamily="34" charset="0"/>
                <a:ea typeface="Tahoma" panose="020B0604030504040204" pitchFamily="34" charset="0"/>
                <a:cs typeface="Tahoma" panose="020B0604030504040204" pitchFamily="34" charset="0"/>
              </a:rPr>
              <a:t>. Hay hogares donde se pone en práctica este principio, hogares donde se adora a Dios, y donde reina el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amor</a:t>
            </a:r>
            <a:r>
              <a:rPr lang="es-ES" sz="2800" dirty="0">
                <a:latin typeface="Tahoma" panose="020B0604030504040204" pitchFamily="34" charset="0"/>
                <a:ea typeface="Tahoma" panose="020B0604030504040204" pitchFamily="34" charset="0"/>
                <a:cs typeface="Tahoma" panose="020B0604030504040204" pitchFamily="34" charset="0"/>
              </a:rPr>
              <a:t> verdadero. De estos hogares, de mañana y de noche, la oración asciende hacia Dios como un dulce incienso, y las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misericordias</a:t>
            </a:r>
            <a:r>
              <a:rPr lang="es-ES" sz="2800" dirty="0">
                <a:latin typeface="Tahoma" panose="020B0604030504040204" pitchFamily="34" charset="0"/>
                <a:ea typeface="Tahoma" panose="020B0604030504040204" pitchFamily="34" charset="0"/>
                <a:cs typeface="Tahoma" panose="020B0604030504040204" pitchFamily="34" charset="0"/>
              </a:rPr>
              <a:t> y las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bendiciones</a:t>
            </a:r>
            <a:r>
              <a:rPr lang="es-ES" sz="2800" dirty="0">
                <a:latin typeface="Tahoma" panose="020B0604030504040204" pitchFamily="34" charset="0"/>
                <a:ea typeface="Tahoma" panose="020B0604030504040204" pitchFamily="34" charset="0"/>
                <a:cs typeface="Tahoma" panose="020B0604030504040204" pitchFamily="34" charset="0"/>
              </a:rPr>
              <a:t> de Dios descienden sobre los suplicantes como el rocío de la mañana.</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9119128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6457CD19-6F1A-E93E-AEFF-0D675A65333A}"/>
            </a:ext>
          </a:extLst>
        </p:cNvPr>
        <p:cNvGrpSpPr/>
        <p:nvPr/>
      </p:nvGrpSpPr>
      <p:grpSpPr>
        <a:xfrm>
          <a:off x="0" y="0"/>
          <a:ext cx="0" cy="0"/>
          <a:chOff x="0" y="0"/>
          <a:chExt cx="0" cy="0"/>
        </a:xfrm>
      </p:grpSpPr>
      <p:sp>
        <p:nvSpPr>
          <p:cNvPr id="7" name="Rectángulo redondeado">
            <a:extLst>
              <a:ext uri="{FF2B5EF4-FFF2-40B4-BE49-F238E27FC236}">
                <a16:creationId xmlns:a16="http://schemas.microsoft.com/office/drawing/2014/main" id="{4069F3FA-F2C7-497E-05CE-309A0E738911}"/>
              </a:ext>
            </a:extLst>
          </p:cNvPr>
          <p:cNvSpPr/>
          <p:nvPr/>
        </p:nvSpPr>
        <p:spPr>
          <a:xfrm>
            <a:off x="1611850" y="1685588"/>
            <a:ext cx="9142586" cy="3909994"/>
          </a:xfrm>
          <a:prstGeom prst="roundRect">
            <a:avLst>
              <a:gd name="adj" fmla="val 13991"/>
            </a:avLst>
          </a:prstGeom>
          <a:solidFill>
            <a:schemeClr val="accent4">
              <a:hueOff val="348544"/>
              <a:lumOff val="7139"/>
              <a:alpha val="29563"/>
            </a:scheme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555D79C8-3D87-D89F-7110-72DA3FA5FA1D}"/>
              </a:ext>
            </a:extLst>
          </p:cNvPr>
          <p:cNvSpPr txBox="1"/>
          <p:nvPr/>
        </p:nvSpPr>
        <p:spPr>
          <a:xfrm>
            <a:off x="2666806" y="2948087"/>
            <a:ext cx="7032674" cy="1384995"/>
          </a:xfrm>
          <a:prstGeom prst="rect">
            <a:avLst/>
          </a:prstGeom>
          <a:noFill/>
        </p:spPr>
        <p:txBody>
          <a:bodyPr wrap="square">
            <a:spAutoFit/>
          </a:bodyPr>
          <a:lstStyle/>
          <a:p>
            <a:pPr algn="ctr"/>
            <a:r>
              <a:rPr lang="es-ES" sz="2800" b="1" dirty="0">
                <a:latin typeface="Tahoma" panose="020B0604030504040204" pitchFamily="34" charset="0"/>
                <a:ea typeface="Tahoma" panose="020B0604030504040204" pitchFamily="34" charset="0"/>
                <a:cs typeface="Tahoma" panose="020B0604030504040204" pitchFamily="34" charset="0"/>
              </a:rPr>
              <a:t> ¿Qué influencia pueden tener en la vida de sus hijos los padres que oran? </a:t>
            </a:r>
            <a:r>
              <a:rPr lang="es-ES" sz="2800" dirty="0">
                <a:latin typeface="Tahoma" panose="020B0604030504040204" pitchFamily="34" charset="0"/>
                <a:ea typeface="Tahoma" panose="020B0604030504040204" pitchFamily="34" charset="0"/>
                <a:cs typeface="Tahoma" panose="020B0604030504040204" pitchFamily="34" charset="0"/>
              </a:rPr>
              <a:t>(ver p. 16).</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
        <p:nvSpPr>
          <p:cNvPr id="4" name="01">
            <a:extLst>
              <a:ext uri="{FF2B5EF4-FFF2-40B4-BE49-F238E27FC236}">
                <a16:creationId xmlns:a16="http://schemas.microsoft.com/office/drawing/2014/main" id="{010E1888-D9E3-B697-ADA2-BB6932AE84A3}"/>
              </a:ext>
            </a:extLst>
          </p:cNvPr>
          <p:cNvSpPr/>
          <p:nvPr/>
        </p:nvSpPr>
        <p:spPr>
          <a:xfrm>
            <a:off x="437196" y="665645"/>
            <a:ext cx="3174105" cy="1765040"/>
          </a:xfrm>
          <a:custGeom>
            <a:avLst/>
            <a:gdLst/>
            <a:ahLst/>
            <a:cxnLst>
              <a:cxn ang="0">
                <a:pos x="wd2" y="hd2"/>
              </a:cxn>
              <a:cxn ang="5400000">
                <a:pos x="wd2" y="hd2"/>
              </a:cxn>
              <a:cxn ang="10800000">
                <a:pos x="wd2" y="hd2"/>
              </a:cxn>
              <a:cxn ang="16200000">
                <a:pos x="wd2" y="hd2"/>
              </a:cxn>
            </a:cxnLst>
            <a:rect l="0" t="0" r="r" b="b"/>
            <a:pathLst>
              <a:path w="21600" h="21600" extrusionOk="0">
                <a:moveTo>
                  <a:pt x="10603" y="0"/>
                </a:moveTo>
                <a:cubicBezTo>
                  <a:pt x="7967" y="0"/>
                  <a:pt x="5720" y="2939"/>
                  <a:pt x="4858" y="7062"/>
                </a:cubicBezTo>
                <a:cubicBezTo>
                  <a:pt x="4628" y="6992"/>
                  <a:pt x="4391" y="6953"/>
                  <a:pt x="4150" y="6953"/>
                </a:cubicBezTo>
                <a:cubicBezTo>
                  <a:pt x="1857" y="6953"/>
                  <a:pt x="0" y="10233"/>
                  <a:pt x="0" y="14278"/>
                </a:cubicBezTo>
                <a:cubicBezTo>
                  <a:pt x="0" y="18323"/>
                  <a:pt x="1857" y="21600"/>
                  <a:pt x="4150" y="21600"/>
                </a:cubicBezTo>
                <a:cubicBezTo>
                  <a:pt x="4193" y="21600"/>
                  <a:pt x="4237" y="21597"/>
                  <a:pt x="4279" y="21594"/>
                </a:cubicBezTo>
                <a:lnTo>
                  <a:pt x="10532" y="21597"/>
                </a:lnTo>
                <a:cubicBezTo>
                  <a:pt x="10555" y="21598"/>
                  <a:pt x="10579" y="21600"/>
                  <a:pt x="10603" y="21600"/>
                </a:cubicBezTo>
                <a:cubicBezTo>
                  <a:pt x="10626" y="21600"/>
                  <a:pt x="10648" y="21598"/>
                  <a:pt x="10672" y="21597"/>
                </a:cubicBezTo>
                <a:lnTo>
                  <a:pt x="18141" y="21600"/>
                </a:lnTo>
                <a:cubicBezTo>
                  <a:pt x="20051" y="21600"/>
                  <a:pt x="21600" y="18868"/>
                  <a:pt x="21600" y="15496"/>
                </a:cubicBezTo>
                <a:cubicBezTo>
                  <a:pt x="21600" y="12124"/>
                  <a:pt x="20051" y="9389"/>
                  <a:pt x="18141" y="9389"/>
                </a:cubicBezTo>
                <a:cubicBezTo>
                  <a:pt x="17627" y="9389"/>
                  <a:pt x="17139" y="9589"/>
                  <a:pt x="16701" y="9943"/>
                </a:cubicBezTo>
                <a:cubicBezTo>
                  <a:pt x="16453" y="4379"/>
                  <a:pt x="13819" y="0"/>
                  <a:pt x="10603" y="0"/>
                </a:cubicBezTo>
                <a:close/>
              </a:path>
            </a:pathLst>
          </a:custGeom>
          <a:solidFill>
            <a:srgbClr val="BBB05A"/>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xmlns:lc="http://schemas.openxmlformats.org/drawingml/2006/lockedCanvas" val="1"/>
            </a:ext>
          </a:ex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20000" b="0" i="0" u="none" strike="noStrike" cap="none" spc="0" normalizeH="0" baseline="0">
                <a:ln>
                  <a:noFill/>
                </a:ln>
                <a:solidFill>
                  <a:srgbClr val="523A37"/>
                </a:solidFill>
                <a:effectLst/>
                <a:uFillTx/>
                <a:latin typeface="Futura"/>
                <a:ea typeface="Futura"/>
                <a:cs typeface="Futura"/>
                <a:sym typeface="Futura"/>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marL="0" marR="0" lvl="0" indent="0" defTabSz="825500" rtl="0" eaLnBrk="1" fontAlgn="auto" latinLnBrk="0" hangingPunct="0">
              <a:lnSpc>
                <a:spcPct val="100000"/>
              </a:lnSpc>
              <a:spcBef>
                <a:spcPts val="0"/>
              </a:spcBef>
              <a:spcAft>
                <a:spcPts val="0"/>
              </a:spcAft>
              <a:buClrTx/>
              <a:buSzTx/>
              <a:buFontTx/>
              <a:buNone/>
              <a:tabLst/>
              <a:defRPr/>
            </a:pPr>
            <a:r>
              <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0</a:t>
            </a:r>
            <a:r>
              <a:rPr kumimoji="0" lang="en-US"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4</a:t>
            </a:r>
            <a:endPar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endParaRPr>
          </a:p>
        </p:txBody>
      </p:sp>
    </p:spTree>
    <p:extLst>
      <p:ext uri="{BB962C8B-B14F-4D97-AF65-F5344CB8AC3E}">
        <p14:creationId xmlns:p14="http://schemas.microsoft.com/office/powerpoint/2010/main" val="29378273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3DC14300-B35A-2EA7-47F3-B924A66A942A}"/>
            </a:ext>
          </a:extLst>
        </p:cNvPr>
        <p:cNvGrpSpPr/>
        <p:nvPr/>
      </p:nvGrpSpPr>
      <p:grpSpPr>
        <a:xfrm>
          <a:off x="0" y="0"/>
          <a:ext cx="0" cy="0"/>
          <a:chOff x="0" y="0"/>
          <a:chExt cx="0" cy="0"/>
        </a:xfrm>
      </p:grpSpPr>
      <p:sp>
        <p:nvSpPr>
          <p:cNvPr id="2" name="Rectángulo">
            <a:extLst>
              <a:ext uri="{FF2B5EF4-FFF2-40B4-BE49-F238E27FC236}">
                <a16:creationId xmlns:a16="http://schemas.microsoft.com/office/drawing/2014/main" id="{F5356B48-17CB-BBCE-2015-7BAE714DD4C5}"/>
              </a:ext>
            </a:extLst>
          </p:cNvPr>
          <p:cNvSpPr/>
          <p:nvPr/>
        </p:nvSpPr>
        <p:spPr>
          <a:xfrm>
            <a:off x="818246" y="1420318"/>
            <a:ext cx="10555507" cy="4017364"/>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F3569C38-317D-D10D-83D5-FEB77902CF11}"/>
              </a:ext>
            </a:extLst>
          </p:cNvPr>
          <p:cNvSpPr txBox="1"/>
          <p:nvPr/>
        </p:nvSpPr>
        <p:spPr>
          <a:xfrm>
            <a:off x="2037948" y="2090172"/>
            <a:ext cx="8116101" cy="2677656"/>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Los creyentes que se vistan con toda la armadura de Dios y que dediquen algún tiempo diariamente a la meditación, la oración y el estudio de las Escrituras, se vincularán con el Cielo y ejercerán una influencia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a:t>
            </a:r>
            <a:r>
              <a:rPr lang="es-ES" sz="2800" dirty="0">
                <a:latin typeface="Tahoma" panose="020B0604030504040204" pitchFamily="34" charset="0"/>
                <a:ea typeface="Tahoma" panose="020B0604030504040204" pitchFamily="34" charset="0"/>
                <a:cs typeface="Tahoma" panose="020B0604030504040204" pitchFamily="34" charset="0"/>
              </a:rPr>
              <a:t> y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_____________</a:t>
            </a:r>
            <a:r>
              <a:rPr lang="es-ES" sz="2800" dirty="0">
                <a:latin typeface="Tahoma" panose="020B0604030504040204" pitchFamily="34" charset="0"/>
                <a:ea typeface="Tahoma" panose="020B0604030504040204" pitchFamily="34" charset="0"/>
                <a:cs typeface="Tahoma" panose="020B0604030504040204" pitchFamily="34" charset="0"/>
              </a:rPr>
              <a:t> sobre los que los rodean.</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8637713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ángulo">
            <a:extLst>
              <a:ext uri="{FF2B5EF4-FFF2-40B4-BE49-F238E27FC236}">
                <a16:creationId xmlns:a16="http://schemas.microsoft.com/office/drawing/2014/main" id="{3FDB35DD-17D1-4055-8B1A-7CC09DCF70EE}"/>
              </a:ext>
            </a:extLst>
          </p:cNvPr>
          <p:cNvSpPr/>
          <p:nvPr/>
        </p:nvSpPr>
        <p:spPr>
          <a:xfrm>
            <a:off x="818246" y="1420318"/>
            <a:ext cx="10555507" cy="4017364"/>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0D49DEDE-69FC-6A19-16D2-0F8AF4BA314E}"/>
              </a:ext>
            </a:extLst>
          </p:cNvPr>
          <p:cNvSpPr txBox="1"/>
          <p:nvPr/>
        </p:nvSpPr>
        <p:spPr>
          <a:xfrm>
            <a:off x="2037948" y="2090172"/>
            <a:ext cx="8116101" cy="2677656"/>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Los creyentes que se vistan con toda la armadura de Dios y que dediquen algún tiempo diariamente a la meditación, la oración y el estudio de las Escrituras, se vincularán con el Cielo y ejercerán una influencia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salvadora</a:t>
            </a:r>
            <a:r>
              <a:rPr lang="es-ES" sz="2800" dirty="0">
                <a:latin typeface="Tahoma" panose="020B0604030504040204" pitchFamily="34" charset="0"/>
                <a:ea typeface="Tahoma" panose="020B0604030504040204" pitchFamily="34" charset="0"/>
                <a:cs typeface="Tahoma" panose="020B0604030504040204" pitchFamily="34" charset="0"/>
              </a:rPr>
              <a:t> y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transformadora</a:t>
            </a:r>
            <a:r>
              <a:rPr lang="es-ES" sz="2800" dirty="0">
                <a:latin typeface="Tahoma" panose="020B0604030504040204" pitchFamily="34" charset="0"/>
                <a:ea typeface="Tahoma" panose="020B0604030504040204" pitchFamily="34" charset="0"/>
                <a:cs typeface="Tahoma" panose="020B0604030504040204" pitchFamily="34" charset="0"/>
              </a:rPr>
              <a:t> sobre los que los rodean.</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2497317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CA5EEA2C-121C-70C0-7953-ADAAE4311D8C}"/>
            </a:ext>
          </a:extLst>
        </p:cNvPr>
        <p:cNvGrpSpPr/>
        <p:nvPr/>
      </p:nvGrpSpPr>
      <p:grpSpPr>
        <a:xfrm>
          <a:off x="0" y="0"/>
          <a:ext cx="0" cy="0"/>
          <a:chOff x="0" y="0"/>
          <a:chExt cx="0" cy="0"/>
        </a:xfrm>
      </p:grpSpPr>
      <p:sp>
        <p:nvSpPr>
          <p:cNvPr id="7" name="Rectángulo redondeado">
            <a:extLst>
              <a:ext uri="{FF2B5EF4-FFF2-40B4-BE49-F238E27FC236}">
                <a16:creationId xmlns:a16="http://schemas.microsoft.com/office/drawing/2014/main" id="{BA094ABC-F890-2363-11DB-05C40B5C0350}"/>
              </a:ext>
            </a:extLst>
          </p:cNvPr>
          <p:cNvSpPr/>
          <p:nvPr/>
        </p:nvSpPr>
        <p:spPr>
          <a:xfrm>
            <a:off x="1524707" y="1685588"/>
            <a:ext cx="9142586" cy="3909994"/>
          </a:xfrm>
          <a:prstGeom prst="roundRect">
            <a:avLst>
              <a:gd name="adj" fmla="val 13991"/>
            </a:avLst>
          </a:prstGeom>
          <a:solidFill>
            <a:schemeClr val="accent4">
              <a:hueOff val="348544"/>
              <a:lumOff val="7139"/>
              <a:alpha val="29563"/>
            </a:scheme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17BE4A99-5129-B4E3-BDEE-2CC5313490AC}"/>
              </a:ext>
            </a:extLst>
          </p:cNvPr>
          <p:cNvSpPr txBox="1"/>
          <p:nvPr/>
        </p:nvSpPr>
        <p:spPr>
          <a:xfrm>
            <a:off x="2780305" y="3105192"/>
            <a:ext cx="6631390" cy="1815882"/>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 A veces, la prisa, la falta de tiempo o el desánimo nos alejan de Dios. </a:t>
            </a:r>
            <a:r>
              <a:rPr lang="es-ES" sz="2800" b="1" dirty="0">
                <a:latin typeface="Tahoma" panose="020B0604030504040204" pitchFamily="34" charset="0"/>
                <a:ea typeface="Tahoma" panose="020B0604030504040204" pitchFamily="34" charset="0"/>
                <a:cs typeface="Tahoma" panose="020B0604030504040204" pitchFamily="34" charset="0"/>
              </a:rPr>
              <a:t>¿Qué hacer si no tenemos ganas de orar? ¿Cuál será el resultado? </a:t>
            </a:r>
            <a:r>
              <a:rPr lang="es-ES" sz="2800" dirty="0">
                <a:latin typeface="Tahoma" panose="020B0604030504040204" pitchFamily="34" charset="0"/>
                <a:ea typeface="Tahoma" panose="020B0604030504040204" pitchFamily="34" charset="0"/>
                <a:cs typeface="Tahoma" panose="020B0604030504040204" pitchFamily="34" charset="0"/>
              </a:rPr>
              <a:t>(ver p. 17).</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
        <p:nvSpPr>
          <p:cNvPr id="4" name="01">
            <a:extLst>
              <a:ext uri="{FF2B5EF4-FFF2-40B4-BE49-F238E27FC236}">
                <a16:creationId xmlns:a16="http://schemas.microsoft.com/office/drawing/2014/main" id="{24B9B1B9-2D4B-1782-4256-27D4D468DFB7}"/>
              </a:ext>
            </a:extLst>
          </p:cNvPr>
          <p:cNvSpPr/>
          <p:nvPr/>
        </p:nvSpPr>
        <p:spPr>
          <a:xfrm>
            <a:off x="437196" y="665645"/>
            <a:ext cx="3174105" cy="1765040"/>
          </a:xfrm>
          <a:custGeom>
            <a:avLst/>
            <a:gdLst/>
            <a:ahLst/>
            <a:cxnLst>
              <a:cxn ang="0">
                <a:pos x="wd2" y="hd2"/>
              </a:cxn>
              <a:cxn ang="5400000">
                <a:pos x="wd2" y="hd2"/>
              </a:cxn>
              <a:cxn ang="10800000">
                <a:pos x="wd2" y="hd2"/>
              </a:cxn>
              <a:cxn ang="16200000">
                <a:pos x="wd2" y="hd2"/>
              </a:cxn>
            </a:cxnLst>
            <a:rect l="0" t="0" r="r" b="b"/>
            <a:pathLst>
              <a:path w="21600" h="21600" extrusionOk="0">
                <a:moveTo>
                  <a:pt x="10603" y="0"/>
                </a:moveTo>
                <a:cubicBezTo>
                  <a:pt x="7967" y="0"/>
                  <a:pt x="5720" y="2939"/>
                  <a:pt x="4858" y="7062"/>
                </a:cubicBezTo>
                <a:cubicBezTo>
                  <a:pt x="4628" y="6992"/>
                  <a:pt x="4391" y="6953"/>
                  <a:pt x="4150" y="6953"/>
                </a:cubicBezTo>
                <a:cubicBezTo>
                  <a:pt x="1857" y="6953"/>
                  <a:pt x="0" y="10233"/>
                  <a:pt x="0" y="14278"/>
                </a:cubicBezTo>
                <a:cubicBezTo>
                  <a:pt x="0" y="18323"/>
                  <a:pt x="1857" y="21600"/>
                  <a:pt x="4150" y="21600"/>
                </a:cubicBezTo>
                <a:cubicBezTo>
                  <a:pt x="4193" y="21600"/>
                  <a:pt x="4237" y="21597"/>
                  <a:pt x="4279" y="21594"/>
                </a:cubicBezTo>
                <a:lnTo>
                  <a:pt x="10532" y="21597"/>
                </a:lnTo>
                <a:cubicBezTo>
                  <a:pt x="10555" y="21598"/>
                  <a:pt x="10579" y="21600"/>
                  <a:pt x="10603" y="21600"/>
                </a:cubicBezTo>
                <a:cubicBezTo>
                  <a:pt x="10626" y="21600"/>
                  <a:pt x="10648" y="21598"/>
                  <a:pt x="10672" y="21597"/>
                </a:cubicBezTo>
                <a:lnTo>
                  <a:pt x="18141" y="21600"/>
                </a:lnTo>
                <a:cubicBezTo>
                  <a:pt x="20051" y="21600"/>
                  <a:pt x="21600" y="18868"/>
                  <a:pt x="21600" y="15496"/>
                </a:cubicBezTo>
                <a:cubicBezTo>
                  <a:pt x="21600" y="12124"/>
                  <a:pt x="20051" y="9389"/>
                  <a:pt x="18141" y="9389"/>
                </a:cubicBezTo>
                <a:cubicBezTo>
                  <a:pt x="17627" y="9389"/>
                  <a:pt x="17139" y="9589"/>
                  <a:pt x="16701" y="9943"/>
                </a:cubicBezTo>
                <a:cubicBezTo>
                  <a:pt x="16453" y="4379"/>
                  <a:pt x="13819" y="0"/>
                  <a:pt x="10603" y="0"/>
                </a:cubicBezTo>
                <a:close/>
              </a:path>
            </a:pathLst>
          </a:custGeom>
          <a:solidFill>
            <a:srgbClr val="BBB05A"/>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xmlns:lc="http://schemas.openxmlformats.org/drawingml/2006/lockedCanvas" val="1"/>
            </a:ext>
          </a:ex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20000" b="0" i="0" u="none" strike="noStrike" cap="none" spc="0" normalizeH="0" baseline="0">
                <a:ln>
                  <a:noFill/>
                </a:ln>
                <a:solidFill>
                  <a:srgbClr val="523A37"/>
                </a:solidFill>
                <a:effectLst/>
                <a:uFillTx/>
                <a:latin typeface="Futura"/>
                <a:ea typeface="Futura"/>
                <a:cs typeface="Futura"/>
                <a:sym typeface="Futura"/>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marL="0" marR="0" lvl="0" indent="0" defTabSz="825500" rtl="0" eaLnBrk="1" fontAlgn="auto" latinLnBrk="0" hangingPunct="0">
              <a:lnSpc>
                <a:spcPct val="100000"/>
              </a:lnSpc>
              <a:spcBef>
                <a:spcPts val="0"/>
              </a:spcBef>
              <a:spcAft>
                <a:spcPts val="0"/>
              </a:spcAft>
              <a:buClrTx/>
              <a:buSzTx/>
              <a:buFontTx/>
              <a:buNone/>
              <a:tabLst/>
              <a:defRPr/>
            </a:pPr>
            <a:r>
              <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0</a:t>
            </a:r>
            <a:r>
              <a:rPr lang="en-US" sz="10000" kern="0" dirty="0">
                <a:latin typeface="Bernard MT Condensed" panose="02050806060905020404" pitchFamily="18" charset="0"/>
              </a:rPr>
              <a:t>5</a:t>
            </a:r>
            <a:endPar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endParaRPr>
          </a:p>
        </p:txBody>
      </p:sp>
    </p:spTree>
    <p:extLst>
      <p:ext uri="{BB962C8B-B14F-4D97-AF65-F5344CB8AC3E}">
        <p14:creationId xmlns:p14="http://schemas.microsoft.com/office/powerpoint/2010/main" val="33218262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6F82C621-3215-E57A-A83B-3D9789621A04}"/>
            </a:ext>
          </a:extLst>
        </p:cNvPr>
        <p:cNvGrpSpPr/>
        <p:nvPr/>
      </p:nvGrpSpPr>
      <p:grpSpPr>
        <a:xfrm>
          <a:off x="0" y="0"/>
          <a:ext cx="0" cy="0"/>
          <a:chOff x="0" y="0"/>
          <a:chExt cx="0" cy="0"/>
        </a:xfrm>
      </p:grpSpPr>
      <p:sp>
        <p:nvSpPr>
          <p:cNvPr id="2" name="Rectángulo">
            <a:extLst>
              <a:ext uri="{FF2B5EF4-FFF2-40B4-BE49-F238E27FC236}">
                <a16:creationId xmlns:a16="http://schemas.microsoft.com/office/drawing/2014/main" id="{DB9145C9-6955-664C-D09E-095BCA400C1D}"/>
              </a:ext>
            </a:extLst>
          </p:cNvPr>
          <p:cNvSpPr/>
          <p:nvPr/>
        </p:nvSpPr>
        <p:spPr>
          <a:xfrm>
            <a:off x="818246" y="1697635"/>
            <a:ext cx="10555507" cy="3462729"/>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DA0E8FDE-5B37-88D0-E3AB-0B55F3CB642F}"/>
              </a:ext>
            </a:extLst>
          </p:cNvPr>
          <p:cNvSpPr txBox="1"/>
          <p:nvPr/>
        </p:nvSpPr>
        <p:spPr>
          <a:xfrm>
            <a:off x="2093197" y="2305615"/>
            <a:ext cx="8005606" cy="2246769"/>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Oremos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a:t>
            </a:r>
            <a:r>
              <a:rPr lang="es-ES" sz="2800" dirty="0">
                <a:latin typeface="Tahoma" panose="020B0604030504040204" pitchFamily="34" charset="0"/>
                <a:ea typeface="Tahoma" panose="020B0604030504040204" pitchFamily="34" charset="0"/>
                <a:cs typeface="Tahoma" panose="020B0604030504040204" pitchFamily="34" charset="0"/>
              </a:rPr>
              <a:t> cuanto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a:t>
            </a:r>
            <a:r>
              <a:rPr lang="es-ES" sz="2800" dirty="0">
                <a:latin typeface="Tahoma" panose="020B0604030504040204" pitchFamily="34" charset="0"/>
                <a:ea typeface="Tahoma" panose="020B0604030504040204" pitchFamily="34" charset="0"/>
                <a:cs typeface="Tahoma" panose="020B0604030504040204" pitchFamily="34" charset="0"/>
              </a:rPr>
              <a:t> sintamos la inclinación de tener comunión con Jesús. Si así lo hacemos, quebraremos las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a:t>
            </a:r>
            <a:r>
              <a:rPr lang="es-ES" sz="2800" dirty="0">
                <a:latin typeface="Tahoma" panose="020B0604030504040204" pitchFamily="34" charset="0"/>
                <a:ea typeface="Tahoma" panose="020B0604030504040204" pitchFamily="34" charset="0"/>
                <a:cs typeface="Tahoma" panose="020B0604030504040204" pitchFamily="34" charset="0"/>
              </a:rPr>
              <a:t> de Satanás, desaparecerán las nubes de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a:t>
            </a:r>
            <a:r>
              <a:rPr lang="es-ES" sz="2800" dirty="0">
                <a:latin typeface="Tahoma" panose="020B0604030504040204" pitchFamily="34" charset="0"/>
                <a:ea typeface="Tahoma" panose="020B0604030504040204" pitchFamily="34" charset="0"/>
                <a:cs typeface="Tahoma" panose="020B0604030504040204" pitchFamily="34" charset="0"/>
              </a:rPr>
              <a:t> y gozaremos de la dulce presencia de Jesús. [...]</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6542919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F31B06E4-A911-2648-A15D-0155900EBA09}"/>
            </a:ext>
          </a:extLst>
        </p:cNvPr>
        <p:cNvGrpSpPr/>
        <p:nvPr/>
      </p:nvGrpSpPr>
      <p:grpSpPr>
        <a:xfrm>
          <a:off x="0" y="0"/>
          <a:ext cx="0" cy="0"/>
          <a:chOff x="0" y="0"/>
          <a:chExt cx="0" cy="0"/>
        </a:xfrm>
      </p:grpSpPr>
      <p:sp>
        <p:nvSpPr>
          <p:cNvPr id="4" name="Rectángulo">
            <a:extLst>
              <a:ext uri="{FF2B5EF4-FFF2-40B4-BE49-F238E27FC236}">
                <a16:creationId xmlns:a16="http://schemas.microsoft.com/office/drawing/2014/main" id="{A4241ADD-E705-8B2E-243E-2E6CD06C6BC9}"/>
              </a:ext>
            </a:extLst>
          </p:cNvPr>
          <p:cNvSpPr/>
          <p:nvPr/>
        </p:nvSpPr>
        <p:spPr>
          <a:xfrm>
            <a:off x="818246" y="1000594"/>
            <a:ext cx="10555507" cy="4856812"/>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7476B729-3F16-F04B-6AA2-9B3A5DBA525E}"/>
              </a:ext>
            </a:extLst>
          </p:cNvPr>
          <p:cNvSpPr txBox="1"/>
          <p:nvPr/>
        </p:nvSpPr>
        <p:spPr>
          <a:xfrm>
            <a:off x="1938103" y="1443841"/>
            <a:ext cx="8315794" cy="3970318"/>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Las tinieblas del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a:t>
            </a:r>
            <a:r>
              <a:rPr lang="es-ES" sz="2800" dirty="0">
                <a:latin typeface="Tahoma" panose="020B0604030504040204" pitchFamily="34" charset="0"/>
                <a:ea typeface="Tahoma" panose="020B0604030504040204" pitchFamily="34" charset="0"/>
                <a:cs typeface="Tahoma" panose="020B0604030504040204" pitchFamily="34" charset="0"/>
              </a:rPr>
              <a:t> cercan a aquellos que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________________</a:t>
            </a:r>
            <a:r>
              <a:rPr lang="es-ES" sz="2800" dirty="0">
                <a:latin typeface="Tahoma" panose="020B0604030504040204" pitchFamily="34" charset="0"/>
                <a:ea typeface="Tahoma" panose="020B0604030504040204" pitchFamily="34" charset="0"/>
                <a:cs typeface="Tahoma" panose="020B0604030504040204" pitchFamily="34" charset="0"/>
              </a:rPr>
              <a:t>. Las tentaciones secretas del enemigo los incitan al pecado; y todo porque no se valen del privilegio que Dios les ha concedido de la bendita oración. ¿Por qué han de ser los hijos e hijas de Dios tan remisos para orar, cuando la oración es la llave en la mano de la fe para abrir el almacén del Cielo, en donde están atesorados los recursos infinitos de la Omnipotencia?</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8313921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a:extLst>
              <a:ext uri="{FF2B5EF4-FFF2-40B4-BE49-F238E27FC236}">
                <a16:creationId xmlns:a16="http://schemas.microsoft.com/office/drawing/2014/main" id="{BCA61EA5-F0B0-26DD-6D72-23FE3045A9D5}"/>
              </a:ext>
            </a:extLst>
          </p:cNvPr>
          <p:cNvSpPr/>
          <p:nvPr/>
        </p:nvSpPr>
        <p:spPr>
          <a:xfrm>
            <a:off x="818246" y="1697635"/>
            <a:ext cx="10555507" cy="3462729"/>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96EF5A6F-5623-EB07-95FE-B1DABB229E66}"/>
              </a:ext>
            </a:extLst>
          </p:cNvPr>
          <p:cNvSpPr txBox="1"/>
          <p:nvPr/>
        </p:nvSpPr>
        <p:spPr>
          <a:xfrm>
            <a:off x="2093197" y="2305615"/>
            <a:ext cx="8005606" cy="2246769"/>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Oremos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mucho más</a:t>
            </a:r>
            <a:r>
              <a:rPr lang="es-ES" sz="2800" dirty="0">
                <a:latin typeface="Tahoma" panose="020B0604030504040204" pitchFamily="34" charset="0"/>
                <a:ea typeface="Tahoma" panose="020B0604030504040204" pitchFamily="34" charset="0"/>
                <a:cs typeface="Tahoma" panose="020B0604030504040204" pitchFamily="34" charset="0"/>
              </a:rPr>
              <a:t> cuanto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menos</a:t>
            </a:r>
            <a:r>
              <a:rPr lang="es-ES" sz="2800" dirty="0">
                <a:latin typeface="Tahoma" panose="020B0604030504040204" pitchFamily="34" charset="0"/>
                <a:ea typeface="Tahoma" panose="020B0604030504040204" pitchFamily="34" charset="0"/>
                <a:cs typeface="Tahoma" panose="020B0604030504040204" pitchFamily="34" charset="0"/>
              </a:rPr>
              <a:t> sintamos la inclinación de tener comunión con Jesús. Si así lo hacemos, quebraremos las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trampas</a:t>
            </a:r>
            <a:r>
              <a:rPr lang="es-ES" sz="2800" dirty="0">
                <a:latin typeface="Tahoma" panose="020B0604030504040204" pitchFamily="34" charset="0"/>
                <a:ea typeface="Tahoma" panose="020B0604030504040204" pitchFamily="34" charset="0"/>
                <a:cs typeface="Tahoma" panose="020B0604030504040204" pitchFamily="34" charset="0"/>
              </a:rPr>
              <a:t> de Satanás, desaparecerán las nubes de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oscuridad</a:t>
            </a:r>
            <a:r>
              <a:rPr lang="es-ES" sz="2800" dirty="0">
                <a:latin typeface="Tahoma" panose="020B0604030504040204" pitchFamily="34" charset="0"/>
                <a:ea typeface="Tahoma" panose="020B0604030504040204" pitchFamily="34" charset="0"/>
                <a:cs typeface="Tahoma" panose="020B0604030504040204" pitchFamily="34" charset="0"/>
              </a:rPr>
              <a:t> y gozaremos de la dulce presencia de Jesús. [...]</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0448082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570EE440-1A7E-BEB9-DC54-B36CE0271C9D}"/>
              </a:ext>
            </a:extLst>
          </p:cNvPr>
          <p:cNvSpPr/>
          <p:nvPr/>
        </p:nvSpPr>
        <p:spPr>
          <a:xfrm>
            <a:off x="1203645" y="889787"/>
            <a:ext cx="3220754" cy="1107996"/>
          </a:xfrm>
          <a:prstGeom prst="rect">
            <a:avLst/>
          </a:prstGeom>
          <a:noFill/>
        </p:spPr>
        <p:txBody>
          <a:bodyPr wrap="none" lIns="91440" tIns="45720" rIns="91440" bIns="45720">
            <a:spAutoFit/>
          </a:bodyPr>
          <a:lstStyle/>
          <a:p>
            <a:pPr algn="ctr"/>
            <a:r>
              <a:rPr lang="es-ES" sz="6600" b="0" cap="none" spc="0" dirty="0">
                <a:ln w="0"/>
                <a:solidFill>
                  <a:srgbClr val="BFB34B"/>
                </a:solidFill>
                <a:effectLst>
                  <a:outerShdw blurRad="38100" dist="19050" dir="2700000" algn="tl" rotWithShape="0">
                    <a:schemeClr val="dk1">
                      <a:alpha val="40000"/>
                    </a:schemeClr>
                  </a:outerShdw>
                </a:effectLst>
                <a:latin typeface="Bernard MT Condensed" panose="02050806060905020404" pitchFamily="18" charset="0"/>
              </a:rPr>
              <a:t>Lección 2</a:t>
            </a:r>
          </a:p>
        </p:txBody>
      </p:sp>
      <p:pic>
        <p:nvPicPr>
          <p:cNvPr id="4" name="Imagen 3">
            <a:extLst>
              <a:ext uri="{FF2B5EF4-FFF2-40B4-BE49-F238E27FC236}">
                <a16:creationId xmlns:a16="http://schemas.microsoft.com/office/drawing/2014/main" id="{36611331-7CA6-BAF5-56AA-4B1D151E2D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0816" y="2428667"/>
            <a:ext cx="6248032" cy="1373133"/>
          </a:xfrm>
          <a:prstGeom prst="rect">
            <a:avLst/>
          </a:prstGeom>
        </p:spPr>
      </p:pic>
      <p:pic>
        <p:nvPicPr>
          <p:cNvPr id="6" name="Imagen 5">
            <a:extLst>
              <a:ext uri="{FF2B5EF4-FFF2-40B4-BE49-F238E27FC236}">
                <a16:creationId xmlns:a16="http://schemas.microsoft.com/office/drawing/2014/main" id="{9FA34561-4510-3A51-5D17-C28851E6E1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08303" y="3742766"/>
            <a:ext cx="6433498" cy="857058"/>
          </a:xfrm>
          <a:prstGeom prst="rect">
            <a:avLst/>
          </a:prstGeom>
        </p:spPr>
      </p:pic>
    </p:spTree>
    <p:extLst>
      <p:ext uri="{BB962C8B-B14F-4D97-AF65-F5344CB8AC3E}">
        <p14:creationId xmlns:p14="http://schemas.microsoft.com/office/powerpoint/2010/main" val="10317412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ángulo">
            <a:extLst>
              <a:ext uri="{FF2B5EF4-FFF2-40B4-BE49-F238E27FC236}">
                <a16:creationId xmlns:a16="http://schemas.microsoft.com/office/drawing/2014/main" id="{EDCA9ECE-50FE-7404-BA53-6310F32D2CAA}"/>
              </a:ext>
            </a:extLst>
          </p:cNvPr>
          <p:cNvSpPr/>
          <p:nvPr/>
        </p:nvSpPr>
        <p:spPr>
          <a:xfrm>
            <a:off x="818246" y="1000594"/>
            <a:ext cx="10555507" cy="4856812"/>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1F83DBF1-5D7A-5EA4-E2D1-6E303B347817}"/>
              </a:ext>
            </a:extLst>
          </p:cNvPr>
          <p:cNvSpPr txBox="1"/>
          <p:nvPr/>
        </p:nvSpPr>
        <p:spPr>
          <a:xfrm>
            <a:off x="1938103" y="1443841"/>
            <a:ext cx="8315794" cy="3970318"/>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Las tinieblas del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malo</a:t>
            </a:r>
            <a:r>
              <a:rPr lang="es-ES" sz="2800" dirty="0">
                <a:latin typeface="Tahoma" panose="020B0604030504040204" pitchFamily="34" charset="0"/>
                <a:ea typeface="Tahoma" panose="020B0604030504040204" pitchFamily="34" charset="0"/>
                <a:cs typeface="Tahoma" panose="020B0604030504040204" pitchFamily="34" charset="0"/>
              </a:rPr>
              <a:t> cercan a aquellos que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descuidan la oración</a:t>
            </a:r>
            <a:r>
              <a:rPr lang="es-ES" sz="2800" dirty="0">
                <a:latin typeface="Tahoma" panose="020B0604030504040204" pitchFamily="34" charset="0"/>
                <a:ea typeface="Tahoma" panose="020B0604030504040204" pitchFamily="34" charset="0"/>
                <a:cs typeface="Tahoma" panose="020B0604030504040204" pitchFamily="34" charset="0"/>
              </a:rPr>
              <a:t>. Las tentaciones secretas del enemigo los incitan al pecado; y todo porque no se valen del privilegio que Dios les ha concedido de la bendita oración. ¿Por qué han de ser los hijos e hijas de Dios tan remisos para orar, cuando la oración es la llave en la mano de la fe para abrir el almacén del Cielo, en donde están atesorados los recursos infinitos de la Omnipotencia?</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9812270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ángulo redondeado">
            <a:extLst>
              <a:ext uri="{FF2B5EF4-FFF2-40B4-BE49-F238E27FC236}">
                <a16:creationId xmlns:a16="http://schemas.microsoft.com/office/drawing/2014/main" id="{0081964E-260D-E927-D7E6-27C0928B30B9}"/>
              </a:ext>
            </a:extLst>
          </p:cNvPr>
          <p:cNvSpPr/>
          <p:nvPr/>
        </p:nvSpPr>
        <p:spPr>
          <a:xfrm>
            <a:off x="3999479" y="2407535"/>
            <a:ext cx="7651568" cy="3375673"/>
          </a:xfrm>
          <a:prstGeom prst="roundRect">
            <a:avLst>
              <a:gd name="adj" fmla="val 13991"/>
            </a:avLst>
          </a:prstGeom>
          <a:solidFill>
            <a:schemeClr val="accent4">
              <a:hueOff val="348544"/>
              <a:lumOff val="7139"/>
              <a:alpha val="29563"/>
            </a:scheme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4" name="CuadroTexto 3">
            <a:extLst>
              <a:ext uri="{FF2B5EF4-FFF2-40B4-BE49-F238E27FC236}">
                <a16:creationId xmlns:a16="http://schemas.microsoft.com/office/drawing/2014/main" id="{2E4A765A-A621-42CE-AA42-87DE2B858DA3}"/>
              </a:ext>
            </a:extLst>
          </p:cNvPr>
          <p:cNvSpPr txBox="1"/>
          <p:nvPr/>
        </p:nvSpPr>
        <p:spPr>
          <a:xfrm>
            <a:off x="4698622" y="2771534"/>
            <a:ext cx="6253281" cy="2246769"/>
          </a:xfrm>
          <a:prstGeom prst="rect">
            <a:avLst/>
          </a:prstGeom>
          <a:noFill/>
        </p:spPr>
        <p:txBody>
          <a:bodyPr wrap="square">
            <a:spAutoFit/>
          </a:bodyPr>
          <a:lstStyle/>
          <a:p>
            <a:pPr algn="ctr"/>
            <a:r>
              <a:rPr lang="es-ES" sz="2000" dirty="0">
                <a:latin typeface="Tahoma" panose="020B0604030504040204" pitchFamily="34" charset="0"/>
                <a:ea typeface="Tahoma" panose="020B0604030504040204" pitchFamily="34" charset="0"/>
                <a:cs typeface="Tahoma" panose="020B0604030504040204" pitchFamily="34" charset="0"/>
              </a:rPr>
              <a:t>Uno de los grandes secretos de la vida es el autocontrol. Sin embargo, vivimos en una sociedad impaciente, intolerante, superficial y que busca resultados inmediatos. Esto se refleja en el hogar. Perdemos la paciencia y el autocontrol ante nuestros hijos y nuestro cónyuge. </a:t>
            </a:r>
            <a:r>
              <a:rPr lang="es-ES" sz="2000" b="1" dirty="0">
                <a:latin typeface="Tahoma" panose="020B0604030504040204" pitchFamily="34" charset="0"/>
                <a:ea typeface="Tahoma" panose="020B0604030504040204" pitchFamily="34" charset="0"/>
                <a:cs typeface="Tahoma" panose="020B0604030504040204" pitchFamily="34" charset="0"/>
              </a:rPr>
              <a:t>¿Qué podemos hacer para cambiar esto?</a:t>
            </a:r>
            <a:endParaRPr lang="en-US" sz="2000" b="1" dirty="0">
              <a:latin typeface="Tahoma" panose="020B0604030504040204" pitchFamily="34" charset="0"/>
              <a:ea typeface="Tahoma" panose="020B0604030504040204" pitchFamily="34" charset="0"/>
              <a:cs typeface="Tahoma" panose="020B0604030504040204" pitchFamily="34" charset="0"/>
            </a:endParaRPr>
          </a:p>
        </p:txBody>
      </p:sp>
      <p:sp>
        <p:nvSpPr>
          <p:cNvPr id="6" name="Rectángulo 5">
            <a:extLst>
              <a:ext uri="{FF2B5EF4-FFF2-40B4-BE49-F238E27FC236}">
                <a16:creationId xmlns:a16="http://schemas.microsoft.com/office/drawing/2014/main" id="{AC3A945F-0AC2-EE7E-D7BA-FC451512E11F}"/>
              </a:ext>
            </a:extLst>
          </p:cNvPr>
          <p:cNvSpPr/>
          <p:nvPr/>
        </p:nvSpPr>
        <p:spPr>
          <a:xfrm>
            <a:off x="3999479" y="1484204"/>
            <a:ext cx="4760969" cy="923330"/>
          </a:xfrm>
          <a:prstGeom prst="rect">
            <a:avLst/>
          </a:prstGeom>
          <a:noFill/>
        </p:spPr>
        <p:txBody>
          <a:bodyPr wrap="square" lIns="91440" tIns="45720" rIns="91440" bIns="45720">
            <a:spAutoFit/>
          </a:bodyPr>
          <a:lstStyle/>
          <a:p>
            <a:pPr algn="ctr"/>
            <a:r>
              <a:rPr lang="es-ES" sz="5400" dirty="0">
                <a:ln w="0">
                  <a:solidFill>
                    <a:srgbClr val="BFB34B"/>
                  </a:solidFill>
                </a:ln>
                <a:solidFill>
                  <a:srgbClr val="BDAE48"/>
                </a:solidFill>
                <a:effectLst>
                  <a:outerShdw blurRad="38100" dist="19050" dir="2700000" algn="tl" rotWithShape="0">
                    <a:schemeClr val="dk1">
                      <a:alpha val="40000"/>
                    </a:schemeClr>
                  </a:outerShdw>
                </a:effectLst>
                <a:latin typeface="Bernard MT Condensed" panose="02050806060905020404" pitchFamily="18" charset="0"/>
              </a:rPr>
              <a:t>Para reflexionar</a:t>
            </a:r>
          </a:p>
        </p:txBody>
      </p:sp>
      <p:sp>
        <p:nvSpPr>
          <p:cNvPr id="3" name="CuadroTexto 2">
            <a:extLst>
              <a:ext uri="{FF2B5EF4-FFF2-40B4-BE49-F238E27FC236}">
                <a16:creationId xmlns:a16="http://schemas.microsoft.com/office/drawing/2014/main" id="{BF953F18-7DC7-8560-3D8B-87762BD25D2F}"/>
              </a:ext>
            </a:extLst>
          </p:cNvPr>
          <p:cNvSpPr txBox="1"/>
          <p:nvPr/>
        </p:nvSpPr>
        <p:spPr>
          <a:xfrm>
            <a:off x="4858403" y="5018303"/>
            <a:ext cx="6093500" cy="923330"/>
          </a:xfrm>
          <a:prstGeom prst="rect">
            <a:avLst/>
          </a:prstGeom>
          <a:noFill/>
        </p:spPr>
        <p:txBody>
          <a:bodyPr wrap="square">
            <a:spAutoFit/>
          </a:bodyPr>
          <a:lstStyle/>
          <a:p>
            <a:r>
              <a:rPr lang="en-US" dirty="0"/>
              <a:t>_________________________________________________________________________________________________________________________________________________________</a:t>
            </a:r>
          </a:p>
        </p:txBody>
      </p:sp>
    </p:spTree>
    <p:extLst>
      <p:ext uri="{BB962C8B-B14F-4D97-AF65-F5344CB8AC3E}">
        <p14:creationId xmlns:p14="http://schemas.microsoft.com/office/powerpoint/2010/main" val="7868768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ángulo redondeado">
            <a:extLst>
              <a:ext uri="{FF2B5EF4-FFF2-40B4-BE49-F238E27FC236}">
                <a16:creationId xmlns:a16="http://schemas.microsoft.com/office/drawing/2014/main" id="{1659CE85-0BF1-E66B-1302-2DDC864FA0CC}"/>
              </a:ext>
            </a:extLst>
          </p:cNvPr>
          <p:cNvSpPr/>
          <p:nvPr/>
        </p:nvSpPr>
        <p:spPr>
          <a:xfrm>
            <a:off x="3999479" y="1753849"/>
            <a:ext cx="7651568" cy="4029359"/>
          </a:xfrm>
          <a:prstGeom prst="roundRect">
            <a:avLst>
              <a:gd name="adj" fmla="val 13991"/>
            </a:avLst>
          </a:prstGeom>
          <a:solidFill>
            <a:srgbClr val="92D050">
              <a:alpha val="29563"/>
            </a:srgb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CE5D685F-D3C4-3402-E357-321BA384DA7C}"/>
              </a:ext>
            </a:extLst>
          </p:cNvPr>
          <p:cNvSpPr txBox="1"/>
          <p:nvPr/>
        </p:nvSpPr>
        <p:spPr>
          <a:xfrm>
            <a:off x="4413553" y="2198867"/>
            <a:ext cx="6823419" cy="3139321"/>
          </a:xfrm>
          <a:prstGeom prst="rect">
            <a:avLst/>
          </a:prstGeom>
          <a:noFill/>
        </p:spPr>
        <p:txBody>
          <a:bodyPr wrap="square">
            <a:spAutoFit/>
          </a:bodyPr>
          <a:lstStyle/>
          <a:p>
            <a:endParaRPr lang="es-ES" sz="1800" dirty="0">
              <a:latin typeface="Tahoma" panose="020B0604030504040204" pitchFamily="34" charset="0"/>
              <a:ea typeface="Tahoma" panose="020B0604030504040204" pitchFamily="34" charset="0"/>
              <a:cs typeface="Tahoma" panose="020B0604030504040204" pitchFamily="34" charset="0"/>
            </a:endParaRPr>
          </a:p>
          <a:p>
            <a:pPr algn="ctr"/>
            <a:r>
              <a:rPr lang="es-ES" sz="2000" dirty="0">
                <a:latin typeface="Tahoma" panose="020B0604030504040204" pitchFamily="34" charset="0"/>
                <a:ea typeface="Tahoma" panose="020B0604030504040204" pitchFamily="34" charset="0"/>
                <a:cs typeface="Tahoma" panose="020B0604030504040204" pitchFamily="34" charset="0"/>
              </a:rPr>
              <a:t>No ven [muchos creyentes] la importancia del conocimiento ni del control propios. No velan y oran, para no entrar en tentación. Si velaran, reconocerían sus puntos débiles, donde seguramente la tentación los atacará. Al velar y orar pueden proteger de tal modo sus puntos más débiles que se transformarán en los más fuertes, y pueden enfrentar la tentación sin ser vencidos. Cada seguidor de Cristo debiera examinarse diariamente, para que pueda conocer perfectamente su propia conducta (p. 23).</a:t>
            </a:r>
          </a:p>
        </p:txBody>
      </p:sp>
    </p:spTree>
    <p:extLst>
      <p:ext uri="{BB962C8B-B14F-4D97-AF65-F5344CB8AC3E}">
        <p14:creationId xmlns:p14="http://schemas.microsoft.com/office/powerpoint/2010/main" val="18745106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ACDBD4C9-BB24-AE87-F12F-A82E4304BCED}"/>
              </a:ext>
            </a:extLst>
          </p:cNvPr>
          <p:cNvSpPr txBox="1"/>
          <p:nvPr/>
        </p:nvSpPr>
        <p:spPr>
          <a:xfrm>
            <a:off x="1876614" y="1536174"/>
            <a:ext cx="8438772" cy="3785652"/>
          </a:xfrm>
          <a:prstGeom prst="rect">
            <a:avLst/>
          </a:prstGeom>
          <a:noFill/>
        </p:spPr>
        <p:txBody>
          <a:bodyPr wrap="square">
            <a:spAutoFit/>
          </a:bodyPr>
          <a:lstStyle/>
          <a:p>
            <a:pPr algn="ctr"/>
            <a:r>
              <a:rPr lang="es-ES" sz="2400" dirty="0">
                <a:latin typeface="Tahoma" panose="020B0604030504040204" pitchFamily="34" charset="0"/>
                <a:ea typeface="Tahoma" panose="020B0604030504040204" pitchFamily="34" charset="0"/>
                <a:cs typeface="Tahoma" panose="020B0604030504040204" pitchFamily="34" charset="0"/>
              </a:rPr>
              <a:t>Cuando las ciudades eran acalladas en el sueño de la medianoche, cuando cada hombre había ido a su casa, Cristo, nuestro ejemplo, se dirigía al Monte de los Olivos, y allí, en medio de los árboles que le ocultaban, pasaba toda la noche en oración. El que no tenía mancha de pecado, el que era alfolí de bendición, aquel cuya voz oían a la cuarta vela de la noche, cual bendición celestial, los aterrorizados discípulos, en medio de un mar tormentoso, y cuya palabra levantaba a los muertos de sus sepulcros, era el que hacía súplicas con fuerte clamor y lágrimas (p. 13).</a:t>
            </a:r>
            <a:endParaRPr lang="en-US" sz="24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924581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Rectángulo redondeado">
            <a:extLst>
              <a:ext uri="{FF2B5EF4-FFF2-40B4-BE49-F238E27FC236}">
                <a16:creationId xmlns:a16="http://schemas.microsoft.com/office/drawing/2014/main" id="{5BF9C101-CAE9-C5F3-4536-53882A8F44E6}"/>
              </a:ext>
            </a:extLst>
          </p:cNvPr>
          <p:cNvSpPr/>
          <p:nvPr/>
        </p:nvSpPr>
        <p:spPr>
          <a:xfrm>
            <a:off x="1524707" y="1685588"/>
            <a:ext cx="9142586" cy="3909994"/>
          </a:xfrm>
          <a:prstGeom prst="roundRect">
            <a:avLst>
              <a:gd name="adj" fmla="val 13991"/>
            </a:avLst>
          </a:prstGeom>
          <a:solidFill>
            <a:schemeClr val="accent4">
              <a:hueOff val="348544"/>
              <a:lumOff val="7139"/>
              <a:alpha val="29563"/>
            </a:scheme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FC48E76D-764B-E501-329B-F9D4EE3EFE45}"/>
              </a:ext>
            </a:extLst>
          </p:cNvPr>
          <p:cNvSpPr txBox="1"/>
          <p:nvPr/>
        </p:nvSpPr>
        <p:spPr>
          <a:xfrm>
            <a:off x="2333608" y="2732644"/>
            <a:ext cx="7524783" cy="1815882"/>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 Daniel se mantuvo fiel a las instrucciones religiosas que recibió en su infancia. </a:t>
            </a:r>
            <a:r>
              <a:rPr lang="es-ES" sz="2800" b="1" dirty="0">
                <a:latin typeface="Tahoma" panose="020B0604030504040204" pitchFamily="34" charset="0"/>
                <a:ea typeface="Tahoma" panose="020B0604030504040204" pitchFamily="34" charset="0"/>
                <a:cs typeface="Tahoma" panose="020B0604030504040204" pitchFamily="34" charset="0"/>
              </a:rPr>
              <a:t>¿Cuál es el secreto que lo hizo permanecer firme en Dios? </a:t>
            </a:r>
            <a:r>
              <a:rPr lang="es-ES" sz="2800" dirty="0">
                <a:latin typeface="Tahoma" panose="020B0604030504040204" pitchFamily="34" charset="0"/>
                <a:ea typeface="Tahoma" panose="020B0604030504040204" pitchFamily="34" charset="0"/>
                <a:cs typeface="Tahoma" panose="020B0604030504040204" pitchFamily="34" charset="0"/>
              </a:rPr>
              <a:t>(ver p. 14).</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
        <p:nvSpPr>
          <p:cNvPr id="4" name="01">
            <a:extLst>
              <a:ext uri="{FF2B5EF4-FFF2-40B4-BE49-F238E27FC236}">
                <a16:creationId xmlns:a16="http://schemas.microsoft.com/office/drawing/2014/main" id="{0C042625-EBD9-73FC-9861-6C2D743E232A}"/>
              </a:ext>
            </a:extLst>
          </p:cNvPr>
          <p:cNvSpPr/>
          <p:nvPr/>
        </p:nvSpPr>
        <p:spPr>
          <a:xfrm>
            <a:off x="437196" y="665645"/>
            <a:ext cx="3174105" cy="1765040"/>
          </a:xfrm>
          <a:custGeom>
            <a:avLst/>
            <a:gdLst/>
            <a:ahLst/>
            <a:cxnLst>
              <a:cxn ang="0">
                <a:pos x="wd2" y="hd2"/>
              </a:cxn>
              <a:cxn ang="5400000">
                <a:pos x="wd2" y="hd2"/>
              </a:cxn>
              <a:cxn ang="10800000">
                <a:pos x="wd2" y="hd2"/>
              </a:cxn>
              <a:cxn ang="16200000">
                <a:pos x="wd2" y="hd2"/>
              </a:cxn>
            </a:cxnLst>
            <a:rect l="0" t="0" r="r" b="b"/>
            <a:pathLst>
              <a:path w="21600" h="21600" extrusionOk="0">
                <a:moveTo>
                  <a:pt x="10603" y="0"/>
                </a:moveTo>
                <a:cubicBezTo>
                  <a:pt x="7967" y="0"/>
                  <a:pt x="5720" y="2939"/>
                  <a:pt x="4858" y="7062"/>
                </a:cubicBezTo>
                <a:cubicBezTo>
                  <a:pt x="4628" y="6992"/>
                  <a:pt x="4391" y="6953"/>
                  <a:pt x="4150" y="6953"/>
                </a:cubicBezTo>
                <a:cubicBezTo>
                  <a:pt x="1857" y="6953"/>
                  <a:pt x="0" y="10233"/>
                  <a:pt x="0" y="14278"/>
                </a:cubicBezTo>
                <a:cubicBezTo>
                  <a:pt x="0" y="18323"/>
                  <a:pt x="1857" y="21600"/>
                  <a:pt x="4150" y="21600"/>
                </a:cubicBezTo>
                <a:cubicBezTo>
                  <a:pt x="4193" y="21600"/>
                  <a:pt x="4237" y="21597"/>
                  <a:pt x="4279" y="21594"/>
                </a:cubicBezTo>
                <a:lnTo>
                  <a:pt x="10532" y="21597"/>
                </a:lnTo>
                <a:cubicBezTo>
                  <a:pt x="10555" y="21598"/>
                  <a:pt x="10579" y="21600"/>
                  <a:pt x="10603" y="21600"/>
                </a:cubicBezTo>
                <a:cubicBezTo>
                  <a:pt x="10626" y="21600"/>
                  <a:pt x="10648" y="21598"/>
                  <a:pt x="10672" y="21597"/>
                </a:cubicBezTo>
                <a:lnTo>
                  <a:pt x="18141" y="21600"/>
                </a:lnTo>
                <a:cubicBezTo>
                  <a:pt x="20051" y="21600"/>
                  <a:pt x="21600" y="18868"/>
                  <a:pt x="21600" y="15496"/>
                </a:cubicBezTo>
                <a:cubicBezTo>
                  <a:pt x="21600" y="12124"/>
                  <a:pt x="20051" y="9389"/>
                  <a:pt x="18141" y="9389"/>
                </a:cubicBezTo>
                <a:cubicBezTo>
                  <a:pt x="17627" y="9389"/>
                  <a:pt x="17139" y="9589"/>
                  <a:pt x="16701" y="9943"/>
                </a:cubicBezTo>
                <a:cubicBezTo>
                  <a:pt x="16453" y="4379"/>
                  <a:pt x="13819" y="0"/>
                  <a:pt x="10603" y="0"/>
                </a:cubicBezTo>
                <a:close/>
              </a:path>
            </a:pathLst>
          </a:custGeom>
          <a:solidFill>
            <a:srgbClr val="BBB05A"/>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xmlns:lc="http://schemas.openxmlformats.org/drawingml/2006/lockedCanvas" val="1"/>
            </a:ext>
          </a:ex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20000" b="0" i="0" u="none" strike="noStrike" cap="none" spc="0" normalizeH="0" baseline="0">
                <a:ln>
                  <a:noFill/>
                </a:ln>
                <a:solidFill>
                  <a:srgbClr val="523A37"/>
                </a:solidFill>
                <a:effectLst/>
                <a:uFillTx/>
                <a:latin typeface="Futura"/>
                <a:ea typeface="Futura"/>
                <a:cs typeface="Futura"/>
                <a:sym typeface="Futura"/>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marL="0" marR="0" lvl="0" indent="0" defTabSz="825500" rtl="0" eaLnBrk="1" fontAlgn="auto" latinLnBrk="0" hangingPunct="0">
              <a:lnSpc>
                <a:spcPct val="100000"/>
              </a:lnSpc>
              <a:spcBef>
                <a:spcPts val="0"/>
              </a:spcBef>
              <a:spcAft>
                <a:spcPts val="0"/>
              </a:spcAft>
              <a:buClrTx/>
              <a:buSzTx/>
              <a:buFontTx/>
              <a:buNone/>
              <a:tabLst/>
              <a:defRPr/>
            </a:pPr>
            <a:r>
              <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01</a:t>
            </a:r>
          </a:p>
        </p:txBody>
      </p:sp>
    </p:spTree>
    <p:extLst>
      <p:ext uri="{BB962C8B-B14F-4D97-AF65-F5344CB8AC3E}">
        <p14:creationId xmlns:p14="http://schemas.microsoft.com/office/powerpoint/2010/main" val="36874800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833BF027-C56F-9FCF-E254-CA8141C36BDB}"/>
            </a:ext>
          </a:extLst>
        </p:cNvPr>
        <p:cNvGrpSpPr/>
        <p:nvPr/>
      </p:nvGrpSpPr>
      <p:grpSpPr>
        <a:xfrm>
          <a:off x="0" y="0"/>
          <a:ext cx="0" cy="0"/>
          <a:chOff x="0" y="0"/>
          <a:chExt cx="0" cy="0"/>
        </a:xfrm>
      </p:grpSpPr>
      <p:sp>
        <p:nvSpPr>
          <p:cNvPr id="9" name="Rectángulo">
            <a:extLst>
              <a:ext uri="{FF2B5EF4-FFF2-40B4-BE49-F238E27FC236}">
                <a16:creationId xmlns:a16="http://schemas.microsoft.com/office/drawing/2014/main" id="{496DD4D3-3965-2AB2-8E18-C5633C75CDA1}"/>
              </a:ext>
            </a:extLst>
          </p:cNvPr>
          <p:cNvSpPr/>
          <p:nvPr/>
        </p:nvSpPr>
        <p:spPr>
          <a:xfrm>
            <a:off x="818246" y="764275"/>
            <a:ext cx="10555507" cy="5336273"/>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10" name="CuadroTexto 9">
            <a:extLst>
              <a:ext uri="{FF2B5EF4-FFF2-40B4-BE49-F238E27FC236}">
                <a16:creationId xmlns:a16="http://schemas.microsoft.com/office/drawing/2014/main" id="{BD300092-E891-CFF6-08D7-AB69D45D2BD9}"/>
              </a:ext>
            </a:extLst>
          </p:cNvPr>
          <p:cNvSpPr txBox="1"/>
          <p:nvPr/>
        </p:nvSpPr>
        <p:spPr>
          <a:xfrm>
            <a:off x="1158062" y="1228397"/>
            <a:ext cx="9875875" cy="4401205"/>
          </a:xfrm>
          <a:prstGeom prst="rect">
            <a:avLst/>
          </a:prstGeom>
          <a:noFill/>
        </p:spPr>
        <p:txBody>
          <a:bodyPr wrap="square" rtlCol="0">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Daniel estaba sujeto a las más severas tentaciones que pueden asaltar a los jóvenes de hoy en día; sin embargo era fiel a la instrucción religiosa recibida en los primeros años. Se hallaba rodeado por influencias calculadas para trastornar a los que vacilasen entre los principios y las inclinaciones; sin embargo, la Palabra de Dios lo presenta como un carácter intachable. Daniel </a:t>
            </a:r>
            <a:r>
              <a:rPr lang="es-ES" sz="2800" b="1" u="sng" dirty="0">
                <a:solidFill>
                  <a:srgbClr val="C00000"/>
                </a:solidFill>
                <a:latin typeface="Tahoma" panose="020B0604030504040204" pitchFamily="34" charset="0"/>
                <a:ea typeface="Tahoma" panose="020B0604030504040204" pitchFamily="34" charset="0"/>
                <a:cs typeface="Tahoma" panose="020B0604030504040204" pitchFamily="34" charset="0"/>
              </a:rPr>
              <a:t>__</a:t>
            </a:r>
            <a:r>
              <a:rPr lang="es-ES" sz="2800" dirty="0">
                <a:latin typeface="Tahoma" panose="020B0604030504040204" pitchFamily="34" charset="0"/>
                <a:ea typeface="Tahoma" panose="020B0604030504040204" pitchFamily="34" charset="0"/>
                <a:cs typeface="Tahoma" panose="020B0604030504040204" pitchFamily="34" charset="0"/>
              </a:rPr>
              <a:t> osó </a:t>
            </a:r>
            <a:r>
              <a:rPr lang="es-ES" sz="2800" b="1" u="sng" dirty="0">
                <a:solidFill>
                  <a:srgbClr val="C00000"/>
                </a:solidFill>
                <a:latin typeface="Tahoma" panose="020B0604030504040204" pitchFamily="34" charset="0"/>
                <a:ea typeface="Tahoma" panose="020B0604030504040204" pitchFamily="34" charset="0"/>
                <a:cs typeface="Tahoma" panose="020B0604030504040204" pitchFamily="34" charset="0"/>
              </a:rPr>
              <a:t>_____</a:t>
            </a:r>
            <a:r>
              <a:rPr lang="es-ES" sz="2800" dirty="0">
                <a:latin typeface="Tahoma" panose="020B0604030504040204" pitchFamily="34" charset="0"/>
                <a:ea typeface="Tahoma" panose="020B0604030504040204" pitchFamily="34" charset="0"/>
                <a:cs typeface="Tahoma" panose="020B0604030504040204" pitchFamily="34" charset="0"/>
              </a:rPr>
              <a:t> en </a:t>
            </a:r>
            <a:r>
              <a:rPr lang="es-ES" sz="2800" b="1" u="sng" dirty="0">
                <a:solidFill>
                  <a:srgbClr val="C00000"/>
                </a:solidFill>
                <a:latin typeface="Tahoma" panose="020B0604030504040204" pitchFamily="34" charset="0"/>
                <a:ea typeface="Tahoma" panose="020B0604030504040204" pitchFamily="34" charset="0"/>
                <a:cs typeface="Tahoma" panose="020B0604030504040204" pitchFamily="34" charset="0"/>
              </a:rPr>
              <a:t>____________</a:t>
            </a:r>
            <a:r>
              <a:rPr lang="es-ES" sz="2800" b="1" dirty="0">
                <a:solidFill>
                  <a:srgbClr val="C00000"/>
                </a:solidFill>
                <a:latin typeface="Tahoma" panose="020B0604030504040204" pitchFamily="34" charset="0"/>
                <a:ea typeface="Tahoma" panose="020B0604030504040204" pitchFamily="34" charset="0"/>
                <a:cs typeface="Tahoma" panose="020B0604030504040204" pitchFamily="34" charset="0"/>
              </a:rPr>
              <a:t> </a:t>
            </a:r>
            <a:r>
              <a:rPr lang="es-ES" sz="2800" dirty="0">
                <a:latin typeface="Tahoma" panose="020B0604030504040204" pitchFamily="34" charset="0"/>
                <a:ea typeface="Tahoma" panose="020B0604030504040204" pitchFamily="34" charset="0"/>
                <a:cs typeface="Tahoma" panose="020B0604030504040204" pitchFamily="34" charset="0"/>
              </a:rPr>
              <a:t>moral. La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a:t>
            </a:r>
            <a:r>
              <a:rPr lang="es-PE" sz="2800" dirty="0">
                <a:latin typeface="Tahoma" panose="020B0604030504040204" pitchFamily="34" charset="0"/>
                <a:ea typeface="Tahoma" panose="020B0604030504040204" pitchFamily="34" charset="0"/>
                <a:cs typeface="Tahoma" panose="020B0604030504040204" pitchFamily="34" charset="0"/>
              </a:rPr>
              <a:t> era para él una necesidad. Hizo de Dios su fortaleza, y el </a:t>
            </a:r>
            <a:r>
              <a:rPr lang="es-PE"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_____________</a:t>
            </a:r>
            <a:r>
              <a:rPr lang="es-PE" sz="2800" dirty="0">
                <a:latin typeface="Tahoma" panose="020B0604030504040204" pitchFamily="34" charset="0"/>
                <a:ea typeface="Tahoma" panose="020B0604030504040204" pitchFamily="34" charset="0"/>
                <a:cs typeface="Tahoma" panose="020B0604030504040204" pitchFamily="34" charset="0"/>
              </a:rPr>
              <a:t> estaba constantemente delante de él en todas las transacciones de la vida.</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5852613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Rectángulo">
            <a:extLst>
              <a:ext uri="{FF2B5EF4-FFF2-40B4-BE49-F238E27FC236}">
                <a16:creationId xmlns:a16="http://schemas.microsoft.com/office/drawing/2014/main" id="{1D348004-446C-9E10-2D39-ECA27ACE4481}"/>
              </a:ext>
            </a:extLst>
          </p:cNvPr>
          <p:cNvSpPr/>
          <p:nvPr/>
        </p:nvSpPr>
        <p:spPr>
          <a:xfrm>
            <a:off x="818246" y="764275"/>
            <a:ext cx="10555507" cy="5336273"/>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10" name="CuadroTexto 9">
            <a:extLst>
              <a:ext uri="{FF2B5EF4-FFF2-40B4-BE49-F238E27FC236}">
                <a16:creationId xmlns:a16="http://schemas.microsoft.com/office/drawing/2014/main" id="{3C0321DB-2ADB-2408-653A-9A4F97A67629}"/>
              </a:ext>
            </a:extLst>
          </p:cNvPr>
          <p:cNvSpPr txBox="1"/>
          <p:nvPr/>
        </p:nvSpPr>
        <p:spPr>
          <a:xfrm>
            <a:off x="1158062" y="1228397"/>
            <a:ext cx="9875875" cy="4401205"/>
          </a:xfrm>
          <a:prstGeom prst="rect">
            <a:avLst/>
          </a:prstGeom>
          <a:noFill/>
        </p:spPr>
        <p:txBody>
          <a:bodyPr wrap="square" rtlCol="0">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Daniel estaba sujeto a las más severas tentaciones que pueden asaltar a los jóvenes de hoy en día; sin embargo era fiel a la instrucción religiosa recibida en los primeros años. Se hallaba rodeado por influencias calculadas para trastornar a los que vacilasen entre los principios y las inclinaciones; sin embargo, la Palabra de Dios lo presenta como un carácter intachable. Daniel </a:t>
            </a:r>
            <a:r>
              <a:rPr lang="es-ES" sz="2800" b="1" u="sng" dirty="0">
                <a:solidFill>
                  <a:srgbClr val="C00000"/>
                </a:solidFill>
                <a:latin typeface="Tahoma" panose="020B0604030504040204" pitchFamily="34" charset="0"/>
                <a:ea typeface="Tahoma" panose="020B0604030504040204" pitchFamily="34" charset="0"/>
                <a:cs typeface="Tahoma" panose="020B0604030504040204" pitchFamily="34" charset="0"/>
              </a:rPr>
              <a:t>no</a:t>
            </a:r>
            <a:r>
              <a:rPr lang="es-ES" sz="2800" dirty="0">
                <a:latin typeface="Tahoma" panose="020B0604030504040204" pitchFamily="34" charset="0"/>
                <a:ea typeface="Tahoma" panose="020B0604030504040204" pitchFamily="34" charset="0"/>
                <a:cs typeface="Tahoma" panose="020B0604030504040204" pitchFamily="34" charset="0"/>
              </a:rPr>
              <a:t> osó </a:t>
            </a:r>
            <a:r>
              <a:rPr lang="es-ES" sz="2800" b="1" u="sng" dirty="0">
                <a:solidFill>
                  <a:srgbClr val="C00000"/>
                </a:solidFill>
                <a:latin typeface="Tahoma" panose="020B0604030504040204" pitchFamily="34" charset="0"/>
                <a:ea typeface="Tahoma" panose="020B0604030504040204" pitchFamily="34" charset="0"/>
                <a:cs typeface="Tahoma" panose="020B0604030504040204" pitchFamily="34" charset="0"/>
              </a:rPr>
              <a:t>confiar</a:t>
            </a:r>
            <a:r>
              <a:rPr lang="es-ES" sz="2800" dirty="0">
                <a:latin typeface="Tahoma" panose="020B0604030504040204" pitchFamily="34" charset="0"/>
                <a:ea typeface="Tahoma" panose="020B0604030504040204" pitchFamily="34" charset="0"/>
                <a:cs typeface="Tahoma" panose="020B0604030504040204" pitchFamily="34" charset="0"/>
              </a:rPr>
              <a:t> en </a:t>
            </a:r>
            <a:r>
              <a:rPr lang="es-ES" sz="2800" b="1" u="sng" dirty="0">
                <a:solidFill>
                  <a:srgbClr val="C00000"/>
                </a:solidFill>
                <a:latin typeface="Tahoma" panose="020B0604030504040204" pitchFamily="34" charset="0"/>
                <a:ea typeface="Tahoma" panose="020B0604030504040204" pitchFamily="34" charset="0"/>
                <a:cs typeface="Tahoma" panose="020B0604030504040204" pitchFamily="34" charset="0"/>
              </a:rPr>
              <a:t>su propio poder</a:t>
            </a:r>
            <a:r>
              <a:rPr lang="es-ES" sz="2800" dirty="0">
                <a:latin typeface="Tahoma" panose="020B0604030504040204" pitchFamily="34" charset="0"/>
                <a:ea typeface="Tahoma" panose="020B0604030504040204" pitchFamily="34" charset="0"/>
                <a:cs typeface="Tahoma" panose="020B0604030504040204" pitchFamily="34" charset="0"/>
              </a:rPr>
              <a:t> moral. La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oración</a:t>
            </a:r>
            <a:r>
              <a:rPr lang="es-PE" sz="2800" dirty="0">
                <a:latin typeface="Tahoma" panose="020B0604030504040204" pitchFamily="34" charset="0"/>
                <a:ea typeface="Tahoma" panose="020B0604030504040204" pitchFamily="34" charset="0"/>
                <a:cs typeface="Tahoma" panose="020B0604030504040204" pitchFamily="34" charset="0"/>
              </a:rPr>
              <a:t> era para él una necesidad. Hizo de Dios su fortaleza, y el </a:t>
            </a:r>
            <a:r>
              <a:rPr lang="es-PE"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temor del Señor</a:t>
            </a:r>
            <a:r>
              <a:rPr lang="es-PE" sz="2800" dirty="0">
                <a:latin typeface="Tahoma" panose="020B0604030504040204" pitchFamily="34" charset="0"/>
                <a:ea typeface="Tahoma" panose="020B0604030504040204" pitchFamily="34" charset="0"/>
                <a:cs typeface="Tahoma" panose="020B0604030504040204" pitchFamily="34" charset="0"/>
              </a:rPr>
              <a:t> estaba constantemente delante de él en todas las transacciones de la vida.</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2903449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51484E2C-ECD4-2D8F-E60F-713580CC6158}"/>
            </a:ext>
          </a:extLst>
        </p:cNvPr>
        <p:cNvGrpSpPr/>
        <p:nvPr/>
      </p:nvGrpSpPr>
      <p:grpSpPr>
        <a:xfrm>
          <a:off x="0" y="0"/>
          <a:ext cx="0" cy="0"/>
          <a:chOff x="0" y="0"/>
          <a:chExt cx="0" cy="0"/>
        </a:xfrm>
      </p:grpSpPr>
      <p:sp>
        <p:nvSpPr>
          <p:cNvPr id="7" name="Rectángulo redondeado">
            <a:extLst>
              <a:ext uri="{FF2B5EF4-FFF2-40B4-BE49-F238E27FC236}">
                <a16:creationId xmlns:a16="http://schemas.microsoft.com/office/drawing/2014/main" id="{3D72AD6C-5F5F-8591-801A-187E3936E773}"/>
              </a:ext>
            </a:extLst>
          </p:cNvPr>
          <p:cNvSpPr/>
          <p:nvPr/>
        </p:nvSpPr>
        <p:spPr>
          <a:xfrm>
            <a:off x="1524707" y="1685588"/>
            <a:ext cx="9142586" cy="3909994"/>
          </a:xfrm>
          <a:prstGeom prst="roundRect">
            <a:avLst>
              <a:gd name="adj" fmla="val 13991"/>
            </a:avLst>
          </a:prstGeom>
          <a:solidFill>
            <a:schemeClr val="accent4">
              <a:hueOff val="348544"/>
              <a:lumOff val="7139"/>
              <a:alpha val="29563"/>
            </a:scheme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0A752788-A808-FE06-821B-96046FAFFF94}"/>
              </a:ext>
            </a:extLst>
          </p:cNvPr>
          <p:cNvSpPr txBox="1"/>
          <p:nvPr/>
        </p:nvSpPr>
        <p:spPr>
          <a:xfrm>
            <a:off x="2548140" y="2925643"/>
            <a:ext cx="7095720" cy="2246769"/>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Vivimos días difíciles en los que el amor y la fe en Dios se están enfriando e incluso muriendo. </a:t>
            </a:r>
            <a:r>
              <a:rPr lang="es-ES" sz="2800" b="1" dirty="0">
                <a:latin typeface="Tahoma" panose="020B0604030504040204" pitchFamily="34" charset="0"/>
                <a:ea typeface="Tahoma" panose="020B0604030504040204" pitchFamily="34" charset="0"/>
                <a:cs typeface="Tahoma" panose="020B0604030504040204" pitchFamily="34" charset="0"/>
              </a:rPr>
              <a:t>¿Cómo podemos blindar nuestro hogar contra el enemigo y sus tentaciones? </a:t>
            </a:r>
            <a:r>
              <a:rPr lang="es-ES" sz="2800" dirty="0">
                <a:latin typeface="Tahoma" panose="020B0604030504040204" pitchFamily="34" charset="0"/>
                <a:ea typeface="Tahoma" panose="020B0604030504040204" pitchFamily="34" charset="0"/>
                <a:cs typeface="Tahoma" panose="020B0604030504040204" pitchFamily="34" charset="0"/>
              </a:rPr>
              <a:t>(ver p. 15).</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
        <p:nvSpPr>
          <p:cNvPr id="4" name="01">
            <a:extLst>
              <a:ext uri="{FF2B5EF4-FFF2-40B4-BE49-F238E27FC236}">
                <a16:creationId xmlns:a16="http://schemas.microsoft.com/office/drawing/2014/main" id="{D60ACBB1-D0E9-4BB8-C74D-38029481A228}"/>
              </a:ext>
            </a:extLst>
          </p:cNvPr>
          <p:cNvSpPr/>
          <p:nvPr/>
        </p:nvSpPr>
        <p:spPr>
          <a:xfrm>
            <a:off x="437196" y="665645"/>
            <a:ext cx="3174105" cy="1765040"/>
          </a:xfrm>
          <a:custGeom>
            <a:avLst/>
            <a:gdLst/>
            <a:ahLst/>
            <a:cxnLst>
              <a:cxn ang="0">
                <a:pos x="wd2" y="hd2"/>
              </a:cxn>
              <a:cxn ang="5400000">
                <a:pos x="wd2" y="hd2"/>
              </a:cxn>
              <a:cxn ang="10800000">
                <a:pos x="wd2" y="hd2"/>
              </a:cxn>
              <a:cxn ang="16200000">
                <a:pos x="wd2" y="hd2"/>
              </a:cxn>
            </a:cxnLst>
            <a:rect l="0" t="0" r="r" b="b"/>
            <a:pathLst>
              <a:path w="21600" h="21600" extrusionOk="0">
                <a:moveTo>
                  <a:pt x="10603" y="0"/>
                </a:moveTo>
                <a:cubicBezTo>
                  <a:pt x="7967" y="0"/>
                  <a:pt x="5720" y="2939"/>
                  <a:pt x="4858" y="7062"/>
                </a:cubicBezTo>
                <a:cubicBezTo>
                  <a:pt x="4628" y="6992"/>
                  <a:pt x="4391" y="6953"/>
                  <a:pt x="4150" y="6953"/>
                </a:cubicBezTo>
                <a:cubicBezTo>
                  <a:pt x="1857" y="6953"/>
                  <a:pt x="0" y="10233"/>
                  <a:pt x="0" y="14278"/>
                </a:cubicBezTo>
                <a:cubicBezTo>
                  <a:pt x="0" y="18323"/>
                  <a:pt x="1857" y="21600"/>
                  <a:pt x="4150" y="21600"/>
                </a:cubicBezTo>
                <a:cubicBezTo>
                  <a:pt x="4193" y="21600"/>
                  <a:pt x="4237" y="21597"/>
                  <a:pt x="4279" y="21594"/>
                </a:cubicBezTo>
                <a:lnTo>
                  <a:pt x="10532" y="21597"/>
                </a:lnTo>
                <a:cubicBezTo>
                  <a:pt x="10555" y="21598"/>
                  <a:pt x="10579" y="21600"/>
                  <a:pt x="10603" y="21600"/>
                </a:cubicBezTo>
                <a:cubicBezTo>
                  <a:pt x="10626" y="21600"/>
                  <a:pt x="10648" y="21598"/>
                  <a:pt x="10672" y="21597"/>
                </a:cubicBezTo>
                <a:lnTo>
                  <a:pt x="18141" y="21600"/>
                </a:lnTo>
                <a:cubicBezTo>
                  <a:pt x="20051" y="21600"/>
                  <a:pt x="21600" y="18868"/>
                  <a:pt x="21600" y="15496"/>
                </a:cubicBezTo>
                <a:cubicBezTo>
                  <a:pt x="21600" y="12124"/>
                  <a:pt x="20051" y="9389"/>
                  <a:pt x="18141" y="9389"/>
                </a:cubicBezTo>
                <a:cubicBezTo>
                  <a:pt x="17627" y="9389"/>
                  <a:pt x="17139" y="9589"/>
                  <a:pt x="16701" y="9943"/>
                </a:cubicBezTo>
                <a:cubicBezTo>
                  <a:pt x="16453" y="4379"/>
                  <a:pt x="13819" y="0"/>
                  <a:pt x="10603" y="0"/>
                </a:cubicBezTo>
                <a:close/>
              </a:path>
            </a:pathLst>
          </a:custGeom>
          <a:solidFill>
            <a:srgbClr val="BBB05A"/>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xmlns:lc="http://schemas.openxmlformats.org/drawingml/2006/lockedCanvas" val="1"/>
            </a:ext>
          </a:ex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20000" b="0" i="0" u="none" strike="noStrike" cap="none" spc="0" normalizeH="0" baseline="0">
                <a:ln>
                  <a:noFill/>
                </a:ln>
                <a:solidFill>
                  <a:srgbClr val="523A37"/>
                </a:solidFill>
                <a:effectLst/>
                <a:uFillTx/>
                <a:latin typeface="Futura"/>
                <a:ea typeface="Futura"/>
                <a:cs typeface="Futura"/>
                <a:sym typeface="Futura"/>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marL="0" marR="0" lvl="0" indent="0" defTabSz="825500" rtl="0" eaLnBrk="1" fontAlgn="auto" latinLnBrk="0" hangingPunct="0">
              <a:lnSpc>
                <a:spcPct val="100000"/>
              </a:lnSpc>
              <a:spcBef>
                <a:spcPts val="0"/>
              </a:spcBef>
              <a:spcAft>
                <a:spcPts val="0"/>
              </a:spcAft>
              <a:buClrTx/>
              <a:buSzTx/>
              <a:buFontTx/>
              <a:buNone/>
              <a:tabLst/>
              <a:defRPr/>
            </a:pPr>
            <a:r>
              <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0</a:t>
            </a:r>
            <a:r>
              <a:rPr kumimoji="0" lang="es-PE"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2</a:t>
            </a:r>
            <a:endPar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endParaRPr>
          </a:p>
        </p:txBody>
      </p:sp>
    </p:spTree>
    <p:extLst>
      <p:ext uri="{BB962C8B-B14F-4D97-AF65-F5344CB8AC3E}">
        <p14:creationId xmlns:p14="http://schemas.microsoft.com/office/powerpoint/2010/main" val="27246073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37AB3CEB-7F5E-409C-EF53-87B270BE6BC0}"/>
            </a:ext>
          </a:extLst>
        </p:cNvPr>
        <p:cNvGrpSpPr/>
        <p:nvPr/>
      </p:nvGrpSpPr>
      <p:grpSpPr>
        <a:xfrm>
          <a:off x="0" y="0"/>
          <a:ext cx="0" cy="0"/>
          <a:chOff x="0" y="0"/>
          <a:chExt cx="0" cy="0"/>
        </a:xfrm>
      </p:grpSpPr>
      <p:sp>
        <p:nvSpPr>
          <p:cNvPr id="2" name="Rectángulo">
            <a:extLst>
              <a:ext uri="{FF2B5EF4-FFF2-40B4-BE49-F238E27FC236}">
                <a16:creationId xmlns:a16="http://schemas.microsoft.com/office/drawing/2014/main" id="{0552022E-32C6-CA59-F26D-7F19CFCF0153}"/>
              </a:ext>
            </a:extLst>
          </p:cNvPr>
          <p:cNvSpPr/>
          <p:nvPr/>
        </p:nvSpPr>
        <p:spPr>
          <a:xfrm>
            <a:off x="818246" y="764275"/>
            <a:ext cx="10555507" cy="5336273"/>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3EFED895-28E4-851A-A6F1-E3AA8EB67313}"/>
              </a:ext>
            </a:extLst>
          </p:cNvPr>
          <p:cNvSpPr txBox="1"/>
          <p:nvPr/>
        </p:nvSpPr>
        <p:spPr>
          <a:xfrm>
            <a:off x="1133472" y="1228397"/>
            <a:ext cx="9925054" cy="4401205"/>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Como los patriarcas de la antigüedad, los que profesan amar a Dios deberían erigir un altar al Señor dondequiera que se establezcan. Si alguna vez hubo un tiempo cuando todo hogar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a:t>
            </a:r>
            <a:r>
              <a:rPr lang="es-ES" sz="2800" dirty="0">
                <a:latin typeface="Tahoma" panose="020B0604030504040204" pitchFamily="34" charset="0"/>
                <a:ea typeface="Tahoma" panose="020B0604030504040204" pitchFamily="34" charset="0"/>
                <a:cs typeface="Tahoma" panose="020B0604030504040204" pitchFamily="34" charset="0"/>
              </a:rPr>
              <a:t> una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______________</a:t>
            </a:r>
            <a:r>
              <a:rPr lang="es-ES" sz="2800" dirty="0">
                <a:latin typeface="Tahoma" panose="020B0604030504040204" pitchFamily="34" charset="0"/>
                <a:ea typeface="Tahoma" panose="020B0604030504040204" pitchFamily="34" charset="0"/>
                <a:cs typeface="Tahoma" panose="020B0604030504040204" pitchFamily="34" charset="0"/>
              </a:rPr>
              <a:t>, es ahora. Los padres y las madres deberían elevar sus corazones a menudo hacia Dios para suplicar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__________</a:t>
            </a:r>
            <a:r>
              <a:rPr lang="es-ES" sz="2800" dirty="0">
                <a:latin typeface="Tahoma" panose="020B0604030504040204" pitchFamily="34" charset="0"/>
                <a:ea typeface="Tahoma" panose="020B0604030504040204" pitchFamily="34" charset="0"/>
                <a:cs typeface="Tahoma" panose="020B0604030504040204" pitchFamily="34" charset="0"/>
              </a:rPr>
              <a:t> por ellos mismos y por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________</a:t>
            </a:r>
            <a:r>
              <a:rPr lang="es-ES" sz="2800" dirty="0">
                <a:latin typeface="Tahoma" panose="020B0604030504040204" pitchFamily="34" charset="0"/>
                <a:ea typeface="Tahoma" panose="020B0604030504040204" pitchFamily="34" charset="0"/>
                <a:cs typeface="Tahoma" panose="020B0604030504040204" pitchFamily="34" charset="0"/>
              </a:rPr>
              <a:t>. Que el padre, como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_______</a:t>
            </a:r>
            <a:r>
              <a:rPr lang="es-ES" sz="2800" dirty="0">
                <a:latin typeface="Tahoma" panose="020B0604030504040204" pitchFamily="34" charset="0"/>
                <a:ea typeface="Tahoma" panose="020B0604030504040204" pitchFamily="34" charset="0"/>
                <a:cs typeface="Tahoma" panose="020B0604030504040204" pitchFamily="34" charset="0"/>
              </a:rPr>
              <a:t> de la familia, ponga sobre el altar de Dios el sacrificio de la mañana y de la noche, mientras la esposa y los niños se le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a:t>
            </a:r>
            <a:r>
              <a:rPr lang="es-ES" sz="2800" dirty="0">
                <a:latin typeface="Tahoma" panose="020B0604030504040204" pitchFamily="34" charset="0"/>
                <a:ea typeface="Tahoma" panose="020B0604030504040204" pitchFamily="34" charset="0"/>
                <a:cs typeface="Tahoma" panose="020B0604030504040204" pitchFamily="34" charset="0"/>
              </a:rPr>
              <a:t> en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______</a:t>
            </a:r>
            <a:r>
              <a:rPr lang="es-ES" sz="2800" dirty="0">
                <a:latin typeface="Tahoma" panose="020B0604030504040204" pitchFamily="34" charset="0"/>
                <a:ea typeface="Tahoma" panose="020B0604030504040204" pitchFamily="34" charset="0"/>
                <a:cs typeface="Tahoma" panose="020B0604030504040204" pitchFamily="34" charset="0"/>
              </a:rPr>
              <a:t> y alabanza. Jesús se complace en morar en un hogar tal.</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1870094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a:extLst>
              <a:ext uri="{FF2B5EF4-FFF2-40B4-BE49-F238E27FC236}">
                <a16:creationId xmlns:a16="http://schemas.microsoft.com/office/drawing/2014/main" id="{71CC0A4D-387D-0D27-1244-1599811968F8}"/>
              </a:ext>
            </a:extLst>
          </p:cNvPr>
          <p:cNvSpPr/>
          <p:nvPr/>
        </p:nvSpPr>
        <p:spPr>
          <a:xfrm>
            <a:off x="818246" y="764275"/>
            <a:ext cx="10555507" cy="5336273"/>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62584F22-F17E-1492-3206-1D7C42AF65D8}"/>
              </a:ext>
            </a:extLst>
          </p:cNvPr>
          <p:cNvSpPr txBox="1"/>
          <p:nvPr/>
        </p:nvSpPr>
        <p:spPr>
          <a:xfrm>
            <a:off x="1133472" y="1228397"/>
            <a:ext cx="9925054" cy="4401205"/>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Como los patriarcas de la antigüedad, los que profesan amar a Dios deberían erigir un altar al Señor dondequiera que se establezcan. Si alguna vez hubo un tiempo cuando todo hogar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debería ser</a:t>
            </a:r>
            <a:r>
              <a:rPr lang="es-ES" sz="2800" dirty="0">
                <a:latin typeface="Tahoma" panose="020B0604030504040204" pitchFamily="34" charset="0"/>
                <a:ea typeface="Tahoma" panose="020B0604030504040204" pitchFamily="34" charset="0"/>
                <a:cs typeface="Tahoma" panose="020B0604030504040204" pitchFamily="34" charset="0"/>
              </a:rPr>
              <a:t> una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casa de oración</a:t>
            </a:r>
            <a:r>
              <a:rPr lang="es-ES" sz="2800" dirty="0">
                <a:latin typeface="Tahoma" panose="020B0604030504040204" pitchFamily="34" charset="0"/>
                <a:ea typeface="Tahoma" panose="020B0604030504040204" pitchFamily="34" charset="0"/>
                <a:cs typeface="Tahoma" panose="020B0604030504040204" pitchFamily="34" charset="0"/>
              </a:rPr>
              <a:t>, es ahora. Los padres y las madres deberían elevar sus corazones a menudo hacia Dios para suplicar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humildemente</a:t>
            </a:r>
            <a:r>
              <a:rPr lang="es-ES" sz="2800" dirty="0">
                <a:latin typeface="Tahoma" panose="020B0604030504040204" pitchFamily="34" charset="0"/>
                <a:ea typeface="Tahoma" panose="020B0604030504040204" pitchFamily="34" charset="0"/>
                <a:cs typeface="Tahoma" panose="020B0604030504040204" pitchFamily="34" charset="0"/>
              </a:rPr>
              <a:t> por ellos mismos y por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sus hijos</a:t>
            </a:r>
            <a:r>
              <a:rPr lang="es-ES" sz="2800" dirty="0">
                <a:latin typeface="Tahoma" panose="020B0604030504040204" pitchFamily="34" charset="0"/>
                <a:ea typeface="Tahoma" panose="020B0604030504040204" pitchFamily="34" charset="0"/>
                <a:cs typeface="Tahoma" panose="020B0604030504040204" pitchFamily="34" charset="0"/>
              </a:rPr>
              <a:t>. Que el padre, como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sacerdote</a:t>
            </a:r>
            <a:r>
              <a:rPr lang="es-ES" sz="2800" dirty="0">
                <a:latin typeface="Tahoma" panose="020B0604030504040204" pitchFamily="34" charset="0"/>
                <a:ea typeface="Tahoma" panose="020B0604030504040204" pitchFamily="34" charset="0"/>
                <a:cs typeface="Tahoma" panose="020B0604030504040204" pitchFamily="34" charset="0"/>
              </a:rPr>
              <a:t> de la familia, ponga sobre el altar de Dios el sacrificio de la mañana y de la noche, mientras la esposa y los niños se le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unen</a:t>
            </a:r>
            <a:r>
              <a:rPr lang="es-ES" sz="2800" dirty="0">
                <a:latin typeface="Tahoma" panose="020B0604030504040204" pitchFamily="34" charset="0"/>
                <a:ea typeface="Tahoma" panose="020B0604030504040204" pitchFamily="34" charset="0"/>
                <a:cs typeface="Tahoma" panose="020B0604030504040204" pitchFamily="34" charset="0"/>
              </a:rPr>
              <a:t> en </a:t>
            </a:r>
            <a:r>
              <a:rPr lang="es-ES" sz="2800" b="1" u="sng" dirty="0">
                <a:solidFill>
                  <a:srgbClr val="FF0000"/>
                </a:solidFill>
                <a:latin typeface="Tahoma" panose="020B0604030504040204" pitchFamily="34" charset="0"/>
                <a:ea typeface="Tahoma" panose="020B0604030504040204" pitchFamily="34" charset="0"/>
                <a:cs typeface="Tahoma" panose="020B0604030504040204" pitchFamily="34" charset="0"/>
              </a:rPr>
              <a:t>oración</a:t>
            </a:r>
            <a:r>
              <a:rPr lang="es-ES" sz="2800" dirty="0">
                <a:latin typeface="Tahoma" panose="020B0604030504040204" pitchFamily="34" charset="0"/>
                <a:ea typeface="Tahoma" panose="020B0604030504040204" pitchFamily="34" charset="0"/>
                <a:cs typeface="Tahoma" panose="020B0604030504040204" pitchFamily="34" charset="0"/>
              </a:rPr>
              <a:t> y alabanza. Jesús se complace en morar en un hogar tal.</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891229270"/>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433</TotalTime>
  <Words>1444</Words>
  <Application>Microsoft Macintosh PowerPoint</Application>
  <PresentationFormat>Widescreen</PresentationFormat>
  <Paragraphs>29</Paragraphs>
  <Slides>22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Arial</vt:lpstr>
      <vt:lpstr>Bernard MT Condensed</vt:lpstr>
      <vt:lpstr>Calibri</vt:lpstr>
      <vt:lpstr>Calibri Light</vt:lpstr>
      <vt:lpstr>Tahoma</vt:lpstr>
      <vt:lpstr>Tema de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Nelly Oscanoa</dc:creator>
  <cp:lastModifiedBy>DSA - Victor Diego Trivelato</cp:lastModifiedBy>
  <cp:revision>5</cp:revision>
  <dcterms:created xsi:type="dcterms:W3CDTF">2025-10-09T00:10:17Z</dcterms:created>
  <dcterms:modified xsi:type="dcterms:W3CDTF">2025-10-16T17:33:45Z</dcterms:modified>
</cp:coreProperties>
</file>