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9" r:id="rId4"/>
    <p:sldId id="271" r:id="rId5"/>
    <p:sldId id="293" r:id="rId6"/>
    <p:sldId id="272" r:id="rId7"/>
    <p:sldId id="275" r:id="rId8"/>
    <p:sldId id="294" r:id="rId9"/>
    <p:sldId id="278" r:id="rId10"/>
    <p:sldId id="280" r:id="rId11"/>
    <p:sldId id="296" r:id="rId12"/>
    <p:sldId id="297" r:id="rId13"/>
    <p:sldId id="282" r:id="rId14"/>
    <p:sldId id="295" r:id="rId15"/>
    <p:sldId id="288" r:id="rId16"/>
    <p:sldId id="298" r:id="rId17"/>
    <p:sldId id="299" r:id="rId18"/>
    <p:sldId id="289" r:id="rId19"/>
    <p:sldId id="284" r:id="rId20"/>
    <p:sldId id="290" r:id="rId21"/>
    <p:sldId id="301" r:id="rId22"/>
    <p:sldId id="302" r:id="rId23"/>
    <p:sldId id="285" r:id="rId24"/>
    <p:sldId id="300" r:id="rId25"/>
    <p:sldId id="303" r:id="rId26"/>
    <p:sldId id="306" r:id="rId27"/>
    <p:sldId id="307" r:id="rId28"/>
    <p:sldId id="304" r:id="rId29"/>
    <p:sldId id="305" r:id="rId30"/>
    <p:sldId id="258" r:id="rId31"/>
    <p:sldId id="292" r:id="rId32"/>
    <p:sldId id="308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B149"/>
    <a:srgbClr val="BDAE48"/>
    <a:srgbClr val="603913"/>
    <a:srgbClr val="BFB34B"/>
    <a:srgbClr val="D7D7D5"/>
    <a:srgbClr val="F6F3EC"/>
    <a:srgbClr val="D7CE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77" autoAdjust="0"/>
    <p:restoredTop sz="94668"/>
  </p:normalViewPr>
  <p:slideViewPr>
    <p:cSldViewPr snapToGrid="0">
      <p:cViewPr varScale="1">
        <p:scale>
          <a:sx n="96" d="100"/>
          <a:sy n="96" d="100"/>
        </p:scale>
        <p:origin x="184" y="6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82DC50-EFF5-7346-23C8-5C7963A8A5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DFC6670-27E7-AAFE-9168-23B0AE67FC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FF1BD9F-AEB3-8CE0-3F96-A0BA8BD2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4F5D-D781-4895-A372-9F8C985F317F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B97F491-3F74-994D-575C-11B8AF1D6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2FBE03-F0B5-633C-7F73-DDB3E3F43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A2EC5-2B52-405E-88C2-FDA2FCEE5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209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6F4A55-4039-D359-C499-53FFEC575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0239A03-E40A-AF6C-1984-EAD6CC9428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3B0F74A-C854-9FAA-02F2-A017D4754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4F5D-D781-4895-A372-9F8C985F317F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23D011-9CF9-3B8C-8FCA-A112BA54B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CB60224-F1DB-92F9-F4E1-6E4EFA48E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A2EC5-2B52-405E-88C2-FDA2FCEE5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597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9EB9F09-04F4-C9CC-C201-1B6BCA8D19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C1706DB-6C78-8EFB-4900-7045B286BB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1B526F6-D536-0D89-B6F9-267DB7C44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4F5D-D781-4895-A372-9F8C985F317F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6DF6332-A78D-2ADE-2E51-965DE8FD9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C249501-6BA2-C2CD-53FE-E0C5AA614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A2EC5-2B52-405E-88C2-FDA2FCEE5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116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150232-DA64-8496-F727-BEB1E26E6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616CF92-B18A-87C8-DB2F-2EE95062CC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C3602A8-2983-9734-FF90-1156F5220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4F5D-D781-4895-A372-9F8C985F317F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B21B201-50CA-CB41-5FDB-90DF52F1E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61A6216-F1A0-B371-19AF-464F9E70F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A2EC5-2B52-405E-88C2-FDA2FCEE5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36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305ED9-1AFE-85BE-2974-563EA4307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B43E0E5-099A-1AB2-DC70-1615853B94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73D47C-C4ED-798C-DAC2-072F0EFE9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4F5D-D781-4895-A372-9F8C985F317F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6365444-71AE-F02E-87B0-FCA65D368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9D4551A-DB92-30E4-3FEF-EA0372DE6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A2EC5-2B52-405E-88C2-FDA2FCEE5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18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0C8649-0AA3-4393-09F9-9551A4774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78A8DC4-934B-D488-9F0F-3661B3976F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016EF18-B479-42E0-CF95-AA17A96665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C8A1CCE-5F18-1E9B-4FE9-E1600021A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4F5D-D781-4895-A372-9F8C985F317F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DE00A42-1282-9D4A-581F-1DC38ADDD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0979DC5-6190-295D-D163-DEB7F4543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A2EC5-2B52-405E-88C2-FDA2FCEE5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016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FDC054-CBB1-8778-A2A5-CC07DA498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BD58FB3-C5A6-855D-EE1B-791918A7A8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D3AC68A-41BE-F84F-1B78-139D0F44C4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5DDD2B0-6D63-A645-0DBC-30C1C00A29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B0C6DAC-C4C6-0485-E8D5-69ED5363E0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31CD640-6893-F705-0179-DE969AC7B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4F5D-D781-4895-A372-9F8C985F317F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FAC91CC-52FE-8DDD-7A03-A64538952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4BDC700-BD61-D7C6-85DF-D5BC8BBF5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A2EC5-2B52-405E-88C2-FDA2FCEE5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99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461CA-0E43-3EE9-4BEE-176C9EC41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A8B7EF7-73B6-9D29-3A9B-6262AA36A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4F5D-D781-4895-A372-9F8C985F317F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3EF9BF0-1EC9-82CE-FE21-DA9E8AE42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B84B421-BB8E-37DE-9C8C-CD812D330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A2EC5-2B52-405E-88C2-FDA2FCEE5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208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9202A75-5A1E-5BCF-0332-55C94E2D3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4F5D-D781-4895-A372-9F8C985F317F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B2A6169-1963-241C-71FB-0EF17129E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0E7F101-B067-700E-1B07-6DD037275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A2EC5-2B52-405E-88C2-FDA2FCEE5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108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4F0A1A-288F-9AC3-94E8-D64B53060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A1328EA-6963-0FB8-A6B7-3CCE1F27F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5F3C0F9-5E89-C97D-77E2-49B188C3E8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869A3C7-04F9-1EE0-DEAE-A8CDBA5DC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4F5D-D781-4895-A372-9F8C985F317F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766D485-C7AA-583A-B65E-2C273B1B9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06CA245-77B0-B1A8-1EE0-5EA8C0B6D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A2EC5-2B52-405E-88C2-FDA2FCEE5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774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EC8535-F17B-BC0E-CFA1-0617F9E7B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F9642B1-3838-DCA0-CCB4-05FFF37268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AE65645-467C-ED66-10BE-FA3EB9E1B6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5890716-D45F-30D5-C687-EDB991BEF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4F5D-D781-4895-A372-9F8C985F317F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BE83C20-F4E8-E547-2305-67AE5D9E5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123A29E-1012-9E5E-EE73-223AA933D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A2EC5-2B52-405E-88C2-FDA2FCEE5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458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49E39F7-ADF1-6A30-7100-823C50DDC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A08FFB2-B2C7-1F96-50DD-03AFB626D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84F726-2520-42D0-4BA2-E0E1144AA0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64F5D-D781-4895-A372-9F8C985F317F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7C21CAD-0A97-C2BB-F265-23868FF8E1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9160D33-2CB8-9884-5F38-70980B6A84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A2EC5-2B52-405E-88C2-FDA2FCEE5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97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48268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57CD19-6F1A-E93E-AEFF-0D675A653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redondeado">
            <a:extLst>
              <a:ext uri="{FF2B5EF4-FFF2-40B4-BE49-F238E27FC236}">
                <a16:creationId xmlns:a16="http://schemas.microsoft.com/office/drawing/2014/main" id="{4069F3FA-F2C7-497E-05CE-309A0E738911}"/>
              </a:ext>
            </a:extLst>
          </p:cNvPr>
          <p:cNvSpPr/>
          <p:nvPr/>
        </p:nvSpPr>
        <p:spPr>
          <a:xfrm>
            <a:off x="1611850" y="1685588"/>
            <a:ext cx="9142586" cy="3909994"/>
          </a:xfrm>
          <a:prstGeom prst="roundRect">
            <a:avLst>
              <a:gd name="adj" fmla="val 13991"/>
            </a:avLst>
          </a:prstGeom>
          <a:solidFill>
            <a:schemeClr val="accent4">
              <a:hueOff val="348544"/>
              <a:lumOff val="7139"/>
              <a:alpha val="29563"/>
            </a:schemeClr>
          </a:solidFill>
          <a:ln w="12700">
            <a:miter lim="400000"/>
          </a:ln>
          <a:effectLst>
            <a:reflection stA="90289" endPos="40000" dir="5400000" sy="-100000" algn="bl" rotWithShape="0"/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55D79C8-3D87-D89F-7110-72DA3FA5FA1D}"/>
              </a:ext>
            </a:extLst>
          </p:cNvPr>
          <p:cNvSpPr txBox="1"/>
          <p:nvPr/>
        </p:nvSpPr>
        <p:spPr>
          <a:xfrm>
            <a:off x="2433074" y="2674305"/>
            <a:ext cx="732585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Los jóvenes se enfrentan a tentaciones constantes, y muchos terminan alejándose de los caminos de Dios. </a:t>
            </a:r>
            <a:r>
              <a:rPr lang="es-E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¿Cuál es el secreto para mantenerse firmes? ¿Cuál será el resultado de perseverar en situaciones difíciles? 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(ver p. 49)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01">
            <a:extLst>
              <a:ext uri="{FF2B5EF4-FFF2-40B4-BE49-F238E27FC236}">
                <a16:creationId xmlns:a16="http://schemas.microsoft.com/office/drawing/2014/main" id="{010E1888-D9E3-B697-ADA2-BB6932AE84A3}"/>
              </a:ext>
            </a:extLst>
          </p:cNvPr>
          <p:cNvSpPr/>
          <p:nvPr/>
        </p:nvSpPr>
        <p:spPr>
          <a:xfrm>
            <a:off x="437196" y="665645"/>
            <a:ext cx="3174105" cy="17650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3" y="0"/>
                </a:moveTo>
                <a:cubicBezTo>
                  <a:pt x="7967" y="0"/>
                  <a:pt x="5720" y="2939"/>
                  <a:pt x="4858" y="7062"/>
                </a:cubicBezTo>
                <a:cubicBezTo>
                  <a:pt x="4628" y="6992"/>
                  <a:pt x="4391" y="6953"/>
                  <a:pt x="4150" y="6953"/>
                </a:cubicBezTo>
                <a:cubicBezTo>
                  <a:pt x="1857" y="6953"/>
                  <a:pt x="0" y="10233"/>
                  <a:pt x="0" y="14278"/>
                </a:cubicBezTo>
                <a:cubicBezTo>
                  <a:pt x="0" y="18323"/>
                  <a:pt x="1857" y="21600"/>
                  <a:pt x="4150" y="21600"/>
                </a:cubicBezTo>
                <a:cubicBezTo>
                  <a:pt x="4193" y="21600"/>
                  <a:pt x="4237" y="21597"/>
                  <a:pt x="4279" y="21594"/>
                </a:cubicBezTo>
                <a:lnTo>
                  <a:pt x="10532" y="21597"/>
                </a:lnTo>
                <a:cubicBezTo>
                  <a:pt x="10555" y="21598"/>
                  <a:pt x="10579" y="21600"/>
                  <a:pt x="10603" y="21600"/>
                </a:cubicBezTo>
                <a:cubicBezTo>
                  <a:pt x="10626" y="21600"/>
                  <a:pt x="10648" y="21598"/>
                  <a:pt x="10672" y="21597"/>
                </a:cubicBezTo>
                <a:lnTo>
                  <a:pt x="18141" y="21600"/>
                </a:lnTo>
                <a:cubicBezTo>
                  <a:pt x="20051" y="21600"/>
                  <a:pt x="21600" y="18868"/>
                  <a:pt x="21600" y="15496"/>
                </a:cubicBezTo>
                <a:cubicBezTo>
                  <a:pt x="21600" y="12124"/>
                  <a:pt x="20051" y="9389"/>
                  <a:pt x="18141" y="9389"/>
                </a:cubicBezTo>
                <a:cubicBezTo>
                  <a:pt x="17627" y="9389"/>
                  <a:pt x="17139" y="9589"/>
                  <a:pt x="16701" y="9943"/>
                </a:cubicBezTo>
                <a:cubicBezTo>
                  <a:pt x="16453" y="4379"/>
                  <a:pt x="13819" y="0"/>
                  <a:pt x="10603" y="0"/>
                </a:cubicBezTo>
                <a:close/>
              </a:path>
            </a:pathLst>
          </a:custGeom>
          <a:solidFill>
            <a:srgbClr val="BBB05A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</a:ext>
          </a:ex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0" b="0" i="0" u="none" strike="noStrike" cap="none" spc="0" normalizeH="0" baseline="0">
                <a:ln>
                  <a:noFill/>
                </a:ln>
                <a:solidFill>
                  <a:srgbClr val="523A37"/>
                </a:solidFill>
                <a:effectLst/>
                <a:uFillTx/>
                <a:latin typeface="Futura"/>
                <a:ea typeface="Futura"/>
                <a:cs typeface="Futura"/>
                <a:sym typeface="Futura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0" marR="0" lvl="0" indent="0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0" b="0" i="0" u="none" strike="noStrike" kern="0" cap="none" spc="0" normalizeH="0" baseline="0" noProof="0" dirty="0">
                <a:ln>
                  <a:noFill/>
                </a:ln>
                <a:solidFill>
                  <a:srgbClr val="523A37"/>
                </a:solidFill>
                <a:effectLst/>
                <a:uLnTx/>
                <a:uFillTx/>
                <a:latin typeface="Bernard MT Condensed" panose="02050806060905020404" pitchFamily="18" charset="0"/>
                <a:sym typeface="Futura"/>
              </a:rPr>
              <a:t>0</a:t>
            </a:r>
            <a:r>
              <a:rPr lang="en-US" sz="10000" kern="0" dirty="0">
                <a:latin typeface="Bernard MT Condensed" panose="02050806060905020404" pitchFamily="18" charset="0"/>
              </a:rPr>
              <a:t>3</a:t>
            </a:r>
            <a:endParaRPr kumimoji="0" sz="10000" b="0" i="0" u="none" strike="noStrike" kern="0" cap="none" spc="0" normalizeH="0" baseline="0" noProof="0" dirty="0">
              <a:ln>
                <a:noFill/>
              </a:ln>
              <a:solidFill>
                <a:srgbClr val="523A37"/>
              </a:solidFill>
              <a:effectLst/>
              <a:uLnTx/>
              <a:uFillTx/>
              <a:latin typeface="Bernard MT Condensed" panose="02050806060905020404" pitchFamily="18" charset="0"/>
              <a:sym typeface="Futura"/>
            </a:endParaRPr>
          </a:p>
        </p:txBody>
      </p:sp>
    </p:spTree>
    <p:extLst>
      <p:ext uri="{BB962C8B-B14F-4D97-AF65-F5344CB8AC3E}">
        <p14:creationId xmlns:p14="http://schemas.microsoft.com/office/powerpoint/2010/main" val="29378273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3514C3-E450-7579-11B7-1EA3D61C3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">
            <a:extLst>
              <a:ext uri="{FF2B5EF4-FFF2-40B4-BE49-F238E27FC236}">
                <a16:creationId xmlns:a16="http://schemas.microsoft.com/office/drawing/2014/main" id="{4D245656-1B6F-2FA4-7AFD-DD27122ABF90}"/>
              </a:ext>
            </a:extLst>
          </p:cNvPr>
          <p:cNvSpPr/>
          <p:nvPr/>
        </p:nvSpPr>
        <p:spPr>
          <a:xfrm>
            <a:off x="818246" y="1371113"/>
            <a:ext cx="10555507" cy="411577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190500" dist="12700" dir="5400000" rotWithShape="0">
              <a:srgbClr val="000000"/>
            </a:outerShdw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5C77E61-2867-7758-CCFE-B9A90A420116}"/>
              </a:ext>
            </a:extLst>
          </p:cNvPr>
          <p:cNvSpPr txBox="1"/>
          <p:nvPr/>
        </p:nvSpPr>
        <p:spPr>
          <a:xfrm>
            <a:off x="1794453" y="1659284"/>
            <a:ext cx="860309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 se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la influencia de aquellos que los harían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y corromperían su moral, no serán vencidos por los ardides de Satanás.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diariamente a Dios, recibirán de él sabiduría y gracia para soportar el conflicto y las severas realidades de la vida y salir victoriosos. Solo se puede conservar la fidelidad y la serenidad de la mente mediante la vigilancia y la oración. [...]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6403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34E021-F19A-A7FF-1A27-C6AD0AA05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">
            <a:extLst>
              <a:ext uri="{FF2B5EF4-FFF2-40B4-BE49-F238E27FC236}">
                <a16:creationId xmlns:a16="http://schemas.microsoft.com/office/drawing/2014/main" id="{DDFA6111-B4F7-2685-C5C2-EC966C2D54DA}"/>
              </a:ext>
            </a:extLst>
          </p:cNvPr>
          <p:cNvSpPr/>
          <p:nvPr/>
        </p:nvSpPr>
        <p:spPr>
          <a:xfrm>
            <a:off x="1098697" y="1371113"/>
            <a:ext cx="9994606" cy="411577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190500" dist="12700" dir="5400000" rotWithShape="0">
              <a:srgbClr val="000000"/>
            </a:outerShdw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06CA52B-5715-123B-BC0E-7D6688EC7D72}"/>
              </a:ext>
            </a:extLst>
          </p:cNvPr>
          <p:cNvSpPr txBox="1"/>
          <p:nvPr/>
        </p:nvSpPr>
        <p:spPr>
          <a:xfrm>
            <a:off x="2238706" y="1874727"/>
            <a:ext cx="7714588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 aumentan para ellos las pruebas, deben saber que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está probando su fidelidad. Y en el mismo grado en que mantienen la integridad de carácter bajo circunstancias desalentadoras, aumentarán su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y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y se fortalecerán en espíritu.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948560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">
            <a:extLst>
              <a:ext uri="{FF2B5EF4-FFF2-40B4-BE49-F238E27FC236}">
                <a16:creationId xmlns:a16="http://schemas.microsoft.com/office/drawing/2014/main" id="{130F215C-958C-1920-B1F4-16701840EA1F}"/>
              </a:ext>
            </a:extLst>
          </p:cNvPr>
          <p:cNvSpPr/>
          <p:nvPr/>
        </p:nvSpPr>
        <p:spPr>
          <a:xfrm>
            <a:off x="818246" y="1371113"/>
            <a:ext cx="10555507" cy="411577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190500" dist="12700" dir="5400000" rotWithShape="0">
              <a:srgbClr val="000000"/>
            </a:outerShdw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6883BE9-68AF-CAF4-EC0C-F7F0EF488643}"/>
              </a:ext>
            </a:extLst>
          </p:cNvPr>
          <p:cNvSpPr txBox="1"/>
          <p:nvPr/>
        </p:nvSpPr>
        <p:spPr>
          <a:xfrm>
            <a:off x="1794453" y="1659284"/>
            <a:ext cx="860309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 se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separan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la influencia de aquellos que los harían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descarriar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y corromperían su moral, no serán vencidos por los ardides de Satanás.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Orando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diariamente a Dios, recibirán de él sabiduría y gracia para soportar el conflicto y las severas realidades de la vida y salir victoriosos. Solo se puede conservar la fidelidad y la serenidad de la mente mediante la vigilancia y la oración. [...]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2479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">
            <a:extLst>
              <a:ext uri="{FF2B5EF4-FFF2-40B4-BE49-F238E27FC236}">
                <a16:creationId xmlns:a16="http://schemas.microsoft.com/office/drawing/2014/main" id="{15A4B3E7-2B4A-45F6-F604-7192F0B29172}"/>
              </a:ext>
            </a:extLst>
          </p:cNvPr>
          <p:cNvSpPr/>
          <p:nvPr/>
        </p:nvSpPr>
        <p:spPr>
          <a:xfrm>
            <a:off x="818246" y="1371113"/>
            <a:ext cx="10555507" cy="411577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190500" dist="12700" dir="5400000" rotWithShape="0">
              <a:srgbClr val="000000"/>
            </a:outerShdw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2BDF179-78DD-E3F0-0557-795690739F48}"/>
              </a:ext>
            </a:extLst>
          </p:cNvPr>
          <p:cNvSpPr txBox="1"/>
          <p:nvPr/>
        </p:nvSpPr>
        <p:spPr>
          <a:xfrm>
            <a:off x="2238705" y="1874727"/>
            <a:ext cx="7714588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 aumentan para ellos las pruebas, deben saber que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Dios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está probando su fidelidad. Y en el mismo grado en que mantienen la integridad de carácter bajo circunstancias desalentadoras, aumentarán su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fuerza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estabilidad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y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poder para resistir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y se fortalecerán en espíritu.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789145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5EEA2C-121C-70C0-7953-ADAAE4311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redondeado">
            <a:extLst>
              <a:ext uri="{FF2B5EF4-FFF2-40B4-BE49-F238E27FC236}">
                <a16:creationId xmlns:a16="http://schemas.microsoft.com/office/drawing/2014/main" id="{BA094ABC-F890-2363-11DB-05C40B5C0350}"/>
              </a:ext>
            </a:extLst>
          </p:cNvPr>
          <p:cNvSpPr/>
          <p:nvPr/>
        </p:nvSpPr>
        <p:spPr>
          <a:xfrm>
            <a:off x="1524706" y="1898240"/>
            <a:ext cx="9142586" cy="3909994"/>
          </a:xfrm>
          <a:prstGeom prst="roundRect">
            <a:avLst>
              <a:gd name="adj" fmla="val 13991"/>
            </a:avLst>
          </a:prstGeom>
          <a:solidFill>
            <a:schemeClr val="accent4">
              <a:hueOff val="348544"/>
              <a:lumOff val="7139"/>
              <a:alpha val="29563"/>
            </a:schemeClr>
          </a:solidFill>
          <a:ln w="12700">
            <a:miter lim="400000"/>
          </a:ln>
          <a:effectLst>
            <a:reflection stA="90289" endPos="40000" dir="5400000" sy="-100000" algn="bl" rotWithShape="0"/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7BE4A99-5129-B4E3-BDEE-2CC5313490AC}"/>
              </a:ext>
            </a:extLst>
          </p:cNvPr>
          <p:cNvSpPr txBox="1"/>
          <p:nvPr/>
        </p:nvSpPr>
        <p:spPr>
          <a:xfrm>
            <a:off x="2317896" y="2565188"/>
            <a:ext cx="7556205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 todo momento influimos en la mente y el carácter, especialmente de nuestros hijos y de las personas más cercanas. </a:t>
            </a:r>
            <a:r>
              <a:rPr lang="es-E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¿Qué tipo de influencia podemos ejercer sobre ellos? 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 estamos en íntima comunión con Dios, </a:t>
            </a:r>
            <a:r>
              <a:rPr lang="es-E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¿qué ayuda tenemos para que nuestra influencia sea para bien? 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(ver p. 50)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01">
            <a:extLst>
              <a:ext uri="{FF2B5EF4-FFF2-40B4-BE49-F238E27FC236}">
                <a16:creationId xmlns:a16="http://schemas.microsoft.com/office/drawing/2014/main" id="{24B9B1B9-2D4B-1782-4256-27D4D468DFB7}"/>
              </a:ext>
            </a:extLst>
          </p:cNvPr>
          <p:cNvSpPr/>
          <p:nvPr/>
        </p:nvSpPr>
        <p:spPr>
          <a:xfrm>
            <a:off x="437196" y="665645"/>
            <a:ext cx="3174105" cy="17650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3" y="0"/>
                </a:moveTo>
                <a:cubicBezTo>
                  <a:pt x="7967" y="0"/>
                  <a:pt x="5720" y="2939"/>
                  <a:pt x="4858" y="7062"/>
                </a:cubicBezTo>
                <a:cubicBezTo>
                  <a:pt x="4628" y="6992"/>
                  <a:pt x="4391" y="6953"/>
                  <a:pt x="4150" y="6953"/>
                </a:cubicBezTo>
                <a:cubicBezTo>
                  <a:pt x="1857" y="6953"/>
                  <a:pt x="0" y="10233"/>
                  <a:pt x="0" y="14278"/>
                </a:cubicBezTo>
                <a:cubicBezTo>
                  <a:pt x="0" y="18323"/>
                  <a:pt x="1857" y="21600"/>
                  <a:pt x="4150" y="21600"/>
                </a:cubicBezTo>
                <a:cubicBezTo>
                  <a:pt x="4193" y="21600"/>
                  <a:pt x="4237" y="21597"/>
                  <a:pt x="4279" y="21594"/>
                </a:cubicBezTo>
                <a:lnTo>
                  <a:pt x="10532" y="21597"/>
                </a:lnTo>
                <a:cubicBezTo>
                  <a:pt x="10555" y="21598"/>
                  <a:pt x="10579" y="21600"/>
                  <a:pt x="10603" y="21600"/>
                </a:cubicBezTo>
                <a:cubicBezTo>
                  <a:pt x="10626" y="21600"/>
                  <a:pt x="10648" y="21598"/>
                  <a:pt x="10672" y="21597"/>
                </a:cubicBezTo>
                <a:lnTo>
                  <a:pt x="18141" y="21600"/>
                </a:lnTo>
                <a:cubicBezTo>
                  <a:pt x="20051" y="21600"/>
                  <a:pt x="21600" y="18868"/>
                  <a:pt x="21600" y="15496"/>
                </a:cubicBezTo>
                <a:cubicBezTo>
                  <a:pt x="21600" y="12124"/>
                  <a:pt x="20051" y="9389"/>
                  <a:pt x="18141" y="9389"/>
                </a:cubicBezTo>
                <a:cubicBezTo>
                  <a:pt x="17627" y="9389"/>
                  <a:pt x="17139" y="9589"/>
                  <a:pt x="16701" y="9943"/>
                </a:cubicBezTo>
                <a:cubicBezTo>
                  <a:pt x="16453" y="4379"/>
                  <a:pt x="13819" y="0"/>
                  <a:pt x="10603" y="0"/>
                </a:cubicBezTo>
                <a:close/>
              </a:path>
            </a:pathLst>
          </a:custGeom>
          <a:solidFill>
            <a:srgbClr val="BBB05A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</a:ext>
          </a:ex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0" b="0" i="0" u="none" strike="noStrike" cap="none" spc="0" normalizeH="0" baseline="0">
                <a:ln>
                  <a:noFill/>
                </a:ln>
                <a:solidFill>
                  <a:srgbClr val="523A37"/>
                </a:solidFill>
                <a:effectLst/>
                <a:uFillTx/>
                <a:latin typeface="Futura"/>
                <a:ea typeface="Futura"/>
                <a:cs typeface="Futura"/>
                <a:sym typeface="Futura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0" marR="0" lvl="0" indent="0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0" b="0" i="0" u="none" strike="noStrike" kern="0" cap="none" spc="0" normalizeH="0" baseline="0" noProof="0" dirty="0">
                <a:ln>
                  <a:noFill/>
                </a:ln>
                <a:solidFill>
                  <a:srgbClr val="523A37"/>
                </a:solidFill>
                <a:effectLst/>
                <a:uLnTx/>
                <a:uFillTx/>
                <a:latin typeface="Bernard MT Condensed" panose="02050806060905020404" pitchFamily="18" charset="0"/>
                <a:sym typeface="Futura"/>
              </a:rPr>
              <a:t>0</a:t>
            </a:r>
            <a:r>
              <a:rPr kumimoji="0" lang="en-US" sz="10000" b="0" i="0" u="none" strike="noStrike" kern="0" cap="none" spc="0" normalizeH="0" baseline="0" noProof="0" dirty="0">
                <a:ln>
                  <a:noFill/>
                </a:ln>
                <a:solidFill>
                  <a:srgbClr val="523A37"/>
                </a:solidFill>
                <a:effectLst/>
                <a:uLnTx/>
                <a:uFillTx/>
                <a:latin typeface="Bernard MT Condensed" panose="02050806060905020404" pitchFamily="18" charset="0"/>
                <a:sym typeface="Futura"/>
              </a:rPr>
              <a:t>4</a:t>
            </a:r>
            <a:endParaRPr kumimoji="0" sz="10000" b="0" i="0" u="none" strike="noStrike" kern="0" cap="none" spc="0" normalizeH="0" baseline="0" noProof="0" dirty="0">
              <a:ln>
                <a:noFill/>
              </a:ln>
              <a:solidFill>
                <a:srgbClr val="523A37"/>
              </a:solidFill>
              <a:effectLst/>
              <a:uLnTx/>
              <a:uFillTx/>
              <a:latin typeface="Bernard MT Condensed" panose="02050806060905020404" pitchFamily="18" charset="0"/>
              <a:sym typeface="Futura"/>
            </a:endParaRPr>
          </a:p>
        </p:txBody>
      </p:sp>
    </p:spTree>
    <p:extLst>
      <p:ext uri="{BB962C8B-B14F-4D97-AF65-F5344CB8AC3E}">
        <p14:creationId xmlns:p14="http://schemas.microsoft.com/office/powerpoint/2010/main" val="33218262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B30BB7-BE68-01CB-DCFC-F1B9B98233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">
            <a:extLst>
              <a:ext uri="{FF2B5EF4-FFF2-40B4-BE49-F238E27FC236}">
                <a16:creationId xmlns:a16="http://schemas.microsoft.com/office/drawing/2014/main" id="{DB0432EC-D6B5-12EB-D63A-62C6070025CF}"/>
              </a:ext>
            </a:extLst>
          </p:cNvPr>
          <p:cNvSpPr/>
          <p:nvPr/>
        </p:nvSpPr>
        <p:spPr>
          <a:xfrm>
            <a:off x="818246" y="1158948"/>
            <a:ext cx="10555507" cy="454010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190500" dist="12700" dir="5400000" rotWithShape="0">
              <a:srgbClr val="000000"/>
            </a:outerShdw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2A7FC8C-F4D1-E19D-1653-F711FCD9A701}"/>
              </a:ext>
            </a:extLst>
          </p:cNvPr>
          <p:cNvSpPr txBox="1"/>
          <p:nvPr/>
        </p:nvSpPr>
        <p:spPr>
          <a:xfrm>
            <a:off x="1484858" y="1659284"/>
            <a:ext cx="9222282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Todos tienen una influencia sobre los caracteres y las mentes de otros para el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 para el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Y la influencia que usted ejerce está registrada en el libro de memorias en el Cielo. Un ángel le atiende, y toma registro de sus palabras y acciones. Cuando se levanta en la mañana, ¿siente su propia impotencia y su necesidad del poder de Dios? ¿Da a conocer sus deseos a su Padre celestial humildemente y con corazón sincero?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606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8CB5E4-8F13-970B-4A5D-73E5EC0AA1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">
            <a:extLst>
              <a:ext uri="{FF2B5EF4-FFF2-40B4-BE49-F238E27FC236}">
                <a16:creationId xmlns:a16="http://schemas.microsoft.com/office/drawing/2014/main" id="{53884CC9-AD9E-8ADF-C80E-008E72D9E524}"/>
              </a:ext>
            </a:extLst>
          </p:cNvPr>
          <p:cNvSpPr/>
          <p:nvPr/>
        </p:nvSpPr>
        <p:spPr>
          <a:xfrm>
            <a:off x="818246" y="552691"/>
            <a:ext cx="10555507" cy="57526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190500" dist="12700" dir="5400000" rotWithShape="0">
              <a:srgbClr val="000000"/>
            </a:outerShdw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BA7654D-4D87-00C1-9183-AAD9D40DB698}"/>
              </a:ext>
            </a:extLst>
          </p:cNvPr>
          <p:cNvSpPr txBox="1"/>
          <p:nvPr/>
        </p:nvSpPr>
        <p:spPr>
          <a:xfrm>
            <a:off x="1628397" y="797510"/>
            <a:ext cx="8935204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 es así, los ángeles anotan sus oraciones, y si esas oraciones no han salido de labios fingidos, cuando está en peligro de hacer el mal inconscientemente, y ejerce una influencia que llevará a otros a hacer lo malo, su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_______________</a:t>
            </a:r>
            <a:r>
              <a:rPr lang="es-ES" sz="2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estará a su lado, instándole a tomar un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sus palabras para usted, e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en sus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Si siente que no hay ningún peligro, y si no ofrece ninguna oración en busca de auxilio y fortaleza para resistir a la tentación, seguramente se desviará; su descuido del deber se marcará en el libro del Dios del Cielo, y se lo hallará falto en el día del juicio.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8518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">
            <a:extLst>
              <a:ext uri="{FF2B5EF4-FFF2-40B4-BE49-F238E27FC236}">
                <a16:creationId xmlns:a16="http://schemas.microsoft.com/office/drawing/2014/main" id="{E40A3C16-D6CC-BD93-E492-2678A022D4A2}"/>
              </a:ext>
            </a:extLst>
          </p:cNvPr>
          <p:cNvSpPr/>
          <p:nvPr/>
        </p:nvSpPr>
        <p:spPr>
          <a:xfrm>
            <a:off x="818246" y="1158948"/>
            <a:ext cx="10555507" cy="454010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190500" dist="12700" dir="5400000" rotWithShape="0">
              <a:srgbClr val="000000"/>
            </a:outerShdw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346548A-6958-7426-302F-30127FFD1321}"/>
              </a:ext>
            </a:extLst>
          </p:cNvPr>
          <p:cNvSpPr txBox="1"/>
          <p:nvPr/>
        </p:nvSpPr>
        <p:spPr>
          <a:xfrm>
            <a:off x="1484858" y="1659284"/>
            <a:ext cx="9222282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Todos tienen una influencia sobre los caracteres y las mentes de otros para el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bien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 para el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mal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Y la influencia que usted ejerce está registrada en el libro de memorias en el Cielo. Un ángel le atiende, y toma registro de sus palabras y acciones. Cuando se levanta en la mañana, ¿siente su propia impotencia y su necesidad del poder de Dios? ¿Da a conocer sus deseos a su Padre celestial humildemente y con corazón sincero?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335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">
            <a:extLst>
              <a:ext uri="{FF2B5EF4-FFF2-40B4-BE49-F238E27FC236}">
                <a16:creationId xmlns:a16="http://schemas.microsoft.com/office/drawing/2014/main" id="{2B9E1755-E262-415D-1DDA-09C3BA4E7935}"/>
              </a:ext>
            </a:extLst>
          </p:cNvPr>
          <p:cNvSpPr/>
          <p:nvPr/>
        </p:nvSpPr>
        <p:spPr>
          <a:xfrm>
            <a:off x="818246" y="552691"/>
            <a:ext cx="10555507" cy="57526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190500" dist="12700" dir="5400000" rotWithShape="0">
              <a:srgbClr val="000000"/>
            </a:outerShdw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A0EAE3D-AD0C-FB7C-17C9-327B3F8D53B4}"/>
              </a:ext>
            </a:extLst>
          </p:cNvPr>
          <p:cNvSpPr txBox="1"/>
          <p:nvPr/>
        </p:nvSpPr>
        <p:spPr>
          <a:xfrm>
            <a:off x="1628397" y="797510"/>
            <a:ext cx="8935204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 es así, los ángeles anotan sus oraciones, y si esas oraciones no han salido de labios fingidos, cuando está en peligro de hacer el mal inconscientemente, y ejerce una influencia que llevará a otros a hacer lo malo, su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ángel de la guardia 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estará a su lado, instándole a tomar un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mejor curso de acción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escogiendo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sus palabras para usted, e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influyendo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en sus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acciones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Si siente que no hay ningún peligro, y si no ofrece ninguna oración en busca de auxilio y fortaleza para resistir a la tentación, seguramente se desviará; su descuido del deber se marcará en el libro del Dios del Cielo, y se lo hallará falto en el día del juicio.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32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70EE440-1A7E-BEB9-DC54-B36CE0271C9D}"/>
              </a:ext>
            </a:extLst>
          </p:cNvPr>
          <p:cNvSpPr/>
          <p:nvPr/>
        </p:nvSpPr>
        <p:spPr>
          <a:xfrm>
            <a:off x="1203645" y="889787"/>
            <a:ext cx="322075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6600" b="0" cap="none" spc="0" dirty="0">
                <a:ln w="0"/>
                <a:solidFill>
                  <a:srgbClr val="BFB34B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rnard MT Condensed" panose="02050806060905020404" pitchFamily="18" charset="0"/>
              </a:rPr>
              <a:t>Lección 5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9A56132-5B42-D33A-1B83-D8E263F42D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912" y="2825925"/>
            <a:ext cx="6420974" cy="120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7412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515EB1-EF4A-01B0-23E5-70A07F3023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redondeado">
            <a:extLst>
              <a:ext uri="{FF2B5EF4-FFF2-40B4-BE49-F238E27FC236}">
                <a16:creationId xmlns:a16="http://schemas.microsoft.com/office/drawing/2014/main" id="{74DD2F62-A77E-772B-1B5E-B49EB6FC5335}"/>
              </a:ext>
            </a:extLst>
          </p:cNvPr>
          <p:cNvSpPr/>
          <p:nvPr/>
        </p:nvSpPr>
        <p:spPr>
          <a:xfrm>
            <a:off x="1611850" y="1685588"/>
            <a:ext cx="9142586" cy="3909994"/>
          </a:xfrm>
          <a:prstGeom prst="roundRect">
            <a:avLst>
              <a:gd name="adj" fmla="val 13991"/>
            </a:avLst>
          </a:prstGeom>
          <a:solidFill>
            <a:schemeClr val="accent4">
              <a:hueOff val="348544"/>
              <a:lumOff val="7139"/>
              <a:alpha val="29563"/>
            </a:schemeClr>
          </a:solidFill>
          <a:ln w="12700">
            <a:miter lim="400000"/>
          </a:ln>
          <a:effectLst>
            <a:reflection stA="90289" endPos="40000" dir="5400000" sy="-100000" algn="bl" rotWithShape="0"/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28A9B34-2FA4-D47B-9943-E7BE56728DBA}"/>
              </a:ext>
            </a:extLst>
          </p:cNvPr>
          <p:cNvSpPr txBox="1"/>
          <p:nvPr/>
        </p:nvSpPr>
        <p:spPr>
          <a:xfrm>
            <a:off x="2355198" y="2674305"/>
            <a:ext cx="748160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 familias han sufrido fuertes ataques del enemigo, y muchas de ellas se están desintegrando. Por eso, </a:t>
            </a:r>
            <a:r>
              <a:rPr lang="es-E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¿qué es necesario presentar y suplicar al Señor al reunir a la familia cada mañana y cada noche? 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(ver p. 51).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01">
            <a:extLst>
              <a:ext uri="{FF2B5EF4-FFF2-40B4-BE49-F238E27FC236}">
                <a16:creationId xmlns:a16="http://schemas.microsoft.com/office/drawing/2014/main" id="{F60F5426-5A0E-DFBF-0907-A0FD3DD7EEC5}"/>
              </a:ext>
            </a:extLst>
          </p:cNvPr>
          <p:cNvSpPr/>
          <p:nvPr/>
        </p:nvSpPr>
        <p:spPr>
          <a:xfrm>
            <a:off x="437196" y="665645"/>
            <a:ext cx="3174105" cy="17650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3" y="0"/>
                </a:moveTo>
                <a:cubicBezTo>
                  <a:pt x="7967" y="0"/>
                  <a:pt x="5720" y="2939"/>
                  <a:pt x="4858" y="7062"/>
                </a:cubicBezTo>
                <a:cubicBezTo>
                  <a:pt x="4628" y="6992"/>
                  <a:pt x="4391" y="6953"/>
                  <a:pt x="4150" y="6953"/>
                </a:cubicBezTo>
                <a:cubicBezTo>
                  <a:pt x="1857" y="6953"/>
                  <a:pt x="0" y="10233"/>
                  <a:pt x="0" y="14278"/>
                </a:cubicBezTo>
                <a:cubicBezTo>
                  <a:pt x="0" y="18323"/>
                  <a:pt x="1857" y="21600"/>
                  <a:pt x="4150" y="21600"/>
                </a:cubicBezTo>
                <a:cubicBezTo>
                  <a:pt x="4193" y="21600"/>
                  <a:pt x="4237" y="21597"/>
                  <a:pt x="4279" y="21594"/>
                </a:cubicBezTo>
                <a:lnTo>
                  <a:pt x="10532" y="21597"/>
                </a:lnTo>
                <a:cubicBezTo>
                  <a:pt x="10555" y="21598"/>
                  <a:pt x="10579" y="21600"/>
                  <a:pt x="10603" y="21600"/>
                </a:cubicBezTo>
                <a:cubicBezTo>
                  <a:pt x="10626" y="21600"/>
                  <a:pt x="10648" y="21598"/>
                  <a:pt x="10672" y="21597"/>
                </a:cubicBezTo>
                <a:lnTo>
                  <a:pt x="18141" y="21600"/>
                </a:lnTo>
                <a:cubicBezTo>
                  <a:pt x="20051" y="21600"/>
                  <a:pt x="21600" y="18868"/>
                  <a:pt x="21600" y="15496"/>
                </a:cubicBezTo>
                <a:cubicBezTo>
                  <a:pt x="21600" y="12124"/>
                  <a:pt x="20051" y="9389"/>
                  <a:pt x="18141" y="9389"/>
                </a:cubicBezTo>
                <a:cubicBezTo>
                  <a:pt x="17627" y="9389"/>
                  <a:pt x="17139" y="9589"/>
                  <a:pt x="16701" y="9943"/>
                </a:cubicBezTo>
                <a:cubicBezTo>
                  <a:pt x="16453" y="4379"/>
                  <a:pt x="13819" y="0"/>
                  <a:pt x="10603" y="0"/>
                </a:cubicBezTo>
                <a:close/>
              </a:path>
            </a:pathLst>
          </a:custGeom>
          <a:solidFill>
            <a:srgbClr val="BBB05A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</a:ext>
          </a:ex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0" b="0" i="0" u="none" strike="noStrike" cap="none" spc="0" normalizeH="0" baseline="0">
                <a:ln>
                  <a:noFill/>
                </a:ln>
                <a:solidFill>
                  <a:srgbClr val="523A37"/>
                </a:solidFill>
                <a:effectLst/>
                <a:uFillTx/>
                <a:latin typeface="Futura"/>
                <a:ea typeface="Futura"/>
                <a:cs typeface="Futura"/>
                <a:sym typeface="Futura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0" marR="0" lvl="0" indent="0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0" b="0" i="0" u="none" strike="noStrike" kern="0" cap="none" spc="0" normalizeH="0" baseline="0" noProof="0" dirty="0">
                <a:ln>
                  <a:noFill/>
                </a:ln>
                <a:solidFill>
                  <a:srgbClr val="523A37"/>
                </a:solidFill>
                <a:effectLst/>
                <a:uLnTx/>
                <a:uFillTx/>
                <a:latin typeface="Bernard MT Condensed" panose="02050806060905020404" pitchFamily="18" charset="0"/>
                <a:sym typeface="Futura"/>
              </a:rPr>
              <a:t>0</a:t>
            </a:r>
            <a:r>
              <a:rPr lang="en-US" sz="10000" kern="0" dirty="0">
                <a:latin typeface="Bernard MT Condensed" panose="02050806060905020404" pitchFamily="18" charset="0"/>
              </a:rPr>
              <a:t>5</a:t>
            </a:r>
            <a:endParaRPr kumimoji="0" sz="10000" b="0" i="0" u="none" strike="noStrike" kern="0" cap="none" spc="0" normalizeH="0" baseline="0" noProof="0" dirty="0">
              <a:ln>
                <a:noFill/>
              </a:ln>
              <a:solidFill>
                <a:srgbClr val="523A37"/>
              </a:solidFill>
              <a:effectLst/>
              <a:uLnTx/>
              <a:uFillTx/>
              <a:latin typeface="Bernard MT Condensed" panose="02050806060905020404" pitchFamily="18" charset="0"/>
              <a:sym typeface="Futura"/>
            </a:endParaRPr>
          </a:p>
        </p:txBody>
      </p:sp>
    </p:spTree>
    <p:extLst>
      <p:ext uri="{BB962C8B-B14F-4D97-AF65-F5344CB8AC3E}">
        <p14:creationId xmlns:p14="http://schemas.microsoft.com/office/powerpoint/2010/main" val="12401309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BFC83F-7947-D6FC-D8CB-3DAE6278FF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">
            <a:extLst>
              <a:ext uri="{FF2B5EF4-FFF2-40B4-BE49-F238E27FC236}">
                <a16:creationId xmlns:a16="http://schemas.microsoft.com/office/drawing/2014/main" id="{6B34C5AE-F1E2-45F2-72ED-67BA8D4F19BA}"/>
              </a:ext>
            </a:extLst>
          </p:cNvPr>
          <p:cNvSpPr/>
          <p:nvPr/>
        </p:nvSpPr>
        <p:spPr>
          <a:xfrm>
            <a:off x="818246" y="952017"/>
            <a:ext cx="10555507" cy="495396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190500" dist="12700" dir="5400000" rotWithShape="0">
              <a:srgbClr val="000000"/>
            </a:outerShdw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A835FAC-CC19-EF04-0AB4-E453F1B16CED}"/>
              </a:ext>
            </a:extLst>
          </p:cNvPr>
          <p:cNvSpPr txBox="1"/>
          <p:nvPr/>
        </p:nvSpPr>
        <p:spPr>
          <a:xfrm>
            <a:off x="1681305" y="1443840"/>
            <a:ext cx="882938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Padres y madres, cada mañana y cada noche, juntad a vuestros hijos alrededor vuestro, y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vuestros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Dios por humildes súplicas. Vuestros amados están expuestos a la tentación. Hay dificultades cotidianas sembradas en el camino de los jóvenes y de sus mayores. Los que quieran vivir con paciencia, amor y gozo deben orar. Será únicamente obteniendo la ayuda constante de Dios como podremos obtener la victoria sobre nosotros mismos. 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3500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B6608C-019B-9E97-E0FC-1F5136E9C2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">
            <a:extLst>
              <a:ext uri="{FF2B5EF4-FFF2-40B4-BE49-F238E27FC236}">
                <a16:creationId xmlns:a16="http://schemas.microsoft.com/office/drawing/2014/main" id="{C54C570A-EF7D-7854-3D6D-51823444E8A5}"/>
              </a:ext>
            </a:extLst>
          </p:cNvPr>
          <p:cNvSpPr/>
          <p:nvPr/>
        </p:nvSpPr>
        <p:spPr>
          <a:xfrm>
            <a:off x="818246" y="952017"/>
            <a:ext cx="10555507" cy="495396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190500" dist="12700" dir="5400000" rotWithShape="0">
              <a:srgbClr val="000000"/>
            </a:outerShdw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6B26E49-3B33-2C25-70E5-3D6F125D6EA1}"/>
              </a:ext>
            </a:extLst>
          </p:cNvPr>
          <p:cNvSpPr txBox="1"/>
          <p:nvPr/>
        </p:nvSpPr>
        <p:spPr>
          <a:xfrm>
            <a:off x="1663329" y="1228396"/>
            <a:ext cx="886533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Cada mañana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Dios con vuestros hijos. No contéis con los meses ni los años; no os pertenecen. Solo el día presente es vuestro. Durante sus horas, trabajad por el Maestro, como si fuese vuestro último día en la Tierra. Presentad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vuestros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Dios, a fin de que él os ayude a ejecutarlos o abandonarlos según lo indique su Providencia. Aceptad los planes de Dios en lugar de los vuestros, aun cuando esta aceptación exija que renunciéis a proyectos por largo tiempo acariciados.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3313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">
            <a:extLst>
              <a:ext uri="{FF2B5EF4-FFF2-40B4-BE49-F238E27FC236}">
                <a16:creationId xmlns:a16="http://schemas.microsoft.com/office/drawing/2014/main" id="{68DF2948-AC85-99EA-031F-C57E79BDDC69}"/>
              </a:ext>
            </a:extLst>
          </p:cNvPr>
          <p:cNvSpPr/>
          <p:nvPr/>
        </p:nvSpPr>
        <p:spPr>
          <a:xfrm>
            <a:off x="818246" y="952017"/>
            <a:ext cx="10555507" cy="495396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190500" dist="12700" dir="5400000" rotWithShape="0">
              <a:srgbClr val="000000"/>
            </a:outerShdw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F1522E8-0A4F-3A88-385C-E5920374D049}"/>
              </a:ext>
            </a:extLst>
          </p:cNvPr>
          <p:cNvSpPr txBox="1"/>
          <p:nvPr/>
        </p:nvSpPr>
        <p:spPr>
          <a:xfrm>
            <a:off x="1681305" y="1443840"/>
            <a:ext cx="882938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Padres y madres, cada mañana y cada noche, juntad a vuestros hijos alrededor vuestro, y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elevad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vuestros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corazones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Dios por humildes súplicas. Vuestros amados están expuestos a la tentación. Hay dificultades cotidianas sembradas en el camino de los jóvenes y de sus mayores. Los que quieran vivir con paciencia, amor y gozo deben orar. Será únicamente obteniendo la ayuda constante de Dios como podremos obtener la victoria sobre nosotros mismos. 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2454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">
            <a:extLst>
              <a:ext uri="{FF2B5EF4-FFF2-40B4-BE49-F238E27FC236}">
                <a16:creationId xmlns:a16="http://schemas.microsoft.com/office/drawing/2014/main" id="{688592A3-9A6B-0204-D2D6-506A8D3B53E2}"/>
              </a:ext>
            </a:extLst>
          </p:cNvPr>
          <p:cNvSpPr/>
          <p:nvPr/>
        </p:nvSpPr>
        <p:spPr>
          <a:xfrm>
            <a:off x="818246" y="952017"/>
            <a:ext cx="10555507" cy="495396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190500" dist="12700" dir="5400000" rotWithShape="0">
              <a:srgbClr val="000000"/>
            </a:outerShdw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19B1A17-0EE0-30A7-D982-6E09E5B26FC6}"/>
              </a:ext>
            </a:extLst>
          </p:cNvPr>
          <p:cNvSpPr txBox="1"/>
          <p:nvPr/>
        </p:nvSpPr>
        <p:spPr>
          <a:xfrm>
            <a:off x="1663329" y="1228396"/>
            <a:ext cx="886533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Cada mañana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consagraos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Dios con vuestros hijos. No contéis con los meses ni los años; no os pertenecen. Solo el día presente es vuestro. Durante sus horas, trabajad por el Maestro, como si fuese vuestro último día en la Tierra. Presentad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todos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vuestros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planes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Dios, a fin de que él os ayude a ejecutarlos o abandonarlos según lo indique su Providencia. Aceptad los planes de Dios en lugar de los vuestros, aun cuando esta aceptación exija que renunciéis a proyectos por largo tiempo acariciados.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6040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136543-3B92-3C0A-6C91-9BDFA83FD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redondeado">
            <a:extLst>
              <a:ext uri="{FF2B5EF4-FFF2-40B4-BE49-F238E27FC236}">
                <a16:creationId xmlns:a16="http://schemas.microsoft.com/office/drawing/2014/main" id="{7A203683-892A-2C10-2B52-A6AFDE47028B}"/>
              </a:ext>
            </a:extLst>
          </p:cNvPr>
          <p:cNvSpPr/>
          <p:nvPr/>
        </p:nvSpPr>
        <p:spPr>
          <a:xfrm>
            <a:off x="1611850" y="1685588"/>
            <a:ext cx="9142586" cy="3909994"/>
          </a:xfrm>
          <a:prstGeom prst="roundRect">
            <a:avLst>
              <a:gd name="adj" fmla="val 13991"/>
            </a:avLst>
          </a:prstGeom>
          <a:solidFill>
            <a:schemeClr val="accent4">
              <a:hueOff val="348544"/>
              <a:lumOff val="7139"/>
              <a:alpha val="29563"/>
            </a:schemeClr>
          </a:solidFill>
          <a:ln w="12700">
            <a:miter lim="400000"/>
          </a:ln>
          <a:effectLst>
            <a:reflection stA="90289" endPos="40000" dir="5400000" sy="-100000" algn="bl" rotWithShape="0"/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27F0E23-7BD1-C948-2EC5-C70DDE980B75}"/>
              </a:ext>
            </a:extLst>
          </p:cNvPr>
          <p:cNvSpPr txBox="1"/>
          <p:nvPr/>
        </p:nvSpPr>
        <p:spPr>
          <a:xfrm>
            <a:off x="2040144" y="2674305"/>
            <a:ext cx="811171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Uno de los problemas que suelen tener las personas es el exceso de trabajo en comparación con el tiempo dedicado a la familia y a la devoción. </a:t>
            </a:r>
            <a:r>
              <a:rPr lang="es-E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¿Qué hacía Jesús, incluso en medio de tanta actividad, cuando necesitaba estar a solas con el Padre? 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(ver p. 53)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01">
            <a:extLst>
              <a:ext uri="{FF2B5EF4-FFF2-40B4-BE49-F238E27FC236}">
                <a16:creationId xmlns:a16="http://schemas.microsoft.com/office/drawing/2014/main" id="{36DEFF3B-7474-0A6E-B2C5-F485791600D3}"/>
              </a:ext>
            </a:extLst>
          </p:cNvPr>
          <p:cNvSpPr/>
          <p:nvPr/>
        </p:nvSpPr>
        <p:spPr>
          <a:xfrm>
            <a:off x="437196" y="665645"/>
            <a:ext cx="3174105" cy="17650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3" y="0"/>
                </a:moveTo>
                <a:cubicBezTo>
                  <a:pt x="7967" y="0"/>
                  <a:pt x="5720" y="2939"/>
                  <a:pt x="4858" y="7062"/>
                </a:cubicBezTo>
                <a:cubicBezTo>
                  <a:pt x="4628" y="6992"/>
                  <a:pt x="4391" y="6953"/>
                  <a:pt x="4150" y="6953"/>
                </a:cubicBezTo>
                <a:cubicBezTo>
                  <a:pt x="1857" y="6953"/>
                  <a:pt x="0" y="10233"/>
                  <a:pt x="0" y="14278"/>
                </a:cubicBezTo>
                <a:cubicBezTo>
                  <a:pt x="0" y="18323"/>
                  <a:pt x="1857" y="21600"/>
                  <a:pt x="4150" y="21600"/>
                </a:cubicBezTo>
                <a:cubicBezTo>
                  <a:pt x="4193" y="21600"/>
                  <a:pt x="4237" y="21597"/>
                  <a:pt x="4279" y="21594"/>
                </a:cubicBezTo>
                <a:lnTo>
                  <a:pt x="10532" y="21597"/>
                </a:lnTo>
                <a:cubicBezTo>
                  <a:pt x="10555" y="21598"/>
                  <a:pt x="10579" y="21600"/>
                  <a:pt x="10603" y="21600"/>
                </a:cubicBezTo>
                <a:cubicBezTo>
                  <a:pt x="10626" y="21600"/>
                  <a:pt x="10648" y="21598"/>
                  <a:pt x="10672" y="21597"/>
                </a:cubicBezTo>
                <a:lnTo>
                  <a:pt x="18141" y="21600"/>
                </a:lnTo>
                <a:cubicBezTo>
                  <a:pt x="20051" y="21600"/>
                  <a:pt x="21600" y="18868"/>
                  <a:pt x="21600" y="15496"/>
                </a:cubicBezTo>
                <a:cubicBezTo>
                  <a:pt x="21600" y="12124"/>
                  <a:pt x="20051" y="9389"/>
                  <a:pt x="18141" y="9389"/>
                </a:cubicBezTo>
                <a:cubicBezTo>
                  <a:pt x="17627" y="9389"/>
                  <a:pt x="17139" y="9589"/>
                  <a:pt x="16701" y="9943"/>
                </a:cubicBezTo>
                <a:cubicBezTo>
                  <a:pt x="16453" y="4379"/>
                  <a:pt x="13819" y="0"/>
                  <a:pt x="10603" y="0"/>
                </a:cubicBezTo>
                <a:close/>
              </a:path>
            </a:pathLst>
          </a:custGeom>
          <a:solidFill>
            <a:srgbClr val="BBB05A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</a:ext>
          </a:ex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0" b="0" i="0" u="none" strike="noStrike" cap="none" spc="0" normalizeH="0" baseline="0">
                <a:ln>
                  <a:noFill/>
                </a:ln>
                <a:solidFill>
                  <a:srgbClr val="523A37"/>
                </a:solidFill>
                <a:effectLst/>
                <a:uFillTx/>
                <a:latin typeface="Futura"/>
                <a:ea typeface="Futura"/>
                <a:cs typeface="Futura"/>
                <a:sym typeface="Futura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0" marR="0" lvl="0" indent="0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0" b="0" i="0" u="none" strike="noStrike" kern="0" cap="none" spc="0" normalizeH="0" baseline="0" noProof="0" dirty="0">
                <a:ln>
                  <a:noFill/>
                </a:ln>
                <a:solidFill>
                  <a:srgbClr val="523A37"/>
                </a:solidFill>
                <a:effectLst/>
                <a:uLnTx/>
                <a:uFillTx/>
                <a:latin typeface="Bernard MT Condensed" panose="02050806060905020404" pitchFamily="18" charset="0"/>
                <a:sym typeface="Futura"/>
              </a:rPr>
              <a:t>0</a:t>
            </a:r>
            <a:r>
              <a:rPr kumimoji="0" lang="en-US" sz="10000" b="0" i="0" u="none" strike="noStrike" kern="0" cap="none" spc="0" normalizeH="0" baseline="0" noProof="0" dirty="0">
                <a:ln>
                  <a:noFill/>
                </a:ln>
                <a:solidFill>
                  <a:srgbClr val="523A37"/>
                </a:solidFill>
                <a:effectLst/>
                <a:uLnTx/>
                <a:uFillTx/>
                <a:latin typeface="Bernard MT Condensed" panose="02050806060905020404" pitchFamily="18" charset="0"/>
                <a:sym typeface="Futura"/>
              </a:rPr>
              <a:t>6</a:t>
            </a:r>
            <a:endParaRPr kumimoji="0" sz="10000" b="0" i="0" u="none" strike="noStrike" kern="0" cap="none" spc="0" normalizeH="0" baseline="0" noProof="0" dirty="0">
              <a:ln>
                <a:noFill/>
              </a:ln>
              <a:solidFill>
                <a:srgbClr val="523A37"/>
              </a:solidFill>
              <a:effectLst/>
              <a:uLnTx/>
              <a:uFillTx/>
              <a:latin typeface="Bernard MT Condensed" panose="02050806060905020404" pitchFamily="18" charset="0"/>
              <a:sym typeface="Futura"/>
            </a:endParaRPr>
          </a:p>
        </p:txBody>
      </p:sp>
    </p:spTree>
    <p:extLst>
      <p:ext uri="{BB962C8B-B14F-4D97-AF65-F5344CB8AC3E}">
        <p14:creationId xmlns:p14="http://schemas.microsoft.com/office/powerpoint/2010/main" val="31019402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44E0D4-D467-9F91-580E-EA02E724C4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">
            <a:extLst>
              <a:ext uri="{FF2B5EF4-FFF2-40B4-BE49-F238E27FC236}">
                <a16:creationId xmlns:a16="http://schemas.microsoft.com/office/drawing/2014/main" id="{21DB1C92-220F-A06B-1503-4423C29C7AED}"/>
              </a:ext>
            </a:extLst>
          </p:cNvPr>
          <p:cNvSpPr/>
          <p:nvPr/>
        </p:nvSpPr>
        <p:spPr>
          <a:xfrm>
            <a:off x="818246" y="1483242"/>
            <a:ext cx="10555507" cy="389151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190500" dist="12700" dir="5400000" rotWithShape="0">
              <a:srgbClr val="000000"/>
            </a:outerShdw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5370E45-7867-6B40-9408-C9E8A6BCCF3B}"/>
              </a:ext>
            </a:extLst>
          </p:cNvPr>
          <p:cNvSpPr txBox="1"/>
          <p:nvPr/>
        </p:nvSpPr>
        <p:spPr>
          <a:xfrm>
            <a:off x="1899903" y="1874727"/>
            <a:ext cx="8392191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 una vida completamente dedicada al beneficio ajeno, el Salvador hallaba necesario retirarse de los caminos muy transitados y de las muchedumbres que lo seguían día tras día. Debía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una vida de incesante actividad y contacto con las necesidades humanas, para buscar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y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directa con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986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A18A33-5E86-81B4-7217-44D71BC709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">
            <a:extLst>
              <a:ext uri="{FF2B5EF4-FFF2-40B4-BE49-F238E27FC236}">
                <a16:creationId xmlns:a16="http://schemas.microsoft.com/office/drawing/2014/main" id="{8629384E-F471-222A-3398-99CB63F53BFF}"/>
              </a:ext>
            </a:extLst>
          </p:cNvPr>
          <p:cNvSpPr/>
          <p:nvPr/>
        </p:nvSpPr>
        <p:spPr>
          <a:xfrm>
            <a:off x="818246" y="1174898"/>
            <a:ext cx="10555507" cy="4508204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190500" dist="12700" dir="5400000" rotWithShape="0">
              <a:srgbClr val="000000"/>
            </a:outerShdw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ECC3138-1A99-098C-C3A9-E64678A3FB02}"/>
              </a:ext>
            </a:extLst>
          </p:cNvPr>
          <p:cNvSpPr txBox="1"/>
          <p:nvPr/>
        </p:nvSpPr>
        <p:spPr>
          <a:xfrm>
            <a:off x="1613046" y="1659285"/>
            <a:ext cx="896590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Como uno de nosotros, participante de nuestras necesidades y debilidades,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Dios, y en el lugar secreto de oración, buscaba fuerza divina, a fin de salir fortalecido para hacer frente a los deberes y las pruebas. En un mundo de pecado, Jesús soportó luchas y torturas del alma. En la comunión con Dios, podía descargarse de los pesares que lo abrumaban. Allí encontraba consuelo y gozo.</a:t>
            </a:r>
          </a:p>
        </p:txBody>
      </p:sp>
    </p:spTree>
    <p:extLst>
      <p:ext uri="{BB962C8B-B14F-4D97-AF65-F5344CB8AC3E}">
        <p14:creationId xmlns:p14="http://schemas.microsoft.com/office/powerpoint/2010/main" val="26920957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">
            <a:extLst>
              <a:ext uri="{FF2B5EF4-FFF2-40B4-BE49-F238E27FC236}">
                <a16:creationId xmlns:a16="http://schemas.microsoft.com/office/drawing/2014/main" id="{496F2805-02C0-B0B2-4576-0C2A85ABDA5F}"/>
              </a:ext>
            </a:extLst>
          </p:cNvPr>
          <p:cNvSpPr/>
          <p:nvPr/>
        </p:nvSpPr>
        <p:spPr>
          <a:xfrm>
            <a:off x="818246" y="1483242"/>
            <a:ext cx="10555507" cy="389151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190500" dist="12700" dir="5400000" rotWithShape="0">
              <a:srgbClr val="000000"/>
            </a:outerShdw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5E19098-5414-1F5F-9FD7-E112F720DC4D}"/>
              </a:ext>
            </a:extLst>
          </p:cNvPr>
          <p:cNvSpPr txBox="1"/>
          <p:nvPr/>
        </p:nvSpPr>
        <p:spPr>
          <a:xfrm>
            <a:off x="1899903" y="1874727"/>
            <a:ext cx="8392191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 una vida completamente dedicada al beneficio ajeno, el Salvador hallaba necesario retirarse de los caminos muy transitados y de las muchedumbres que lo seguían día tras día. Debía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apartarse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una vida de incesante actividad y contacto con las necesidades humanas, para buscar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retraimiento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y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comunión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directa con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 Padre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9383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">
            <a:extLst>
              <a:ext uri="{FF2B5EF4-FFF2-40B4-BE49-F238E27FC236}">
                <a16:creationId xmlns:a16="http://schemas.microsoft.com/office/drawing/2014/main" id="{F65F1181-0195-6038-63EF-0C39E8D9265C}"/>
              </a:ext>
            </a:extLst>
          </p:cNvPr>
          <p:cNvSpPr/>
          <p:nvPr/>
        </p:nvSpPr>
        <p:spPr>
          <a:xfrm>
            <a:off x="818246" y="1174898"/>
            <a:ext cx="10555507" cy="4508204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190500" dist="12700" dir="5400000" rotWithShape="0">
              <a:srgbClr val="000000"/>
            </a:outerShdw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6C83641-2404-F413-109F-93E07637D41C}"/>
              </a:ext>
            </a:extLst>
          </p:cNvPr>
          <p:cNvSpPr txBox="1"/>
          <p:nvPr/>
        </p:nvSpPr>
        <p:spPr>
          <a:xfrm>
            <a:off x="1613046" y="1659285"/>
            <a:ext cx="896590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Como uno de nosotros, participante de nuestras necesidades y debilidades,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dependía enteramente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Dios, y en el lugar secreto de oración, buscaba fuerza divina, a fin de salir fortalecido para hacer frente a los deberes y las pruebas. En un mundo de pecado, Jesús soportó luchas y torturas del alma. En la comunión con Dios, podía descargarse de los pesares que lo abrumaban. Allí encontraba consuelo y gozo.</a:t>
            </a:r>
          </a:p>
        </p:txBody>
      </p:sp>
    </p:spTree>
    <p:extLst>
      <p:ext uri="{BB962C8B-B14F-4D97-AF65-F5344CB8AC3E}">
        <p14:creationId xmlns:p14="http://schemas.microsoft.com/office/powerpoint/2010/main" val="3655499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CDBD4C9-BB24-AE87-F12F-A82E4304BCED}"/>
              </a:ext>
            </a:extLst>
          </p:cNvPr>
          <p:cNvSpPr txBox="1"/>
          <p:nvPr/>
        </p:nvSpPr>
        <p:spPr>
          <a:xfrm>
            <a:off x="1704753" y="1166842"/>
            <a:ext cx="878249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 nuestro privilegio abrir el corazón y permitir que los rayos de la presencia de Cristo entren en él. Hermano mío, hermana mía, dad el rostro a la luz. Poneos en contacto verdadero y personal con Cristo, para que podáis ejercer una influencia elevadora y vivificadora. Que vuestra fe sea fuerte, pura y firme. Que la gratitud a Dios llene vuestro corazón. Cuando os levantáis en la mañana, arrodillaos junto a vuestro lecho, y pedid a Dios que os fortalezca para cumplir los deberes del día y hacer frente a sus tentaciones. Pedidle que os ayude a poner en vuestra obra la dulzura del carácter de Cristo. Pedidle que os ayude a pronunciar palabras que inspiren esperanza y ánimo a los que os rodean y que os acerquen al Salvador (p. 45).</a:t>
            </a: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581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redondeado">
            <a:extLst>
              <a:ext uri="{FF2B5EF4-FFF2-40B4-BE49-F238E27FC236}">
                <a16:creationId xmlns:a16="http://schemas.microsoft.com/office/drawing/2014/main" id="{0081964E-260D-E927-D7E6-27C0928B30B9}"/>
              </a:ext>
            </a:extLst>
          </p:cNvPr>
          <p:cNvSpPr/>
          <p:nvPr/>
        </p:nvSpPr>
        <p:spPr>
          <a:xfrm>
            <a:off x="3999479" y="2407535"/>
            <a:ext cx="7651568" cy="3375673"/>
          </a:xfrm>
          <a:prstGeom prst="roundRect">
            <a:avLst>
              <a:gd name="adj" fmla="val 13991"/>
            </a:avLst>
          </a:prstGeom>
          <a:solidFill>
            <a:schemeClr val="accent4">
              <a:hueOff val="348544"/>
              <a:lumOff val="7139"/>
              <a:alpha val="29563"/>
            </a:schemeClr>
          </a:solidFill>
          <a:ln w="12700">
            <a:miter lim="400000"/>
          </a:ln>
          <a:effectLst>
            <a:reflection stA="90289" endPos="40000" dir="5400000" sy="-100000" algn="bl" rotWithShape="0"/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E4A765A-A621-42CE-AA42-87DE2B858DA3}"/>
              </a:ext>
            </a:extLst>
          </p:cNvPr>
          <p:cNvSpPr txBox="1"/>
          <p:nvPr/>
        </p:nvSpPr>
        <p:spPr>
          <a:xfrm>
            <a:off x="4825106" y="2644171"/>
            <a:ext cx="600031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¿Tienes un lugar especial en tu casa para orar a Dios? ¿Es importante tener un lugar específico para orar? ¿Cómo deben ser las oraciones, cortas o largas?</a:t>
            </a: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AC3A945F-0AC2-EE7E-D7BA-FC451512E11F}"/>
              </a:ext>
            </a:extLst>
          </p:cNvPr>
          <p:cNvSpPr/>
          <p:nvPr/>
        </p:nvSpPr>
        <p:spPr>
          <a:xfrm>
            <a:off x="3999479" y="1484204"/>
            <a:ext cx="47609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dirty="0">
                <a:ln w="0">
                  <a:solidFill>
                    <a:srgbClr val="BFB34B"/>
                  </a:solidFill>
                </a:ln>
                <a:solidFill>
                  <a:srgbClr val="BDAE48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rnard MT Condensed" panose="02050806060905020404" pitchFamily="18" charset="0"/>
              </a:rPr>
              <a:t>Para reflexionar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5A94F8B-A0AE-1DDE-4D95-A2431C712FB3}"/>
              </a:ext>
            </a:extLst>
          </p:cNvPr>
          <p:cNvSpPr txBox="1"/>
          <p:nvPr/>
        </p:nvSpPr>
        <p:spPr>
          <a:xfrm>
            <a:off x="4776376" y="4450466"/>
            <a:ext cx="609777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7868768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redondeado">
            <a:extLst>
              <a:ext uri="{FF2B5EF4-FFF2-40B4-BE49-F238E27FC236}">
                <a16:creationId xmlns:a16="http://schemas.microsoft.com/office/drawing/2014/main" id="{390686D3-D1D9-2807-84B2-0F36CB5875B6}"/>
              </a:ext>
            </a:extLst>
          </p:cNvPr>
          <p:cNvSpPr/>
          <p:nvPr/>
        </p:nvSpPr>
        <p:spPr>
          <a:xfrm>
            <a:off x="3987904" y="1429483"/>
            <a:ext cx="7651568" cy="4388450"/>
          </a:xfrm>
          <a:prstGeom prst="roundRect">
            <a:avLst>
              <a:gd name="adj" fmla="val 13991"/>
            </a:avLst>
          </a:prstGeom>
          <a:solidFill>
            <a:srgbClr val="92D050">
              <a:alpha val="29563"/>
            </a:srgbClr>
          </a:solidFill>
          <a:ln w="12700">
            <a:miter lim="400000"/>
          </a:ln>
          <a:effectLst>
            <a:reflection stA="90289" endPos="40000" dir="5400000" sy="-100000" algn="bl" rotWithShape="0"/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F10F5CF-B076-0FCE-5910-C040259FABE8}"/>
              </a:ext>
            </a:extLst>
          </p:cNvPr>
          <p:cNvSpPr txBox="1"/>
          <p:nvPr/>
        </p:nvSpPr>
        <p:spPr>
          <a:xfrm>
            <a:off x="4661531" y="1730882"/>
            <a:ext cx="6304313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Debemos escoger, como lo hizo Cristo, lugares selectos para comunicarnos con Dios. Muchas veces necesitamos apartarnos en algún lugar, aunque sea humilde, donde estemos a solas con Dios.</a:t>
            </a:r>
          </a:p>
          <a:p>
            <a:pPr algn="ctr"/>
            <a:r>
              <a:rPr lang="es-E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Jesús a menudo estaba cansado del trabajo incesante, de la abnegación y del sacrificio propio que hacía para bendecir al sufriente y al necesitado. Pasó noches enteras en oración en las solitarias montañas, no debido a sus debilidades y necesidades, sino porque vio y sintió la debilidad de vuestras naturalezas para resistir las tentaciones del enemigo en estos mismos puntos donde sois vencidos vosotros ahora (p. 57).</a:t>
            </a:r>
          </a:p>
        </p:txBody>
      </p:sp>
    </p:spTree>
    <p:extLst>
      <p:ext uri="{BB962C8B-B14F-4D97-AF65-F5344CB8AC3E}">
        <p14:creationId xmlns:p14="http://schemas.microsoft.com/office/powerpoint/2010/main" val="13229714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redondeado">
            <a:extLst>
              <a:ext uri="{FF2B5EF4-FFF2-40B4-BE49-F238E27FC236}">
                <a16:creationId xmlns:a16="http://schemas.microsoft.com/office/drawing/2014/main" id="{C9F3D90B-4093-ED4C-6B1D-288FEB79B8AC}"/>
              </a:ext>
            </a:extLst>
          </p:cNvPr>
          <p:cNvSpPr/>
          <p:nvPr/>
        </p:nvSpPr>
        <p:spPr>
          <a:xfrm>
            <a:off x="3999479" y="2519916"/>
            <a:ext cx="7651568" cy="3263292"/>
          </a:xfrm>
          <a:prstGeom prst="roundRect">
            <a:avLst>
              <a:gd name="adj" fmla="val 13991"/>
            </a:avLst>
          </a:prstGeom>
          <a:solidFill>
            <a:srgbClr val="92D050">
              <a:alpha val="29563"/>
            </a:srgbClr>
          </a:solidFill>
          <a:ln w="12700">
            <a:miter lim="400000"/>
          </a:ln>
          <a:effectLst>
            <a:reflection stA="90289" endPos="40000" dir="5400000" sy="-100000" algn="bl" rotWithShape="0"/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CDB3176-1B5C-6F49-D9D3-130863E3B81C}"/>
              </a:ext>
            </a:extLst>
          </p:cNvPr>
          <p:cNvSpPr txBox="1"/>
          <p:nvPr/>
        </p:nvSpPr>
        <p:spPr>
          <a:xfrm>
            <a:off x="4776377" y="3182066"/>
            <a:ext cx="609777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Nuestras oraciones públicas deben ser cortas, y expresar solo los verdaderos deseos del alma, suplicando con simplicidad y fe sencilla las cosas que necesitamos. Oremos pidiendo un corazón humilde y contrito, que es el aliento vital del alma hambrienta de justicia (p. 58).</a:t>
            </a:r>
            <a:endPara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769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redondeado">
            <a:extLst>
              <a:ext uri="{FF2B5EF4-FFF2-40B4-BE49-F238E27FC236}">
                <a16:creationId xmlns:a16="http://schemas.microsoft.com/office/drawing/2014/main" id="{5BF9C101-CAE9-C5F3-4536-53882A8F44E6}"/>
              </a:ext>
            </a:extLst>
          </p:cNvPr>
          <p:cNvSpPr/>
          <p:nvPr/>
        </p:nvSpPr>
        <p:spPr>
          <a:xfrm>
            <a:off x="1524707" y="1685588"/>
            <a:ext cx="9142586" cy="3909994"/>
          </a:xfrm>
          <a:prstGeom prst="roundRect">
            <a:avLst>
              <a:gd name="adj" fmla="val 13991"/>
            </a:avLst>
          </a:prstGeom>
          <a:solidFill>
            <a:schemeClr val="accent4">
              <a:hueOff val="348544"/>
              <a:lumOff val="7139"/>
              <a:alpha val="29563"/>
            </a:schemeClr>
          </a:solidFill>
          <a:ln w="12700">
            <a:miter lim="400000"/>
          </a:ln>
          <a:effectLst>
            <a:reflection stA="90289" endPos="40000" dir="5400000" sy="-100000" algn="bl" rotWithShape="0"/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C48E76D-764B-E501-329B-F9D4EE3EFE45}"/>
              </a:ext>
            </a:extLst>
          </p:cNvPr>
          <p:cNvSpPr txBox="1"/>
          <p:nvPr/>
        </p:nvSpPr>
        <p:spPr>
          <a:xfrm>
            <a:off x="2325487" y="2948087"/>
            <a:ext cx="754102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¿Cuáles son los resultados de una vida de oración? Después de orar, ¿cuál debe ser nuestra actitud? 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(ver p. 46)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01">
            <a:extLst>
              <a:ext uri="{FF2B5EF4-FFF2-40B4-BE49-F238E27FC236}">
                <a16:creationId xmlns:a16="http://schemas.microsoft.com/office/drawing/2014/main" id="{0C042625-EBD9-73FC-9861-6C2D743E232A}"/>
              </a:ext>
            </a:extLst>
          </p:cNvPr>
          <p:cNvSpPr/>
          <p:nvPr/>
        </p:nvSpPr>
        <p:spPr>
          <a:xfrm>
            <a:off x="437196" y="665645"/>
            <a:ext cx="3174105" cy="17650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3" y="0"/>
                </a:moveTo>
                <a:cubicBezTo>
                  <a:pt x="7967" y="0"/>
                  <a:pt x="5720" y="2939"/>
                  <a:pt x="4858" y="7062"/>
                </a:cubicBezTo>
                <a:cubicBezTo>
                  <a:pt x="4628" y="6992"/>
                  <a:pt x="4391" y="6953"/>
                  <a:pt x="4150" y="6953"/>
                </a:cubicBezTo>
                <a:cubicBezTo>
                  <a:pt x="1857" y="6953"/>
                  <a:pt x="0" y="10233"/>
                  <a:pt x="0" y="14278"/>
                </a:cubicBezTo>
                <a:cubicBezTo>
                  <a:pt x="0" y="18323"/>
                  <a:pt x="1857" y="21600"/>
                  <a:pt x="4150" y="21600"/>
                </a:cubicBezTo>
                <a:cubicBezTo>
                  <a:pt x="4193" y="21600"/>
                  <a:pt x="4237" y="21597"/>
                  <a:pt x="4279" y="21594"/>
                </a:cubicBezTo>
                <a:lnTo>
                  <a:pt x="10532" y="21597"/>
                </a:lnTo>
                <a:cubicBezTo>
                  <a:pt x="10555" y="21598"/>
                  <a:pt x="10579" y="21600"/>
                  <a:pt x="10603" y="21600"/>
                </a:cubicBezTo>
                <a:cubicBezTo>
                  <a:pt x="10626" y="21600"/>
                  <a:pt x="10648" y="21598"/>
                  <a:pt x="10672" y="21597"/>
                </a:cubicBezTo>
                <a:lnTo>
                  <a:pt x="18141" y="21600"/>
                </a:lnTo>
                <a:cubicBezTo>
                  <a:pt x="20051" y="21600"/>
                  <a:pt x="21600" y="18868"/>
                  <a:pt x="21600" y="15496"/>
                </a:cubicBezTo>
                <a:cubicBezTo>
                  <a:pt x="21600" y="12124"/>
                  <a:pt x="20051" y="9389"/>
                  <a:pt x="18141" y="9389"/>
                </a:cubicBezTo>
                <a:cubicBezTo>
                  <a:pt x="17627" y="9389"/>
                  <a:pt x="17139" y="9589"/>
                  <a:pt x="16701" y="9943"/>
                </a:cubicBezTo>
                <a:cubicBezTo>
                  <a:pt x="16453" y="4379"/>
                  <a:pt x="13819" y="0"/>
                  <a:pt x="10603" y="0"/>
                </a:cubicBezTo>
                <a:close/>
              </a:path>
            </a:pathLst>
          </a:custGeom>
          <a:solidFill>
            <a:srgbClr val="BBB05A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</a:ext>
          </a:ex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0" b="0" i="0" u="none" strike="noStrike" cap="none" spc="0" normalizeH="0" baseline="0">
                <a:ln>
                  <a:noFill/>
                </a:ln>
                <a:solidFill>
                  <a:srgbClr val="523A37"/>
                </a:solidFill>
                <a:effectLst/>
                <a:uFillTx/>
                <a:latin typeface="Futura"/>
                <a:ea typeface="Futura"/>
                <a:cs typeface="Futura"/>
                <a:sym typeface="Futura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0" marR="0" lvl="0" indent="0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0" b="0" i="0" u="none" strike="noStrike" kern="0" cap="none" spc="0" normalizeH="0" baseline="0" noProof="0" dirty="0">
                <a:ln>
                  <a:noFill/>
                </a:ln>
                <a:solidFill>
                  <a:srgbClr val="523A37"/>
                </a:solidFill>
                <a:effectLst/>
                <a:uLnTx/>
                <a:uFillTx/>
                <a:latin typeface="Bernard MT Condensed" panose="02050806060905020404" pitchFamily="18" charset="0"/>
                <a:sym typeface="Futura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687480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D3E24F-4099-6D56-961C-5116FDE867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">
            <a:extLst>
              <a:ext uri="{FF2B5EF4-FFF2-40B4-BE49-F238E27FC236}">
                <a16:creationId xmlns:a16="http://schemas.microsoft.com/office/drawing/2014/main" id="{5369D565-E348-2477-3DD8-42CA4DF9B4D9}"/>
              </a:ext>
            </a:extLst>
          </p:cNvPr>
          <p:cNvSpPr/>
          <p:nvPr/>
        </p:nvSpPr>
        <p:spPr>
          <a:xfrm>
            <a:off x="818246" y="696432"/>
            <a:ext cx="10555507" cy="546513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190500" dist="12700" dir="5400000" rotWithShape="0">
              <a:srgbClr val="000000"/>
            </a:outerShdw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0812973-0F52-B022-EA57-D614B0AD9C3A}"/>
              </a:ext>
            </a:extLst>
          </p:cNvPr>
          <p:cNvSpPr txBox="1"/>
          <p:nvPr/>
        </p:nvSpPr>
        <p:spPr>
          <a:xfrm>
            <a:off x="1312472" y="1012953"/>
            <a:ext cx="956705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alma que se vuelve a Dios en ferviente oración diaria para pedir ayuda, apoyo y poder, tendrá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nobles,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claros de la verdad y del deber,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elevados, así como sed y hambre insaciable de justicia. Al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en relación con Dios, podremos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sobre las personas que nos rodean la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la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y la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que imperan en nuestro corazón. La fuerza obtenida al orar a Dios, sumada a los esfuerzos infatigables para acostumbrar la mente a ser más considerada y atenta, nos prepara para los deberes diarios, y preserva la paz del espíritu, bajo todas las circunstancias.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705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">
            <a:extLst>
              <a:ext uri="{FF2B5EF4-FFF2-40B4-BE49-F238E27FC236}">
                <a16:creationId xmlns:a16="http://schemas.microsoft.com/office/drawing/2014/main" id="{1D348004-446C-9E10-2D39-ECA27ACE4481}"/>
              </a:ext>
            </a:extLst>
          </p:cNvPr>
          <p:cNvSpPr/>
          <p:nvPr/>
        </p:nvSpPr>
        <p:spPr>
          <a:xfrm>
            <a:off x="818246" y="696432"/>
            <a:ext cx="10555507" cy="546513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190500" dist="12700" dir="5400000" rotWithShape="0">
              <a:srgbClr val="000000"/>
            </a:outerShdw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C0321DB-2ADB-2408-653A-9A4F97A67629}"/>
              </a:ext>
            </a:extLst>
          </p:cNvPr>
          <p:cNvSpPr txBox="1"/>
          <p:nvPr/>
        </p:nvSpPr>
        <p:spPr>
          <a:xfrm>
            <a:off x="1312472" y="1012953"/>
            <a:ext cx="956705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alma que se vuelve a Dios en ferviente oración diaria para pedir ayuda, apoyo y poder, tendrá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aspiraciones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nobles,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conceptos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claros de la verdad y del deber,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propósitos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elevados, así como sed y hambre insaciable de justicia. Al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mantenernos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en relación con Dios, podremos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derramar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sobre las personas que nos rodean la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luz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la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paz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y la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serenidad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que imperan en nuestro corazón. La fuerza obtenida al orar a Dios, sumada a los esfuerzos infatigables para acostumbrar la mente a ser más considerada y atenta, nos prepara para los deberes diarios, y preserva la paz del espíritu, bajo todas las circunstancias.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344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7D6901-F8D0-88FA-E31F-45947517DB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redondeado">
            <a:extLst>
              <a:ext uri="{FF2B5EF4-FFF2-40B4-BE49-F238E27FC236}">
                <a16:creationId xmlns:a16="http://schemas.microsoft.com/office/drawing/2014/main" id="{11CB3920-C801-9F2F-947A-A845E27F2A99}"/>
              </a:ext>
            </a:extLst>
          </p:cNvPr>
          <p:cNvSpPr/>
          <p:nvPr/>
        </p:nvSpPr>
        <p:spPr>
          <a:xfrm>
            <a:off x="1524707" y="1474003"/>
            <a:ext cx="9142586" cy="3909994"/>
          </a:xfrm>
          <a:prstGeom prst="roundRect">
            <a:avLst>
              <a:gd name="adj" fmla="val 13991"/>
            </a:avLst>
          </a:prstGeom>
          <a:solidFill>
            <a:schemeClr val="accent4">
              <a:hueOff val="348544"/>
              <a:lumOff val="7139"/>
              <a:alpha val="29563"/>
            </a:schemeClr>
          </a:solidFill>
          <a:ln w="12700">
            <a:miter lim="400000"/>
          </a:ln>
          <a:effectLst>
            <a:reflection stA="90289" endPos="40000" dir="5400000" sy="-100000" algn="bl" rotWithShape="0"/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58BEA58-0D43-C382-8D3F-5F0E9622ECA5}"/>
              </a:ext>
            </a:extLst>
          </p:cNvPr>
          <p:cNvSpPr txBox="1"/>
          <p:nvPr/>
        </p:nvSpPr>
        <p:spPr>
          <a:xfrm>
            <a:off x="2571147" y="2521059"/>
            <a:ext cx="704970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Los padres son responsables de mantener el hogar tranquilo y equilibrado.</a:t>
            </a:r>
            <a:r>
              <a:rPr lang="es-E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¿Cuál debe ser su oración diaria? ¿Qué consejos deben seguir? 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(ver pp. 48, 49)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01">
            <a:extLst>
              <a:ext uri="{FF2B5EF4-FFF2-40B4-BE49-F238E27FC236}">
                <a16:creationId xmlns:a16="http://schemas.microsoft.com/office/drawing/2014/main" id="{A408EA82-74CB-2F12-92AF-DBE6CF283998}"/>
              </a:ext>
            </a:extLst>
          </p:cNvPr>
          <p:cNvSpPr/>
          <p:nvPr/>
        </p:nvSpPr>
        <p:spPr>
          <a:xfrm>
            <a:off x="437196" y="665645"/>
            <a:ext cx="3174105" cy="17650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3" y="0"/>
                </a:moveTo>
                <a:cubicBezTo>
                  <a:pt x="7967" y="0"/>
                  <a:pt x="5720" y="2939"/>
                  <a:pt x="4858" y="7062"/>
                </a:cubicBezTo>
                <a:cubicBezTo>
                  <a:pt x="4628" y="6992"/>
                  <a:pt x="4391" y="6953"/>
                  <a:pt x="4150" y="6953"/>
                </a:cubicBezTo>
                <a:cubicBezTo>
                  <a:pt x="1857" y="6953"/>
                  <a:pt x="0" y="10233"/>
                  <a:pt x="0" y="14278"/>
                </a:cubicBezTo>
                <a:cubicBezTo>
                  <a:pt x="0" y="18323"/>
                  <a:pt x="1857" y="21600"/>
                  <a:pt x="4150" y="21600"/>
                </a:cubicBezTo>
                <a:cubicBezTo>
                  <a:pt x="4193" y="21600"/>
                  <a:pt x="4237" y="21597"/>
                  <a:pt x="4279" y="21594"/>
                </a:cubicBezTo>
                <a:lnTo>
                  <a:pt x="10532" y="21597"/>
                </a:lnTo>
                <a:cubicBezTo>
                  <a:pt x="10555" y="21598"/>
                  <a:pt x="10579" y="21600"/>
                  <a:pt x="10603" y="21600"/>
                </a:cubicBezTo>
                <a:cubicBezTo>
                  <a:pt x="10626" y="21600"/>
                  <a:pt x="10648" y="21598"/>
                  <a:pt x="10672" y="21597"/>
                </a:cubicBezTo>
                <a:lnTo>
                  <a:pt x="18141" y="21600"/>
                </a:lnTo>
                <a:cubicBezTo>
                  <a:pt x="20051" y="21600"/>
                  <a:pt x="21600" y="18868"/>
                  <a:pt x="21600" y="15496"/>
                </a:cubicBezTo>
                <a:cubicBezTo>
                  <a:pt x="21600" y="12124"/>
                  <a:pt x="20051" y="9389"/>
                  <a:pt x="18141" y="9389"/>
                </a:cubicBezTo>
                <a:cubicBezTo>
                  <a:pt x="17627" y="9389"/>
                  <a:pt x="17139" y="9589"/>
                  <a:pt x="16701" y="9943"/>
                </a:cubicBezTo>
                <a:cubicBezTo>
                  <a:pt x="16453" y="4379"/>
                  <a:pt x="13819" y="0"/>
                  <a:pt x="10603" y="0"/>
                </a:cubicBezTo>
                <a:close/>
              </a:path>
            </a:pathLst>
          </a:custGeom>
          <a:solidFill>
            <a:srgbClr val="BBB05A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</a:ext>
          </a:ex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0" b="0" i="0" u="none" strike="noStrike" cap="none" spc="0" normalizeH="0" baseline="0">
                <a:ln>
                  <a:noFill/>
                </a:ln>
                <a:solidFill>
                  <a:srgbClr val="523A37"/>
                </a:solidFill>
                <a:effectLst/>
                <a:uFillTx/>
                <a:latin typeface="Futura"/>
                <a:ea typeface="Futura"/>
                <a:cs typeface="Futura"/>
                <a:sym typeface="Futura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0" marR="0" lvl="0" indent="0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0" b="0" i="0" u="none" strike="noStrike" kern="0" cap="none" spc="0" normalizeH="0" baseline="0" noProof="0" dirty="0">
                <a:ln>
                  <a:noFill/>
                </a:ln>
                <a:solidFill>
                  <a:srgbClr val="523A37"/>
                </a:solidFill>
                <a:effectLst/>
                <a:uLnTx/>
                <a:uFillTx/>
                <a:latin typeface="Bernard MT Condensed" panose="02050806060905020404" pitchFamily="18" charset="0"/>
                <a:sym typeface="Futura"/>
              </a:rPr>
              <a:t>0</a:t>
            </a:r>
            <a:r>
              <a:rPr kumimoji="0" lang="en-US" sz="10000" b="0" i="0" u="none" strike="noStrike" kern="0" cap="none" spc="0" normalizeH="0" baseline="0" noProof="0" dirty="0">
                <a:ln>
                  <a:noFill/>
                </a:ln>
                <a:solidFill>
                  <a:srgbClr val="523A37"/>
                </a:solidFill>
                <a:effectLst/>
                <a:uLnTx/>
                <a:uFillTx/>
                <a:latin typeface="Bernard MT Condensed" panose="02050806060905020404" pitchFamily="18" charset="0"/>
                <a:sym typeface="Futura"/>
              </a:rPr>
              <a:t>2</a:t>
            </a:r>
            <a:endParaRPr kumimoji="0" sz="10000" b="0" i="0" u="none" strike="noStrike" kern="0" cap="none" spc="0" normalizeH="0" baseline="0" noProof="0" dirty="0">
              <a:ln>
                <a:noFill/>
              </a:ln>
              <a:solidFill>
                <a:srgbClr val="523A37"/>
              </a:solidFill>
              <a:effectLst/>
              <a:uLnTx/>
              <a:uFillTx/>
              <a:latin typeface="Bernard MT Condensed" panose="02050806060905020404" pitchFamily="18" charset="0"/>
              <a:sym typeface="Futura"/>
            </a:endParaRPr>
          </a:p>
        </p:txBody>
      </p:sp>
    </p:spTree>
    <p:extLst>
      <p:ext uri="{BB962C8B-B14F-4D97-AF65-F5344CB8AC3E}">
        <p14:creationId xmlns:p14="http://schemas.microsoft.com/office/powerpoint/2010/main" val="3027138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B98385-50E5-4485-08E6-65376AEA64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">
            <a:extLst>
              <a:ext uri="{FF2B5EF4-FFF2-40B4-BE49-F238E27FC236}">
                <a16:creationId xmlns:a16="http://schemas.microsoft.com/office/drawing/2014/main" id="{78B3D88F-5B93-ACEA-3C7F-460047761BCE}"/>
              </a:ext>
            </a:extLst>
          </p:cNvPr>
          <p:cNvSpPr/>
          <p:nvPr/>
        </p:nvSpPr>
        <p:spPr>
          <a:xfrm>
            <a:off x="818246" y="1371113"/>
            <a:ext cx="10555507" cy="411577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190500" dist="12700" dir="5400000" rotWithShape="0">
              <a:srgbClr val="000000"/>
            </a:outerShdw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AF5EA05-C552-36B7-2040-BCC3CED780E9}"/>
              </a:ext>
            </a:extLst>
          </p:cNvPr>
          <p:cNvSpPr txBox="1"/>
          <p:nvPr/>
        </p:nvSpPr>
        <p:spPr>
          <a:xfrm>
            <a:off x="1770108" y="1659284"/>
            <a:ext cx="8651782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Alegra­d vuestro trabajo con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alabanza. Si queréis tener un registro limpio en los libros del Cielo,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os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ni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Vuestra oración diaria sea: “Señor,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hacer lo mejor. Enséñame cómo trabajar más eficientemente.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energía y alegría”. [...] Hagamos lo mejor posible, avanzando gozosamente en el servicio del Señor, con nuestro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lleno de su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7712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966D87-9ECE-7A77-6981-F4C2C5F34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">
            <a:extLst>
              <a:ext uri="{FF2B5EF4-FFF2-40B4-BE49-F238E27FC236}">
                <a16:creationId xmlns:a16="http://schemas.microsoft.com/office/drawing/2014/main" id="{7625583A-60EA-D155-531D-2D1368D15E73}"/>
              </a:ext>
            </a:extLst>
          </p:cNvPr>
          <p:cNvSpPr/>
          <p:nvPr/>
        </p:nvSpPr>
        <p:spPr>
          <a:xfrm>
            <a:off x="818246" y="1371113"/>
            <a:ext cx="10555507" cy="411577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190500" dist="12700" dir="5400000" rotWithShape="0">
              <a:srgbClr val="000000"/>
            </a:outerShdw>
          </a:effectLst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1pPr>
            <a:lvl2pPr marL="0" marR="0" indent="457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2pPr>
            <a:lvl3pPr marL="0" marR="0" indent="914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3pPr>
            <a:lvl4pPr marL="0" marR="0" indent="1371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4pPr>
            <a:lvl5pPr marL="0" marR="0" indent="18288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5pPr>
            <a:lvl6pPr marL="0" marR="0" indent="22860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6pPr>
            <a:lvl7pPr marL="0" marR="0" indent="27432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7pPr>
            <a:lvl8pPr marL="0" marR="0" indent="32004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8pPr>
            <a:lvl9pPr marL="0" marR="0" indent="3657600" algn="l" defTabSz="2438338" rtl="0" fontAlgn="auto" latinLnBrk="0" hangingPunct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nela Text Regular"/>
                <a:ea typeface="Canela Text Regular"/>
                <a:cs typeface="Canela Text Regular"/>
                <a:sym typeface="Canela Text Regular"/>
              </a:defRPr>
            </a:lvl9pPr>
          </a:lstStyle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3D711C6-F9E9-9A3F-21FA-E04B2AA61BB5}"/>
              </a:ext>
            </a:extLst>
          </p:cNvPr>
          <p:cNvSpPr txBox="1"/>
          <p:nvPr/>
        </p:nvSpPr>
        <p:spPr>
          <a:xfrm>
            <a:off x="1770108" y="1659284"/>
            <a:ext cx="8651782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Alegra­d vuestro trabajo con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cantos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alabanza. Si queréis tener un registro limpio en los libros del Cielo,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nunca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os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impacientéis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ni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rezonguéis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Vuestra oración diaria sea: “Señor,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enséñame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hacer lo mejor. Enséñame cómo trabajar más eficientemente.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Dame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energía y alegría”. [...] Hagamos lo mejor posible, avanzando gozosamente en el servicio del Señor, con nuestro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corazón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lleno de su </a:t>
            </a:r>
            <a:r>
              <a:rPr lang="es-ES" sz="28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felicidad</a:t>
            </a:r>
            <a:r>
              <a:rPr lang="es-E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0467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</TotalTime>
  <Words>2280</Words>
  <Application>Microsoft Macintosh PowerPoint</Application>
  <PresentationFormat>Widescreen</PresentationFormat>
  <Paragraphs>40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Bernard MT Condensed</vt:lpstr>
      <vt:lpstr>Calibri</vt:lpstr>
      <vt:lpstr>Calibri Light</vt:lpstr>
      <vt:lpstr>Tahoma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Nelly Oscanoa</dc:creator>
  <cp:lastModifiedBy>DSA - Victor Diego Trivelato</cp:lastModifiedBy>
  <cp:revision>3</cp:revision>
  <dcterms:created xsi:type="dcterms:W3CDTF">2025-10-09T00:10:17Z</dcterms:created>
  <dcterms:modified xsi:type="dcterms:W3CDTF">2025-10-16T17:34:24Z</dcterms:modified>
</cp:coreProperties>
</file>