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0" r:id="rId3"/>
    <p:sldId id="259" r:id="rId4"/>
    <p:sldId id="271" r:id="rId5"/>
    <p:sldId id="304" r:id="rId6"/>
    <p:sldId id="305" r:id="rId7"/>
    <p:sldId id="272" r:id="rId8"/>
    <p:sldId id="301" r:id="rId9"/>
    <p:sldId id="275" r:id="rId10"/>
    <p:sldId id="306" r:id="rId11"/>
    <p:sldId id="307" r:id="rId12"/>
    <p:sldId id="293" r:id="rId13"/>
    <p:sldId id="302" r:id="rId14"/>
    <p:sldId id="280" r:id="rId15"/>
    <p:sldId id="308" r:id="rId16"/>
    <p:sldId id="294" r:id="rId17"/>
    <p:sldId id="288" r:id="rId18"/>
    <p:sldId id="310" r:id="rId19"/>
    <p:sldId id="312" r:id="rId20"/>
    <p:sldId id="297" r:id="rId21"/>
    <p:sldId id="295" r:id="rId22"/>
    <p:sldId id="296" r:id="rId23"/>
    <p:sldId id="313" r:id="rId24"/>
    <p:sldId id="290" r:id="rId25"/>
    <p:sldId id="314" r:id="rId26"/>
    <p:sldId id="298" r:id="rId27"/>
    <p:sldId id="299" r:id="rId28"/>
    <p:sldId id="315" r:id="rId29"/>
    <p:sldId id="300" r:id="rId30"/>
    <p:sldId id="258" r:id="rId31"/>
    <p:sldId id="292" r:id="rId32"/>
    <p:sldId id="303"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EB149"/>
    <a:srgbClr val="BDAE48"/>
    <a:srgbClr val="603913"/>
    <a:srgbClr val="BFB34B"/>
    <a:srgbClr val="D7D7D5"/>
    <a:srgbClr val="F6F3EC"/>
    <a:srgbClr val="D7CEC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577" autoAdjust="0"/>
    <p:restoredTop sz="94668"/>
  </p:normalViewPr>
  <p:slideViewPr>
    <p:cSldViewPr snapToGrid="0">
      <p:cViewPr varScale="1">
        <p:scale>
          <a:sx n="96" d="100"/>
          <a:sy n="96" d="100"/>
        </p:scale>
        <p:origin x="184" y="6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282DC50-EFF5-7346-23C8-5C7963A8A5AA}"/>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n-US"/>
          </a:p>
        </p:txBody>
      </p:sp>
      <p:sp>
        <p:nvSpPr>
          <p:cNvPr id="3" name="Subtítulo 2">
            <a:extLst>
              <a:ext uri="{FF2B5EF4-FFF2-40B4-BE49-F238E27FC236}">
                <a16:creationId xmlns:a16="http://schemas.microsoft.com/office/drawing/2014/main" id="{3DFC6670-27E7-AAFE-9168-23B0AE67FCF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a:p>
        </p:txBody>
      </p:sp>
      <p:sp>
        <p:nvSpPr>
          <p:cNvPr id="4" name="Marcador de fecha 3">
            <a:extLst>
              <a:ext uri="{FF2B5EF4-FFF2-40B4-BE49-F238E27FC236}">
                <a16:creationId xmlns:a16="http://schemas.microsoft.com/office/drawing/2014/main" id="{DFF1BD9F-AEB3-8CE0-3F96-A0BA8BD2C251}"/>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5" name="Marcador de pie de página 4">
            <a:extLst>
              <a:ext uri="{FF2B5EF4-FFF2-40B4-BE49-F238E27FC236}">
                <a16:creationId xmlns:a16="http://schemas.microsoft.com/office/drawing/2014/main" id="{7B97F491-3F74-994D-575C-11B8AF1D6E2D}"/>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552FBE03-F0B5-633C-7F73-DDB3E3F431A0}"/>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35712099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66F4A55-4039-D359-C499-53FFEC575B32}"/>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70239A03-E40A-AF6C-1984-EAD6CC9428FB}"/>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C3B0F74A-C854-9FAA-02F2-A017D4754FA5}"/>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5" name="Marcador de pie de página 4">
            <a:extLst>
              <a:ext uri="{FF2B5EF4-FFF2-40B4-BE49-F238E27FC236}">
                <a16:creationId xmlns:a16="http://schemas.microsoft.com/office/drawing/2014/main" id="{9923D011-9CF9-3B8C-8FCA-A112BA54B852}"/>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0CB60224-F1DB-92F9-F4E1-6E4EFA48E75D}"/>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29485973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C9EB9F09-04F4-C9CC-C201-1B6BCA8D19E8}"/>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6C1706DB-6C78-8EFB-4900-7045B286BBEA}"/>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F1B526F6-D536-0D89-B6F9-267DB7C44AEE}"/>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5" name="Marcador de pie de página 4">
            <a:extLst>
              <a:ext uri="{FF2B5EF4-FFF2-40B4-BE49-F238E27FC236}">
                <a16:creationId xmlns:a16="http://schemas.microsoft.com/office/drawing/2014/main" id="{56DF6332-A78D-2ADE-2E51-965DE8FD9ED2}"/>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AC249501-6BA2-C2CD-53FE-E0C5AA614794}"/>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42731168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8150232-DA64-8496-F727-BEB1E26E698D}"/>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E616CF92-B18A-87C8-DB2F-2EE95062CCB8}"/>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2C3602A8-2983-9734-FF90-1156F522069C}"/>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5" name="Marcador de pie de página 4">
            <a:extLst>
              <a:ext uri="{FF2B5EF4-FFF2-40B4-BE49-F238E27FC236}">
                <a16:creationId xmlns:a16="http://schemas.microsoft.com/office/drawing/2014/main" id="{3B21B201-50CA-CB41-5FDB-90DF52F1EA19}"/>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761A6216-F1A0-B371-19AF-464F9E70F05E}"/>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3691369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B305ED9-1AFE-85BE-2974-563EA4307A87}"/>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7B43E0E5-099A-1AB2-DC70-1615853B94F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AC73D47C-C4ED-798C-DAC2-072F0EFE9581}"/>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5" name="Marcador de pie de página 4">
            <a:extLst>
              <a:ext uri="{FF2B5EF4-FFF2-40B4-BE49-F238E27FC236}">
                <a16:creationId xmlns:a16="http://schemas.microsoft.com/office/drawing/2014/main" id="{F6365444-71AE-F02E-87B0-FCA65D3684CD}"/>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29D4551A-DB92-30E4-3FEF-EA0372DE667B}"/>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961182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90C8649-0AA3-4393-09F9-9551A4774D94}"/>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478A8DC4-934B-D488-9F0F-3661B3976FD0}"/>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B016EF18-B479-42E0-CF95-AA17A966657F}"/>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fecha 4">
            <a:extLst>
              <a:ext uri="{FF2B5EF4-FFF2-40B4-BE49-F238E27FC236}">
                <a16:creationId xmlns:a16="http://schemas.microsoft.com/office/drawing/2014/main" id="{9C8A1CCE-5F18-1E9B-4FE9-E1600021ABED}"/>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6" name="Marcador de pie de página 5">
            <a:extLst>
              <a:ext uri="{FF2B5EF4-FFF2-40B4-BE49-F238E27FC236}">
                <a16:creationId xmlns:a16="http://schemas.microsoft.com/office/drawing/2014/main" id="{1DE00A42-1282-9D4A-581F-1DC38ADDDFAB}"/>
              </a:ext>
            </a:extLst>
          </p:cNvPr>
          <p:cNvSpPr>
            <a:spLocks noGrp="1"/>
          </p:cNvSpPr>
          <p:nvPr>
            <p:ph type="ftr" sz="quarter" idx="11"/>
          </p:nvPr>
        </p:nvSpPr>
        <p:spPr/>
        <p:txBody>
          <a:bodyPr/>
          <a:lstStyle/>
          <a:p>
            <a:endParaRPr lang="en-US"/>
          </a:p>
        </p:txBody>
      </p:sp>
      <p:sp>
        <p:nvSpPr>
          <p:cNvPr id="7" name="Marcador de número de diapositiva 6">
            <a:extLst>
              <a:ext uri="{FF2B5EF4-FFF2-40B4-BE49-F238E27FC236}">
                <a16:creationId xmlns:a16="http://schemas.microsoft.com/office/drawing/2014/main" id="{90979DC5-6190-295D-D163-DEB7F4543023}"/>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24630160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6FDC054-CBB1-8778-A2A5-CC07DA498E31}"/>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DBD58FB3-C5A6-855D-EE1B-791918A7A87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ED3AC68A-41BE-F84F-1B78-139D0F44C415}"/>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15DDD2B0-6D63-A645-0DBC-30C1C00A29D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6B0C6DAC-C4C6-0485-E8D5-69ED5363E04D}"/>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Marcador de fecha 6">
            <a:extLst>
              <a:ext uri="{FF2B5EF4-FFF2-40B4-BE49-F238E27FC236}">
                <a16:creationId xmlns:a16="http://schemas.microsoft.com/office/drawing/2014/main" id="{431CD640-6893-F705-0179-DE969AC7B668}"/>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8" name="Marcador de pie de página 7">
            <a:extLst>
              <a:ext uri="{FF2B5EF4-FFF2-40B4-BE49-F238E27FC236}">
                <a16:creationId xmlns:a16="http://schemas.microsoft.com/office/drawing/2014/main" id="{7FAC91CC-52FE-8DDD-7A03-A6453895298C}"/>
              </a:ext>
            </a:extLst>
          </p:cNvPr>
          <p:cNvSpPr>
            <a:spLocks noGrp="1"/>
          </p:cNvSpPr>
          <p:nvPr>
            <p:ph type="ftr" sz="quarter" idx="11"/>
          </p:nvPr>
        </p:nvSpPr>
        <p:spPr/>
        <p:txBody>
          <a:bodyPr/>
          <a:lstStyle/>
          <a:p>
            <a:endParaRPr lang="en-US"/>
          </a:p>
        </p:txBody>
      </p:sp>
      <p:sp>
        <p:nvSpPr>
          <p:cNvPr id="9" name="Marcador de número de diapositiva 8">
            <a:extLst>
              <a:ext uri="{FF2B5EF4-FFF2-40B4-BE49-F238E27FC236}">
                <a16:creationId xmlns:a16="http://schemas.microsoft.com/office/drawing/2014/main" id="{D4BDC700-BD61-D7C6-85DF-D5BC8BBF502D}"/>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425599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BB461CA-0E43-3EE9-4BEE-176C9EC41FEB}"/>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fecha 2">
            <a:extLst>
              <a:ext uri="{FF2B5EF4-FFF2-40B4-BE49-F238E27FC236}">
                <a16:creationId xmlns:a16="http://schemas.microsoft.com/office/drawing/2014/main" id="{DA8B7EF7-73B6-9D29-3A9B-6262AA36A89D}"/>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4" name="Marcador de pie de página 3">
            <a:extLst>
              <a:ext uri="{FF2B5EF4-FFF2-40B4-BE49-F238E27FC236}">
                <a16:creationId xmlns:a16="http://schemas.microsoft.com/office/drawing/2014/main" id="{A3EF9BF0-1EC9-82CE-FE21-DA9E8AE42423}"/>
              </a:ext>
            </a:extLst>
          </p:cNvPr>
          <p:cNvSpPr>
            <a:spLocks noGrp="1"/>
          </p:cNvSpPr>
          <p:nvPr>
            <p:ph type="ftr" sz="quarter" idx="11"/>
          </p:nvPr>
        </p:nvSpPr>
        <p:spPr/>
        <p:txBody>
          <a:bodyPr/>
          <a:lstStyle/>
          <a:p>
            <a:endParaRPr lang="en-US"/>
          </a:p>
        </p:txBody>
      </p:sp>
      <p:sp>
        <p:nvSpPr>
          <p:cNvPr id="5" name="Marcador de número de diapositiva 4">
            <a:extLst>
              <a:ext uri="{FF2B5EF4-FFF2-40B4-BE49-F238E27FC236}">
                <a16:creationId xmlns:a16="http://schemas.microsoft.com/office/drawing/2014/main" id="{4B84B421-BB8E-37DE-9C8C-CD812D33039B}"/>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19982084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B9202A75-5A1E-5BCF-0332-55C94E2D3A72}"/>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3" name="Marcador de pie de página 2">
            <a:extLst>
              <a:ext uri="{FF2B5EF4-FFF2-40B4-BE49-F238E27FC236}">
                <a16:creationId xmlns:a16="http://schemas.microsoft.com/office/drawing/2014/main" id="{4B2A6169-1963-241C-71FB-0EF17129EACE}"/>
              </a:ext>
            </a:extLst>
          </p:cNvPr>
          <p:cNvSpPr>
            <a:spLocks noGrp="1"/>
          </p:cNvSpPr>
          <p:nvPr>
            <p:ph type="ftr" sz="quarter" idx="11"/>
          </p:nvPr>
        </p:nvSpPr>
        <p:spPr/>
        <p:txBody>
          <a:bodyPr/>
          <a:lstStyle/>
          <a:p>
            <a:endParaRPr lang="en-US"/>
          </a:p>
        </p:txBody>
      </p:sp>
      <p:sp>
        <p:nvSpPr>
          <p:cNvPr id="4" name="Marcador de número de diapositiva 3">
            <a:extLst>
              <a:ext uri="{FF2B5EF4-FFF2-40B4-BE49-F238E27FC236}">
                <a16:creationId xmlns:a16="http://schemas.microsoft.com/office/drawing/2014/main" id="{40E7F101-B067-700E-1B07-6DD037275F57}"/>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36101087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14F0A1A-288F-9AC3-94E8-D64B53060E2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6A1328EA-6963-0FB8-A6B7-3CCE1F27F3E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45F3C0F9-5E89-C97D-77E2-49B188C3E8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E869A3C7-04F9-1EE0-DEAE-A8CDBA5DCEB3}"/>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6" name="Marcador de pie de página 5">
            <a:extLst>
              <a:ext uri="{FF2B5EF4-FFF2-40B4-BE49-F238E27FC236}">
                <a16:creationId xmlns:a16="http://schemas.microsoft.com/office/drawing/2014/main" id="{8766D485-C7AA-583A-B65E-2C273B1B916C}"/>
              </a:ext>
            </a:extLst>
          </p:cNvPr>
          <p:cNvSpPr>
            <a:spLocks noGrp="1"/>
          </p:cNvSpPr>
          <p:nvPr>
            <p:ph type="ftr" sz="quarter" idx="11"/>
          </p:nvPr>
        </p:nvSpPr>
        <p:spPr/>
        <p:txBody>
          <a:bodyPr/>
          <a:lstStyle/>
          <a:p>
            <a:endParaRPr lang="en-US"/>
          </a:p>
        </p:txBody>
      </p:sp>
      <p:sp>
        <p:nvSpPr>
          <p:cNvPr id="7" name="Marcador de número de diapositiva 6">
            <a:extLst>
              <a:ext uri="{FF2B5EF4-FFF2-40B4-BE49-F238E27FC236}">
                <a16:creationId xmlns:a16="http://schemas.microsoft.com/office/drawing/2014/main" id="{E06CA245-77B0-B1A8-1EE0-5EA8C0B6D787}"/>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19657746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AEC8535-F17B-BC0E-CFA1-0617F9E7B964}"/>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6F9642B1-3838-DCA0-CCB4-05FFF37268A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DAE65645-467C-ED66-10BE-FA3EB9E1B6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75890716-D45F-30D5-C687-EDB991BEF01C}"/>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6" name="Marcador de pie de página 5">
            <a:extLst>
              <a:ext uri="{FF2B5EF4-FFF2-40B4-BE49-F238E27FC236}">
                <a16:creationId xmlns:a16="http://schemas.microsoft.com/office/drawing/2014/main" id="{BBE83C20-F4E8-E547-2305-67AE5D9E555C}"/>
              </a:ext>
            </a:extLst>
          </p:cNvPr>
          <p:cNvSpPr>
            <a:spLocks noGrp="1"/>
          </p:cNvSpPr>
          <p:nvPr>
            <p:ph type="ftr" sz="quarter" idx="11"/>
          </p:nvPr>
        </p:nvSpPr>
        <p:spPr/>
        <p:txBody>
          <a:bodyPr/>
          <a:lstStyle/>
          <a:p>
            <a:endParaRPr lang="en-US"/>
          </a:p>
        </p:txBody>
      </p:sp>
      <p:sp>
        <p:nvSpPr>
          <p:cNvPr id="7" name="Marcador de número de diapositiva 6">
            <a:extLst>
              <a:ext uri="{FF2B5EF4-FFF2-40B4-BE49-F238E27FC236}">
                <a16:creationId xmlns:a16="http://schemas.microsoft.com/office/drawing/2014/main" id="{E123A29E-1012-9E5E-EE73-223AA933D737}"/>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20064584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D49E39F7-ADF1-6A30-7100-823C50DDC25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DA08FFB2-B2C7-1F96-50DD-03AFB626DA8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A784F726-2520-42D0-4BA2-E0E1144AA00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064F5D-D781-4895-A372-9F8C985F317F}" type="datetimeFigureOut">
              <a:rPr lang="en-US" smtClean="0"/>
              <a:t>10/16/25</a:t>
            </a:fld>
            <a:endParaRPr lang="en-US"/>
          </a:p>
        </p:txBody>
      </p:sp>
      <p:sp>
        <p:nvSpPr>
          <p:cNvPr id="5" name="Marcador de pie de página 4">
            <a:extLst>
              <a:ext uri="{FF2B5EF4-FFF2-40B4-BE49-F238E27FC236}">
                <a16:creationId xmlns:a16="http://schemas.microsoft.com/office/drawing/2014/main" id="{97C21CAD-0A97-C2BB-F265-23868FF8E1C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Marcador de número de diapositiva 5">
            <a:extLst>
              <a:ext uri="{FF2B5EF4-FFF2-40B4-BE49-F238E27FC236}">
                <a16:creationId xmlns:a16="http://schemas.microsoft.com/office/drawing/2014/main" id="{19160D33-2CB8-9884-5F38-70980B6A844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EA2EC5-2B52-405E-88C2-FDA2FCEE5AE2}" type="slidenum">
              <a:rPr lang="en-US" smtClean="0"/>
              <a:t>‹#›</a:t>
            </a:fld>
            <a:endParaRPr lang="en-US"/>
          </a:p>
        </p:txBody>
      </p:sp>
    </p:spTree>
    <p:extLst>
      <p:ext uri="{BB962C8B-B14F-4D97-AF65-F5344CB8AC3E}">
        <p14:creationId xmlns:p14="http://schemas.microsoft.com/office/powerpoint/2010/main" val="4202973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48268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0D5F0A72-1876-9979-4CF8-9E0BEFEF447A}"/>
            </a:ext>
          </a:extLst>
        </p:cNvPr>
        <p:cNvGrpSpPr/>
        <p:nvPr/>
      </p:nvGrpSpPr>
      <p:grpSpPr>
        <a:xfrm>
          <a:off x="0" y="0"/>
          <a:ext cx="0" cy="0"/>
          <a:chOff x="0" y="0"/>
          <a:chExt cx="0" cy="0"/>
        </a:xfrm>
      </p:grpSpPr>
      <p:sp>
        <p:nvSpPr>
          <p:cNvPr id="4" name="Rectángulo">
            <a:extLst>
              <a:ext uri="{FF2B5EF4-FFF2-40B4-BE49-F238E27FC236}">
                <a16:creationId xmlns:a16="http://schemas.microsoft.com/office/drawing/2014/main" id="{6F4056A6-4A32-1FA8-FA72-7F0F3B53A001}"/>
              </a:ext>
            </a:extLst>
          </p:cNvPr>
          <p:cNvSpPr/>
          <p:nvPr/>
        </p:nvSpPr>
        <p:spPr>
          <a:xfrm>
            <a:off x="818245" y="1291856"/>
            <a:ext cx="10555507" cy="4274288"/>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BE1F65B9-61C7-9194-791C-8CFC4055C66B}"/>
              </a:ext>
            </a:extLst>
          </p:cNvPr>
          <p:cNvSpPr txBox="1"/>
          <p:nvPr/>
        </p:nvSpPr>
        <p:spPr>
          <a:xfrm>
            <a:off x="1613939" y="1659285"/>
            <a:ext cx="8964117" cy="3539430"/>
          </a:xfrm>
          <a:prstGeom prst="rect">
            <a:avLst/>
          </a:prstGeom>
          <a:noFill/>
        </p:spPr>
        <p:txBody>
          <a:bodyPr wrap="square">
            <a:spAutoFit/>
          </a:bodyPr>
          <a:lstStyle/>
          <a:p>
            <a:pPr algn="ctr">
              <a:buNone/>
            </a:pPr>
            <a:r>
              <a:rPr lang="es-ES" sz="2800" dirty="0">
                <a:latin typeface="Tahoma" panose="020B0604030504040204" pitchFamily="34" charset="0"/>
                <a:ea typeface="Tahoma" panose="020B0604030504040204" pitchFamily="34" charset="0"/>
                <a:cs typeface="Tahoma" panose="020B0604030504040204" pitchFamily="34" charset="0"/>
              </a:rPr>
              <a:t>Las lecciones de Cristo con respecto a la oración deben ser cuidadosamente consideradas. Hay una ciencia divina en la oración, y la ilustración de Cristo presenta un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a:t>
            </a:r>
            <a:r>
              <a:rPr lang="es-ES" sz="2800" dirty="0">
                <a:latin typeface="Tahoma" panose="020B0604030504040204" pitchFamily="34" charset="0"/>
                <a:ea typeface="Tahoma" panose="020B0604030504040204" pitchFamily="34" charset="0"/>
                <a:cs typeface="Tahoma" panose="020B0604030504040204" pitchFamily="34" charset="0"/>
              </a:rPr>
              <a:t> que todos necesitamos comprender.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a:t>
            </a:r>
            <a:r>
              <a:rPr lang="es-ES" sz="2800" dirty="0">
                <a:latin typeface="Tahoma" panose="020B0604030504040204" pitchFamily="34" charset="0"/>
                <a:ea typeface="Tahoma" panose="020B0604030504040204" pitchFamily="34" charset="0"/>
                <a:cs typeface="Tahoma" panose="020B0604030504040204" pitchFamily="34" charset="0"/>
              </a:rPr>
              <a:t> lo que es el verdadero espíritu de oración,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a:t>
            </a:r>
            <a:r>
              <a:rPr lang="es-ES" sz="2800" dirty="0">
                <a:latin typeface="Tahoma" panose="020B0604030504040204" pitchFamily="34" charset="0"/>
                <a:ea typeface="Tahoma" panose="020B0604030504040204" pitchFamily="34" charset="0"/>
                <a:cs typeface="Tahoma" panose="020B0604030504040204" pitchFamily="34" charset="0"/>
              </a:rPr>
              <a:t> la necesidad de la perseverancia al presentar a Dios nuestras peticiones, y nos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a:t>
            </a:r>
            <a:r>
              <a:rPr lang="es-ES" sz="2800" dirty="0">
                <a:latin typeface="Tahoma" panose="020B0604030504040204" pitchFamily="34" charset="0"/>
                <a:ea typeface="Tahoma" panose="020B0604030504040204" pitchFamily="34" charset="0"/>
                <a:cs typeface="Tahoma" panose="020B0604030504040204" pitchFamily="34" charset="0"/>
              </a:rPr>
              <a:t> que él está dispuesto a escucharnos y a contestar la oración.</a:t>
            </a:r>
          </a:p>
        </p:txBody>
      </p:sp>
    </p:spTree>
    <p:extLst>
      <p:ext uri="{BB962C8B-B14F-4D97-AF65-F5344CB8AC3E}">
        <p14:creationId xmlns:p14="http://schemas.microsoft.com/office/powerpoint/2010/main" val="25553111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9C0073FF-FF5B-EB11-AC1F-5787CCB57949}"/>
            </a:ext>
          </a:extLst>
        </p:cNvPr>
        <p:cNvGrpSpPr/>
        <p:nvPr/>
      </p:nvGrpSpPr>
      <p:grpSpPr>
        <a:xfrm>
          <a:off x="0" y="0"/>
          <a:ext cx="0" cy="0"/>
          <a:chOff x="0" y="0"/>
          <a:chExt cx="0" cy="0"/>
        </a:xfrm>
      </p:grpSpPr>
      <p:sp>
        <p:nvSpPr>
          <p:cNvPr id="4" name="Rectángulo">
            <a:extLst>
              <a:ext uri="{FF2B5EF4-FFF2-40B4-BE49-F238E27FC236}">
                <a16:creationId xmlns:a16="http://schemas.microsoft.com/office/drawing/2014/main" id="{F9DB4C27-FD9F-0CCE-DB80-11239C1DE07A}"/>
              </a:ext>
            </a:extLst>
          </p:cNvPr>
          <p:cNvSpPr/>
          <p:nvPr/>
        </p:nvSpPr>
        <p:spPr>
          <a:xfrm>
            <a:off x="818246" y="1907498"/>
            <a:ext cx="10555507" cy="3043003"/>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5B7EC891-F8EE-07C2-6D73-263D53A9CB30}"/>
              </a:ext>
            </a:extLst>
          </p:cNvPr>
          <p:cNvSpPr txBox="1"/>
          <p:nvPr/>
        </p:nvSpPr>
        <p:spPr>
          <a:xfrm>
            <a:off x="1598950" y="2521058"/>
            <a:ext cx="8994098" cy="1815882"/>
          </a:xfrm>
          <a:prstGeom prst="rect">
            <a:avLst/>
          </a:prstGeom>
          <a:noFill/>
        </p:spPr>
        <p:txBody>
          <a:bodyPr wrap="square">
            <a:spAutoFit/>
          </a:bodyPr>
          <a:lstStyle/>
          <a:p>
            <a:pPr algn="ctr">
              <a:buNone/>
            </a:pPr>
            <a:r>
              <a:rPr lang="es-ES" sz="2800" dirty="0">
                <a:latin typeface="Tahoma" panose="020B0604030504040204" pitchFamily="34" charset="0"/>
                <a:ea typeface="Tahoma" panose="020B0604030504040204" pitchFamily="34" charset="0"/>
                <a:cs typeface="Tahoma" panose="020B0604030504040204" pitchFamily="34" charset="0"/>
              </a:rPr>
              <a:t>Nuestras oraciones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______________</a:t>
            </a:r>
            <a:r>
              <a:rPr lang="es-ES" sz="2800" dirty="0">
                <a:latin typeface="Tahoma" panose="020B0604030504040204" pitchFamily="34" charset="0"/>
                <a:ea typeface="Tahoma" panose="020B0604030504040204" pitchFamily="34" charset="0"/>
                <a:cs typeface="Tahoma" panose="020B0604030504040204" pitchFamily="34" charset="0"/>
              </a:rPr>
              <a:t> en peticiones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a:t>
            </a:r>
            <a:r>
              <a:rPr lang="es-ES" sz="2800" dirty="0">
                <a:latin typeface="Tahoma" panose="020B0604030504040204" pitchFamily="34" charset="0"/>
                <a:ea typeface="Tahoma" panose="020B0604030504040204" pitchFamily="34" charset="0"/>
                <a:cs typeface="Tahoma" panose="020B0604030504040204" pitchFamily="34" charset="0"/>
              </a:rPr>
              <a:t>, meramente para nuestro propio beneficio. Hemos de pedir para poder dar. El principio de la vida de Cristo debe ser el principio de nuestra vida.</a:t>
            </a:r>
          </a:p>
        </p:txBody>
      </p:sp>
    </p:spTree>
    <p:extLst>
      <p:ext uri="{BB962C8B-B14F-4D97-AF65-F5344CB8AC3E}">
        <p14:creationId xmlns:p14="http://schemas.microsoft.com/office/powerpoint/2010/main" val="18893765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ángulo">
            <a:extLst>
              <a:ext uri="{FF2B5EF4-FFF2-40B4-BE49-F238E27FC236}">
                <a16:creationId xmlns:a16="http://schemas.microsoft.com/office/drawing/2014/main" id="{3164A86B-19E3-144C-7077-4A2C796E5E77}"/>
              </a:ext>
            </a:extLst>
          </p:cNvPr>
          <p:cNvSpPr/>
          <p:nvPr/>
        </p:nvSpPr>
        <p:spPr>
          <a:xfrm>
            <a:off x="818245" y="1291856"/>
            <a:ext cx="10555507" cy="4274288"/>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CDA0C7B8-E821-B0B5-8ECB-FE295574B23C}"/>
              </a:ext>
            </a:extLst>
          </p:cNvPr>
          <p:cNvSpPr txBox="1"/>
          <p:nvPr/>
        </p:nvSpPr>
        <p:spPr>
          <a:xfrm>
            <a:off x="1613939" y="1659285"/>
            <a:ext cx="8964117" cy="3539430"/>
          </a:xfrm>
          <a:prstGeom prst="rect">
            <a:avLst/>
          </a:prstGeom>
          <a:noFill/>
        </p:spPr>
        <p:txBody>
          <a:bodyPr wrap="square">
            <a:spAutoFit/>
          </a:bodyPr>
          <a:lstStyle/>
          <a:p>
            <a:pPr algn="ctr">
              <a:buNone/>
            </a:pPr>
            <a:r>
              <a:rPr lang="es-ES" sz="2800" dirty="0">
                <a:latin typeface="Tahoma" panose="020B0604030504040204" pitchFamily="34" charset="0"/>
                <a:ea typeface="Tahoma" panose="020B0604030504040204" pitchFamily="34" charset="0"/>
                <a:cs typeface="Tahoma" panose="020B0604030504040204" pitchFamily="34" charset="0"/>
              </a:rPr>
              <a:t>Las lecciones de Cristo con respecto a la oración deben ser cuidadosamente consideradas. Hay una ciencia divina en la oración, y la ilustración de Cristo presenta un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principio</a:t>
            </a:r>
            <a:r>
              <a:rPr lang="es-ES" sz="2800" dirty="0">
                <a:latin typeface="Tahoma" panose="020B0604030504040204" pitchFamily="34" charset="0"/>
                <a:ea typeface="Tahoma" panose="020B0604030504040204" pitchFamily="34" charset="0"/>
                <a:cs typeface="Tahoma" panose="020B0604030504040204" pitchFamily="34" charset="0"/>
              </a:rPr>
              <a:t> que todos necesitamos comprender.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Demuestra</a:t>
            </a:r>
            <a:r>
              <a:rPr lang="es-ES" sz="2800" dirty="0">
                <a:latin typeface="Tahoma" panose="020B0604030504040204" pitchFamily="34" charset="0"/>
                <a:ea typeface="Tahoma" panose="020B0604030504040204" pitchFamily="34" charset="0"/>
                <a:cs typeface="Tahoma" panose="020B0604030504040204" pitchFamily="34" charset="0"/>
              </a:rPr>
              <a:t> lo que es el verdadero espíritu de oración,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enseña</a:t>
            </a:r>
            <a:r>
              <a:rPr lang="es-ES" sz="2800" dirty="0">
                <a:latin typeface="Tahoma" panose="020B0604030504040204" pitchFamily="34" charset="0"/>
                <a:ea typeface="Tahoma" panose="020B0604030504040204" pitchFamily="34" charset="0"/>
                <a:cs typeface="Tahoma" panose="020B0604030504040204" pitchFamily="34" charset="0"/>
              </a:rPr>
              <a:t> la necesidad de la perseverancia al presentar a Dios nuestras peticiones, y nos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asegura</a:t>
            </a:r>
            <a:r>
              <a:rPr lang="es-ES" sz="2800" dirty="0">
                <a:latin typeface="Tahoma" panose="020B0604030504040204" pitchFamily="34" charset="0"/>
                <a:ea typeface="Tahoma" panose="020B0604030504040204" pitchFamily="34" charset="0"/>
                <a:cs typeface="Tahoma" panose="020B0604030504040204" pitchFamily="34" charset="0"/>
              </a:rPr>
              <a:t> que él está dispuesto a escucharnos y a contestar la oración.</a:t>
            </a:r>
          </a:p>
        </p:txBody>
      </p:sp>
    </p:spTree>
    <p:extLst>
      <p:ext uri="{BB962C8B-B14F-4D97-AF65-F5344CB8AC3E}">
        <p14:creationId xmlns:p14="http://schemas.microsoft.com/office/powerpoint/2010/main" val="35535498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ángulo">
            <a:extLst>
              <a:ext uri="{FF2B5EF4-FFF2-40B4-BE49-F238E27FC236}">
                <a16:creationId xmlns:a16="http://schemas.microsoft.com/office/drawing/2014/main" id="{1DBA9662-4C0F-AF06-2F7C-BC14AA3B2C30}"/>
              </a:ext>
            </a:extLst>
          </p:cNvPr>
          <p:cNvSpPr/>
          <p:nvPr/>
        </p:nvSpPr>
        <p:spPr>
          <a:xfrm>
            <a:off x="818246" y="1907498"/>
            <a:ext cx="10555507" cy="3043003"/>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FD15A53A-223E-3A4C-63F2-C746DEAA0FC1}"/>
              </a:ext>
            </a:extLst>
          </p:cNvPr>
          <p:cNvSpPr txBox="1"/>
          <p:nvPr/>
        </p:nvSpPr>
        <p:spPr>
          <a:xfrm>
            <a:off x="1598950" y="2521058"/>
            <a:ext cx="8994098" cy="1815882"/>
          </a:xfrm>
          <a:prstGeom prst="rect">
            <a:avLst/>
          </a:prstGeom>
          <a:noFill/>
        </p:spPr>
        <p:txBody>
          <a:bodyPr wrap="square">
            <a:spAutoFit/>
          </a:bodyPr>
          <a:lstStyle/>
          <a:p>
            <a:pPr algn="ctr">
              <a:buNone/>
            </a:pPr>
            <a:r>
              <a:rPr lang="es-ES" sz="2800" dirty="0">
                <a:latin typeface="Tahoma" panose="020B0604030504040204" pitchFamily="34" charset="0"/>
                <a:ea typeface="Tahoma" panose="020B0604030504040204" pitchFamily="34" charset="0"/>
                <a:cs typeface="Tahoma" panose="020B0604030504040204" pitchFamily="34" charset="0"/>
              </a:rPr>
              <a:t>Nuestras oraciones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no han de consistir</a:t>
            </a:r>
            <a:r>
              <a:rPr lang="es-ES" sz="2800" dirty="0">
                <a:latin typeface="Tahoma" panose="020B0604030504040204" pitchFamily="34" charset="0"/>
                <a:ea typeface="Tahoma" panose="020B0604030504040204" pitchFamily="34" charset="0"/>
                <a:cs typeface="Tahoma" panose="020B0604030504040204" pitchFamily="34" charset="0"/>
              </a:rPr>
              <a:t> en peticiones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egoístas</a:t>
            </a:r>
            <a:r>
              <a:rPr lang="es-ES" sz="2800" dirty="0">
                <a:latin typeface="Tahoma" panose="020B0604030504040204" pitchFamily="34" charset="0"/>
                <a:ea typeface="Tahoma" panose="020B0604030504040204" pitchFamily="34" charset="0"/>
                <a:cs typeface="Tahoma" panose="020B0604030504040204" pitchFamily="34" charset="0"/>
              </a:rPr>
              <a:t>, meramente para nuestro propio beneficio. Hemos de pedir para poder dar. El principio de la vida de Cristo debe ser el principio de nuestra vida.</a:t>
            </a:r>
          </a:p>
        </p:txBody>
      </p:sp>
    </p:spTree>
    <p:extLst>
      <p:ext uri="{BB962C8B-B14F-4D97-AF65-F5344CB8AC3E}">
        <p14:creationId xmlns:p14="http://schemas.microsoft.com/office/powerpoint/2010/main" val="20103442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6457CD19-6F1A-E93E-AEFF-0D675A65333A}"/>
            </a:ext>
          </a:extLst>
        </p:cNvPr>
        <p:cNvGrpSpPr/>
        <p:nvPr/>
      </p:nvGrpSpPr>
      <p:grpSpPr>
        <a:xfrm>
          <a:off x="0" y="0"/>
          <a:ext cx="0" cy="0"/>
          <a:chOff x="0" y="0"/>
          <a:chExt cx="0" cy="0"/>
        </a:xfrm>
      </p:grpSpPr>
      <p:sp>
        <p:nvSpPr>
          <p:cNvPr id="7" name="Rectángulo redondeado">
            <a:extLst>
              <a:ext uri="{FF2B5EF4-FFF2-40B4-BE49-F238E27FC236}">
                <a16:creationId xmlns:a16="http://schemas.microsoft.com/office/drawing/2014/main" id="{4069F3FA-F2C7-497E-05CE-309A0E738911}"/>
              </a:ext>
            </a:extLst>
          </p:cNvPr>
          <p:cNvSpPr/>
          <p:nvPr/>
        </p:nvSpPr>
        <p:spPr>
          <a:xfrm>
            <a:off x="1611850" y="1685588"/>
            <a:ext cx="9142586" cy="3909994"/>
          </a:xfrm>
          <a:prstGeom prst="roundRect">
            <a:avLst>
              <a:gd name="adj" fmla="val 13991"/>
            </a:avLst>
          </a:prstGeom>
          <a:solidFill>
            <a:schemeClr val="accent4">
              <a:hueOff val="348544"/>
              <a:lumOff val="7139"/>
              <a:alpha val="29563"/>
            </a:scheme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555D79C8-3D87-D89F-7110-72DA3FA5FA1D}"/>
              </a:ext>
            </a:extLst>
          </p:cNvPr>
          <p:cNvSpPr txBox="1"/>
          <p:nvPr/>
        </p:nvSpPr>
        <p:spPr>
          <a:xfrm>
            <a:off x="2368958" y="2736502"/>
            <a:ext cx="7454084" cy="1384995"/>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Cuando sentimos que nuestras oraciones no son escuchadas, </a:t>
            </a:r>
            <a:r>
              <a:rPr lang="es-ES" sz="2800" b="1" dirty="0">
                <a:latin typeface="Tahoma" panose="020B0604030504040204" pitchFamily="34" charset="0"/>
                <a:ea typeface="Tahoma" panose="020B0604030504040204" pitchFamily="34" charset="0"/>
                <a:cs typeface="Tahoma" panose="020B0604030504040204" pitchFamily="34" charset="0"/>
              </a:rPr>
              <a:t>¿debemos persistir o dejar de orar? </a:t>
            </a:r>
            <a:r>
              <a:rPr lang="es-ES" sz="2800" dirty="0">
                <a:latin typeface="Tahoma" panose="020B0604030504040204" pitchFamily="34" charset="0"/>
                <a:ea typeface="Tahoma" panose="020B0604030504040204" pitchFamily="34" charset="0"/>
                <a:cs typeface="Tahoma" panose="020B0604030504040204" pitchFamily="34" charset="0"/>
              </a:rPr>
              <a:t>(ver p. 82).</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
        <p:nvSpPr>
          <p:cNvPr id="4" name="01">
            <a:extLst>
              <a:ext uri="{FF2B5EF4-FFF2-40B4-BE49-F238E27FC236}">
                <a16:creationId xmlns:a16="http://schemas.microsoft.com/office/drawing/2014/main" id="{010E1888-D9E3-B697-ADA2-BB6932AE84A3}"/>
              </a:ext>
            </a:extLst>
          </p:cNvPr>
          <p:cNvSpPr/>
          <p:nvPr/>
        </p:nvSpPr>
        <p:spPr>
          <a:xfrm>
            <a:off x="437196" y="665645"/>
            <a:ext cx="3174105" cy="1765040"/>
          </a:xfrm>
          <a:custGeom>
            <a:avLst/>
            <a:gdLst/>
            <a:ahLst/>
            <a:cxnLst>
              <a:cxn ang="0">
                <a:pos x="wd2" y="hd2"/>
              </a:cxn>
              <a:cxn ang="5400000">
                <a:pos x="wd2" y="hd2"/>
              </a:cxn>
              <a:cxn ang="10800000">
                <a:pos x="wd2" y="hd2"/>
              </a:cxn>
              <a:cxn ang="16200000">
                <a:pos x="wd2" y="hd2"/>
              </a:cxn>
            </a:cxnLst>
            <a:rect l="0" t="0" r="r" b="b"/>
            <a:pathLst>
              <a:path w="21600" h="21600" extrusionOk="0">
                <a:moveTo>
                  <a:pt x="10603" y="0"/>
                </a:moveTo>
                <a:cubicBezTo>
                  <a:pt x="7967" y="0"/>
                  <a:pt x="5720" y="2939"/>
                  <a:pt x="4858" y="7062"/>
                </a:cubicBezTo>
                <a:cubicBezTo>
                  <a:pt x="4628" y="6992"/>
                  <a:pt x="4391" y="6953"/>
                  <a:pt x="4150" y="6953"/>
                </a:cubicBezTo>
                <a:cubicBezTo>
                  <a:pt x="1857" y="6953"/>
                  <a:pt x="0" y="10233"/>
                  <a:pt x="0" y="14278"/>
                </a:cubicBezTo>
                <a:cubicBezTo>
                  <a:pt x="0" y="18323"/>
                  <a:pt x="1857" y="21600"/>
                  <a:pt x="4150" y="21600"/>
                </a:cubicBezTo>
                <a:cubicBezTo>
                  <a:pt x="4193" y="21600"/>
                  <a:pt x="4237" y="21597"/>
                  <a:pt x="4279" y="21594"/>
                </a:cubicBezTo>
                <a:lnTo>
                  <a:pt x="10532" y="21597"/>
                </a:lnTo>
                <a:cubicBezTo>
                  <a:pt x="10555" y="21598"/>
                  <a:pt x="10579" y="21600"/>
                  <a:pt x="10603" y="21600"/>
                </a:cubicBezTo>
                <a:cubicBezTo>
                  <a:pt x="10626" y="21600"/>
                  <a:pt x="10648" y="21598"/>
                  <a:pt x="10672" y="21597"/>
                </a:cubicBezTo>
                <a:lnTo>
                  <a:pt x="18141" y="21600"/>
                </a:lnTo>
                <a:cubicBezTo>
                  <a:pt x="20051" y="21600"/>
                  <a:pt x="21600" y="18868"/>
                  <a:pt x="21600" y="15496"/>
                </a:cubicBezTo>
                <a:cubicBezTo>
                  <a:pt x="21600" y="12124"/>
                  <a:pt x="20051" y="9389"/>
                  <a:pt x="18141" y="9389"/>
                </a:cubicBezTo>
                <a:cubicBezTo>
                  <a:pt x="17627" y="9389"/>
                  <a:pt x="17139" y="9589"/>
                  <a:pt x="16701" y="9943"/>
                </a:cubicBezTo>
                <a:cubicBezTo>
                  <a:pt x="16453" y="4379"/>
                  <a:pt x="13819" y="0"/>
                  <a:pt x="10603" y="0"/>
                </a:cubicBezTo>
                <a:close/>
              </a:path>
            </a:pathLst>
          </a:custGeom>
          <a:solidFill>
            <a:srgbClr val="BBB05A"/>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xmlns:lc="http://schemas.openxmlformats.org/drawingml/2006/lockedCanvas" val="1"/>
            </a:ext>
          </a:ex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20000" b="0" i="0" u="none" strike="noStrike" cap="none" spc="0" normalizeH="0" baseline="0">
                <a:ln>
                  <a:noFill/>
                </a:ln>
                <a:solidFill>
                  <a:srgbClr val="523A37"/>
                </a:solidFill>
                <a:effectLst/>
                <a:uFillTx/>
                <a:latin typeface="Futura"/>
                <a:ea typeface="Futura"/>
                <a:cs typeface="Futura"/>
                <a:sym typeface="Futura"/>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marL="0" marR="0" lvl="0" indent="0" defTabSz="825500" rtl="0" eaLnBrk="1" fontAlgn="auto" latinLnBrk="0" hangingPunct="0">
              <a:lnSpc>
                <a:spcPct val="100000"/>
              </a:lnSpc>
              <a:spcBef>
                <a:spcPts val="0"/>
              </a:spcBef>
              <a:spcAft>
                <a:spcPts val="0"/>
              </a:spcAft>
              <a:buClrTx/>
              <a:buSzTx/>
              <a:buFontTx/>
              <a:buNone/>
              <a:tabLst/>
              <a:defRPr/>
            </a:pPr>
            <a:r>
              <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0</a:t>
            </a:r>
            <a:r>
              <a:rPr lang="en-US" sz="10000" kern="0" dirty="0">
                <a:latin typeface="Bernard MT Condensed" panose="02050806060905020404" pitchFamily="18" charset="0"/>
              </a:rPr>
              <a:t>3</a:t>
            </a:r>
            <a:endPar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endParaRPr>
          </a:p>
        </p:txBody>
      </p:sp>
    </p:spTree>
    <p:extLst>
      <p:ext uri="{BB962C8B-B14F-4D97-AF65-F5344CB8AC3E}">
        <p14:creationId xmlns:p14="http://schemas.microsoft.com/office/powerpoint/2010/main" val="29378273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C525833D-EA90-AAB2-C92A-2914A5231E10}"/>
            </a:ext>
          </a:extLst>
        </p:cNvPr>
        <p:cNvGrpSpPr/>
        <p:nvPr/>
      </p:nvGrpSpPr>
      <p:grpSpPr>
        <a:xfrm>
          <a:off x="0" y="0"/>
          <a:ext cx="0" cy="0"/>
          <a:chOff x="0" y="0"/>
          <a:chExt cx="0" cy="0"/>
        </a:xfrm>
      </p:grpSpPr>
      <p:sp>
        <p:nvSpPr>
          <p:cNvPr id="4" name="Rectángulo">
            <a:extLst>
              <a:ext uri="{FF2B5EF4-FFF2-40B4-BE49-F238E27FC236}">
                <a16:creationId xmlns:a16="http://schemas.microsoft.com/office/drawing/2014/main" id="{F9D697A5-5B16-033B-708E-31E614D04779}"/>
              </a:ext>
            </a:extLst>
          </p:cNvPr>
          <p:cNvSpPr/>
          <p:nvPr/>
        </p:nvSpPr>
        <p:spPr>
          <a:xfrm>
            <a:off x="818246" y="654706"/>
            <a:ext cx="10555507" cy="5548588"/>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39FD704B-7854-5A22-3E4B-2E03191E31B2}"/>
              </a:ext>
            </a:extLst>
          </p:cNvPr>
          <p:cNvSpPr txBox="1"/>
          <p:nvPr/>
        </p:nvSpPr>
        <p:spPr>
          <a:xfrm>
            <a:off x="1865667" y="1012954"/>
            <a:ext cx="8460664" cy="4832092"/>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Así nuestras oraciones no siempre parecen recibir una inmediata respuesta; pero Cristo enseña que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_____________</a:t>
            </a:r>
            <a:r>
              <a:rPr lang="es-ES" sz="2800" dirty="0">
                <a:latin typeface="Tahoma" panose="020B0604030504040204" pitchFamily="34" charset="0"/>
                <a:ea typeface="Tahoma" panose="020B0604030504040204" pitchFamily="34" charset="0"/>
                <a:cs typeface="Tahoma" panose="020B0604030504040204" pitchFamily="34" charset="0"/>
              </a:rPr>
              <a:t>de orar. La oración no tiene por objeto obrar algún cambio en Dios, sino ponernos en armonía con Dios. Cuando le pedimos algo, tal vez vea que necesitamos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a:t>
            </a:r>
            <a:r>
              <a:rPr lang="es-ES" sz="2800" dirty="0">
                <a:latin typeface="Tahoma" panose="020B0604030504040204" pitchFamily="34" charset="0"/>
                <a:ea typeface="Tahoma" panose="020B0604030504040204" pitchFamily="34" charset="0"/>
                <a:cs typeface="Tahoma" panose="020B0604030504040204" pitchFamily="34" charset="0"/>
              </a:rPr>
              <a:t> nuestros corazones y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___________</a:t>
            </a:r>
            <a:r>
              <a:rPr lang="es-ES" sz="2800" dirty="0">
                <a:latin typeface="Tahoma" panose="020B0604030504040204" pitchFamily="34" charset="0"/>
                <a:ea typeface="Tahoma" panose="020B0604030504040204" pitchFamily="34" charset="0"/>
                <a:cs typeface="Tahoma" panose="020B0604030504040204" pitchFamily="34" charset="0"/>
              </a:rPr>
              <a:t> del pecado. </a:t>
            </a:r>
          </a:p>
          <a:p>
            <a:pPr algn="ctr"/>
            <a:r>
              <a:rPr lang="es-ES" sz="2800" dirty="0">
                <a:latin typeface="Tahoma" panose="020B0604030504040204" pitchFamily="34" charset="0"/>
                <a:ea typeface="Tahoma" panose="020B0604030504040204" pitchFamily="34" charset="0"/>
                <a:cs typeface="Tahoma" panose="020B0604030504040204" pitchFamily="34" charset="0"/>
              </a:rPr>
              <a:t>Por lo tanto, nos hace pasar por una prueba, nos hace pasar por la humillación, a fin de que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a:t>
            </a:r>
            <a:r>
              <a:rPr lang="es-ES" sz="2800" dirty="0">
                <a:latin typeface="Tahoma" panose="020B0604030504040204" pitchFamily="34" charset="0"/>
                <a:ea typeface="Tahoma" panose="020B0604030504040204" pitchFamily="34" charset="0"/>
                <a:cs typeface="Tahoma" panose="020B0604030504040204" pitchFamily="34" charset="0"/>
              </a:rPr>
              <a:t> lo que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a:t>
            </a:r>
            <a:r>
              <a:rPr lang="es-ES" sz="2800" dirty="0">
                <a:latin typeface="Tahoma" panose="020B0604030504040204" pitchFamily="34" charset="0"/>
                <a:ea typeface="Tahoma" panose="020B0604030504040204" pitchFamily="34" charset="0"/>
                <a:cs typeface="Tahoma" panose="020B0604030504040204" pitchFamily="34" charset="0"/>
              </a:rPr>
              <a:t> la obra de su Santo Espíritu por medio de nosotros.</a:t>
            </a:r>
          </a:p>
        </p:txBody>
      </p:sp>
    </p:spTree>
    <p:extLst>
      <p:ext uri="{BB962C8B-B14F-4D97-AF65-F5344CB8AC3E}">
        <p14:creationId xmlns:p14="http://schemas.microsoft.com/office/powerpoint/2010/main" val="35513003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ángulo">
            <a:extLst>
              <a:ext uri="{FF2B5EF4-FFF2-40B4-BE49-F238E27FC236}">
                <a16:creationId xmlns:a16="http://schemas.microsoft.com/office/drawing/2014/main" id="{7BFE1F23-B760-F0AE-9506-1CCC5BE8EA88}"/>
              </a:ext>
            </a:extLst>
          </p:cNvPr>
          <p:cNvSpPr/>
          <p:nvPr/>
        </p:nvSpPr>
        <p:spPr>
          <a:xfrm>
            <a:off x="818246" y="654706"/>
            <a:ext cx="10555507" cy="5548588"/>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34103509-34F5-FDFF-E3D5-9514FD3C92E9}"/>
              </a:ext>
            </a:extLst>
          </p:cNvPr>
          <p:cNvSpPr txBox="1"/>
          <p:nvPr/>
        </p:nvSpPr>
        <p:spPr>
          <a:xfrm>
            <a:off x="1865667" y="1012954"/>
            <a:ext cx="8460664" cy="4832092"/>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Así nuestras oraciones no siempre parecen recibir una inmediata respuesta; pero Cristo enseña que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no debemos dejar</a:t>
            </a:r>
            <a:r>
              <a:rPr lang="es-ES" sz="2800" dirty="0">
                <a:latin typeface="Tahoma" panose="020B0604030504040204" pitchFamily="34" charset="0"/>
                <a:ea typeface="Tahoma" panose="020B0604030504040204" pitchFamily="34" charset="0"/>
                <a:cs typeface="Tahoma" panose="020B0604030504040204" pitchFamily="34" charset="0"/>
              </a:rPr>
              <a:t> de orar. La oración no tiene por objeto obrar algún cambio en Dios, sino ponernos en armonía con Dios. Cuando le pedimos algo, tal vez vea que necesitamos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investigar</a:t>
            </a:r>
            <a:r>
              <a:rPr lang="es-ES" sz="2800" dirty="0">
                <a:latin typeface="Tahoma" panose="020B0604030504040204" pitchFamily="34" charset="0"/>
                <a:ea typeface="Tahoma" panose="020B0604030504040204" pitchFamily="34" charset="0"/>
                <a:cs typeface="Tahoma" panose="020B0604030504040204" pitchFamily="34" charset="0"/>
              </a:rPr>
              <a:t> nuestros corazones y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arrepentirnos</a:t>
            </a:r>
            <a:r>
              <a:rPr lang="es-ES" sz="2800" dirty="0">
                <a:latin typeface="Tahoma" panose="020B0604030504040204" pitchFamily="34" charset="0"/>
                <a:ea typeface="Tahoma" panose="020B0604030504040204" pitchFamily="34" charset="0"/>
                <a:cs typeface="Tahoma" panose="020B0604030504040204" pitchFamily="34" charset="0"/>
              </a:rPr>
              <a:t> del pecado. </a:t>
            </a:r>
          </a:p>
          <a:p>
            <a:pPr algn="ctr"/>
            <a:r>
              <a:rPr lang="es-ES" sz="2800" dirty="0">
                <a:latin typeface="Tahoma" panose="020B0604030504040204" pitchFamily="34" charset="0"/>
                <a:ea typeface="Tahoma" panose="020B0604030504040204" pitchFamily="34" charset="0"/>
                <a:cs typeface="Tahoma" panose="020B0604030504040204" pitchFamily="34" charset="0"/>
              </a:rPr>
              <a:t>Por lo tanto, nos hace pasar por una prueba, nos hace pasar por la humillación, a fin de que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veamos</a:t>
            </a:r>
            <a:r>
              <a:rPr lang="es-ES" sz="2800" dirty="0">
                <a:latin typeface="Tahoma" panose="020B0604030504040204" pitchFamily="34" charset="0"/>
                <a:ea typeface="Tahoma" panose="020B0604030504040204" pitchFamily="34" charset="0"/>
                <a:cs typeface="Tahoma" panose="020B0604030504040204" pitchFamily="34" charset="0"/>
              </a:rPr>
              <a:t> lo que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impide</a:t>
            </a:r>
            <a:r>
              <a:rPr lang="es-ES" sz="2800" dirty="0">
                <a:latin typeface="Tahoma" panose="020B0604030504040204" pitchFamily="34" charset="0"/>
                <a:ea typeface="Tahoma" panose="020B0604030504040204" pitchFamily="34" charset="0"/>
                <a:cs typeface="Tahoma" panose="020B0604030504040204" pitchFamily="34" charset="0"/>
              </a:rPr>
              <a:t> la obra de su Santo Espíritu por medio de nosotros.</a:t>
            </a:r>
          </a:p>
        </p:txBody>
      </p:sp>
    </p:spTree>
    <p:extLst>
      <p:ext uri="{BB962C8B-B14F-4D97-AF65-F5344CB8AC3E}">
        <p14:creationId xmlns:p14="http://schemas.microsoft.com/office/powerpoint/2010/main" val="33087469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CA5EEA2C-121C-70C0-7953-ADAAE4311D8C}"/>
            </a:ext>
          </a:extLst>
        </p:cNvPr>
        <p:cNvGrpSpPr/>
        <p:nvPr/>
      </p:nvGrpSpPr>
      <p:grpSpPr>
        <a:xfrm>
          <a:off x="0" y="0"/>
          <a:ext cx="0" cy="0"/>
          <a:chOff x="0" y="0"/>
          <a:chExt cx="0" cy="0"/>
        </a:xfrm>
      </p:grpSpPr>
      <p:sp>
        <p:nvSpPr>
          <p:cNvPr id="7" name="Rectángulo redondeado">
            <a:extLst>
              <a:ext uri="{FF2B5EF4-FFF2-40B4-BE49-F238E27FC236}">
                <a16:creationId xmlns:a16="http://schemas.microsoft.com/office/drawing/2014/main" id="{BA094ABC-F890-2363-11DB-05C40B5C0350}"/>
              </a:ext>
            </a:extLst>
          </p:cNvPr>
          <p:cNvSpPr/>
          <p:nvPr/>
        </p:nvSpPr>
        <p:spPr>
          <a:xfrm>
            <a:off x="1524707" y="1685588"/>
            <a:ext cx="9142586" cy="3909994"/>
          </a:xfrm>
          <a:prstGeom prst="roundRect">
            <a:avLst>
              <a:gd name="adj" fmla="val 13991"/>
            </a:avLst>
          </a:prstGeom>
          <a:solidFill>
            <a:schemeClr val="accent4">
              <a:hueOff val="348544"/>
              <a:lumOff val="7139"/>
              <a:alpha val="29563"/>
            </a:scheme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17BE4A99-5129-B4E3-BDEE-2CC5313490AC}"/>
              </a:ext>
            </a:extLst>
          </p:cNvPr>
          <p:cNvSpPr txBox="1"/>
          <p:nvPr/>
        </p:nvSpPr>
        <p:spPr>
          <a:xfrm>
            <a:off x="2386028" y="2674305"/>
            <a:ext cx="7419943" cy="2677656"/>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Dios nos hace una maravillosa promesa sobre la oración. Muchos de nosotros le presentamos nuestras peticiones, reclamando esa promesa. </a:t>
            </a:r>
            <a:r>
              <a:rPr lang="es-ES" sz="2800" b="1" dirty="0">
                <a:latin typeface="Tahoma" panose="020B0604030504040204" pitchFamily="34" charset="0"/>
                <a:ea typeface="Tahoma" panose="020B0604030504040204" pitchFamily="34" charset="0"/>
                <a:cs typeface="Tahoma" panose="020B0604030504040204" pitchFamily="34" charset="0"/>
              </a:rPr>
              <a:t>¿En qué condiciones no responde él a una oración? ¿Y cuál es la promesa?</a:t>
            </a:r>
            <a:r>
              <a:rPr lang="es-ES" sz="2800" dirty="0">
                <a:latin typeface="Tahoma" panose="020B0604030504040204" pitchFamily="34" charset="0"/>
                <a:ea typeface="Tahoma" panose="020B0604030504040204" pitchFamily="34" charset="0"/>
                <a:cs typeface="Tahoma" panose="020B0604030504040204" pitchFamily="34" charset="0"/>
              </a:rPr>
              <a:t> (ver p. 82).</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
        <p:nvSpPr>
          <p:cNvPr id="4" name="01">
            <a:extLst>
              <a:ext uri="{FF2B5EF4-FFF2-40B4-BE49-F238E27FC236}">
                <a16:creationId xmlns:a16="http://schemas.microsoft.com/office/drawing/2014/main" id="{24B9B1B9-2D4B-1782-4256-27D4D468DFB7}"/>
              </a:ext>
            </a:extLst>
          </p:cNvPr>
          <p:cNvSpPr/>
          <p:nvPr/>
        </p:nvSpPr>
        <p:spPr>
          <a:xfrm>
            <a:off x="437196" y="665645"/>
            <a:ext cx="3174105" cy="1765040"/>
          </a:xfrm>
          <a:custGeom>
            <a:avLst/>
            <a:gdLst/>
            <a:ahLst/>
            <a:cxnLst>
              <a:cxn ang="0">
                <a:pos x="wd2" y="hd2"/>
              </a:cxn>
              <a:cxn ang="5400000">
                <a:pos x="wd2" y="hd2"/>
              </a:cxn>
              <a:cxn ang="10800000">
                <a:pos x="wd2" y="hd2"/>
              </a:cxn>
              <a:cxn ang="16200000">
                <a:pos x="wd2" y="hd2"/>
              </a:cxn>
            </a:cxnLst>
            <a:rect l="0" t="0" r="r" b="b"/>
            <a:pathLst>
              <a:path w="21600" h="21600" extrusionOk="0">
                <a:moveTo>
                  <a:pt x="10603" y="0"/>
                </a:moveTo>
                <a:cubicBezTo>
                  <a:pt x="7967" y="0"/>
                  <a:pt x="5720" y="2939"/>
                  <a:pt x="4858" y="7062"/>
                </a:cubicBezTo>
                <a:cubicBezTo>
                  <a:pt x="4628" y="6992"/>
                  <a:pt x="4391" y="6953"/>
                  <a:pt x="4150" y="6953"/>
                </a:cubicBezTo>
                <a:cubicBezTo>
                  <a:pt x="1857" y="6953"/>
                  <a:pt x="0" y="10233"/>
                  <a:pt x="0" y="14278"/>
                </a:cubicBezTo>
                <a:cubicBezTo>
                  <a:pt x="0" y="18323"/>
                  <a:pt x="1857" y="21600"/>
                  <a:pt x="4150" y="21600"/>
                </a:cubicBezTo>
                <a:cubicBezTo>
                  <a:pt x="4193" y="21600"/>
                  <a:pt x="4237" y="21597"/>
                  <a:pt x="4279" y="21594"/>
                </a:cubicBezTo>
                <a:lnTo>
                  <a:pt x="10532" y="21597"/>
                </a:lnTo>
                <a:cubicBezTo>
                  <a:pt x="10555" y="21598"/>
                  <a:pt x="10579" y="21600"/>
                  <a:pt x="10603" y="21600"/>
                </a:cubicBezTo>
                <a:cubicBezTo>
                  <a:pt x="10626" y="21600"/>
                  <a:pt x="10648" y="21598"/>
                  <a:pt x="10672" y="21597"/>
                </a:cubicBezTo>
                <a:lnTo>
                  <a:pt x="18141" y="21600"/>
                </a:lnTo>
                <a:cubicBezTo>
                  <a:pt x="20051" y="21600"/>
                  <a:pt x="21600" y="18868"/>
                  <a:pt x="21600" y="15496"/>
                </a:cubicBezTo>
                <a:cubicBezTo>
                  <a:pt x="21600" y="12124"/>
                  <a:pt x="20051" y="9389"/>
                  <a:pt x="18141" y="9389"/>
                </a:cubicBezTo>
                <a:cubicBezTo>
                  <a:pt x="17627" y="9389"/>
                  <a:pt x="17139" y="9589"/>
                  <a:pt x="16701" y="9943"/>
                </a:cubicBezTo>
                <a:cubicBezTo>
                  <a:pt x="16453" y="4379"/>
                  <a:pt x="13819" y="0"/>
                  <a:pt x="10603" y="0"/>
                </a:cubicBezTo>
                <a:close/>
              </a:path>
            </a:pathLst>
          </a:custGeom>
          <a:solidFill>
            <a:srgbClr val="BBB05A"/>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xmlns:lc="http://schemas.openxmlformats.org/drawingml/2006/lockedCanvas" val="1"/>
            </a:ext>
          </a:ex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20000" b="0" i="0" u="none" strike="noStrike" cap="none" spc="0" normalizeH="0" baseline="0">
                <a:ln>
                  <a:noFill/>
                </a:ln>
                <a:solidFill>
                  <a:srgbClr val="523A37"/>
                </a:solidFill>
                <a:effectLst/>
                <a:uFillTx/>
                <a:latin typeface="Futura"/>
                <a:ea typeface="Futura"/>
                <a:cs typeface="Futura"/>
                <a:sym typeface="Futura"/>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marL="0" marR="0" lvl="0" indent="0" defTabSz="825500" rtl="0" eaLnBrk="1" fontAlgn="auto" latinLnBrk="0" hangingPunct="0">
              <a:lnSpc>
                <a:spcPct val="100000"/>
              </a:lnSpc>
              <a:spcBef>
                <a:spcPts val="0"/>
              </a:spcBef>
              <a:spcAft>
                <a:spcPts val="0"/>
              </a:spcAft>
              <a:buClrTx/>
              <a:buSzTx/>
              <a:buFontTx/>
              <a:buNone/>
              <a:tabLst/>
              <a:defRPr/>
            </a:pPr>
            <a:r>
              <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0</a:t>
            </a:r>
            <a:r>
              <a:rPr kumimoji="0" lang="en-US"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4</a:t>
            </a:r>
            <a:endPar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endParaRPr>
          </a:p>
        </p:txBody>
      </p:sp>
    </p:spTree>
    <p:extLst>
      <p:ext uri="{BB962C8B-B14F-4D97-AF65-F5344CB8AC3E}">
        <p14:creationId xmlns:p14="http://schemas.microsoft.com/office/powerpoint/2010/main" val="33218262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B7322F21-2DA2-7C1E-9217-1B066A3272EC}"/>
            </a:ext>
          </a:extLst>
        </p:cNvPr>
        <p:cNvGrpSpPr/>
        <p:nvPr/>
      </p:nvGrpSpPr>
      <p:grpSpPr>
        <a:xfrm>
          <a:off x="0" y="0"/>
          <a:ext cx="0" cy="0"/>
          <a:chOff x="0" y="0"/>
          <a:chExt cx="0" cy="0"/>
        </a:xfrm>
      </p:grpSpPr>
      <p:sp>
        <p:nvSpPr>
          <p:cNvPr id="4" name="Rectángulo">
            <a:extLst>
              <a:ext uri="{FF2B5EF4-FFF2-40B4-BE49-F238E27FC236}">
                <a16:creationId xmlns:a16="http://schemas.microsoft.com/office/drawing/2014/main" id="{F45F5916-84C4-F473-34ED-E2B9CF710181}"/>
              </a:ext>
            </a:extLst>
          </p:cNvPr>
          <p:cNvSpPr/>
          <p:nvPr/>
        </p:nvSpPr>
        <p:spPr>
          <a:xfrm>
            <a:off x="818245" y="1480277"/>
            <a:ext cx="10555507" cy="3897443"/>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027DEDB6-82E1-6B4B-F1E5-074F01A4A047}"/>
              </a:ext>
            </a:extLst>
          </p:cNvPr>
          <p:cNvSpPr txBox="1"/>
          <p:nvPr/>
        </p:nvSpPr>
        <p:spPr>
          <a:xfrm>
            <a:off x="1878986" y="2090170"/>
            <a:ext cx="8434024" cy="2677656"/>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Aquellos que presentan sus peticiones ante Dios, invocando su promesa, mientras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a:t>
            </a:r>
            <a:r>
              <a:rPr lang="es-ES" sz="2800" dirty="0">
                <a:latin typeface="Tahoma" panose="020B0604030504040204" pitchFamily="34" charset="0"/>
                <a:ea typeface="Tahoma" panose="020B0604030504040204" pitchFamily="34" charset="0"/>
                <a:cs typeface="Tahoma" panose="020B0604030504040204" pitchFamily="34" charset="0"/>
              </a:rPr>
              <a:t> con las condiciones, insultan a Jehová. Invocan el nombre de Cristo como su autoridad para el cumplimiento de la promesa, pero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a:t>
            </a:r>
            <a:r>
              <a:rPr lang="es-ES" sz="2800" dirty="0">
                <a:latin typeface="Tahoma" panose="020B0604030504040204" pitchFamily="34" charset="0"/>
                <a:ea typeface="Tahoma" panose="020B0604030504040204" pitchFamily="34" charset="0"/>
                <a:cs typeface="Tahoma" panose="020B0604030504040204" pitchFamily="34" charset="0"/>
              </a:rPr>
              <a:t> las cosas que demostrarían fe en Cristo y amor por él.</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2035443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574F32D6-5FF7-4084-CEC3-574667BA6DAF}"/>
            </a:ext>
          </a:extLst>
        </p:cNvPr>
        <p:cNvGrpSpPr/>
        <p:nvPr/>
      </p:nvGrpSpPr>
      <p:grpSpPr>
        <a:xfrm>
          <a:off x="0" y="0"/>
          <a:ext cx="0" cy="0"/>
          <a:chOff x="0" y="0"/>
          <a:chExt cx="0" cy="0"/>
        </a:xfrm>
      </p:grpSpPr>
      <p:sp>
        <p:nvSpPr>
          <p:cNvPr id="4" name="Rectángulo">
            <a:extLst>
              <a:ext uri="{FF2B5EF4-FFF2-40B4-BE49-F238E27FC236}">
                <a16:creationId xmlns:a16="http://schemas.microsoft.com/office/drawing/2014/main" id="{561FE9BC-589B-D402-CF5C-1D77D19D7BB3}"/>
              </a:ext>
            </a:extLst>
          </p:cNvPr>
          <p:cNvSpPr/>
          <p:nvPr/>
        </p:nvSpPr>
        <p:spPr>
          <a:xfrm>
            <a:off x="818245" y="1214203"/>
            <a:ext cx="10555507" cy="4407108"/>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54093A7A-783C-41AA-2933-07F2B5AFAB8E}"/>
              </a:ext>
            </a:extLst>
          </p:cNvPr>
          <p:cNvSpPr txBox="1"/>
          <p:nvPr/>
        </p:nvSpPr>
        <p:spPr>
          <a:xfrm>
            <a:off x="1188610" y="1659285"/>
            <a:ext cx="9814775" cy="3539430"/>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Muchos no están cumpliendo las condiciones de aceptación por el Padre. Necesitamos examinar detenidamente las disposiciones que se han hecho para aproximarnos a Dios. Si somos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_____________</a:t>
            </a:r>
            <a:r>
              <a:rPr lang="es-ES" sz="2800" dirty="0">
                <a:latin typeface="Tahoma" panose="020B0604030504040204" pitchFamily="34" charset="0"/>
                <a:ea typeface="Tahoma" panose="020B0604030504040204" pitchFamily="34" charset="0"/>
                <a:cs typeface="Tahoma" panose="020B0604030504040204" pitchFamily="34" charset="0"/>
              </a:rPr>
              <a:t>, traemos al Señor un pagaré para que él lo haga efectivo cuando no hemos cumplido las condiciones que lo harían pagadero a nosotros. Presentamos a Dios sus promesas y le pedimos que las cumpla, cuando, al hacerlo, él deshonraría su propio nombre.</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0283692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570EE440-1A7E-BEB9-DC54-B36CE0271C9D}"/>
              </a:ext>
            </a:extLst>
          </p:cNvPr>
          <p:cNvSpPr/>
          <p:nvPr/>
        </p:nvSpPr>
        <p:spPr>
          <a:xfrm>
            <a:off x="1203645" y="889787"/>
            <a:ext cx="3220754" cy="1107996"/>
          </a:xfrm>
          <a:prstGeom prst="rect">
            <a:avLst/>
          </a:prstGeom>
          <a:noFill/>
        </p:spPr>
        <p:txBody>
          <a:bodyPr wrap="none" lIns="91440" tIns="45720" rIns="91440" bIns="45720">
            <a:spAutoFit/>
          </a:bodyPr>
          <a:lstStyle/>
          <a:p>
            <a:pPr algn="ctr"/>
            <a:r>
              <a:rPr lang="es-ES" sz="6600" b="0" cap="none" spc="0" dirty="0">
                <a:ln w="0"/>
                <a:solidFill>
                  <a:srgbClr val="BFB34B"/>
                </a:solidFill>
                <a:effectLst>
                  <a:outerShdw blurRad="38100" dist="19050" dir="2700000" algn="tl" rotWithShape="0">
                    <a:schemeClr val="dk1">
                      <a:alpha val="40000"/>
                    </a:schemeClr>
                  </a:outerShdw>
                </a:effectLst>
                <a:latin typeface="Bernard MT Condensed" panose="02050806060905020404" pitchFamily="18" charset="0"/>
              </a:rPr>
              <a:t>Lección 8</a:t>
            </a:r>
          </a:p>
        </p:txBody>
      </p:sp>
      <p:pic>
        <p:nvPicPr>
          <p:cNvPr id="4" name="Imagen 3">
            <a:extLst>
              <a:ext uri="{FF2B5EF4-FFF2-40B4-BE49-F238E27FC236}">
                <a16:creationId xmlns:a16="http://schemas.microsoft.com/office/drawing/2014/main" id="{4BCB3320-0AAF-E0FF-8B0E-FBB193D182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03645" y="2864279"/>
            <a:ext cx="6770613" cy="1129442"/>
          </a:xfrm>
          <a:prstGeom prst="rect">
            <a:avLst/>
          </a:prstGeom>
        </p:spPr>
      </p:pic>
      <p:pic>
        <p:nvPicPr>
          <p:cNvPr id="6" name="Imagen 5">
            <a:extLst>
              <a:ext uri="{FF2B5EF4-FFF2-40B4-BE49-F238E27FC236}">
                <a16:creationId xmlns:a16="http://schemas.microsoft.com/office/drawing/2014/main" id="{123307DA-3539-1890-AC5C-CCB922C6E0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8741" y="3993721"/>
            <a:ext cx="2574518" cy="1040762"/>
          </a:xfrm>
          <a:prstGeom prst="rect">
            <a:avLst/>
          </a:prstGeom>
        </p:spPr>
      </p:pic>
    </p:spTree>
    <p:extLst>
      <p:ext uri="{BB962C8B-B14F-4D97-AF65-F5344CB8AC3E}">
        <p14:creationId xmlns:p14="http://schemas.microsoft.com/office/powerpoint/2010/main" val="10317412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ángulo">
            <a:extLst>
              <a:ext uri="{FF2B5EF4-FFF2-40B4-BE49-F238E27FC236}">
                <a16:creationId xmlns:a16="http://schemas.microsoft.com/office/drawing/2014/main" id="{646A35CF-0ABB-3F80-8932-D5A5B066A724}"/>
              </a:ext>
            </a:extLst>
          </p:cNvPr>
          <p:cNvSpPr/>
          <p:nvPr/>
        </p:nvSpPr>
        <p:spPr>
          <a:xfrm>
            <a:off x="818245" y="1214203"/>
            <a:ext cx="10555507" cy="4407108"/>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CCDA187A-E2BF-37D1-F1FA-F029053923BF}"/>
              </a:ext>
            </a:extLst>
          </p:cNvPr>
          <p:cNvSpPr txBox="1"/>
          <p:nvPr/>
        </p:nvSpPr>
        <p:spPr>
          <a:xfrm>
            <a:off x="1020798" y="2090172"/>
            <a:ext cx="10150399" cy="2677656"/>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La promesa es: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_____________</a:t>
            </a:r>
            <a:r>
              <a:rPr lang="es-ES" sz="2800" dirty="0">
                <a:latin typeface="Tahoma" panose="020B0604030504040204" pitchFamily="34" charset="0"/>
                <a:ea typeface="Tahoma" panose="020B0604030504040204" pitchFamily="34" charset="0"/>
                <a:cs typeface="Tahoma" panose="020B0604030504040204" pitchFamily="34" charset="0"/>
              </a:rPr>
              <a:t> en mí, y mis palabras estuvieren en vosotros, pedid todo lo que quisiereis, y 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___________</a:t>
            </a:r>
            <a:r>
              <a:rPr lang="es-ES" sz="2800" dirty="0">
                <a:latin typeface="Tahoma" panose="020B0604030504040204" pitchFamily="34" charset="0"/>
                <a:ea typeface="Tahoma" panose="020B0604030504040204" pitchFamily="34" charset="0"/>
                <a:cs typeface="Tahoma" panose="020B0604030504040204" pitchFamily="34" charset="0"/>
              </a:rPr>
              <a:t>” (Juan 15:7). Y Juan declara: “Y en esto sabemos que nosotros le hemos conocido, si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a:t>
            </a:r>
            <a:r>
              <a:rPr lang="es-ES" sz="2800" dirty="0">
                <a:latin typeface="Tahoma" panose="020B0604030504040204" pitchFamily="34" charset="0"/>
                <a:ea typeface="Tahoma" panose="020B0604030504040204" pitchFamily="34" charset="0"/>
                <a:cs typeface="Tahoma" panose="020B0604030504040204" pitchFamily="34" charset="0"/>
              </a:rPr>
              <a:t> sus mandamientos. El que dice, yo le he conocido, y no guarda sus mandamientos, el tal es mentiroso, y no hay verdad en él”.</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2852484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ángulo">
            <a:extLst>
              <a:ext uri="{FF2B5EF4-FFF2-40B4-BE49-F238E27FC236}">
                <a16:creationId xmlns:a16="http://schemas.microsoft.com/office/drawing/2014/main" id="{B1E24A4A-8EDA-FC3A-50EB-5ADD03BA0397}"/>
              </a:ext>
            </a:extLst>
          </p:cNvPr>
          <p:cNvSpPr/>
          <p:nvPr/>
        </p:nvSpPr>
        <p:spPr>
          <a:xfrm>
            <a:off x="818245" y="1480277"/>
            <a:ext cx="10555507" cy="3897443"/>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C55F6A78-5696-7D1E-ECB9-BF15F933DC9B}"/>
              </a:ext>
            </a:extLst>
          </p:cNvPr>
          <p:cNvSpPr txBox="1"/>
          <p:nvPr/>
        </p:nvSpPr>
        <p:spPr>
          <a:xfrm>
            <a:off x="1878988" y="2090172"/>
            <a:ext cx="8434024" cy="2677656"/>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Aquellos que presentan sus peticiones ante Dios, invocando su promesa, mientras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no cumplen</a:t>
            </a:r>
            <a:r>
              <a:rPr lang="es-ES" sz="2800" dirty="0">
                <a:latin typeface="Tahoma" panose="020B0604030504040204" pitchFamily="34" charset="0"/>
                <a:ea typeface="Tahoma" panose="020B0604030504040204" pitchFamily="34" charset="0"/>
                <a:cs typeface="Tahoma" panose="020B0604030504040204" pitchFamily="34" charset="0"/>
              </a:rPr>
              <a:t> con las condiciones, insultan a Jehová. Invocan el nombre de Cristo como su autoridad para el cumplimiento de la promesa, pero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no hacen</a:t>
            </a:r>
            <a:r>
              <a:rPr lang="es-ES" sz="2800" dirty="0">
                <a:latin typeface="Tahoma" panose="020B0604030504040204" pitchFamily="34" charset="0"/>
                <a:ea typeface="Tahoma" panose="020B0604030504040204" pitchFamily="34" charset="0"/>
                <a:cs typeface="Tahoma" panose="020B0604030504040204" pitchFamily="34" charset="0"/>
              </a:rPr>
              <a:t> las cosas que demostrarían fe en Cristo y amor por él.</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8924343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ángulo">
            <a:extLst>
              <a:ext uri="{FF2B5EF4-FFF2-40B4-BE49-F238E27FC236}">
                <a16:creationId xmlns:a16="http://schemas.microsoft.com/office/drawing/2014/main" id="{C20CDFF8-F1EA-17C8-EF4A-BDE49307DF7E}"/>
              </a:ext>
            </a:extLst>
          </p:cNvPr>
          <p:cNvSpPr/>
          <p:nvPr/>
        </p:nvSpPr>
        <p:spPr>
          <a:xfrm>
            <a:off x="818245" y="1214203"/>
            <a:ext cx="10555507" cy="4407108"/>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D81268A5-0576-F7B7-403F-2677F808EE9E}"/>
              </a:ext>
            </a:extLst>
          </p:cNvPr>
          <p:cNvSpPr txBox="1"/>
          <p:nvPr/>
        </p:nvSpPr>
        <p:spPr>
          <a:xfrm>
            <a:off x="1188610" y="1659285"/>
            <a:ext cx="9814775" cy="3539430"/>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Muchos no están cumpliendo las condiciones de aceptación por el Padre. Necesitamos examinar detenidamente las disposiciones que se han hecho para aproximarnos a Dios. Si somos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desobedientes</a:t>
            </a:r>
            <a:r>
              <a:rPr lang="es-ES" sz="2800" dirty="0">
                <a:latin typeface="Tahoma" panose="020B0604030504040204" pitchFamily="34" charset="0"/>
                <a:ea typeface="Tahoma" panose="020B0604030504040204" pitchFamily="34" charset="0"/>
                <a:cs typeface="Tahoma" panose="020B0604030504040204" pitchFamily="34" charset="0"/>
              </a:rPr>
              <a:t>, traemos al Señor un pagaré para que él lo haga efectivo cuando no hemos cumplido las condiciones que lo harían pagadero a nosotros. Presentamos a Dios sus promesas y le pedimos que las cumpla, cuando, al hacerlo, él deshonraría su propio nombre.</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3881255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2DCDBFC2-09AE-9C72-035A-1B5C4D6845B1}"/>
            </a:ext>
          </a:extLst>
        </p:cNvPr>
        <p:cNvGrpSpPr/>
        <p:nvPr/>
      </p:nvGrpSpPr>
      <p:grpSpPr>
        <a:xfrm>
          <a:off x="0" y="0"/>
          <a:ext cx="0" cy="0"/>
          <a:chOff x="0" y="0"/>
          <a:chExt cx="0" cy="0"/>
        </a:xfrm>
      </p:grpSpPr>
      <p:sp>
        <p:nvSpPr>
          <p:cNvPr id="4" name="Rectángulo">
            <a:extLst>
              <a:ext uri="{FF2B5EF4-FFF2-40B4-BE49-F238E27FC236}">
                <a16:creationId xmlns:a16="http://schemas.microsoft.com/office/drawing/2014/main" id="{52FE1786-1654-DE4D-8EE6-FE031A6CF7AF}"/>
              </a:ext>
            </a:extLst>
          </p:cNvPr>
          <p:cNvSpPr/>
          <p:nvPr/>
        </p:nvSpPr>
        <p:spPr>
          <a:xfrm>
            <a:off x="818245" y="1214203"/>
            <a:ext cx="10555507" cy="4407108"/>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45D0DB18-F567-B1CD-1A7A-EDC83D71195E}"/>
              </a:ext>
            </a:extLst>
          </p:cNvPr>
          <p:cNvSpPr txBox="1"/>
          <p:nvPr/>
        </p:nvSpPr>
        <p:spPr>
          <a:xfrm>
            <a:off x="1374830" y="1874728"/>
            <a:ext cx="9442336" cy="3108543"/>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La promesa es: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Si estuvierais</a:t>
            </a:r>
            <a:r>
              <a:rPr lang="es-ES" sz="2800" dirty="0">
                <a:latin typeface="Tahoma" panose="020B0604030504040204" pitchFamily="34" charset="0"/>
                <a:ea typeface="Tahoma" panose="020B0604030504040204" pitchFamily="34" charset="0"/>
                <a:cs typeface="Tahoma" panose="020B0604030504040204" pitchFamily="34" charset="0"/>
              </a:rPr>
              <a:t> en mí, y mis palabras estuvieren en vosotros, pedid todo lo que quisiereis, y 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ser</a:t>
            </a:r>
            <a:r>
              <a:rPr lang="es-PE"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á hecho</a:t>
            </a:r>
            <a:r>
              <a:rPr lang="es-ES" sz="2800" dirty="0">
                <a:latin typeface="Tahoma" panose="020B0604030504040204" pitchFamily="34" charset="0"/>
                <a:ea typeface="Tahoma" panose="020B0604030504040204" pitchFamily="34" charset="0"/>
                <a:cs typeface="Tahoma" panose="020B0604030504040204" pitchFamily="34" charset="0"/>
              </a:rPr>
              <a:t>” (Juan 15:7). Y Juan declara: “Y en esto sabemos que nosotros le hemos conocido, si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guardamos</a:t>
            </a:r>
            <a:r>
              <a:rPr lang="es-ES" sz="2800" dirty="0">
                <a:latin typeface="Tahoma" panose="020B0604030504040204" pitchFamily="34" charset="0"/>
                <a:ea typeface="Tahoma" panose="020B0604030504040204" pitchFamily="34" charset="0"/>
                <a:cs typeface="Tahoma" panose="020B0604030504040204" pitchFamily="34" charset="0"/>
              </a:rPr>
              <a:t> sus mandamientos. El que dice, yo le he conocido, y no guarda sus mandamientos, el tal es mentiroso, y no hay verdad en él”.</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9974081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F8515EB1-EF4A-01B0-23E5-70A07F30231F}"/>
            </a:ext>
          </a:extLst>
        </p:cNvPr>
        <p:cNvGrpSpPr/>
        <p:nvPr/>
      </p:nvGrpSpPr>
      <p:grpSpPr>
        <a:xfrm>
          <a:off x="0" y="0"/>
          <a:ext cx="0" cy="0"/>
          <a:chOff x="0" y="0"/>
          <a:chExt cx="0" cy="0"/>
        </a:xfrm>
      </p:grpSpPr>
      <p:sp>
        <p:nvSpPr>
          <p:cNvPr id="7" name="Rectángulo redondeado">
            <a:extLst>
              <a:ext uri="{FF2B5EF4-FFF2-40B4-BE49-F238E27FC236}">
                <a16:creationId xmlns:a16="http://schemas.microsoft.com/office/drawing/2014/main" id="{74DD2F62-A77E-772B-1B5E-B49EB6FC5335}"/>
              </a:ext>
            </a:extLst>
          </p:cNvPr>
          <p:cNvSpPr/>
          <p:nvPr/>
        </p:nvSpPr>
        <p:spPr>
          <a:xfrm>
            <a:off x="1611850" y="1685588"/>
            <a:ext cx="9142586" cy="3909994"/>
          </a:xfrm>
          <a:prstGeom prst="roundRect">
            <a:avLst>
              <a:gd name="adj" fmla="val 13991"/>
            </a:avLst>
          </a:prstGeom>
          <a:solidFill>
            <a:schemeClr val="accent4">
              <a:hueOff val="348544"/>
              <a:lumOff val="7139"/>
              <a:alpha val="29563"/>
            </a:scheme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628A9B34-2FA4-D47B-9943-E7BE56728DBA}"/>
              </a:ext>
            </a:extLst>
          </p:cNvPr>
          <p:cNvSpPr txBox="1"/>
          <p:nvPr/>
        </p:nvSpPr>
        <p:spPr>
          <a:xfrm>
            <a:off x="2030925" y="2732644"/>
            <a:ext cx="8304436" cy="1815882"/>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Dios responde a nuestra fidelidad con bendiciones. </a:t>
            </a:r>
            <a:r>
              <a:rPr lang="es-ES" sz="2800" b="1" dirty="0">
                <a:latin typeface="Tahoma" panose="020B0604030504040204" pitchFamily="34" charset="0"/>
                <a:ea typeface="Tahoma" panose="020B0604030504040204" pitchFamily="34" charset="0"/>
                <a:cs typeface="Tahoma" panose="020B0604030504040204" pitchFamily="34" charset="0"/>
              </a:rPr>
              <a:t>¿Qué nos pide en cuanto a las finanzas? ¿Por qué nos lo pide? ¿Qué promesa está vinculada a esta orden? </a:t>
            </a:r>
            <a:r>
              <a:rPr lang="es-ES" sz="2800" dirty="0">
                <a:latin typeface="Tahoma" panose="020B0604030504040204" pitchFamily="34" charset="0"/>
                <a:ea typeface="Tahoma" panose="020B0604030504040204" pitchFamily="34" charset="0"/>
                <a:cs typeface="Tahoma" panose="020B0604030504040204" pitchFamily="34" charset="0"/>
              </a:rPr>
              <a:t>(ver p. 83).</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
        <p:nvSpPr>
          <p:cNvPr id="4" name="01">
            <a:extLst>
              <a:ext uri="{FF2B5EF4-FFF2-40B4-BE49-F238E27FC236}">
                <a16:creationId xmlns:a16="http://schemas.microsoft.com/office/drawing/2014/main" id="{F60F5426-5A0E-DFBF-0907-A0FD3DD7EEC5}"/>
              </a:ext>
            </a:extLst>
          </p:cNvPr>
          <p:cNvSpPr/>
          <p:nvPr/>
        </p:nvSpPr>
        <p:spPr>
          <a:xfrm>
            <a:off x="437196" y="665645"/>
            <a:ext cx="3174105" cy="1765040"/>
          </a:xfrm>
          <a:custGeom>
            <a:avLst/>
            <a:gdLst/>
            <a:ahLst/>
            <a:cxnLst>
              <a:cxn ang="0">
                <a:pos x="wd2" y="hd2"/>
              </a:cxn>
              <a:cxn ang="5400000">
                <a:pos x="wd2" y="hd2"/>
              </a:cxn>
              <a:cxn ang="10800000">
                <a:pos x="wd2" y="hd2"/>
              </a:cxn>
              <a:cxn ang="16200000">
                <a:pos x="wd2" y="hd2"/>
              </a:cxn>
            </a:cxnLst>
            <a:rect l="0" t="0" r="r" b="b"/>
            <a:pathLst>
              <a:path w="21600" h="21600" extrusionOk="0">
                <a:moveTo>
                  <a:pt x="10603" y="0"/>
                </a:moveTo>
                <a:cubicBezTo>
                  <a:pt x="7967" y="0"/>
                  <a:pt x="5720" y="2939"/>
                  <a:pt x="4858" y="7062"/>
                </a:cubicBezTo>
                <a:cubicBezTo>
                  <a:pt x="4628" y="6992"/>
                  <a:pt x="4391" y="6953"/>
                  <a:pt x="4150" y="6953"/>
                </a:cubicBezTo>
                <a:cubicBezTo>
                  <a:pt x="1857" y="6953"/>
                  <a:pt x="0" y="10233"/>
                  <a:pt x="0" y="14278"/>
                </a:cubicBezTo>
                <a:cubicBezTo>
                  <a:pt x="0" y="18323"/>
                  <a:pt x="1857" y="21600"/>
                  <a:pt x="4150" y="21600"/>
                </a:cubicBezTo>
                <a:cubicBezTo>
                  <a:pt x="4193" y="21600"/>
                  <a:pt x="4237" y="21597"/>
                  <a:pt x="4279" y="21594"/>
                </a:cubicBezTo>
                <a:lnTo>
                  <a:pt x="10532" y="21597"/>
                </a:lnTo>
                <a:cubicBezTo>
                  <a:pt x="10555" y="21598"/>
                  <a:pt x="10579" y="21600"/>
                  <a:pt x="10603" y="21600"/>
                </a:cubicBezTo>
                <a:cubicBezTo>
                  <a:pt x="10626" y="21600"/>
                  <a:pt x="10648" y="21598"/>
                  <a:pt x="10672" y="21597"/>
                </a:cubicBezTo>
                <a:lnTo>
                  <a:pt x="18141" y="21600"/>
                </a:lnTo>
                <a:cubicBezTo>
                  <a:pt x="20051" y="21600"/>
                  <a:pt x="21600" y="18868"/>
                  <a:pt x="21600" y="15496"/>
                </a:cubicBezTo>
                <a:cubicBezTo>
                  <a:pt x="21600" y="12124"/>
                  <a:pt x="20051" y="9389"/>
                  <a:pt x="18141" y="9389"/>
                </a:cubicBezTo>
                <a:cubicBezTo>
                  <a:pt x="17627" y="9389"/>
                  <a:pt x="17139" y="9589"/>
                  <a:pt x="16701" y="9943"/>
                </a:cubicBezTo>
                <a:cubicBezTo>
                  <a:pt x="16453" y="4379"/>
                  <a:pt x="13819" y="0"/>
                  <a:pt x="10603" y="0"/>
                </a:cubicBezTo>
                <a:close/>
              </a:path>
            </a:pathLst>
          </a:custGeom>
          <a:solidFill>
            <a:srgbClr val="BBB05A"/>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xmlns:lc="http://schemas.openxmlformats.org/drawingml/2006/lockedCanvas" val="1"/>
            </a:ext>
          </a:ex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20000" b="0" i="0" u="none" strike="noStrike" cap="none" spc="0" normalizeH="0" baseline="0">
                <a:ln>
                  <a:noFill/>
                </a:ln>
                <a:solidFill>
                  <a:srgbClr val="523A37"/>
                </a:solidFill>
                <a:effectLst/>
                <a:uFillTx/>
                <a:latin typeface="Futura"/>
                <a:ea typeface="Futura"/>
                <a:cs typeface="Futura"/>
                <a:sym typeface="Futura"/>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marL="0" marR="0" lvl="0" indent="0" defTabSz="825500" rtl="0" eaLnBrk="1" fontAlgn="auto" latinLnBrk="0" hangingPunct="0">
              <a:lnSpc>
                <a:spcPct val="100000"/>
              </a:lnSpc>
              <a:spcBef>
                <a:spcPts val="0"/>
              </a:spcBef>
              <a:spcAft>
                <a:spcPts val="0"/>
              </a:spcAft>
              <a:buClrTx/>
              <a:buSzTx/>
              <a:buFontTx/>
              <a:buNone/>
              <a:tabLst/>
              <a:defRPr/>
            </a:pPr>
            <a:r>
              <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0</a:t>
            </a:r>
            <a:r>
              <a:rPr lang="en-US" sz="10000" kern="0" dirty="0">
                <a:latin typeface="Bernard MT Condensed" panose="02050806060905020404" pitchFamily="18" charset="0"/>
              </a:rPr>
              <a:t>5</a:t>
            </a:r>
            <a:endPar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endParaRPr>
          </a:p>
        </p:txBody>
      </p:sp>
    </p:spTree>
    <p:extLst>
      <p:ext uri="{BB962C8B-B14F-4D97-AF65-F5344CB8AC3E}">
        <p14:creationId xmlns:p14="http://schemas.microsoft.com/office/powerpoint/2010/main" val="12401309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ED4B7F2B-74F2-C9D5-15D5-5E1BB12DEAD0}"/>
            </a:ext>
          </a:extLst>
        </p:cNvPr>
        <p:cNvGrpSpPr/>
        <p:nvPr/>
      </p:nvGrpSpPr>
      <p:grpSpPr>
        <a:xfrm>
          <a:off x="0" y="0"/>
          <a:ext cx="0" cy="0"/>
          <a:chOff x="0" y="0"/>
          <a:chExt cx="0" cy="0"/>
        </a:xfrm>
      </p:grpSpPr>
      <p:sp>
        <p:nvSpPr>
          <p:cNvPr id="4" name="Rectángulo">
            <a:extLst>
              <a:ext uri="{FF2B5EF4-FFF2-40B4-BE49-F238E27FC236}">
                <a16:creationId xmlns:a16="http://schemas.microsoft.com/office/drawing/2014/main" id="{407AD4C3-2F03-14F0-82A9-4DCFB8130C9E}"/>
              </a:ext>
            </a:extLst>
          </p:cNvPr>
          <p:cNvSpPr/>
          <p:nvPr/>
        </p:nvSpPr>
        <p:spPr>
          <a:xfrm>
            <a:off x="818246" y="993099"/>
            <a:ext cx="10555507" cy="4871802"/>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5912EAA4-C7CF-FDF4-6AF3-BE049EAAE498}"/>
              </a:ext>
            </a:extLst>
          </p:cNvPr>
          <p:cNvSpPr txBox="1"/>
          <p:nvPr/>
        </p:nvSpPr>
        <p:spPr>
          <a:xfrm>
            <a:off x="1261671" y="1443841"/>
            <a:ext cx="9668655" cy="3970318"/>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Pero el Señor, en su gran misericordia, está listo para perdonar, y dice: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a:t>
            </a:r>
            <a:r>
              <a:rPr lang="es-ES" sz="2800" dirty="0">
                <a:latin typeface="Tahoma" panose="020B0604030504040204" pitchFamily="34" charset="0"/>
                <a:ea typeface="Tahoma" panose="020B0604030504040204" pitchFamily="34" charset="0"/>
                <a:cs typeface="Tahoma" panose="020B0604030504040204" pitchFamily="34" charset="0"/>
              </a:rPr>
              <a:t> todos los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a:t>
            </a:r>
            <a:r>
              <a:rPr lang="es-ES" sz="2800" dirty="0">
                <a:latin typeface="Tahoma" panose="020B0604030504040204" pitchFamily="34" charset="0"/>
                <a:ea typeface="Tahoma" panose="020B0604030504040204" pitchFamily="34" charset="0"/>
                <a:cs typeface="Tahoma" panose="020B0604030504040204" pitchFamily="34" charset="0"/>
              </a:rPr>
              <a:t> al alfolí, y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___________</a:t>
            </a:r>
            <a:r>
              <a:rPr lang="es-ES" sz="2800" b="1" dirty="0">
                <a:solidFill>
                  <a:srgbClr val="FF0000"/>
                </a:solidFill>
                <a:latin typeface="Tahoma" panose="020B0604030504040204" pitchFamily="34" charset="0"/>
                <a:ea typeface="Tahoma" panose="020B0604030504040204" pitchFamily="34" charset="0"/>
                <a:cs typeface="Tahoma" panose="020B0604030504040204" pitchFamily="34" charset="0"/>
              </a:rPr>
              <a:t> </a:t>
            </a:r>
            <a:r>
              <a:rPr lang="es-ES" sz="2800" dirty="0">
                <a:latin typeface="Tahoma" panose="020B0604030504040204" pitchFamily="34" charset="0"/>
                <a:ea typeface="Tahoma" panose="020B0604030504040204" pitchFamily="34" charset="0"/>
                <a:cs typeface="Tahoma" panose="020B0604030504040204" pitchFamily="34" charset="0"/>
              </a:rPr>
              <a:t>en mi casa; y probadme ahora en esto… si no 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a:t>
            </a:r>
            <a:r>
              <a:rPr lang="es-ES" sz="2800" dirty="0">
                <a:latin typeface="Tahoma" panose="020B0604030504040204" pitchFamily="34" charset="0"/>
                <a:ea typeface="Tahoma" panose="020B0604030504040204" pitchFamily="34" charset="0"/>
                <a:cs typeface="Tahoma" panose="020B0604030504040204" pitchFamily="34" charset="0"/>
              </a:rPr>
              <a:t> las ventanas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a:t>
            </a:r>
            <a:r>
              <a:rPr lang="es-ES" sz="2800" dirty="0">
                <a:latin typeface="Tahoma" panose="020B0604030504040204" pitchFamily="34" charset="0"/>
                <a:ea typeface="Tahoma" panose="020B0604030504040204" pitchFamily="34" charset="0"/>
                <a:cs typeface="Tahoma" panose="020B0604030504040204" pitchFamily="34" charset="0"/>
              </a:rPr>
              <a:t>, y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a:t>
            </a:r>
            <a:r>
              <a:rPr lang="es-ES" sz="2800" dirty="0">
                <a:latin typeface="Tahoma" panose="020B0604030504040204" pitchFamily="34" charset="0"/>
                <a:ea typeface="Tahoma" panose="020B0604030504040204" pitchFamily="34" charset="0"/>
                <a:cs typeface="Tahoma" panose="020B0604030504040204" pitchFamily="34" charset="0"/>
              </a:rPr>
              <a:t> sobre vosotros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a:t>
            </a:r>
            <a:r>
              <a:rPr lang="es-ES" sz="2800" dirty="0">
                <a:latin typeface="Tahoma" panose="020B0604030504040204" pitchFamily="34" charset="0"/>
                <a:ea typeface="Tahoma" panose="020B0604030504040204" pitchFamily="34" charset="0"/>
                <a:cs typeface="Tahoma" panose="020B0604030504040204" pitchFamily="34" charset="0"/>
              </a:rPr>
              <a:t> hasta que sobreabunde. Increparé también por vosotros al devorador, y no os corromperá el fruto de la tierra; ni vuestra vid en el campo abortará… Y todas las gentes os dirán bienaventurados; porque seréis tierra deseable, dice Jehová de los ejércitos” (Mal. 3:10-12).</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4002026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ángulo">
            <a:extLst>
              <a:ext uri="{FF2B5EF4-FFF2-40B4-BE49-F238E27FC236}">
                <a16:creationId xmlns:a16="http://schemas.microsoft.com/office/drawing/2014/main" id="{44249F0A-81FC-2D96-C818-1EA4CB344549}"/>
              </a:ext>
            </a:extLst>
          </p:cNvPr>
          <p:cNvSpPr/>
          <p:nvPr/>
        </p:nvSpPr>
        <p:spPr>
          <a:xfrm>
            <a:off x="818246" y="993099"/>
            <a:ext cx="10555507" cy="4871802"/>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307FC969-1ECF-2EEB-0B71-1F90DCE95CF7}"/>
              </a:ext>
            </a:extLst>
          </p:cNvPr>
          <p:cNvSpPr txBox="1"/>
          <p:nvPr/>
        </p:nvSpPr>
        <p:spPr>
          <a:xfrm>
            <a:off x="1261671" y="1443841"/>
            <a:ext cx="9668655" cy="3970318"/>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Pero el Señor, en su gran misericordia, está listo para perdonar, y dice: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Traed</a:t>
            </a:r>
            <a:r>
              <a:rPr lang="es-ES" sz="2800" dirty="0">
                <a:latin typeface="Tahoma" panose="020B0604030504040204" pitchFamily="34" charset="0"/>
                <a:ea typeface="Tahoma" panose="020B0604030504040204" pitchFamily="34" charset="0"/>
                <a:cs typeface="Tahoma" panose="020B0604030504040204" pitchFamily="34" charset="0"/>
              </a:rPr>
              <a:t> todos los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diezmos</a:t>
            </a:r>
            <a:r>
              <a:rPr lang="es-ES" sz="2800" dirty="0">
                <a:latin typeface="Tahoma" panose="020B0604030504040204" pitchFamily="34" charset="0"/>
                <a:ea typeface="Tahoma" panose="020B0604030504040204" pitchFamily="34" charset="0"/>
                <a:cs typeface="Tahoma" panose="020B0604030504040204" pitchFamily="34" charset="0"/>
              </a:rPr>
              <a:t> al alfolí, y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haya alimento </a:t>
            </a:r>
            <a:r>
              <a:rPr lang="es-ES" sz="2800" dirty="0">
                <a:latin typeface="Tahoma" panose="020B0604030504040204" pitchFamily="34" charset="0"/>
                <a:ea typeface="Tahoma" panose="020B0604030504040204" pitchFamily="34" charset="0"/>
                <a:cs typeface="Tahoma" panose="020B0604030504040204" pitchFamily="34" charset="0"/>
              </a:rPr>
              <a:t>en mi casa; y probadme ahora en esto… si no 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abriré</a:t>
            </a:r>
            <a:r>
              <a:rPr lang="es-ES" sz="2800" dirty="0">
                <a:latin typeface="Tahoma" panose="020B0604030504040204" pitchFamily="34" charset="0"/>
                <a:ea typeface="Tahoma" panose="020B0604030504040204" pitchFamily="34" charset="0"/>
                <a:cs typeface="Tahoma" panose="020B0604030504040204" pitchFamily="34" charset="0"/>
              </a:rPr>
              <a:t> las ventanas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de los cielos</a:t>
            </a:r>
            <a:r>
              <a:rPr lang="es-ES" sz="2800" dirty="0">
                <a:latin typeface="Tahoma" panose="020B0604030504040204" pitchFamily="34" charset="0"/>
                <a:ea typeface="Tahoma" panose="020B0604030504040204" pitchFamily="34" charset="0"/>
                <a:cs typeface="Tahoma" panose="020B0604030504040204" pitchFamily="34" charset="0"/>
              </a:rPr>
              <a:t>, y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vaciaré</a:t>
            </a:r>
            <a:r>
              <a:rPr lang="es-ES" sz="2800" dirty="0">
                <a:latin typeface="Tahoma" panose="020B0604030504040204" pitchFamily="34" charset="0"/>
                <a:ea typeface="Tahoma" panose="020B0604030504040204" pitchFamily="34" charset="0"/>
                <a:cs typeface="Tahoma" panose="020B0604030504040204" pitchFamily="34" charset="0"/>
              </a:rPr>
              <a:t> sobre vosotros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bendición</a:t>
            </a:r>
            <a:r>
              <a:rPr lang="es-ES" sz="2800" dirty="0">
                <a:latin typeface="Tahoma" panose="020B0604030504040204" pitchFamily="34" charset="0"/>
                <a:ea typeface="Tahoma" panose="020B0604030504040204" pitchFamily="34" charset="0"/>
                <a:cs typeface="Tahoma" panose="020B0604030504040204" pitchFamily="34" charset="0"/>
              </a:rPr>
              <a:t> hasta que sobreabunde. Increparé también por vosotros al devorador, y no os corromperá el fruto de la tierra; ni vuestra vid en el campo abortará… Y todas las gentes os dirán bienaventurados; porque seréis tierra deseable, dice Jehová de los ejércitos” (Mal. 3:10-12).</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5239544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3CF50D8B-D3F6-33B9-5A4E-45AD1FA56880}"/>
            </a:ext>
          </a:extLst>
        </p:cNvPr>
        <p:cNvGrpSpPr/>
        <p:nvPr/>
      </p:nvGrpSpPr>
      <p:grpSpPr>
        <a:xfrm>
          <a:off x="0" y="0"/>
          <a:ext cx="0" cy="0"/>
          <a:chOff x="0" y="0"/>
          <a:chExt cx="0" cy="0"/>
        </a:xfrm>
      </p:grpSpPr>
      <p:sp>
        <p:nvSpPr>
          <p:cNvPr id="7" name="Rectángulo redondeado">
            <a:extLst>
              <a:ext uri="{FF2B5EF4-FFF2-40B4-BE49-F238E27FC236}">
                <a16:creationId xmlns:a16="http://schemas.microsoft.com/office/drawing/2014/main" id="{2A240951-33A6-4F90-45B6-F87CE018162F}"/>
              </a:ext>
            </a:extLst>
          </p:cNvPr>
          <p:cNvSpPr/>
          <p:nvPr/>
        </p:nvSpPr>
        <p:spPr>
          <a:xfrm>
            <a:off x="1524707" y="1706853"/>
            <a:ext cx="9142586" cy="3909994"/>
          </a:xfrm>
          <a:prstGeom prst="roundRect">
            <a:avLst>
              <a:gd name="adj" fmla="val 13991"/>
            </a:avLst>
          </a:prstGeom>
          <a:solidFill>
            <a:schemeClr val="accent4">
              <a:hueOff val="348544"/>
              <a:lumOff val="7139"/>
              <a:alpha val="29563"/>
            </a:scheme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A8F03B28-2917-D3B2-DA91-D0E3F3866ABB}"/>
              </a:ext>
            </a:extLst>
          </p:cNvPr>
          <p:cNvSpPr txBox="1"/>
          <p:nvPr/>
        </p:nvSpPr>
        <p:spPr>
          <a:xfrm>
            <a:off x="1900210" y="2538465"/>
            <a:ext cx="8391579" cy="2246769"/>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Ante las tormentas de la vida, es común sentirnos desesperanzados y desanimados, y comenzar a lamentarnos. Pero </a:t>
            </a:r>
            <a:r>
              <a:rPr lang="es-ES" sz="2800" b="1" dirty="0">
                <a:latin typeface="Tahoma" panose="020B0604030504040204" pitchFamily="34" charset="0"/>
                <a:ea typeface="Tahoma" panose="020B0604030504040204" pitchFamily="34" charset="0"/>
                <a:cs typeface="Tahoma" panose="020B0604030504040204" pitchFamily="34" charset="0"/>
              </a:rPr>
              <a:t>¿qué sucede cuando cultivamos una fe genuina, firmeza y constancia en nuestros propósitos? </a:t>
            </a:r>
            <a:r>
              <a:rPr lang="es-ES" sz="2800" dirty="0">
                <a:latin typeface="Tahoma" panose="020B0604030504040204" pitchFamily="34" charset="0"/>
                <a:ea typeface="Tahoma" panose="020B0604030504040204" pitchFamily="34" charset="0"/>
                <a:cs typeface="Tahoma" panose="020B0604030504040204" pitchFamily="34" charset="0"/>
              </a:rPr>
              <a:t>(ver p. 84).</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
        <p:nvSpPr>
          <p:cNvPr id="4" name="01">
            <a:extLst>
              <a:ext uri="{FF2B5EF4-FFF2-40B4-BE49-F238E27FC236}">
                <a16:creationId xmlns:a16="http://schemas.microsoft.com/office/drawing/2014/main" id="{39D8C49D-E6F5-0FB5-160A-84515BA2C348}"/>
              </a:ext>
            </a:extLst>
          </p:cNvPr>
          <p:cNvSpPr/>
          <p:nvPr/>
        </p:nvSpPr>
        <p:spPr>
          <a:xfrm>
            <a:off x="437196" y="665645"/>
            <a:ext cx="3174105" cy="1765040"/>
          </a:xfrm>
          <a:custGeom>
            <a:avLst/>
            <a:gdLst/>
            <a:ahLst/>
            <a:cxnLst>
              <a:cxn ang="0">
                <a:pos x="wd2" y="hd2"/>
              </a:cxn>
              <a:cxn ang="5400000">
                <a:pos x="wd2" y="hd2"/>
              </a:cxn>
              <a:cxn ang="10800000">
                <a:pos x="wd2" y="hd2"/>
              </a:cxn>
              <a:cxn ang="16200000">
                <a:pos x="wd2" y="hd2"/>
              </a:cxn>
            </a:cxnLst>
            <a:rect l="0" t="0" r="r" b="b"/>
            <a:pathLst>
              <a:path w="21600" h="21600" extrusionOk="0">
                <a:moveTo>
                  <a:pt x="10603" y="0"/>
                </a:moveTo>
                <a:cubicBezTo>
                  <a:pt x="7967" y="0"/>
                  <a:pt x="5720" y="2939"/>
                  <a:pt x="4858" y="7062"/>
                </a:cubicBezTo>
                <a:cubicBezTo>
                  <a:pt x="4628" y="6992"/>
                  <a:pt x="4391" y="6953"/>
                  <a:pt x="4150" y="6953"/>
                </a:cubicBezTo>
                <a:cubicBezTo>
                  <a:pt x="1857" y="6953"/>
                  <a:pt x="0" y="10233"/>
                  <a:pt x="0" y="14278"/>
                </a:cubicBezTo>
                <a:cubicBezTo>
                  <a:pt x="0" y="18323"/>
                  <a:pt x="1857" y="21600"/>
                  <a:pt x="4150" y="21600"/>
                </a:cubicBezTo>
                <a:cubicBezTo>
                  <a:pt x="4193" y="21600"/>
                  <a:pt x="4237" y="21597"/>
                  <a:pt x="4279" y="21594"/>
                </a:cubicBezTo>
                <a:lnTo>
                  <a:pt x="10532" y="21597"/>
                </a:lnTo>
                <a:cubicBezTo>
                  <a:pt x="10555" y="21598"/>
                  <a:pt x="10579" y="21600"/>
                  <a:pt x="10603" y="21600"/>
                </a:cubicBezTo>
                <a:cubicBezTo>
                  <a:pt x="10626" y="21600"/>
                  <a:pt x="10648" y="21598"/>
                  <a:pt x="10672" y="21597"/>
                </a:cubicBezTo>
                <a:lnTo>
                  <a:pt x="18141" y="21600"/>
                </a:lnTo>
                <a:cubicBezTo>
                  <a:pt x="20051" y="21600"/>
                  <a:pt x="21600" y="18868"/>
                  <a:pt x="21600" y="15496"/>
                </a:cubicBezTo>
                <a:cubicBezTo>
                  <a:pt x="21600" y="12124"/>
                  <a:pt x="20051" y="9389"/>
                  <a:pt x="18141" y="9389"/>
                </a:cubicBezTo>
                <a:cubicBezTo>
                  <a:pt x="17627" y="9389"/>
                  <a:pt x="17139" y="9589"/>
                  <a:pt x="16701" y="9943"/>
                </a:cubicBezTo>
                <a:cubicBezTo>
                  <a:pt x="16453" y="4379"/>
                  <a:pt x="13819" y="0"/>
                  <a:pt x="10603" y="0"/>
                </a:cubicBezTo>
                <a:close/>
              </a:path>
            </a:pathLst>
          </a:custGeom>
          <a:solidFill>
            <a:srgbClr val="BBB05A"/>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xmlns:lc="http://schemas.openxmlformats.org/drawingml/2006/lockedCanvas" val="1"/>
            </a:ext>
          </a:ex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20000" b="0" i="0" u="none" strike="noStrike" cap="none" spc="0" normalizeH="0" baseline="0">
                <a:ln>
                  <a:noFill/>
                </a:ln>
                <a:solidFill>
                  <a:srgbClr val="523A37"/>
                </a:solidFill>
                <a:effectLst/>
                <a:uFillTx/>
                <a:latin typeface="Futura"/>
                <a:ea typeface="Futura"/>
                <a:cs typeface="Futura"/>
                <a:sym typeface="Futura"/>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marL="0" marR="0" lvl="0" indent="0" defTabSz="825500" rtl="0" eaLnBrk="1" fontAlgn="auto" latinLnBrk="0" hangingPunct="0">
              <a:lnSpc>
                <a:spcPct val="100000"/>
              </a:lnSpc>
              <a:spcBef>
                <a:spcPts val="0"/>
              </a:spcBef>
              <a:spcAft>
                <a:spcPts val="0"/>
              </a:spcAft>
              <a:buClrTx/>
              <a:buSzTx/>
              <a:buFontTx/>
              <a:buNone/>
              <a:tabLst/>
              <a:defRPr/>
            </a:pPr>
            <a:r>
              <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0</a:t>
            </a:r>
            <a:r>
              <a:rPr kumimoji="0" lang="en-US"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6</a:t>
            </a:r>
            <a:endPar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endParaRPr>
          </a:p>
        </p:txBody>
      </p:sp>
    </p:spTree>
    <p:extLst>
      <p:ext uri="{BB962C8B-B14F-4D97-AF65-F5344CB8AC3E}">
        <p14:creationId xmlns:p14="http://schemas.microsoft.com/office/powerpoint/2010/main" val="3562667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D0FAA9C5-7F81-CC65-E597-DBDD5AB4D008}"/>
            </a:ext>
          </a:extLst>
        </p:cNvPr>
        <p:cNvGrpSpPr/>
        <p:nvPr/>
      </p:nvGrpSpPr>
      <p:grpSpPr>
        <a:xfrm>
          <a:off x="0" y="0"/>
          <a:ext cx="0" cy="0"/>
          <a:chOff x="0" y="0"/>
          <a:chExt cx="0" cy="0"/>
        </a:xfrm>
      </p:grpSpPr>
      <p:sp>
        <p:nvSpPr>
          <p:cNvPr id="4" name="Rectángulo">
            <a:extLst>
              <a:ext uri="{FF2B5EF4-FFF2-40B4-BE49-F238E27FC236}">
                <a16:creationId xmlns:a16="http://schemas.microsoft.com/office/drawing/2014/main" id="{BD8189A2-106F-B054-ECF8-3CF79CA64E8B}"/>
              </a:ext>
            </a:extLst>
          </p:cNvPr>
          <p:cNvSpPr/>
          <p:nvPr/>
        </p:nvSpPr>
        <p:spPr>
          <a:xfrm>
            <a:off x="643970" y="863808"/>
            <a:ext cx="10904060" cy="5130383"/>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0B65FE6A-B37F-55F3-4087-9A3CE7B75622}"/>
              </a:ext>
            </a:extLst>
          </p:cNvPr>
          <p:cNvSpPr txBox="1"/>
          <p:nvPr/>
        </p:nvSpPr>
        <p:spPr>
          <a:xfrm>
            <a:off x="879760" y="1228396"/>
            <a:ext cx="10432479" cy="4401205"/>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Hay en la fe genuina un bienestar, una firmeza de principios y una invariabilidad de propósito que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a:t>
            </a:r>
            <a:r>
              <a:rPr lang="es-ES" sz="2800" dirty="0">
                <a:latin typeface="Tahoma" panose="020B0604030504040204" pitchFamily="34" charset="0"/>
                <a:ea typeface="Tahoma" panose="020B0604030504040204" pitchFamily="34" charset="0"/>
                <a:cs typeface="Tahoma" panose="020B0604030504040204" pitchFamily="34" charset="0"/>
              </a:rPr>
              <a:t> ni las pruebas pueden debilitar. “Los mancebos se fatigan y se cansan, los mozos flaquean y caen; mas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___________</a:t>
            </a:r>
            <a:r>
              <a:rPr lang="es-ES" sz="2800" dirty="0">
                <a:latin typeface="Tahoma" panose="020B0604030504040204" pitchFamily="34" charset="0"/>
                <a:ea typeface="Tahoma" panose="020B0604030504040204" pitchFamily="34" charset="0"/>
                <a:cs typeface="Tahoma" panose="020B0604030504040204" pitchFamily="34" charset="0"/>
              </a:rPr>
              <a:t> a Jehová tendrán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____________</a:t>
            </a:r>
            <a:r>
              <a:rPr lang="es-ES" sz="2800" dirty="0">
                <a:latin typeface="Tahoma" panose="020B0604030504040204" pitchFamily="34" charset="0"/>
                <a:ea typeface="Tahoma" panose="020B0604030504040204" pitchFamily="34" charset="0"/>
                <a:cs typeface="Tahoma" panose="020B0604030504040204" pitchFamily="34" charset="0"/>
              </a:rPr>
              <a:t>;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a:t>
            </a:r>
            <a:r>
              <a:rPr lang="es-ES" sz="2800" dirty="0">
                <a:latin typeface="Tahoma" panose="020B0604030504040204" pitchFamily="34" charset="0"/>
                <a:ea typeface="Tahoma" panose="020B0604030504040204" pitchFamily="34" charset="0"/>
                <a:cs typeface="Tahoma" panose="020B0604030504040204" pitchFamily="34" charset="0"/>
              </a:rPr>
              <a:t> las alas como águilas;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a:t>
            </a:r>
            <a:r>
              <a:rPr lang="es-ES" sz="2800" dirty="0">
                <a:latin typeface="Tahoma" panose="020B0604030504040204" pitchFamily="34" charset="0"/>
                <a:ea typeface="Tahoma" panose="020B0604030504040204" pitchFamily="34" charset="0"/>
                <a:cs typeface="Tahoma" panose="020B0604030504040204" pitchFamily="34" charset="0"/>
              </a:rPr>
              <a:t>, y no se cansarán; caminarán, y no se fatigarán” (Isa. 40:30, 31).</a:t>
            </a:r>
          </a:p>
          <a:p>
            <a:pPr algn="ctr"/>
            <a:r>
              <a:rPr lang="es-ES" sz="2800" dirty="0">
                <a:latin typeface="Tahoma" panose="020B0604030504040204" pitchFamily="34" charset="0"/>
                <a:ea typeface="Tahoma" panose="020B0604030504040204" pitchFamily="34" charset="0"/>
                <a:cs typeface="Tahoma" panose="020B0604030504040204" pitchFamily="34" charset="0"/>
              </a:rPr>
              <a:t>Hay muchos que anhelan ayudar a otros, pero sienten que no tienen fuerza o luz espiritual que impartir. Presenten ellos sus peticiones ante el trono de la gracia. Rogad por el Espíritu Santo. </a:t>
            </a:r>
            <a:r>
              <a:rPr lang="es-ES" sz="2800"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_________________</a:t>
            </a:r>
            <a:r>
              <a:rPr lang="es-ES" sz="2800" dirty="0">
                <a:solidFill>
                  <a:srgbClr val="FF0000"/>
                </a:solidFill>
                <a:latin typeface="Tahoma" panose="020B0604030504040204" pitchFamily="34" charset="0"/>
                <a:ea typeface="Tahoma" panose="020B0604030504040204" pitchFamily="34" charset="0"/>
                <a:cs typeface="Tahoma" panose="020B0604030504040204" pitchFamily="34" charset="0"/>
              </a:rPr>
              <a:t> </a:t>
            </a:r>
            <a:r>
              <a:rPr lang="es-ES" sz="2800" dirty="0">
                <a:latin typeface="Tahoma" panose="020B0604030504040204" pitchFamily="34" charset="0"/>
                <a:ea typeface="Tahoma" panose="020B0604030504040204" pitchFamily="34" charset="0"/>
                <a:cs typeface="Tahoma" panose="020B0604030504040204" pitchFamily="34" charset="0"/>
              </a:rPr>
              <a:t>cada promesa que ha hecho.</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0485149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ángulo">
            <a:extLst>
              <a:ext uri="{FF2B5EF4-FFF2-40B4-BE49-F238E27FC236}">
                <a16:creationId xmlns:a16="http://schemas.microsoft.com/office/drawing/2014/main" id="{E0CD6451-23FD-E4F0-6D67-C88D13885060}"/>
              </a:ext>
            </a:extLst>
          </p:cNvPr>
          <p:cNvSpPr/>
          <p:nvPr/>
        </p:nvSpPr>
        <p:spPr>
          <a:xfrm>
            <a:off x="643970" y="863808"/>
            <a:ext cx="10904060" cy="5130383"/>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64400040-E5B2-6173-C61E-583F46E6C1D2}"/>
              </a:ext>
            </a:extLst>
          </p:cNvPr>
          <p:cNvSpPr txBox="1"/>
          <p:nvPr/>
        </p:nvSpPr>
        <p:spPr>
          <a:xfrm>
            <a:off x="879760" y="1228396"/>
            <a:ext cx="10432479" cy="4401205"/>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Hay en la fe genuina un bienestar, una firmeza de principios y una invariabilidad de propósito que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ni el tiempo</a:t>
            </a:r>
            <a:r>
              <a:rPr lang="es-ES" sz="2800" dirty="0">
                <a:latin typeface="Tahoma" panose="020B0604030504040204" pitchFamily="34" charset="0"/>
                <a:ea typeface="Tahoma" panose="020B0604030504040204" pitchFamily="34" charset="0"/>
                <a:cs typeface="Tahoma" panose="020B0604030504040204" pitchFamily="34" charset="0"/>
              </a:rPr>
              <a:t> ni las pruebas pueden debilitar. “Los mancebos se fatigan y se cansan, los mozos flaquean y caen; mas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los que esperan</a:t>
            </a:r>
            <a:r>
              <a:rPr lang="es-ES" sz="2800" dirty="0">
                <a:latin typeface="Tahoma" panose="020B0604030504040204" pitchFamily="34" charset="0"/>
                <a:ea typeface="Tahoma" panose="020B0604030504040204" pitchFamily="34" charset="0"/>
                <a:cs typeface="Tahoma" panose="020B0604030504040204" pitchFamily="34" charset="0"/>
              </a:rPr>
              <a:t> a Jehová tendrán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nuevas fuerzas</a:t>
            </a:r>
            <a:r>
              <a:rPr lang="es-ES" sz="2800" dirty="0">
                <a:latin typeface="Tahoma" panose="020B0604030504040204" pitchFamily="34" charset="0"/>
                <a:ea typeface="Tahoma" panose="020B0604030504040204" pitchFamily="34" charset="0"/>
                <a:cs typeface="Tahoma" panose="020B0604030504040204" pitchFamily="34" charset="0"/>
              </a:rPr>
              <a:t>;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levantarán</a:t>
            </a:r>
            <a:r>
              <a:rPr lang="es-ES" sz="2800" dirty="0">
                <a:latin typeface="Tahoma" panose="020B0604030504040204" pitchFamily="34" charset="0"/>
                <a:ea typeface="Tahoma" panose="020B0604030504040204" pitchFamily="34" charset="0"/>
                <a:cs typeface="Tahoma" panose="020B0604030504040204" pitchFamily="34" charset="0"/>
              </a:rPr>
              <a:t> las alas como águilas;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correrán</a:t>
            </a:r>
            <a:r>
              <a:rPr lang="es-ES" sz="2800" dirty="0">
                <a:latin typeface="Tahoma" panose="020B0604030504040204" pitchFamily="34" charset="0"/>
                <a:ea typeface="Tahoma" panose="020B0604030504040204" pitchFamily="34" charset="0"/>
                <a:cs typeface="Tahoma" panose="020B0604030504040204" pitchFamily="34" charset="0"/>
              </a:rPr>
              <a:t>, y no se cansarán; caminarán, y no se fatigarán” (Isa. 40:30, 31).</a:t>
            </a:r>
          </a:p>
          <a:p>
            <a:pPr algn="ctr"/>
            <a:r>
              <a:rPr lang="es-ES" sz="2800" dirty="0">
                <a:latin typeface="Tahoma" panose="020B0604030504040204" pitchFamily="34" charset="0"/>
                <a:ea typeface="Tahoma" panose="020B0604030504040204" pitchFamily="34" charset="0"/>
                <a:cs typeface="Tahoma" panose="020B0604030504040204" pitchFamily="34" charset="0"/>
              </a:rPr>
              <a:t>Hay muchos que anhelan ayudar a otros, pero sienten que no tienen fuerza o luz espiritual que impartir. Presenten ellos sus peticiones ante el trono de la gracia. Rogad por el Espíritu Santo.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Dios respalda</a:t>
            </a:r>
            <a:r>
              <a:rPr lang="es-ES" sz="2800" dirty="0">
                <a:latin typeface="Tahoma" panose="020B0604030504040204" pitchFamily="34" charset="0"/>
                <a:ea typeface="Tahoma" panose="020B0604030504040204" pitchFamily="34" charset="0"/>
                <a:cs typeface="Tahoma" panose="020B0604030504040204" pitchFamily="34" charset="0"/>
              </a:rPr>
              <a:t> cada promesa que ha hecho.</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726972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ACDBD4C9-BB24-AE87-F12F-A82E4304BCED}"/>
              </a:ext>
            </a:extLst>
          </p:cNvPr>
          <p:cNvSpPr txBox="1"/>
          <p:nvPr/>
        </p:nvSpPr>
        <p:spPr>
          <a:xfrm>
            <a:off x="2438732" y="2459504"/>
            <a:ext cx="7314536" cy="1938992"/>
          </a:xfrm>
          <a:prstGeom prst="rect">
            <a:avLst/>
          </a:prstGeom>
          <a:noFill/>
        </p:spPr>
        <p:txBody>
          <a:bodyPr wrap="square">
            <a:spAutoFit/>
          </a:bodyPr>
          <a:lstStyle/>
          <a:p>
            <a:pPr algn="ctr"/>
            <a:r>
              <a:rPr lang="es-ES" sz="2400" dirty="0">
                <a:latin typeface="Tahoma" panose="020B0604030504040204" pitchFamily="34" charset="0"/>
                <a:ea typeface="Tahoma" panose="020B0604030504040204" pitchFamily="34" charset="0"/>
                <a:cs typeface="Tahoma" panose="020B0604030504040204" pitchFamily="34" charset="0"/>
              </a:rPr>
              <a:t>Orar es el acto de abrir nuestro corazón a Dios como a un amigo. No es que se necesite esto para que Dios sepa lo que somos, sino a fin de capacitarnos para recibirlo. La oración no baja a Dios hasta nosotros, antes bien nos eleva a él (p. 75).</a:t>
            </a:r>
            <a:endParaRPr lang="en-US" sz="24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924581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ángulo redondeado">
            <a:extLst>
              <a:ext uri="{FF2B5EF4-FFF2-40B4-BE49-F238E27FC236}">
                <a16:creationId xmlns:a16="http://schemas.microsoft.com/office/drawing/2014/main" id="{0081964E-260D-E927-D7E6-27C0928B30B9}"/>
              </a:ext>
            </a:extLst>
          </p:cNvPr>
          <p:cNvSpPr/>
          <p:nvPr/>
        </p:nvSpPr>
        <p:spPr>
          <a:xfrm>
            <a:off x="3999479" y="2140699"/>
            <a:ext cx="7651568" cy="3642510"/>
          </a:xfrm>
          <a:prstGeom prst="roundRect">
            <a:avLst>
              <a:gd name="adj" fmla="val 13991"/>
            </a:avLst>
          </a:prstGeom>
          <a:solidFill>
            <a:schemeClr val="accent4">
              <a:hueOff val="348544"/>
              <a:lumOff val="7139"/>
              <a:alpha val="29563"/>
            </a:scheme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4" name="CuadroTexto 3">
            <a:extLst>
              <a:ext uri="{FF2B5EF4-FFF2-40B4-BE49-F238E27FC236}">
                <a16:creationId xmlns:a16="http://schemas.microsoft.com/office/drawing/2014/main" id="{2E4A765A-A621-42CE-AA42-87DE2B858DA3}"/>
              </a:ext>
            </a:extLst>
          </p:cNvPr>
          <p:cNvSpPr txBox="1"/>
          <p:nvPr/>
        </p:nvSpPr>
        <p:spPr>
          <a:xfrm>
            <a:off x="4426442" y="2582332"/>
            <a:ext cx="6797642" cy="2554545"/>
          </a:xfrm>
          <a:prstGeom prst="rect">
            <a:avLst/>
          </a:prstGeom>
          <a:noFill/>
        </p:spPr>
        <p:txBody>
          <a:bodyPr wrap="square">
            <a:spAutoFit/>
          </a:bodyPr>
          <a:lstStyle/>
          <a:p>
            <a:pPr algn="ctr"/>
            <a:r>
              <a:rPr lang="es-ES" sz="2000" dirty="0"/>
              <a:t>Nuestra vida es agitada. Hay tantas cosas que nos distraen y nos roban tiempo: el tráfico, el trabajo, los compromisos, el celular, las redes sociales, los tratamientos estéticos, entre otros. Además, si nuestros hijos están siempre conectados a las redes sociales y a las pantallas, esto acaba perjudicando su desarrollo. </a:t>
            </a:r>
            <a:r>
              <a:rPr lang="es-ES" sz="2000" b="1" dirty="0"/>
              <a:t>Como padres</a:t>
            </a:r>
            <a:r>
              <a:rPr lang="es-ES" sz="2000" dirty="0"/>
              <a:t>, </a:t>
            </a:r>
            <a:r>
              <a:rPr lang="es-ES" sz="2000" b="1" dirty="0"/>
              <a:t>¿qué ejemplo estamos dando a nuestros hijos? ¿Cómo podemos conectar a nuestros hijos con el Padre celestial? ¿Qué nos ofrece Dios si estamos conectados a él?</a:t>
            </a:r>
          </a:p>
        </p:txBody>
      </p:sp>
      <p:sp>
        <p:nvSpPr>
          <p:cNvPr id="6" name="Rectángulo 5">
            <a:extLst>
              <a:ext uri="{FF2B5EF4-FFF2-40B4-BE49-F238E27FC236}">
                <a16:creationId xmlns:a16="http://schemas.microsoft.com/office/drawing/2014/main" id="{AC3A945F-0AC2-EE7E-D7BA-FC451512E11F}"/>
              </a:ext>
            </a:extLst>
          </p:cNvPr>
          <p:cNvSpPr/>
          <p:nvPr/>
        </p:nvSpPr>
        <p:spPr>
          <a:xfrm>
            <a:off x="3999479" y="1217368"/>
            <a:ext cx="4760969" cy="923330"/>
          </a:xfrm>
          <a:prstGeom prst="rect">
            <a:avLst/>
          </a:prstGeom>
          <a:noFill/>
        </p:spPr>
        <p:txBody>
          <a:bodyPr wrap="square" lIns="91440" tIns="45720" rIns="91440" bIns="45720">
            <a:spAutoFit/>
          </a:bodyPr>
          <a:lstStyle/>
          <a:p>
            <a:pPr algn="ctr"/>
            <a:r>
              <a:rPr lang="es-ES" sz="5400" dirty="0">
                <a:ln w="0">
                  <a:solidFill>
                    <a:srgbClr val="BFB34B"/>
                  </a:solidFill>
                </a:ln>
                <a:solidFill>
                  <a:srgbClr val="BDAE48"/>
                </a:solidFill>
                <a:effectLst>
                  <a:outerShdw blurRad="38100" dist="19050" dir="2700000" algn="tl" rotWithShape="0">
                    <a:schemeClr val="dk1">
                      <a:alpha val="40000"/>
                    </a:schemeClr>
                  </a:outerShdw>
                </a:effectLst>
                <a:latin typeface="Bernard MT Condensed" panose="02050806060905020404" pitchFamily="18" charset="0"/>
              </a:rPr>
              <a:t>Para reflexionar</a:t>
            </a:r>
          </a:p>
        </p:txBody>
      </p:sp>
      <p:sp>
        <p:nvSpPr>
          <p:cNvPr id="3" name="CuadroTexto 2">
            <a:extLst>
              <a:ext uri="{FF2B5EF4-FFF2-40B4-BE49-F238E27FC236}">
                <a16:creationId xmlns:a16="http://schemas.microsoft.com/office/drawing/2014/main" id="{AB63FEEA-EE94-9C44-F659-6F4B475C858E}"/>
              </a:ext>
            </a:extLst>
          </p:cNvPr>
          <p:cNvSpPr txBox="1"/>
          <p:nvPr/>
        </p:nvSpPr>
        <p:spPr>
          <a:xfrm>
            <a:off x="4778513" y="5136877"/>
            <a:ext cx="6093500" cy="923330"/>
          </a:xfrm>
          <a:prstGeom prst="rect">
            <a:avLst/>
          </a:prstGeom>
          <a:noFill/>
        </p:spPr>
        <p:txBody>
          <a:bodyPr wrap="square">
            <a:spAutoFit/>
          </a:bodyPr>
          <a:lstStyle/>
          <a:p>
            <a:r>
              <a:rPr lang="en-US" dirty="0"/>
              <a:t>_________________________________________________________________________________________________________________________________________________________</a:t>
            </a:r>
          </a:p>
        </p:txBody>
      </p:sp>
    </p:spTree>
    <p:extLst>
      <p:ext uri="{BB962C8B-B14F-4D97-AF65-F5344CB8AC3E}">
        <p14:creationId xmlns:p14="http://schemas.microsoft.com/office/powerpoint/2010/main" val="7868768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ángulo redondeado">
            <a:extLst>
              <a:ext uri="{FF2B5EF4-FFF2-40B4-BE49-F238E27FC236}">
                <a16:creationId xmlns:a16="http://schemas.microsoft.com/office/drawing/2014/main" id="{390686D3-D1D9-2807-84B2-0F36CB5875B6}"/>
              </a:ext>
            </a:extLst>
          </p:cNvPr>
          <p:cNvSpPr/>
          <p:nvPr/>
        </p:nvSpPr>
        <p:spPr>
          <a:xfrm>
            <a:off x="3987904" y="2008682"/>
            <a:ext cx="7651568" cy="3809251"/>
          </a:xfrm>
          <a:prstGeom prst="roundRect">
            <a:avLst>
              <a:gd name="adj" fmla="val 13991"/>
            </a:avLst>
          </a:prstGeom>
          <a:solidFill>
            <a:srgbClr val="92D050">
              <a:alpha val="29563"/>
            </a:srgb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6F10F5CF-B076-0FCE-5910-C040259FABE8}"/>
              </a:ext>
            </a:extLst>
          </p:cNvPr>
          <p:cNvSpPr txBox="1"/>
          <p:nvPr/>
        </p:nvSpPr>
        <p:spPr>
          <a:xfrm>
            <a:off x="4533683" y="2328257"/>
            <a:ext cx="6560010" cy="3170099"/>
          </a:xfrm>
          <a:prstGeom prst="rect">
            <a:avLst/>
          </a:prstGeom>
          <a:noFill/>
        </p:spPr>
        <p:txBody>
          <a:bodyPr wrap="square">
            <a:spAutoFit/>
          </a:bodyPr>
          <a:lstStyle/>
          <a:p>
            <a:pPr algn="ctr"/>
            <a:r>
              <a:rPr lang="es-ES" sz="2000" dirty="0">
                <a:latin typeface="Tahoma" panose="020B0604030504040204" pitchFamily="34" charset="0"/>
                <a:ea typeface="Tahoma" panose="020B0604030504040204" pitchFamily="34" charset="0"/>
                <a:cs typeface="Tahoma" panose="020B0604030504040204" pitchFamily="34" charset="0"/>
              </a:rPr>
              <a:t>¡Qué extraño que oremos tan poco! Dios está pronto y dispuesto a oír la oración sincera del más humilde de sus hijos y, sin embargo, hay de nuestra parte mucha cavilación para presentar nuestras necesidades delante de Dios. ¿Qué pueden pensar los ángeles del Cielo de los pobres y desvalidos seres humanos, que están sujetos a la tentación, cuando el gran Dios lleno de infinito amor se compadece de ellos y está pronto para darles más de lo que pueden pedir o pensar y que, sin embargo, oran tan poco y tienen tan poca fe?</a:t>
            </a:r>
          </a:p>
        </p:txBody>
      </p:sp>
    </p:spTree>
    <p:extLst>
      <p:ext uri="{BB962C8B-B14F-4D97-AF65-F5344CB8AC3E}">
        <p14:creationId xmlns:p14="http://schemas.microsoft.com/office/powerpoint/2010/main" val="13229714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ángulo redondeado">
            <a:extLst>
              <a:ext uri="{FF2B5EF4-FFF2-40B4-BE49-F238E27FC236}">
                <a16:creationId xmlns:a16="http://schemas.microsoft.com/office/drawing/2014/main" id="{C52EDBA3-3F55-DF24-58C6-63F1D89E0A23}"/>
              </a:ext>
            </a:extLst>
          </p:cNvPr>
          <p:cNvSpPr/>
          <p:nvPr/>
        </p:nvSpPr>
        <p:spPr>
          <a:xfrm>
            <a:off x="3987904" y="2518348"/>
            <a:ext cx="7651568" cy="3299585"/>
          </a:xfrm>
          <a:prstGeom prst="roundRect">
            <a:avLst>
              <a:gd name="adj" fmla="val 13991"/>
            </a:avLst>
          </a:prstGeom>
          <a:solidFill>
            <a:srgbClr val="92D050">
              <a:alpha val="29563"/>
            </a:srgb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3DA11485-EDC4-9A33-C9EE-2D4E96780589}"/>
              </a:ext>
            </a:extLst>
          </p:cNvPr>
          <p:cNvSpPr txBox="1"/>
          <p:nvPr/>
        </p:nvSpPr>
        <p:spPr>
          <a:xfrm>
            <a:off x="4485904" y="3198644"/>
            <a:ext cx="6655567" cy="1938992"/>
          </a:xfrm>
          <a:prstGeom prst="rect">
            <a:avLst/>
          </a:prstGeom>
          <a:noFill/>
        </p:spPr>
        <p:txBody>
          <a:bodyPr wrap="square">
            <a:spAutoFit/>
          </a:bodyPr>
          <a:lstStyle/>
          <a:p>
            <a:pPr algn="ctr"/>
            <a:r>
              <a:rPr lang="es-ES" sz="2000" dirty="0">
                <a:latin typeface="Tahoma" panose="020B0604030504040204" pitchFamily="34" charset="0"/>
                <a:ea typeface="Tahoma" panose="020B0604030504040204" pitchFamily="34" charset="0"/>
                <a:cs typeface="Tahoma" panose="020B0604030504040204" pitchFamily="34" charset="0"/>
              </a:rPr>
              <a:t>Los ángeles se deleitan en postrarse delante de Dios, se deleitan en estar cerca de él. Es su mayor delicia estar en comunión con Dios; y con todo, los hijos de los hombres, que tanto necesitan la ayuda que Dios solamente puede dar, parecen satisfechos andando sin la luz del Espíritu ni la compañía de su presencia (pp. 75, 76).</a:t>
            </a:r>
          </a:p>
        </p:txBody>
      </p:sp>
    </p:spTree>
    <p:extLst>
      <p:ext uri="{BB962C8B-B14F-4D97-AF65-F5344CB8AC3E}">
        <p14:creationId xmlns:p14="http://schemas.microsoft.com/office/powerpoint/2010/main" val="32572442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Rectángulo redondeado">
            <a:extLst>
              <a:ext uri="{FF2B5EF4-FFF2-40B4-BE49-F238E27FC236}">
                <a16:creationId xmlns:a16="http://schemas.microsoft.com/office/drawing/2014/main" id="{5BF9C101-CAE9-C5F3-4536-53882A8F44E6}"/>
              </a:ext>
            </a:extLst>
          </p:cNvPr>
          <p:cNvSpPr/>
          <p:nvPr/>
        </p:nvSpPr>
        <p:spPr>
          <a:xfrm>
            <a:off x="1524707" y="1685588"/>
            <a:ext cx="9142586" cy="3909994"/>
          </a:xfrm>
          <a:prstGeom prst="roundRect">
            <a:avLst>
              <a:gd name="adj" fmla="val 13991"/>
            </a:avLst>
          </a:prstGeom>
          <a:solidFill>
            <a:schemeClr val="accent4">
              <a:hueOff val="348544"/>
              <a:lumOff val="7139"/>
              <a:alpha val="29563"/>
            </a:scheme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FC48E76D-764B-E501-329B-F9D4EE3EFE45}"/>
              </a:ext>
            </a:extLst>
          </p:cNvPr>
          <p:cNvSpPr txBox="1"/>
          <p:nvPr/>
        </p:nvSpPr>
        <p:spPr>
          <a:xfrm>
            <a:off x="2375741" y="2674305"/>
            <a:ext cx="7440517" cy="2677656"/>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Para tener comunión con Dios, orar y recibir bendiciones, </a:t>
            </a:r>
            <a:r>
              <a:rPr lang="es-ES" sz="2800" b="1" dirty="0">
                <a:latin typeface="Tahoma" panose="020B0604030504040204" pitchFamily="34" charset="0"/>
                <a:ea typeface="Tahoma" panose="020B0604030504040204" pitchFamily="34" charset="0"/>
                <a:cs typeface="Tahoma" panose="020B0604030504040204" pitchFamily="34" charset="0"/>
              </a:rPr>
              <a:t>¿es necesario aislarnos como un ermitaño o un monje? ¿Qué ejemplo nos dejó Jesús? ¿Qué riesgo corremos al alejarnos totalmente de la sociedad para vivir en oración?</a:t>
            </a:r>
            <a:r>
              <a:rPr lang="es-ES" sz="2800" dirty="0">
                <a:latin typeface="Tahoma" panose="020B0604030504040204" pitchFamily="34" charset="0"/>
                <a:ea typeface="Tahoma" panose="020B0604030504040204" pitchFamily="34" charset="0"/>
                <a:cs typeface="Tahoma" panose="020B0604030504040204" pitchFamily="34" charset="0"/>
              </a:rPr>
              <a:t> (ver pp. 77, 78).</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
        <p:nvSpPr>
          <p:cNvPr id="4" name="01">
            <a:extLst>
              <a:ext uri="{FF2B5EF4-FFF2-40B4-BE49-F238E27FC236}">
                <a16:creationId xmlns:a16="http://schemas.microsoft.com/office/drawing/2014/main" id="{0C042625-EBD9-73FC-9861-6C2D743E232A}"/>
              </a:ext>
            </a:extLst>
          </p:cNvPr>
          <p:cNvSpPr/>
          <p:nvPr/>
        </p:nvSpPr>
        <p:spPr>
          <a:xfrm>
            <a:off x="437196" y="665645"/>
            <a:ext cx="3174105" cy="1765040"/>
          </a:xfrm>
          <a:custGeom>
            <a:avLst/>
            <a:gdLst/>
            <a:ahLst/>
            <a:cxnLst>
              <a:cxn ang="0">
                <a:pos x="wd2" y="hd2"/>
              </a:cxn>
              <a:cxn ang="5400000">
                <a:pos x="wd2" y="hd2"/>
              </a:cxn>
              <a:cxn ang="10800000">
                <a:pos x="wd2" y="hd2"/>
              </a:cxn>
              <a:cxn ang="16200000">
                <a:pos x="wd2" y="hd2"/>
              </a:cxn>
            </a:cxnLst>
            <a:rect l="0" t="0" r="r" b="b"/>
            <a:pathLst>
              <a:path w="21600" h="21600" extrusionOk="0">
                <a:moveTo>
                  <a:pt x="10603" y="0"/>
                </a:moveTo>
                <a:cubicBezTo>
                  <a:pt x="7967" y="0"/>
                  <a:pt x="5720" y="2939"/>
                  <a:pt x="4858" y="7062"/>
                </a:cubicBezTo>
                <a:cubicBezTo>
                  <a:pt x="4628" y="6992"/>
                  <a:pt x="4391" y="6953"/>
                  <a:pt x="4150" y="6953"/>
                </a:cubicBezTo>
                <a:cubicBezTo>
                  <a:pt x="1857" y="6953"/>
                  <a:pt x="0" y="10233"/>
                  <a:pt x="0" y="14278"/>
                </a:cubicBezTo>
                <a:cubicBezTo>
                  <a:pt x="0" y="18323"/>
                  <a:pt x="1857" y="21600"/>
                  <a:pt x="4150" y="21600"/>
                </a:cubicBezTo>
                <a:cubicBezTo>
                  <a:pt x="4193" y="21600"/>
                  <a:pt x="4237" y="21597"/>
                  <a:pt x="4279" y="21594"/>
                </a:cubicBezTo>
                <a:lnTo>
                  <a:pt x="10532" y="21597"/>
                </a:lnTo>
                <a:cubicBezTo>
                  <a:pt x="10555" y="21598"/>
                  <a:pt x="10579" y="21600"/>
                  <a:pt x="10603" y="21600"/>
                </a:cubicBezTo>
                <a:cubicBezTo>
                  <a:pt x="10626" y="21600"/>
                  <a:pt x="10648" y="21598"/>
                  <a:pt x="10672" y="21597"/>
                </a:cubicBezTo>
                <a:lnTo>
                  <a:pt x="18141" y="21600"/>
                </a:lnTo>
                <a:cubicBezTo>
                  <a:pt x="20051" y="21600"/>
                  <a:pt x="21600" y="18868"/>
                  <a:pt x="21600" y="15496"/>
                </a:cubicBezTo>
                <a:cubicBezTo>
                  <a:pt x="21600" y="12124"/>
                  <a:pt x="20051" y="9389"/>
                  <a:pt x="18141" y="9389"/>
                </a:cubicBezTo>
                <a:cubicBezTo>
                  <a:pt x="17627" y="9389"/>
                  <a:pt x="17139" y="9589"/>
                  <a:pt x="16701" y="9943"/>
                </a:cubicBezTo>
                <a:cubicBezTo>
                  <a:pt x="16453" y="4379"/>
                  <a:pt x="13819" y="0"/>
                  <a:pt x="10603" y="0"/>
                </a:cubicBezTo>
                <a:close/>
              </a:path>
            </a:pathLst>
          </a:custGeom>
          <a:solidFill>
            <a:srgbClr val="BBB05A"/>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xmlns:lc="http://schemas.openxmlformats.org/drawingml/2006/lockedCanvas" val="1"/>
            </a:ext>
          </a:ex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20000" b="0" i="0" u="none" strike="noStrike" cap="none" spc="0" normalizeH="0" baseline="0">
                <a:ln>
                  <a:noFill/>
                </a:ln>
                <a:solidFill>
                  <a:srgbClr val="523A37"/>
                </a:solidFill>
                <a:effectLst/>
                <a:uFillTx/>
                <a:latin typeface="Futura"/>
                <a:ea typeface="Futura"/>
                <a:cs typeface="Futura"/>
                <a:sym typeface="Futura"/>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marL="0" marR="0" lvl="0" indent="0" defTabSz="825500" rtl="0" eaLnBrk="1" fontAlgn="auto" latinLnBrk="0" hangingPunct="0">
              <a:lnSpc>
                <a:spcPct val="100000"/>
              </a:lnSpc>
              <a:spcBef>
                <a:spcPts val="0"/>
              </a:spcBef>
              <a:spcAft>
                <a:spcPts val="0"/>
              </a:spcAft>
              <a:buClrTx/>
              <a:buSzTx/>
              <a:buFontTx/>
              <a:buNone/>
              <a:tabLst/>
              <a:defRPr/>
            </a:pPr>
            <a:r>
              <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01</a:t>
            </a:r>
          </a:p>
        </p:txBody>
      </p:sp>
    </p:spTree>
    <p:extLst>
      <p:ext uri="{BB962C8B-B14F-4D97-AF65-F5344CB8AC3E}">
        <p14:creationId xmlns:p14="http://schemas.microsoft.com/office/powerpoint/2010/main" val="36874800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91DE90A4-FB52-29FC-D5A1-CB218AB81321}"/>
            </a:ext>
          </a:extLst>
        </p:cNvPr>
        <p:cNvGrpSpPr/>
        <p:nvPr/>
      </p:nvGrpSpPr>
      <p:grpSpPr>
        <a:xfrm>
          <a:off x="0" y="0"/>
          <a:ext cx="0" cy="0"/>
          <a:chOff x="0" y="0"/>
          <a:chExt cx="0" cy="0"/>
        </a:xfrm>
      </p:grpSpPr>
      <p:sp>
        <p:nvSpPr>
          <p:cNvPr id="9" name="Rectángulo">
            <a:extLst>
              <a:ext uri="{FF2B5EF4-FFF2-40B4-BE49-F238E27FC236}">
                <a16:creationId xmlns:a16="http://schemas.microsoft.com/office/drawing/2014/main" id="{6D0D718F-6950-616C-079C-043C5701F839}"/>
              </a:ext>
            </a:extLst>
          </p:cNvPr>
          <p:cNvSpPr/>
          <p:nvPr/>
        </p:nvSpPr>
        <p:spPr>
          <a:xfrm>
            <a:off x="818246" y="1291856"/>
            <a:ext cx="10555507" cy="4274288"/>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10" name="CuadroTexto 9">
            <a:extLst>
              <a:ext uri="{FF2B5EF4-FFF2-40B4-BE49-F238E27FC236}">
                <a16:creationId xmlns:a16="http://schemas.microsoft.com/office/drawing/2014/main" id="{EAEEF92B-F365-5958-158C-D51CE0804B1C}"/>
              </a:ext>
            </a:extLst>
          </p:cNvPr>
          <p:cNvSpPr txBox="1"/>
          <p:nvPr/>
        </p:nvSpPr>
        <p:spPr>
          <a:xfrm>
            <a:off x="1498542" y="1874728"/>
            <a:ext cx="9194914" cy="3108543"/>
          </a:xfrm>
          <a:prstGeom prst="rect">
            <a:avLst/>
          </a:prstGeom>
          <a:noFill/>
        </p:spPr>
        <p:txBody>
          <a:bodyPr wrap="square" rtlCol="0">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Dios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______________</a:t>
            </a:r>
            <a:r>
              <a:rPr lang="es-ES" sz="2800" dirty="0">
                <a:latin typeface="Tahoma" panose="020B0604030504040204" pitchFamily="34" charset="0"/>
                <a:ea typeface="Tahoma" panose="020B0604030504040204" pitchFamily="34" charset="0"/>
                <a:cs typeface="Tahoma" panose="020B0604030504040204" pitchFamily="34" charset="0"/>
              </a:rPr>
              <a:t>que algunos de nosotros nos hagamos ermitaños o monjes, ni que nos retiremos del mundo a fin de consagrarnos a los actos de adoración. Nuestra vida debe ser como la vida de Cristo, que estaba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a:t>
            </a:r>
            <a:r>
              <a:rPr lang="es-ES" sz="2800" dirty="0">
                <a:latin typeface="Tahoma" panose="020B0604030504040204" pitchFamily="34" charset="0"/>
                <a:ea typeface="Tahoma" panose="020B0604030504040204" pitchFamily="34" charset="0"/>
                <a:cs typeface="Tahoma" panose="020B0604030504040204" pitchFamily="34" charset="0"/>
              </a:rPr>
              <a:t> entre la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a:t>
            </a:r>
            <a:r>
              <a:rPr lang="es-ES" sz="2800" dirty="0">
                <a:latin typeface="Tahoma" panose="020B0604030504040204" pitchFamily="34" charset="0"/>
                <a:ea typeface="Tahoma" panose="020B0604030504040204" pitchFamily="34" charset="0"/>
                <a:cs typeface="Tahoma" panose="020B0604030504040204" pitchFamily="34" charset="0"/>
              </a:rPr>
              <a:t> y la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a:t>
            </a:r>
            <a:r>
              <a:rPr lang="es-ES" sz="2800" dirty="0">
                <a:latin typeface="Tahoma" panose="020B0604030504040204" pitchFamily="34" charset="0"/>
                <a:ea typeface="Tahoma" panose="020B0604030504040204" pitchFamily="34" charset="0"/>
                <a:cs typeface="Tahoma" panose="020B0604030504040204" pitchFamily="34" charset="0"/>
              </a:rPr>
              <a:t>. El que no hace nada más que orar, pronto dejará de hacerlo o sus oraciones llegarán a ser una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____________</a:t>
            </a:r>
            <a:r>
              <a:rPr lang="es-ES" sz="2800" dirty="0">
                <a:latin typeface="Tahoma" panose="020B0604030504040204" pitchFamily="34" charset="0"/>
                <a:ea typeface="Tahoma" panose="020B0604030504040204" pitchFamily="34" charset="0"/>
                <a:cs typeface="Tahoma" panose="020B0604030504040204" pitchFamily="34" charset="0"/>
              </a:rPr>
              <a:t>. </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8948710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CD66248B-1441-3D43-8C74-AFCB7101763D}"/>
            </a:ext>
          </a:extLst>
        </p:cNvPr>
        <p:cNvGrpSpPr/>
        <p:nvPr/>
      </p:nvGrpSpPr>
      <p:grpSpPr>
        <a:xfrm>
          <a:off x="0" y="0"/>
          <a:ext cx="0" cy="0"/>
          <a:chOff x="0" y="0"/>
          <a:chExt cx="0" cy="0"/>
        </a:xfrm>
      </p:grpSpPr>
      <p:sp>
        <p:nvSpPr>
          <p:cNvPr id="4" name="Rectángulo">
            <a:extLst>
              <a:ext uri="{FF2B5EF4-FFF2-40B4-BE49-F238E27FC236}">
                <a16:creationId xmlns:a16="http://schemas.microsoft.com/office/drawing/2014/main" id="{7E6011ED-3DF9-736B-97B4-A9F22AF42C81}"/>
              </a:ext>
            </a:extLst>
          </p:cNvPr>
          <p:cNvSpPr/>
          <p:nvPr/>
        </p:nvSpPr>
        <p:spPr>
          <a:xfrm>
            <a:off x="818245" y="1291856"/>
            <a:ext cx="10555507" cy="4274288"/>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D9888128-517B-953D-72D0-0BCE8A7584FD}"/>
              </a:ext>
            </a:extLst>
          </p:cNvPr>
          <p:cNvSpPr txBox="1"/>
          <p:nvPr/>
        </p:nvSpPr>
        <p:spPr>
          <a:xfrm>
            <a:off x="1309763" y="1659285"/>
            <a:ext cx="9572470" cy="3539430"/>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Cuando los hombres se alejan de la vida social, de la esfera del deber cristiano y de la obligación de llevar su cruz; cuando dejan de trabajar ardientemente por el Maestro que trabajaba con ardor por ellos, pierden lo esencial de la oración y no tienen ya estímulo para la devoción. Sus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a:t>
            </a:r>
            <a:r>
              <a:rPr lang="es-ES" sz="2800" dirty="0">
                <a:latin typeface="Tahoma" panose="020B0604030504040204" pitchFamily="34" charset="0"/>
                <a:ea typeface="Tahoma" panose="020B0604030504040204" pitchFamily="34" charset="0"/>
                <a:cs typeface="Tahoma" panose="020B0604030504040204" pitchFamily="34" charset="0"/>
              </a:rPr>
              <a:t> llegan a ser personales y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a:t>
            </a:r>
            <a:r>
              <a:rPr lang="es-ES" sz="2800" dirty="0">
                <a:latin typeface="Tahoma" panose="020B0604030504040204" pitchFamily="34" charset="0"/>
                <a:ea typeface="Tahoma" panose="020B0604030504040204" pitchFamily="34" charset="0"/>
                <a:cs typeface="Tahoma" panose="020B0604030504040204" pitchFamily="34" charset="0"/>
              </a:rPr>
              <a:t>. No pueden orar por las necesidades de la humanidad o la extensión del reino de Cristo, ni pedir fuerza que trabajar.</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4972219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Rectángulo">
            <a:extLst>
              <a:ext uri="{FF2B5EF4-FFF2-40B4-BE49-F238E27FC236}">
                <a16:creationId xmlns:a16="http://schemas.microsoft.com/office/drawing/2014/main" id="{1D348004-446C-9E10-2D39-ECA27ACE4481}"/>
              </a:ext>
            </a:extLst>
          </p:cNvPr>
          <p:cNvSpPr/>
          <p:nvPr/>
        </p:nvSpPr>
        <p:spPr>
          <a:xfrm>
            <a:off x="818246" y="1291856"/>
            <a:ext cx="10555507" cy="4274288"/>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10" name="CuadroTexto 9">
            <a:extLst>
              <a:ext uri="{FF2B5EF4-FFF2-40B4-BE49-F238E27FC236}">
                <a16:creationId xmlns:a16="http://schemas.microsoft.com/office/drawing/2014/main" id="{3C0321DB-2ADB-2408-653A-9A4F97A67629}"/>
              </a:ext>
            </a:extLst>
          </p:cNvPr>
          <p:cNvSpPr txBox="1"/>
          <p:nvPr/>
        </p:nvSpPr>
        <p:spPr>
          <a:xfrm>
            <a:off x="1498542" y="1874728"/>
            <a:ext cx="9194914" cy="3108543"/>
          </a:xfrm>
          <a:prstGeom prst="rect">
            <a:avLst/>
          </a:prstGeom>
          <a:noFill/>
        </p:spPr>
        <p:txBody>
          <a:bodyPr wrap="square" rtlCol="0">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Dios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no pretende</a:t>
            </a:r>
            <a:r>
              <a:rPr lang="es-ES" sz="2800" dirty="0">
                <a:latin typeface="Tahoma" panose="020B0604030504040204" pitchFamily="34" charset="0"/>
                <a:ea typeface="Tahoma" panose="020B0604030504040204" pitchFamily="34" charset="0"/>
                <a:cs typeface="Tahoma" panose="020B0604030504040204" pitchFamily="34" charset="0"/>
              </a:rPr>
              <a:t> que algunos de nosotros nos hagamos ermitaños o monjes, ni que nos retiremos del mundo a fin de consagrarnos a los actos de adoración. Nuestra vida debe ser como la vida de Cristo, que estaba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repartida</a:t>
            </a:r>
            <a:r>
              <a:rPr lang="es-ES" sz="2800" dirty="0">
                <a:latin typeface="Tahoma" panose="020B0604030504040204" pitchFamily="34" charset="0"/>
                <a:ea typeface="Tahoma" panose="020B0604030504040204" pitchFamily="34" charset="0"/>
                <a:cs typeface="Tahoma" panose="020B0604030504040204" pitchFamily="34" charset="0"/>
              </a:rPr>
              <a:t> entre la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montaña</a:t>
            </a:r>
            <a:r>
              <a:rPr lang="es-ES" sz="2800" dirty="0">
                <a:latin typeface="Tahoma" panose="020B0604030504040204" pitchFamily="34" charset="0"/>
                <a:ea typeface="Tahoma" panose="020B0604030504040204" pitchFamily="34" charset="0"/>
                <a:cs typeface="Tahoma" panose="020B0604030504040204" pitchFamily="34" charset="0"/>
              </a:rPr>
              <a:t> y la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multitud</a:t>
            </a:r>
            <a:r>
              <a:rPr lang="es-ES" sz="2800" dirty="0">
                <a:latin typeface="Tahoma" panose="020B0604030504040204" pitchFamily="34" charset="0"/>
                <a:ea typeface="Tahoma" panose="020B0604030504040204" pitchFamily="34" charset="0"/>
                <a:cs typeface="Tahoma" panose="020B0604030504040204" pitchFamily="34" charset="0"/>
              </a:rPr>
              <a:t>. El que no hace nada más que orar, pronto dejará de hacerlo o sus oraciones llegarán a ser una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rutina formal</a:t>
            </a:r>
            <a:r>
              <a:rPr lang="es-ES" sz="2800" dirty="0">
                <a:latin typeface="Tahoma" panose="020B0604030504040204" pitchFamily="34" charset="0"/>
                <a:ea typeface="Tahoma" panose="020B0604030504040204" pitchFamily="34" charset="0"/>
                <a:cs typeface="Tahoma" panose="020B0604030504040204" pitchFamily="34" charset="0"/>
              </a:rPr>
              <a:t>. </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2903449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ángulo">
            <a:extLst>
              <a:ext uri="{FF2B5EF4-FFF2-40B4-BE49-F238E27FC236}">
                <a16:creationId xmlns:a16="http://schemas.microsoft.com/office/drawing/2014/main" id="{0FCE4F66-825C-3960-33CD-9184C79794E6}"/>
              </a:ext>
            </a:extLst>
          </p:cNvPr>
          <p:cNvSpPr/>
          <p:nvPr/>
        </p:nvSpPr>
        <p:spPr>
          <a:xfrm>
            <a:off x="818245" y="1291856"/>
            <a:ext cx="10555507" cy="4274288"/>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FC7E6DB6-71B8-CEC3-C7C5-25D5CE9C1135}"/>
              </a:ext>
            </a:extLst>
          </p:cNvPr>
          <p:cNvSpPr txBox="1"/>
          <p:nvPr/>
        </p:nvSpPr>
        <p:spPr>
          <a:xfrm>
            <a:off x="1309763" y="1659285"/>
            <a:ext cx="9572470" cy="3539430"/>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Cuando los hombres se alejan de la vida social, de la esfera del deber cristiano y de la obligación de llevar su cruz; cuando dejan de trabajar ardientemente por el Maestro que trabajaba con ardor por ellos, pierden lo esencial de la oración y no tienen ya estímulo para la devoción. Sus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oraciones</a:t>
            </a:r>
            <a:r>
              <a:rPr lang="es-ES" sz="2800" dirty="0">
                <a:latin typeface="Tahoma" panose="020B0604030504040204" pitchFamily="34" charset="0"/>
                <a:ea typeface="Tahoma" panose="020B0604030504040204" pitchFamily="34" charset="0"/>
                <a:cs typeface="Tahoma" panose="020B0604030504040204" pitchFamily="34" charset="0"/>
              </a:rPr>
              <a:t> llegan a ser personales y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egoístas</a:t>
            </a:r>
            <a:r>
              <a:rPr lang="es-ES" sz="2800" dirty="0">
                <a:latin typeface="Tahoma" panose="020B0604030504040204" pitchFamily="34" charset="0"/>
                <a:ea typeface="Tahoma" panose="020B0604030504040204" pitchFamily="34" charset="0"/>
                <a:cs typeface="Tahoma" panose="020B0604030504040204" pitchFamily="34" charset="0"/>
              </a:rPr>
              <a:t>. No pueden orar por las necesidades de la humanidad o la extensión del reino de Cristo, ni pedir fuerza que trabajar.</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3157241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117D6901-F8D0-88FA-E31F-45947517DB42}"/>
            </a:ext>
          </a:extLst>
        </p:cNvPr>
        <p:cNvGrpSpPr/>
        <p:nvPr/>
      </p:nvGrpSpPr>
      <p:grpSpPr>
        <a:xfrm>
          <a:off x="0" y="0"/>
          <a:ext cx="0" cy="0"/>
          <a:chOff x="0" y="0"/>
          <a:chExt cx="0" cy="0"/>
        </a:xfrm>
      </p:grpSpPr>
      <p:sp>
        <p:nvSpPr>
          <p:cNvPr id="7" name="Rectángulo redondeado">
            <a:extLst>
              <a:ext uri="{FF2B5EF4-FFF2-40B4-BE49-F238E27FC236}">
                <a16:creationId xmlns:a16="http://schemas.microsoft.com/office/drawing/2014/main" id="{11CB3920-C801-9F2F-947A-A845E27F2A99}"/>
              </a:ext>
            </a:extLst>
          </p:cNvPr>
          <p:cNvSpPr/>
          <p:nvPr/>
        </p:nvSpPr>
        <p:spPr>
          <a:xfrm>
            <a:off x="1524707" y="1474003"/>
            <a:ext cx="9142586" cy="3909994"/>
          </a:xfrm>
          <a:prstGeom prst="roundRect">
            <a:avLst>
              <a:gd name="adj" fmla="val 13991"/>
            </a:avLst>
          </a:prstGeom>
          <a:solidFill>
            <a:schemeClr val="accent4">
              <a:hueOff val="348544"/>
              <a:lumOff val="7139"/>
              <a:alpha val="29563"/>
            </a:scheme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758BEA58-0D43-C382-8D3F-5F0E9622ECA5}"/>
              </a:ext>
            </a:extLst>
          </p:cNvPr>
          <p:cNvSpPr txBox="1"/>
          <p:nvPr/>
        </p:nvSpPr>
        <p:spPr>
          <a:xfrm>
            <a:off x="2174038" y="2521059"/>
            <a:ext cx="7843924" cy="1815882"/>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Jesús nos dio orientaciones sobre cómo deben ser nuestras oraciones para que sean escuchadas. </a:t>
            </a:r>
            <a:r>
              <a:rPr lang="es-ES" sz="2800" b="1" dirty="0">
                <a:latin typeface="Tahoma" panose="020B0604030504040204" pitchFamily="34" charset="0"/>
                <a:ea typeface="Tahoma" panose="020B0604030504040204" pitchFamily="34" charset="0"/>
                <a:cs typeface="Tahoma" panose="020B0604030504040204" pitchFamily="34" charset="0"/>
              </a:rPr>
              <a:t>¿Qué nos enseñan las lecciones de Cristo sobre la oración? </a:t>
            </a:r>
            <a:r>
              <a:rPr lang="es-ES" sz="2800" dirty="0">
                <a:latin typeface="Tahoma" panose="020B0604030504040204" pitchFamily="34" charset="0"/>
                <a:ea typeface="Tahoma" panose="020B0604030504040204" pitchFamily="34" charset="0"/>
                <a:cs typeface="Tahoma" panose="020B0604030504040204" pitchFamily="34" charset="0"/>
              </a:rPr>
              <a:t>(ver p. 81).</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
        <p:nvSpPr>
          <p:cNvPr id="4" name="01">
            <a:extLst>
              <a:ext uri="{FF2B5EF4-FFF2-40B4-BE49-F238E27FC236}">
                <a16:creationId xmlns:a16="http://schemas.microsoft.com/office/drawing/2014/main" id="{A408EA82-74CB-2F12-92AF-DBE6CF283998}"/>
              </a:ext>
            </a:extLst>
          </p:cNvPr>
          <p:cNvSpPr/>
          <p:nvPr/>
        </p:nvSpPr>
        <p:spPr>
          <a:xfrm>
            <a:off x="437196" y="665645"/>
            <a:ext cx="3174105" cy="1765040"/>
          </a:xfrm>
          <a:custGeom>
            <a:avLst/>
            <a:gdLst/>
            <a:ahLst/>
            <a:cxnLst>
              <a:cxn ang="0">
                <a:pos x="wd2" y="hd2"/>
              </a:cxn>
              <a:cxn ang="5400000">
                <a:pos x="wd2" y="hd2"/>
              </a:cxn>
              <a:cxn ang="10800000">
                <a:pos x="wd2" y="hd2"/>
              </a:cxn>
              <a:cxn ang="16200000">
                <a:pos x="wd2" y="hd2"/>
              </a:cxn>
            </a:cxnLst>
            <a:rect l="0" t="0" r="r" b="b"/>
            <a:pathLst>
              <a:path w="21600" h="21600" extrusionOk="0">
                <a:moveTo>
                  <a:pt x="10603" y="0"/>
                </a:moveTo>
                <a:cubicBezTo>
                  <a:pt x="7967" y="0"/>
                  <a:pt x="5720" y="2939"/>
                  <a:pt x="4858" y="7062"/>
                </a:cubicBezTo>
                <a:cubicBezTo>
                  <a:pt x="4628" y="6992"/>
                  <a:pt x="4391" y="6953"/>
                  <a:pt x="4150" y="6953"/>
                </a:cubicBezTo>
                <a:cubicBezTo>
                  <a:pt x="1857" y="6953"/>
                  <a:pt x="0" y="10233"/>
                  <a:pt x="0" y="14278"/>
                </a:cubicBezTo>
                <a:cubicBezTo>
                  <a:pt x="0" y="18323"/>
                  <a:pt x="1857" y="21600"/>
                  <a:pt x="4150" y="21600"/>
                </a:cubicBezTo>
                <a:cubicBezTo>
                  <a:pt x="4193" y="21600"/>
                  <a:pt x="4237" y="21597"/>
                  <a:pt x="4279" y="21594"/>
                </a:cubicBezTo>
                <a:lnTo>
                  <a:pt x="10532" y="21597"/>
                </a:lnTo>
                <a:cubicBezTo>
                  <a:pt x="10555" y="21598"/>
                  <a:pt x="10579" y="21600"/>
                  <a:pt x="10603" y="21600"/>
                </a:cubicBezTo>
                <a:cubicBezTo>
                  <a:pt x="10626" y="21600"/>
                  <a:pt x="10648" y="21598"/>
                  <a:pt x="10672" y="21597"/>
                </a:cubicBezTo>
                <a:lnTo>
                  <a:pt x="18141" y="21600"/>
                </a:lnTo>
                <a:cubicBezTo>
                  <a:pt x="20051" y="21600"/>
                  <a:pt x="21600" y="18868"/>
                  <a:pt x="21600" y="15496"/>
                </a:cubicBezTo>
                <a:cubicBezTo>
                  <a:pt x="21600" y="12124"/>
                  <a:pt x="20051" y="9389"/>
                  <a:pt x="18141" y="9389"/>
                </a:cubicBezTo>
                <a:cubicBezTo>
                  <a:pt x="17627" y="9389"/>
                  <a:pt x="17139" y="9589"/>
                  <a:pt x="16701" y="9943"/>
                </a:cubicBezTo>
                <a:cubicBezTo>
                  <a:pt x="16453" y="4379"/>
                  <a:pt x="13819" y="0"/>
                  <a:pt x="10603" y="0"/>
                </a:cubicBezTo>
                <a:close/>
              </a:path>
            </a:pathLst>
          </a:custGeom>
          <a:solidFill>
            <a:srgbClr val="BBB05A"/>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xmlns:lc="http://schemas.openxmlformats.org/drawingml/2006/lockedCanvas" val="1"/>
            </a:ext>
          </a:ex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20000" b="0" i="0" u="none" strike="noStrike" cap="none" spc="0" normalizeH="0" baseline="0">
                <a:ln>
                  <a:noFill/>
                </a:ln>
                <a:solidFill>
                  <a:srgbClr val="523A37"/>
                </a:solidFill>
                <a:effectLst/>
                <a:uFillTx/>
                <a:latin typeface="Futura"/>
                <a:ea typeface="Futura"/>
                <a:cs typeface="Futura"/>
                <a:sym typeface="Futura"/>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marL="0" marR="0" lvl="0" indent="0" defTabSz="825500" rtl="0" eaLnBrk="1" fontAlgn="auto" latinLnBrk="0" hangingPunct="0">
              <a:lnSpc>
                <a:spcPct val="100000"/>
              </a:lnSpc>
              <a:spcBef>
                <a:spcPts val="0"/>
              </a:spcBef>
              <a:spcAft>
                <a:spcPts val="0"/>
              </a:spcAft>
              <a:buClrTx/>
              <a:buSzTx/>
              <a:buFontTx/>
              <a:buNone/>
              <a:tabLst/>
              <a:defRPr/>
            </a:pPr>
            <a:r>
              <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0</a:t>
            </a:r>
            <a:r>
              <a:rPr kumimoji="0" lang="en-US"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2</a:t>
            </a:r>
            <a:endPar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endParaRPr>
          </a:p>
        </p:txBody>
      </p:sp>
    </p:spTree>
    <p:extLst>
      <p:ext uri="{BB962C8B-B14F-4D97-AF65-F5344CB8AC3E}">
        <p14:creationId xmlns:p14="http://schemas.microsoft.com/office/powerpoint/2010/main" val="3027138827"/>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552</TotalTime>
  <Words>2160</Words>
  <Application>Microsoft Macintosh PowerPoint</Application>
  <PresentationFormat>Widescreen</PresentationFormat>
  <Paragraphs>43</Paragraphs>
  <Slides>32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32</vt:i4>
      </vt:variant>
    </vt:vector>
  </HeadingPairs>
  <TitlesOfParts>
    <vt:vector size="38" baseType="lpstr">
      <vt:lpstr>Arial</vt:lpstr>
      <vt:lpstr>Bernard MT Condensed</vt:lpstr>
      <vt:lpstr>Calibri</vt:lpstr>
      <vt:lpstr>Calibri Light</vt:lpstr>
      <vt:lpstr>Tahoma</vt:lpstr>
      <vt:lpstr>Tema de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Nelly Oscanoa</dc:creator>
  <cp:lastModifiedBy>DSA - Victor Diego Trivelato</cp:lastModifiedBy>
  <cp:revision>3</cp:revision>
  <dcterms:created xsi:type="dcterms:W3CDTF">2025-10-09T00:10:17Z</dcterms:created>
  <dcterms:modified xsi:type="dcterms:W3CDTF">2025-10-16T17:34:56Z</dcterms:modified>
</cp:coreProperties>
</file>