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9" r:id="rId4"/>
    <p:sldId id="271" r:id="rId5"/>
    <p:sldId id="272" r:id="rId6"/>
    <p:sldId id="274" r:id="rId7"/>
    <p:sldId id="275" r:id="rId8"/>
    <p:sldId id="278" r:id="rId9"/>
    <p:sldId id="279" r:id="rId10"/>
    <p:sldId id="273" r:id="rId11"/>
    <p:sldId id="277" r:id="rId12"/>
    <p:sldId id="280" r:id="rId13"/>
    <p:sldId id="282" r:id="rId14"/>
    <p:sldId id="283" r:id="rId15"/>
    <p:sldId id="276" r:id="rId16"/>
    <p:sldId id="281" r:id="rId17"/>
    <p:sldId id="288" r:id="rId18"/>
    <p:sldId id="289" r:id="rId19"/>
    <p:sldId id="284" r:id="rId20"/>
    <p:sldId id="290" r:id="rId21"/>
    <p:sldId id="285" r:id="rId22"/>
    <p:sldId id="291" r:id="rId23"/>
    <p:sldId id="258" r:id="rId24"/>
    <p:sldId id="292" r:id="rId25"/>
    <p:sldId id="29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B149"/>
    <a:srgbClr val="BDAE48"/>
    <a:srgbClr val="603913"/>
    <a:srgbClr val="BFB34B"/>
    <a:srgbClr val="D7D7D5"/>
    <a:srgbClr val="F6F3EC"/>
    <a:srgbClr val="D7CE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77" autoAdjust="0"/>
    <p:restoredTop sz="94668"/>
  </p:normalViewPr>
  <p:slideViewPr>
    <p:cSldViewPr snapToGrid="0">
      <p:cViewPr varScale="1">
        <p:scale>
          <a:sx n="96" d="100"/>
          <a:sy n="96" d="100"/>
        </p:scale>
        <p:origin x="184" y="6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82DC50-EFF5-7346-23C8-5C7963A8A5A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3DFC6670-27E7-AAFE-9168-23B0AE67FC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DFF1BD9F-AEB3-8CE0-3F96-A0BA8BD2C25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7B97F491-3F74-994D-575C-11B8AF1D6E2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552FBE03-F0B5-633C-7F73-DDB3E3F431A0}"/>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571209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6F4A55-4039-D359-C499-53FFEC575B32}"/>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70239A03-E40A-AF6C-1984-EAD6CC9428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C3B0F74A-C854-9FAA-02F2-A017D4754FA5}"/>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923D011-9CF9-3B8C-8FCA-A112BA54B85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0CB60224-F1DB-92F9-F4E1-6E4EFA48E75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948597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9EB9F09-04F4-C9CC-C201-1B6BCA8D19E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6C1706DB-6C78-8EFB-4900-7045B286BBE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F1B526F6-D536-0D89-B6F9-267DB7C44AEE}"/>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56DF6332-A78D-2ADE-2E51-965DE8FD9ED2}"/>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AC249501-6BA2-C2CD-53FE-E0C5AA614794}"/>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73116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150232-DA64-8496-F727-BEB1E26E698D}"/>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616CF92-B18A-87C8-DB2F-2EE95062CCB8}"/>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2C3602A8-2983-9734-FF90-1156F522069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3B21B201-50CA-CB41-5FDB-90DF52F1EA19}"/>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61A6216-F1A0-B371-19AF-464F9E70F05E}"/>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9136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305ED9-1AFE-85BE-2974-563EA4307A8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7B43E0E5-099A-1AB2-DC70-1615853B94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C73D47C-C4ED-798C-DAC2-072F0EFE9581}"/>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F6365444-71AE-F02E-87B0-FCA65D3684C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9D4551A-DB92-30E4-3FEF-EA0372DE667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96118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0C8649-0AA3-4393-09F9-9551A4774D94}"/>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478A8DC4-934B-D488-9F0F-3661B3976FD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B016EF18-B479-42E0-CF95-AA17A966657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9C8A1CCE-5F18-1E9B-4FE9-E1600021ABE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1DE00A42-1282-9D4A-581F-1DC38ADDDFAB}"/>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90979DC5-6190-295D-D163-DEB7F4543023}"/>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463016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FDC054-CBB1-8778-A2A5-CC07DA498E3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BD58FB3-C5A6-855D-EE1B-791918A7A8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D3AC68A-41BE-F84F-1B78-139D0F44C415}"/>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15DDD2B0-6D63-A645-0DBC-30C1C00A29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B0C6DAC-C4C6-0485-E8D5-69ED5363E04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431CD640-6893-F705-0179-DE969AC7B668}"/>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8" name="Marcador de pie de página 7">
            <a:extLst>
              <a:ext uri="{FF2B5EF4-FFF2-40B4-BE49-F238E27FC236}">
                <a16:creationId xmlns:a16="http://schemas.microsoft.com/office/drawing/2014/main" id="{7FAC91CC-52FE-8DDD-7A03-A6453895298C}"/>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D4BDC700-BD61-D7C6-85DF-D5BC8BBF502D}"/>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425599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B461CA-0E43-3EE9-4BEE-176C9EC41FEB}"/>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DA8B7EF7-73B6-9D29-3A9B-6262AA36A89D}"/>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4" name="Marcador de pie de página 3">
            <a:extLst>
              <a:ext uri="{FF2B5EF4-FFF2-40B4-BE49-F238E27FC236}">
                <a16:creationId xmlns:a16="http://schemas.microsoft.com/office/drawing/2014/main" id="{A3EF9BF0-1EC9-82CE-FE21-DA9E8AE42423}"/>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4B84B421-BB8E-37DE-9C8C-CD812D33039B}"/>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9820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9202A75-5A1E-5BCF-0332-55C94E2D3A72}"/>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3" name="Marcador de pie de página 2">
            <a:extLst>
              <a:ext uri="{FF2B5EF4-FFF2-40B4-BE49-F238E27FC236}">
                <a16:creationId xmlns:a16="http://schemas.microsoft.com/office/drawing/2014/main" id="{4B2A6169-1963-241C-71FB-0EF17129EACE}"/>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40E7F101-B067-700E-1B07-6DD037275F5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3610108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4F0A1A-288F-9AC3-94E8-D64B53060E2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6A1328EA-6963-0FB8-A6B7-3CCE1F27F3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45F3C0F9-5E89-C97D-77E2-49B188C3E8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869A3C7-04F9-1EE0-DEAE-A8CDBA5DCEB3}"/>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8766D485-C7AA-583A-B65E-2C273B1B916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06CA245-77B0-B1A8-1EE0-5EA8C0B6D78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1965774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EC8535-F17B-BC0E-CFA1-0617F9E7B96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6F9642B1-3838-DCA0-CCB4-05FFF37268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DAE65645-467C-ED66-10BE-FA3EB9E1B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5890716-D45F-30D5-C687-EDB991BEF01C}"/>
              </a:ext>
            </a:extLst>
          </p:cNvPr>
          <p:cNvSpPr>
            <a:spLocks noGrp="1"/>
          </p:cNvSpPr>
          <p:nvPr>
            <p:ph type="dt" sz="half" idx="10"/>
          </p:nvPr>
        </p:nvSpPr>
        <p:spPr/>
        <p:txBody>
          <a:bodyPr/>
          <a:lstStyle/>
          <a:p>
            <a:fld id="{59064F5D-D781-4895-A372-9F8C985F317F}" type="datetimeFigureOut">
              <a:rPr lang="en-US" smtClean="0"/>
              <a:t>10/16/25</a:t>
            </a:fld>
            <a:endParaRPr lang="en-US"/>
          </a:p>
        </p:txBody>
      </p:sp>
      <p:sp>
        <p:nvSpPr>
          <p:cNvPr id="6" name="Marcador de pie de página 5">
            <a:extLst>
              <a:ext uri="{FF2B5EF4-FFF2-40B4-BE49-F238E27FC236}">
                <a16:creationId xmlns:a16="http://schemas.microsoft.com/office/drawing/2014/main" id="{BBE83C20-F4E8-E547-2305-67AE5D9E555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123A29E-1012-9E5E-EE73-223AA933D737}"/>
              </a:ext>
            </a:extLst>
          </p:cNvPr>
          <p:cNvSpPr>
            <a:spLocks noGrp="1"/>
          </p:cNvSpPr>
          <p:nvPr>
            <p:ph type="sldNum" sz="quarter" idx="12"/>
          </p:nvPr>
        </p:nvSpPr>
        <p:spPr/>
        <p:txBody>
          <a:bodyPr/>
          <a:lstStyle/>
          <a:p>
            <a:fld id="{71EA2EC5-2B52-405E-88C2-FDA2FCEE5AE2}" type="slidenum">
              <a:rPr lang="en-US" smtClean="0"/>
              <a:t>‹#›</a:t>
            </a:fld>
            <a:endParaRPr lang="en-US"/>
          </a:p>
        </p:txBody>
      </p:sp>
    </p:spTree>
    <p:extLst>
      <p:ext uri="{BB962C8B-B14F-4D97-AF65-F5344CB8AC3E}">
        <p14:creationId xmlns:p14="http://schemas.microsoft.com/office/powerpoint/2010/main" val="2006458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49E39F7-ADF1-6A30-7100-823C50DDC2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A08FFB2-B2C7-1F96-50DD-03AFB626DA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A784F726-2520-42D0-4BA2-E0E1144AA0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064F5D-D781-4895-A372-9F8C985F317F}" type="datetimeFigureOut">
              <a:rPr lang="en-US" smtClean="0"/>
              <a:t>10/16/25</a:t>
            </a:fld>
            <a:endParaRPr lang="en-US"/>
          </a:p>
        </p:txBody>
      </p:sp>
      <p:sp>
        <p:nvSpPr>
          <p:cNvPr id="5" name="Marcador de pie de página 4">
            <a:extLst>
              <a:ext uri="{FF2B5EF4-FFF2-40B4-BE49-F238E27FC236}">
                <a16:creationId xmlns:a16="http://schemas.microsoft.com/office/drawing/2014/main" id="{97C21CAD-0A97-C2BB-F265-23868FF8E1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19160D33-2CB8-9884-5F38-70980B6A84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A2EC5-2B52-405E-88C2-FDA2FCEE5AE2}" type="slidenum">
              <a:rPr lang="en-US" smtClean="0"/>
              <a:t>‹#›</a:t>
            </a:fld>
            <a:endParaRPr lang="en-US"/>
          </a:p>
        </p:txBody>
      </p:sp>
    </p:spTree>
    <p:extLst>
      <p:ext uri="{BB962C8B-B14F-4D97-AF65-F5344CB8AC3E}">
        <p14:creationId xmlns:p14="http://schemas.microsoft.com/office/powerpoint/2010/main" val="4202973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826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a:extLst>
              <a:ext uri="{FF2B5EF4-FFF2-40B4-BE49-F238E27FC236}">
                <a16:creationId xmlns:a16="http://schemas.microsoft.com/office/drawing/2014/main" id="{6B736D63-4577-6D93-CD29-C167C33AC986}"/>
              </a:ext>
            </a:extLst>
          </p:cNvPr>
          <p:cNvSpPr/>
          <p:nvPr/>
        </p:nvSpPr>
        <p:spPr>
          <a:xfrm>
            <a:off x="818246" y="1371113"/>
            <a:ext cx="10555507" cy="41157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8" name="CuadroTexto 7">
            <a:extLst>
              <a:ext uri="{FF2B5EF4-FFF2-40B4-BE49-F238E27FC236}">
                <a16:creationId xmlns:a16="http://schemas.microsoft.com/office/drawing/2014/main" id="{9050CC42-DF0A-710E-821A-FE6B8A7B2B04}"/>
              </a:ext>
            </a:extLst>
          </p:cNvPr>
          <p:cNvSpPr txBox="1"/>
          <p:nvPr/>
        </p:nvSpPr>
        <p:spPr>
          <a:xfrm>
            <a:off x="1924652" y="2090171"/>
            <a:ext cx="8342693"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Debemos ir a Jesús y explicarle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todas</a:t>
            </a:r>
            <a:r>
              <a:rPr lang="es-ES" sz="2800" dirty="0">
                <a:latin typeface="Tahoma" panose="020B0604030504040204" pitchFamily="34" charset="0"/>
                <a:ea typeface="Tahoma" panose="020B0604030504040204" pitchFamily="34" charset="0"/>
                <a:cs typeface="Tahoma" panose="020B0604030504040204" pitchFamily="34" charset="0"/>
              </a:rPr>
              <a:t> nuestras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necesidades</a:t>
            </a:r>
            <a:r>
              <a:rPr lang="es-ES" sz="2800" dirty="0">
                <a:latin typeface="Tahoma" panose="020B0604030504040204" pitchFamily="34" charset="0"/>
                <a:ea typeface="Tahoma" panose="020B0604030504040204" pitchFamily="34" charset="0"/>
                <a:cs typeface="Tahoma" panose="020B0604030504040204" pitchFamily="34" charset="0"/>
              </a:rPr>
              <a:t>. Podemos presentarle nuestras pequeñas cuitas y perplejidades, como también nuestras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dificultades</a:t>
            </a:r>
            <a:r>
              <a:rPr lang="es-ES" sz="2800" dirty="0">
                <a:latin typeface="Tahoma" panose="020B0604030504040204" pitchFamily="34" charset="0"/>
                <a:ea typeface="Tahoma" panose="020B0604030504040204" pitchFamily="34" charset="0"/>
                <a:cs typeface="Tahoma" panose="020B0604030504040204" pitchFamily="34" charset="0"/>
              </a:rPr>
              <a:t> mayores. Debemos llevar al Señor en oración cualquier cosa que se suscite para perturbarnos o angustiarnos.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40834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C863523F-06A9-8D18-B355-FB5380B33DD4}"/>
              </a:ext>
            </a:extLst>
          </p:cNvPr>
          <p:cNvSpPr/>
          <p:nvPr/>
        </p:nvSpPr>
        <p:spPr>
          <a:xfrm>
            <a:off x="818246" y="1371113"/>
            <a:ext cx="10555507" cy="41157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7800585-0517-B5E9-E543-BA69BFEAF1A8}"/>
              </a:ext>
            </a:extLst>
          </p:cNvPr>
          <p:cNvSpPr txBox="1"/>
          <p:nvPr/>
        </p:nvSpPr>
        <p:spPr>
          <a:xfrm>
            <a:off x="1520898" y="2090171"/>
            <a:ext cx="9150201"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sintamos que necesitamos la presencia de Cristo a cada paso, Satanás tendrá poca oportunidad de introducir sus tentaciones. Su estudiado esfuerzo consiste en apartarnos de nuestro mejor Amigo, el que más simpatiza con nosotros. A nadie, fuera de Jesús, debiéramos hacer confidente nuestro.</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03744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457CD19-6F1A-E93E-AEFF-0D675A65333A}"/>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4069F3FA-F2C7-497E-05CE-309A0E738911}"/>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555D79C8-3D87-D89F-7110-72DA3FA5FA1D}"/>
              </a:ext>
            </a:extLst>
          </p:cNvPr>
          <p:cNvSpPr txBox="1"/>
          <p:nvPr/>
        </p:nvSpPr>
        <p:spPr>
          <a:xfrm>
            <a:off x="2456101" y="2517200"/>
            <a:ext cx="7454084"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Somos indignos de estar en presencia de Dios y que nuestras oraciones sean escuchadas. </a:t>
            </a:r>
            <a:r>
              <a:rPr lang="es-ES" sz="2800" b="1" dirty="0">
                <a:latin typeface="Tahoma" panose="020B0604030504040204" pitchFamily="34" charset="0"/>
                <a:ea typeface="Tahoma" panose="020B0604030504040204" pitchFamily="34" charset="0"/>
                <a:cs typeface="Tahoma" panose="020B0604030504040204" pitchFamily="34" charset="0"/>
              </a:rPr>
              <a:t>¿Qué secreto enseñó Cristo a sus discípulos para que sus oraciones llegaran al Padre? </a:t>
            </a:r>
            <a:r>
              <a:rPr lang="es-ES" sz="2800" dirty="0">
                <a:latin typeface="Tahoma" panose="020B0604030504040204" pitchFamily="34" charset="0"/>
                <a:ea typeface="Tahoma" panose="020B0604030504040204" pitchFamily="34" charset="0"/>
                <a:cs typeface="Tahoma" panose="020B0604030504040204" pitchFamily="34" charset="0"/>
              </a:rPr>
              <a:t>(ver p. 11).</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10E1888-D9E3-B697-ADA2-BB6932AE84A3}"/>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3</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29378273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130F215C-958C-1920-B1F4-16701840EA1F}"/>
              </a:ext>
            </a:extLst>
          </p:cNvPr>
          <p:cNvSpPr/>
          <p:nvPr/>
        </p:nvSpPr>
        <p:spPr>
          <a:xfrm>
            <a:off x="818246" y="1371113"/>
            <a:ext cx="10555507" cy="41157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6883BE9-68AF-CAF4-EC0C-F7F0EF488643}"/>
              </a:ext>
            </a:extLst>
          </p:cNvPr>
          <p:cNvSpPr txBox="1"/>
          <p:nvPr/>
        </p:nvSpPr>
        <p:spPr>
          <a:xfrm>
            <a:off x="1776482" y="2090171"/>
            <a:ext cx="8524986" cy="2677656"/>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 el secreto de su éxito consistiría en </a:t>
            </a:r>
            <a:r>
              <a:rPr lang="es-ES" sz="2800" u="sng" dirty="0">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fuerza y gracia en </a:t>
            </a:r>
            <a:r>
              <a:rPr lang="es-ES" sz="2800" u="sng" dirty="0">
                <a:latin typeface="Tahoma" panose="020B0604030504040204" pitchFamily="34" charset="0"/>
                <a:ea typeface="Tahoma" panose="020B0604030504040204" pitchFamily="34" charset="0"/>
                <a:cs typeface="Tahoma" panose="020B0604030504040204" pitchFamily="34" charset="0"/>
              </a:rPr>
              <a:t>___________</a:t>
            </a:r>
            <a:r>
              <a:rPr lang="es-ES" sz="2800" dirty="0">
                <a:latin typeface="Tahoma" panose="020B0604030504040204" pitchFamily="34" charset="0"/>
                <a:ea typeface="Tahoma" panose="020B0604030504040204" pitchFamily="34" charset="0"/>
                <a:cs typeface="Tahoma" panose="020B0604030504040204" pitchFamily="34" charset="0"/>
              </a:rPr>
              <a:t>. Estaría delante del Padre para pedir por ellos. La oración del humilde suplicante es presentada por él como su propio deseo en favor de aquella alma. Cada oración sincera es oída en el Cielo.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92247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09534161-61D9-C5B8-15C6-24CF17493F0B}"/>
              </a:ext>
            </a:extLst>
          </p:cNvPr>
          <p:cNvSpPr/>
          <p:nvPr/>
        </p:nvSpPr>
        <p:spPr>
          <a:xfrm>
            <a:off x="818246" y="1371113"/>
            <a:ext cx="10555507" cy="41157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A106C0C-47EA-1DC4-68E4-02E08739C264}"/>
              </a:ext>
            </a:extLst>
          </p:cNvPr>
          <p:cNvSpPr txBox="1"/>
          <p:nvPr/>
        </p:nvSpPr>
        <p:spPr>
          <a:xfrm>
            <a:off x="1489881" y="2521059"/>
            <a:ext cx="9212238" cy="1815882"/>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Tal vez no sea expresada con fluidez; pero si procede del corazón ascenderá al santuario donde </a:t>
            </a:r>
            <a:r>
              <a:rPr lang="es-ES" sz="2800" u="sng" dirty="0">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ministra, y él la </a:t>
            </a:r>
            <a:r>
              <a:rPr lang="es-ES" sz="2800" u="sng" dirty="0">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al Padre sin balbuceos, hermosa y fragante con el incienso de su propia perfección.</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548317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ángulo">
            <a:extLst>
              <a:ext uri="{FF2B5EF4-FFF2-40B4-BE49-F238E27FC236}">
                <a16:creationId xmlns:a16="http://schemas.microsoft.com/office/drawing/2014/main" id="{F45F0CF3-8AB7-FE7E-8F5C-0C2252FC8CE0}"/>
              </a:ext>
            </a:extLst>
          </p:cNvPr>
          <p:cNvSpPr/>
          <p:nvPr/>
        </p:nvSpPr>
        <p:spPr>
          <a:xfrm>
            <a:off x="818246" y="1371113"/>
            <a:ext cx="10555507" cy="41157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7" name="CuadroTexto 6">
            <a:extLst>
              <a:ext uri="{FF2B5EF4-FFF2-40B4-BE49-F238E27FC236}">
                <a16:creationId xmlns:a16="http://schemas.microsoft.com/office/drawing/2014/main" id="{11A46D1D-7DFC-40DB-7376-7D46DB2BF353}"/>
              </a:ext>
            </a:extLst>
          </p:cNvPr>
          <p:cNvSpPr txBox="1"/>
          <p:nvPr/>
        </p:nvSpPr>
        <p:spPr>
          <a:xfrm>
            <a:off x="2018862" y="2090171"/>
            <a:ext cx="8154274" cy="2677656"/>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 el secreto de su éxito consistiría en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pedir</a:t>
            </a:r>
            <a:r>
              <a:rPr lang="es-ES" sz="2800" dirty="0">
                <a:latin typeface="Tahoma" panose="020B0604030504040204" pitchFamily="34" charset="0"/>
                <a:ea typeface="Tahoma" panose="020B0604030504040204" pitchFamily="34" charset="0"/>
                <a:cs typeface="Tahoma" panose="020B0604030504040204" pitchFamily="34" charset="0"/>
              </a:rPr>
              <a:t> fuerza y gracia en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su nombre</a:t>
            </a:r>
            <a:r>
              <a:rPr lang="es-ES" sz="2800" dirty="0">
                <a:latin typeface="Tahoma" panose="020B0604030504040204" pitchFamily="34" charset="0"/>
                <a:ea typeface="Tahoma" panose="020B0604030504040204" pitchFamily="34" charset="0"/>
                <a:cs typeface="Tahoma" panose="020B0604030504040204" pitchFamily="34" charset="0"/>
              </a:rPr>
              <a:t>. Estaría delante del Padre para pedir por ellos. La oración del humilde suplicante es presentada por él como su propio deseo en favor de aquella alma. Cada oración sincera es oída en el Cielo.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45443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E6A9B820-DE49-6F32-1BEF-9C48375C9858}"/>
              </a:ext>
            </a:extLst>
          </p:cNvPr>
          <p:cNvSpPr/>
          <p:nvPr/>
        </p:nvSpPr>
        <p:spPr>
          <a:xfrm>
            <a:off x="818246" y="1371113"/>
            <a:ext cx="10555507" cy="41157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809586F7-9CC0-0830-9326-491B0A9431D5}"/>
              </a:ext>
            </a:extLst>
          </p:cNvPr>
          <p:cNvSpPr txBox="1"/>
          <p:nvPr/>
        </p:nvSpPr>
        <p:spPr>
          <a:xfrm>
            <a:off x="1505010" y="2521058"/>
            <a:ext cx="9181978" cy="1815882"/>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Tal vez no sea expresada con fluidez; pero si procede del corazón ascenderá al santuario donde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Jesús</a:t>
            </a:r>
            <a:r>
              <a:rPr lang="es-ES" sz="2800" dirty="0">
                <a:latin typeface="Tahoma" panose="020B0604030504040204" pitchFamily="34" charset="0"/>
                <a:ea typeface="Tahoma" panose="020B0604030504040204" pitchFamily="34" charset="0"/>
                <a:cs typeface="Tahoma" panose="020B0604030504040204" pitchFamily="34" charset="0"/>
              </a:rPr>
              <a:t> ministra, y él la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presentará</a:t>
            </a:r>
            <a:r>
              <a:rPr lang="es-ES" sz="2800" dirty="0">
                <a:latin typeface="Tahoma" panose="020B0604030504040204" pitchFamily="34" charset="0"/>
                <a:ea typeface="Tahoma" panose="020B0604030504040204" pitchFamily="34" charset="0"/>
                <a:cs typeface="Tahoma" panose="020B0604030504040204" pitchFamily="34" charset="0"/>
              </a:rPr>
              <a:t> al Padre sin balbuceos, hermosa y fragante con el incienso de su propia perfección.</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0688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A5EEA2C-121C-70C0-7953-ADAAE4311D8C}"/>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BA094ABC-F890-2363-11DB-05C40B5C0350}"/>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17BE4A99-5129-B4E3-BDEE-2CC5313490AC}"/>
              </a:ext>
            </a:extLst>
          </p:cNvPr>
          <p:cNvSpPr txBox="1"/>
          <p:nvPr/>
        </p:nvSpPr>
        <p:spPr>
          <a:xfrm>
            <a:off x="2872374" y="2732644"/>
            <a:ext cx="6447252"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buscamos a Dios en primer lugar cada día con sinceridad y le exponemos nuestras necesidades, </a:t>
            </a:r>
            <a:r>
              <a:rPr lang="es-ES" sz="2800" b="1" dirty="0">
                <a:latin typeface="Tahoma" panose="020B0604030504040204" pitchFamily="34" charset="0"/>
                <a:ea typeface="Tahoma" panose="020B0604030504040204" pitchFamily="34" charset="0"/>
                <a:cs typeface="Tahoma" panose="020B0604030504040204" pitchFamily="34" charset="0"/>
              </a:rPr>
              <a:t>¿qué sucede? </a:t>
            </a:r>
            <a:r>
              <a:rPr lang="es-ES" sz="2800" dirty="0">
                <a:latin typeface="Tahoma" panose="020B0604030504040204" pitchFamily="34" charset="0"/>
                <a:ea typeface="Tahoma" panose="020B0604030504040204" pitchFamily="34" charset="0"/>
                <a:cs typeface="Tahoma" panose="020B0604030504040204" pitchFamily="34" charset="0"/>
              </a:rPr>
              <a:t>(ver p. 11).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24B9B1B9-2D4B-1782-4256-27D4D468DFB7}"/>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4</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321826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a:extLst>
              <a:ext uri="{FF2B5EF4-FFF2-40B4-BE49-F238E27FC236}">
                <a16:creationId xmlns:a16="http://schemas.microsoft.com/office/drawing/2014/main" id="{E40A3C16-D6CC-BD93-E492-2678A022D4A2}"/>
              </a:ext>
            </a:extLst>
          </p:cNvPr>
          <p:cNvSpPr/>
          <p:nvPr/>
        </p:nvSpPr>
        <p:spPr>
          <a:xfrm>
            <a:off x="818246" y="552691"/>
            <a:ext cx="10555507" cy="575261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7" name="CuadroTexto 6">
            <a:extLst>
              <a:ext uri="{FF2B5EF4-FFF2-40B4-BE49-F238E27FC236}">
                <a16:creationId xmlns:a16="http://schemas.microsoft.com/office/drawing/2014/main" id="{3346548A-6958-7426-302F-30127FFD1321}"/>
              </a:ext>
            </a:extLst>
          </p:cNvPr>
          <p:cNvSpPr txBox="1"/>
          <p:nvPr/>
        </p:nvSpPr>
        <p:spPr>
          <a:xfrm>
            <a:off x="1335848" y="1012954"/>
            <a:ext cx="9520304" cy="483209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os levantáis por la mañana, ¿sentís vuestra impotencia y vuestra necesidad de fuerza divina? ¿Y dais a conocer humildemente, de todo corazón, vuestras necesidades a vuestro Padre celestial? </a:t>
            </a:r>
          </a:p>
          <a:p>
            <a:pPr algn="ctr"/>
            <a:r>
              <a:rPr lang="es-ES" sz="2800" dirty="0">
                <a:latin typeface="Tahoma" panose="020B0604030504040204" pitchFamily="34" charset="0"/>
                <a:ea typeface="Tahoma" panose="020B0604030504040204" pitchFamily="34" charset="0"/>
                <a:cs typeface="Tahoma" panose="020B0604030504040204" pitchFamily="34" charset="0"/>
              </a:rPr>
              <a:t>En tal caso,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notan vuestras oraciones, y si estas no han salido de labios fingidores, cuando estéis en peligro de pecar inconscientemente y de ejercer una influencia que induciría a otros a hacer el mal, vuestro ángel custodio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________________</a:t>
            </a:r>
            <a:r>
              <a:rPr lang="es-ES" sz="2800" dirty="0">
                <a:latin typeface="Tahoma" panose="020B0604030504040204" pitchFamily="34" charset="0"/>
                <a:ea typeface="Tahoma" panose="020B0604030504040204" pitchFamily="34" charset="0"/>
                <a:cs typeface="Tahoma" panose="020B0604030504040204" pitchFamily="34" charset="0"/>
              </a:rPr>
              <a:t>, para induciros a seguir una conducta mejor, escoger las palabras que habéis de pronunciar, y para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a:t>
            </a:r>
            <a:r>
              <a:rPr lang="es-ES" sz="2800" dirty="0">
                <a:latin typeface="Tahoma" panose="020B0604030504040204" pitchFamily="34" charset="0"/>
                <a:ea typeface="Tahoma" panose="020B0604030504040204" pitchFamily="34" charset="0"/>
                <a:cs typeface="Tahoma" panose="020B0604030504040204" pitchFamily="34" charset="0"/>
              </a:rPr>
              <a:t> en vuestras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0933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2B9E1755-E262-415D-1DDA-09C3BA4E7935}"/>
              </a:ext>
            </a:extLst>
          </p:cNvPr>
          <p:cNvSpPr/>
          <p:nvPr/>
        </p:nvSpPr>
        <p:spPr>
          <a:xfrm>
            <a:off x="818246" y="552691"/>
            <a:ext cx="10555507" cy="5752618"/>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8" name="CuadroTexto 7">
            <a:extLst>
              <a:ext uri="{FF2B5EF4-FFF2-40B4-BE49-F238E27FC236}">
                <a16:creationId xmlns:a16="http://schemas.microsoft.com/office/drawing/2014/main" id="{3A0EAE3D-AD0C-FB7C-17C9-327B3F8D53B4}"/>
              </a:ext>
            </a:extLst>
          </p:cNvPr>
          <p:cNvSpPr txBox="1"/>
          <p:nvPr/>
        </p:nvSpPr>
        <p:spPr>
          <a:xfrm>
            <a:off x="1335847" y="1012954"/>
            <a:ext cx="9520304" cy="483209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os levantáis por la mañana, ¿sentís vuestra impotencia y vuestra necesidad de fuerza divina? ¿Y dais a conocer humildemente, de todo corazón, vuestras necesidades a vuestro Padre celestial? </a:t>
            </a:r>
          </a:p>
          <a:p>
            <a:pPr algn="ctr"/>
            <a:r>
              <a:rPr lang="es-ES" sz="2800" dirty="0">
                <a:latin typeface="Tahoma" panose="020B0604030504040204" pitchFamily="34" charset="0"/>
                <a:ea typeface="Tahoma" panose="020B0604030504040204" pitchFamily="34" charset="0"/>
                <a:cs typeface="Tahoma" panose="020B0604030504040204" pitchFamily="34" charset="0"/>
              </a:rPr>
              <a:t>En tal caso,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los ángeles </a:t>
            </a:r>
            <a:r>
              <a:rPr lang="es-ES" sz="2800" dirty="0">
                <a:latin typeface="Tahoma" panose="020B0604030504040204" pitchFamily="34" charset="0"/>
                <a:ea typeface="Tahoma" panose="020B0604030504040204" pitchFamily="34" charset="0"/>
                <a:cs typeface="Tahoma" panose="020B0604030504040204" pitchFamily="34" charset="0"/>
              </a:rPr>
              <a:t>notan vuestras oraciones, y si estas no han salido de labios fingidores, cuando estéis en peligro de pecar inconscientemente y de ejercer una influencia que induciría a otros a hacer el mal, vuestro ángel custodio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estará a vuestro lado </a:t>
            </a:r>
            <a:r>
              <a:rPr lang="es-ES" sz="2800" dirty="0">
                <a:latin typeface="Tahoma" panose="020B0604030504040204" pitchFamily="34" charset="0"/>
                <a:ea typeface="Tahoma" panose="020B0604030504040204" pitchFamily="34" charset="0"/>
                <a:cs typeface="Tahoma" panose="020B0604030504040204" pitchFamily="34" charset="0"/>
              </a:rPr>
              <a:t>, para induciros a seguir una conducta mejor, escoger las palabras que habéis de pronunciar, y para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influir</a:t>
            </a:r>
            <a:r>
              <a:rPr lang="es-ES" sz="2800" dirty="0">
                <a:latin typeface="Tahoma" panose="020B0604030504040204" pitchFamily="34" charset="0"/>
                <a:ea typeface="Tahoma" panose="020B0604030504040204" pitchFamily="34" charset="0"/>
                <a:cs typeface="Tahoma" panose="020B0604030504040204" pitchFamily="34" charset="0"/>
              </a:rPr>
              <a:t> en vuestras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acciones</a:t>
            </a:r>
            <a:r>
              <a:rPr lang="es-ES" sz="2800" dirty="0">
                <a:latin typeface="Tahoma" panose="020B0604030504040204" pitchFamily="34" charset="0"/>
                <a:ea typeface="Tahoma" panose="020B0604030504040204" pitchFamily="34" charset="0"/>
                <a:cs typeface="Tahoma" panose="020B0604030504040204" pitchFamily="34" charset="0"/>
              </a:rPr>
              <a:t>.</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9532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70EE440-1A7E-BEB9-DC54-B36CE0271C9D}"/>
              </a:ext>
            </a:extLst>
          </p:cNvPr>
          <p:cNvSpPr/>
          <p:nvPr/>
        </p:nvSpPr>
        <p:spPr>
          <a:xfrm>
            <a:off x="1252537" y="889787"/>
            <a:ext cx="3122971" cy="1107996"/>
          </a:xfrm>
          <a:prstGeom prst="rect">
            <a:avLst/>
          </a:prstGeom>
          <a:noFill/>
        </p:spPr>
        <p:txBody>
          <a:bodyPr wrap="none" lIns="91440" tIns="45720" rIns="91440" bIns="45720">
            <a:spAutoFit/>
          </a:bodyPr>
          <a:lstStyle/>
          <a:p>
            <a:pPr algn="ctr"/>
            <a:r>
              <a:rPr lang="es-ES" sz="6600" b="0" cap="none" spc="0" dirty="0">
                <a:ln w="0"/>
                <a:solidFill>
                  <a:srgbClr val="BFB34B"/>
                </a:solidFill>
                <a:effectLst>
                  <a:outerShdw blurRad="38100" dist="19050" dir="2700000" algn="tl" rotWithShape="0">
                    <a:schemeClr val="dk1">
                      <a:alpha val="40000"/>
                    </a:schemeClr>
                  </a:outerShdw>
                </a:effectLst>
                <a:latin typeface="Bernard MT Condensed" panose="02050806060905020404" pitchFamily="18" charset="0"/>
              </a:rPr>
              <a:t>Lección 1</a:t>
            </a:r>
          </a:p>
        </p:txBody>
      </p:sp>
      <p:pic>
        <p:nvPicPr>
          <p:cNvPr id="19" name="Imagen 18">
            <a:extLst>
              <a:ext uri="{FF2B5EF4-FFF2-40B4-BE49-F238E27FC236}">
                <a16:creationId xmlns:a16="http://schemas.microsoft.com/office/drawing/2014/main" id="{EC3E0B36-15FE-A114-9785-C433E9E0DA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499" y="3749462"/>
            <a:ext cx="2476500" cy="923925"/>
          </a:xfrm>
          <a:prstGeom prst="rect">
            <a:avLst/>
          </a:prstGeom>
        </p:spPr>
      </p:pic>
      <p:pic>
        <p:nvPicPr>
          <p:cNvPr id="25" name="Imagen 24">
            <a:extLst>
              <a:ext uri="{FF2B5EF4-FFF2-40B4-BE49-F238E27FC236}">
                <a16:creationId xmlns:a16="http://schemas.microsoft.com/office/drawing/2014/main" id="{C765E12D-A94C-EBCF-6AAB-E7251284E4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2537" y="2612732"/>
            <a:ext cx="7210425" cy="1333500"/>
          </a:xfrm>
          <a:prstGeom prst="rect">
            <a:avLst/>
          </a:prstGeom>
        </p:spPr>
      </p:pic>
    </p:spTree>
    <p:extLst>
      <p:ext uri="{BB962C8B-B14F-4D97-AF65-F5344CB8AC3E}">
        <p14:creationId xmlns:p14="http://schemas.microsoft.com/office/powerpoint/2010/main" val="10317412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8515EB1-EF4A-01B0-23E5-70A07F30231F}"/>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74DD2F62-A77E-772B-1B5E-B49EB6FC5335}"/>
              </a:ext>
            </a:extLst>
          </p:cNvPr>
          <p:cNvSpPr/>
          <p:nvPr/>
        </p:nvSpPr>
        <p:spPr>
          <a:xfrm>
            <a:off x="1611850"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28A9B34-2FA4-D47B-9943-E7BE56728DBA}"/>
              </a:ext>
            </a:extLst>
          </p:cNvPr>
          <p:cNvSpPr txBox="1"/>
          <p:nvPr/>
        </p:nvSpPr>
        <p:spPr>
          <a:xfrm>
            <a:off x="2275714" y="2517200"/>
            <a:ext cx="7640571"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Al igual que en la historia de Moisés cuando estuvo en presencia de Dios, </a:t>
            </a:r>
            <a:r>
              <a:rPr lang="es-ES" sz="2800" b="1" dirty="0">
                <a:latin typeface="Tahoma" panose="020B0604030504040204" pitchFamily="34" charset="0"/>
                <a:ea typeface="Tahoma" panose="020B0604030504040204" pitchFamily="34" charset="0"/>
                <a:cs typeface="Tahoma" panose="020B0604030504040204" pitchFamily="34" charset="0"/>
              </a:rPr>
              <a:t>¿qué seguridad debemos tener como líderes de nuestra familia? ¿Qué lección aprendemos de </a:t>
            </a:r>
          </a:p>
          <a:p>
            <a:pPr algn="ctr"/>
            <a:r>
              <a:rPr lang="es-ES" sz="2800" b="1" dirty="0">
                <a:latin typeface="Tahoma" panose="020B0604030504040204" pitchFamily="34" charset="0"/>
                <a:ea typeface="Tahoma" panose="020B0604030504040204" pitchFamily="34" charset="0"/>
                <a:cs typeface="Tahoma" panose="020B0604030504040204" pitchFamily="34" charset="0"/>
              </a:rPr>
              <a:t>esta historia? </a:t>
            </a:r>
            <a:r>
              <a:rPr lang="es-ES" sz="2800" dirty="0">
                <a:latin typeface="Tahoma" panose="020B0604030504040204" pitchFamily="34" charset="0"/>
                <a:ea typeface="Tahoma" panose="020B0604030504040204" pitchFamily="34" charset="0"/>
                <a:cs typeface="Tahoma" panose="020B0604030504040204" pitchFamily="34" charset="0"/>
              </a:rPr>
              <a:t>(ver p. 12).</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F60F5426-5A0E-DFBF-0907-A0FD3DD7EEC5}"/>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lang="en-US" sz="10000" kern="0" dirty="0">
                <a:latin typeface="Bernard MT Condensed" panose="02050806060905020404" pitchFamily="18" charset="0"/>
              </a:rPr>
              <a:t>5</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1240130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a:extLst>
              <a:ext uri="{FF2B5EF4-FFF2-40B4-BE49-F238E27FC236}">
                <a16:creationId xmlns:a16="http://schemas.microsoft.com/office/drawing/2014/main" id="{68DF2948-AC85-99EA-031F-C57E79BDDC69}"/>
              </a:ext>
            </a:extLst>
          </p:cNvPr>
          <p:cNvSpPr/>
          <p:nvPr/>
        </p:nvSpPr>
        <p:spPr>
          <a:xfrm>
            <a:off x="818246" y="952017"/>
            <a:ext cx="10555507" cy="4953965"/>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4F1522E8-0A4F-3A88-385C-E5920374D049}"/>
              </a:ext>
            </a:extLst>
          </p:cNvPr>
          <p:cNvSpPr txBox="1"/>
          <p:nvPr/>
        </p:nvSpPr>
        <p:spPr>
          <a:xfrm>
            <a:off x="2005189" y="1443840"/>
            <a:ext cx="8181619"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Este incidente, y sobre todo la seguridad de que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_______</a:t>
            </a:r>
            <a:r>
              <a:rPr lang="es-ES" sz="2800" dirty="0">
                <a:latin typeface="Tahoma" panose="020B0604030504040204" pitchFamily="34" charset="0"/>
                <a:ea typeface="Tahoma" panose="020B0604030504040204" pitchFamily="34" charset="0"/>
                <a:cs typeface="Tahoma" panose="020B0604030504040204" pitchFamily="34" charset="0"/>
              </a:rPr>
              <a:t>y su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y de que la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_________ _________</a:t>
            </a:r>
            <a:r>
              <a:rPr lang="es-ES" sz="2800" b="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lo acompañaría, eran de más valor para Moisés como caudillo que el saber de Egipto, o todo lo que alcanzara en la ciencia militar. Ningún poder, habilidad o saber terrenales pueden reemplazar la inmediata presencia de Dios. En la historia de Moisés podemos ver cuán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________ __________</a:t>
            </a:r>
            <a:r>
              <a:rPr lang="es-ES" sz="2800" b="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con Dios puede gozar el hombre.</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192454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59A8F28-51E4-4CEC-FD3E-2E07F804C869}"/>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824AF440-1353-3CB5-C688-622971498E0E}"/>
              </a:ext>
            </a:extLst>
          </p:cNvPr>
          <p:cNvSpPr/>
          <p:nvPr/>
        </p:nvSpPr>
        <p:spPr>
          <a:xfrm>
            <a:off x="818246" y="952017"/>
            <a:ext cx="10555507" cy="4953965"/>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72D43EFD-9FB8-84E7-EC80-FCC96747FCE0}"/>
              </a:ext>
            </a:extLst>
          </p:cNvPr>
          <p:cNvSpPr txBox="1"/>
          <p:nvPr/>
        </p:nvSpPr>
        <p:spPr>
          <a:xfrm>
            <a:off x="2005189" y="1443840"/>
            <a:ext cx="8181619" cy="3970318"/>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Este incidente, y sobre todo la seguridad de que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Dios oiría </a:t>
            </a:r>
            <a:r>
              <a:rPr lang="es-ES" sz="2800" dirty="0">
                <a:latin typeface="Tahoma" panose="020B0604030504040204" pitchFamily="34" charset="0"/>
                <a:ea typeface="Tahoma" panose="020B0604030504040204" pitchFamily="34" charset="0"/>
                <a:cs typeface="Tahoma" panose="020B0604030504040204" pitchFamily="34" charset="0"/>
              </a:rPr>
              <a:t>y su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oración</a:t>
            </a:r>
            <a:r>
              <a:rPr lang="es-ES" sz="2800" dirty="0">
                <a:latin typeface="Tahoma" panose="020B0604030504040204" pitchFamily="34" charset="0"/>
                <a:ea typeface="Tahoma" panose="020B0604030504040204" pitchFamily="34" charset="0"/>
                <a:cs typeface="Tahoma" panose="020B0604030504040204" pitchFamily="34" charset="0"/>
              </a:rPr>
              <a:t>, y de que la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presencia divina</a:t>
            </a:r>
            <a:r>
              <a:rPr lang="es-ES" sz="2800" b="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s-ES" sz="2800" dirty="0">
                <a:latin typeface="Tahoma" panose="020B0604030504040204" pitchFamily="34" charset="0"/>
                <a:ea typeface="Tahoma" panose="020B0604030504040204" pitchFamily="34" charset="0"/>
                <a:cs typeface="Tahoma" panose="020B0604030504040204" pitchFamily="34" charset="0"/>
              </a:rPr>
              <a:t>lo acompañaría, eran de más valor para Moisés como caudillo que el saber de Egipto, o todo lo que alcanzara en la ciencia militar. Ningún poder, habilidad o saber terrenales pueden reemplazar la inmediata presencia de Dios. En la historia de Moisés podemos ver cuán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íntima comunión </a:t>
            </a:r>
            <a:r>
              <a:rPr lang="es-ES" sz="2800" dirty="0">
                <a:latin typeface="Tahoma" panose="020B0604030504040204" pitchFamily="34" charset="0"/>
                <a:ea typeface="Tahoma" panose="020B0604030504040204" pitchFamily="34" charset="0"/>
                <a:cs typeface="Tahoma" panose="020B0604030504040204" pitchFamily="34" charset="0"/>
              </a:rPr>
              <a:t>con Dios puede gozar el hombre.</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186439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ángulo redondeado">
            <a:extLst>
              <a:ext uri="{FF2B5EF4-FFF2-40B4-BE49-F238E27FC236}">
                <a16:creationId xmlns:a16="http://schemas.microsoft.com/office/drawing/2014/main" id="{0081964E-260D-E927-D7E6-27C0928B30B9}"/>
              </a:ext>
            </a:extLst>
          </p:cNvPr>
          <p:cNvSpPr/>
          <p:nvPr/>
        </p:nvSpPr>
        <p:spPr>
          <a:xfrm>
            <a:off x="3999479" y="2407535"/>
            <a:ext cx="7651568" cy="3375673"/>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2E4A765A-A621-42CE-AA42-87DE2B858DA3}"/>
              </a:ext>
            </a:extLst>
          </p:cNvPr>
          <p:cNvSpPr txBox="1"/>
          <p:nvPr/>
        </p:nvSpPr>
        <p:spPr>
          <a:xfrm>
            <a:off x="4844898" y="2941209"/>
            <a:ext cx="5960729" cy="2308324"/>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A veces sentimos que no somos dignos de presentarnos ante Dios porque creemos que nuestro problema es demasiado pequeño como para molestarlo o porque creemos que hemos ido demasiado lejos como para volver a él. </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6" name="Rectángulo 5">
            <a:extLst>
              <a:ext uri="{FF2B5EF4-FFF2-40B4-BE49-F238E27FC236}">
                <a16:creationId xmlns:a16="http://schemas.microsoft.com/office/drawing/2014/main" id="{AC3A945F-0AC2-EE7E-D7BA-FC451512E11F}"/>
              </a:ext>
            </a:extLst>
          </p:cNvPr>
          <p:cNvSpPr/>
          <p:nvPr/>
        </p:nvSpPr>
        <p:spPr>
          <a:xfrm>
            <a:off x="3999479" y="1484204"/>
            <a:ext cx="4760969" cy="923330"/>
          </a:xfrm>
          <a:prstGeom prst="rect">
            <a:avLst/>
          </a:prstGeom>
          <a:noFill/>
        </p:spPr>
        <p:txBody>
          <a:bodyPr wrap="square" lIns="91440" tIns="45720" rIns="91440" bIns="45720">
            <a:spAutoFit/>
          </a:bodyPr>
          <a:lstStyle/>
          <a:p>
            <a:pPr algn="ctr"/>
            <a:r>
              <a:rPr lang="es-ES" sz="5400" dirty="0">
                <a:ln w="0">
                  <a:solidFill>
                    <a:srgbClr val="BFB34B"/>
                  </a:solidFill>
                </a:ln>
                <a:solidFill>
                  <a:srgbClr val="BDAE48"/>
                </a:solidFill>
                <a:effectLst>
                  <a:outerShdw blurRad="38100" dist="19050" dir="2700000" algn="tl" rotWithShape="0">
                    <a:schemeClr val="dk1">
                      <a:alpha val="40000"/>
                    </a:schemeClr>
                  </a:outerShdw>
                </a:effectLst>
                <a:latin typeface="Bernard MT Condensed" panose="02050806060905020404" pitchFamily="18" charset="0"/>
              </a:rPr>
              <a:t>Para reflexionar</a:t>
            </a:r>
          </a:p>
        </p:txBody>
      </p:sp>
    </p:spTree>
    <p:extLst>
      <p:ext uri="{BB962C8B-B14F-4D97-AF65-F5344CB8AC3E}">
        <p14:creationId xmlns:p14="http://schemas.microsoft.com/office/powerpoint/2010/main" val="786876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redondeado">
            <a:extLst>
              <a:ext uri="{FF2B5EF4-FFF2-40B4-BE49-F238E27FC236}">
                <a16:creationId xmlns:a16="http://schemas.microsoft.com/office/drawing/2014/main" id="{390686D3-D1D9-2807-84B2-0F36CB5875B6}"/>
              </a:ext>
            </a:extLst>
          </p:cNvPr>
          <p:cNvSpPr/>
          <p:nvPr/>
        </p:nvSpPr>
        <p:spPr>
          <a:xfrm>
            <a:off x="4030435" y="2281154"/>
            <a:ext cx="7651568" cy="3526146"/>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6F10F5CF-B076-0FCE-5910-C040259FABE8}"/>
              </a:ext>
            </a:extLst>
          </p:cNvPr>
          <p:cNvSpPr txBox="1"/>
          <p:nvPr/>
        </p:nvSpPr>
        <p:spPr>
          <a:xfrm>
            <a:off x="4605719" y="2531366"/>
            <a:ext cx="6415937" cy="3046988"/>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Sin embargo, los problemas sin resolver, ya sean pequeños o grandes, nos roban la paz y afectan nuestras relaciones. </a:t>
            </a:r>
            <a:r>
              <a:rPr lang="es-ES" sz="2400" b="1" dirty="0">
                <a:latin typeface="Tahoma" panose="020B0604030504040204" pitchFamily="34" charset="0"/>
                <a:ea typeface="Tahoma" panose="020B0604030504040204" pitchFamily="34" charset="0"/>
                <a:cs typeface="Tahoma" panose="020B0604030504040204" pitchFamily="34" charset="0"/>
              </a:rPr>
              <a:t>¿Qué certeza podemos tener de que él nos escuchará y responderá? ¿Alguna vez has pasado por una experiencia en la que te has sentido poco dispuesto a buscar a Dios? ¿Cómo resolviste esa situación?</a:t>
            </a:r>
            <a:endParaRPr lang="en-US" sz="2400" b="1" dirty="0"/>
          </a:p>
        </p:txBody>
      </p:sp>
    </p:spTree>
    <p:extLst>
      <p:ext uri="{BB962C8B-B14F-4D97-AF65-F5344CB8AC3E}">
        <p14:creationId xmlns:p14="http://schemas.microsoft.com/office/powerpoint/2010/main" val="1322971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redondeado">
            <a:extLst>
              <a:ext uri="{FF2B5EF4-FFF2-40B4-BE49-F238E27FC236}">
                <a16:creationId xmlns:a16="http://schemas.microsoft.com/office/drawing/2014/main" id="{03A2E5FC-31E7-43DD-10DA-87643A8582B3}"/>
              </a:ext>
            </a:extLst>
          </p:cNvPr>
          <p:cNvSpPr/>
          <p:nvPr/>
        </p:nvSpPr>
        <p:spPr>
          <a:xfrm>
            <a:off x="4030435" y="2281154"/>
            <a:ext cx="7651568" cy="3526146"/>
          </a:xfrm>
          <a:prstGeom prst="roundRect">
            <a:avLst>
              <a:gd name="adj" fmla="val 13991"/>
            </a:avLst>
          </a:prstGeom>
          <a:solidFill>
            <a:srgbClr val="92D050">
              <a:alpha val="29563"/>
            </a:srgb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4" name="CuadroTexto 3">
            <a:extLst>
              <a:ext uri="{FF2B5EF4-FFF2-40B4-BE49-F238E27FC236}">
                <a16:creationId xmlns:a16="http://schemas.microsoft.com/office/drawing/2014/main" id="{DB562D3C-DE13-BFA8-DCC6-EE7E2B41E457}"/>
              </a:ext>
            </a:extLst>
          </p:cNvPr>
          <p:cNvSpPr txBox="1"/>
          <p:nvPr/>
        </p:nvSpPr>
        <p:spPr>
          <a:xfrm>
            <a:off x="4473736" y="2920842"/>
            <a:ext cx="6764965" cy="2246769"/>
          </a:xfrm>
          <a:prstGeom prst="rect">
            <a:avLst/>
          </a:prstGeom>
          <a:noFill/>
        </p:spPr>
        <p:txBody>
          <a:bodyPr wrap="square">
            <a:spAutoFit/>
          </a:bodyPr>
          <a:lstStyle/>
          <a:p>
            <a:pPr algn="ctr"/>
            <a:r>
              <a:rPr lang="es-ES" sz="2000" dirty="0">
                <a:latin typeface="Tahoma" panose="020B0604030504040204" pitchFamily="34" charset="0"/>
                <a:ea typeface="Tahoma" panose="020B0604030504040204" pitchFamily="34" charset="0"/>
                <a:cs typeface="Tahoma" panose="020B0604030504040204" pitchFamily="34" charset="0"/>
              </a:rPr>
              <a:t>Ninguna cosa que de alguna manera afecte nuestra paz es tan pequeña que él no la note. No hay en nuestra experiencia ningún pasaje tan oscuro que él no pueda leer, ni perplejidad tan grande que él no pueda desenredar… Las relaciones entre Dios y cada una de las almas son tan claras y plenas como si no hubiese otra alma por la cual hubiera dado a su Hijo amado (p. 9). </a:t>
            </a:r>
            <a:endParaRPr lang="en-US" sz="2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128080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CDBD4C9-BB24-AE87-F12F-A82E4304BCED}"/>
              </a:ext>
            </a:extLst>
          </p:cNvPr>
          <p:cNvSpPr txBox="1"/>
          <p:nvPr/>
        </p:nvSpPr>
        <p:spPr>
          <a:xfrm>
            <a:off x="2722599" y="1536174"/>
            <a:ext cx="6746801" cy="3785652"/>
          </a:xfrm>
          <a:prstGeom prst="rect">
            <a:avLst/>
          </a:prstGeom>
          <a:noFill/>
        </p:spPr>
        <p:txBody>
          <a:bodyPr wrap="square">
            <a:spAutoFit/>
          </a:bodyPr>
          <a:lstStyle/>
          <a:p>
            <a:pPr algn="ctr"/>
            <a:r>
              <a:rPr lang="es-ES" sz="2400" dirty="0">
                <a:latin typeface="Tahoma" panose="020B0604030504040204" pitchFamily="34" charset="0"/>
                <a:ea typeface="Tahoma" panose="020B0604030504040204" pitchFamily="34" charset="0"/>
                <a:cs typeface="Tahoma" panose="020B0604030504040204" pitchFamily="34" charset="0"/>
              </a:rPr>
              <a:t>Nos acercamos a Dios por invitación especial, y él nos espera para darnos la bienvenida a su sala de audiencia. Los primeros discípulos que siguieron a Jesús no se satisficieron con una conversación apresurada en el camino; dijeron: “Rabí… ¿dónde moras?… Fueron, y vieron dónde moraba, y se quedaron con él aquel día” (Juan 1:38, 39). De la misma manera, también nosotros podemos ser admitidos a la intimidad y comunión más estrecha con Dios (p. 8).</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2458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5BF9C101-CAE9-C5F3-4536-53882A8F44E6}"/>
              </a:ext>
            </a:extLst>
          </p:cNvPr>
          <p:cNvSpPr/>
          <p:nvPr/>
        </p:nvSpPr>
        <p:spPr>
          <a:xfrm>
            <a:off x="1524707" y="1685588"/>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FC48E76D-764B-E501-329B-F9D4EE3EFE45}"/>
              </a:ext>
            </a:extLst>
          </p:cNvPr>
          <p:cNvSpPr txBox="1"/>
          <p:nvPr/>
        </p:nvSpPr>
        <p:spPr>
          <a:xfrm>
            <a:off x="2421682" y="2517200"/>
            <a:ext cx="7348635" cy="2246769"/>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Vivimos tiempos difíciles. Silenciar el ruido en la mente es un desafío. Sin embargo, en medio del caos, </a:t>
            </a:r>
            <a:r>
              <a:rPr lang="es-ES" sz="2800" b="1" dirty="0">
                <a:latin typeface="Tahoma" panose="020B0604030504040204" pitchFamily="34" charset="0"/>
                <a:ea typeface="Tahoma" panose="020B0604030504040204" pitchFamily="34" charset="0"/>
                <a:cs typeface="Tahoma" panose="020B0604030504040204" pitchFamily="34" charset="0"/>
              </a:rPr>
              <a:t>¿qué privilegio nos concede Dios? ¿Cuál es la invitación que nos hace? </a:t>
            </a:r>
            <a:r>
              <a:rPr lang="es-ES" sz="2800" dirty="0">
                <a:latin typeface="Tahoma" panose="020B0604030504040204" pitchFamily="34" charset="0"/>
                <a:ea typeface="Tahoma" panose="020B0604030504040204" pitchFamily="34" charset="0"/>
                <a:cs typeface="Tahoma" panose="020B0604030504040204" pitchFamily="34" charset="0"/>
              </a:rPr>
              <a:t>(ver p. 7).</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0C042625-EBD9-73FC-9861-6C2D743E232A}"/>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01</a:t>
            </a:r>
          </a:p>
        </p:txBody>
      </p:sp>
    </p:spTree>
    <p:extLst>
      <p:ext uri="{BB962C8B-B14F-4D97-AF65-F5344CB8AC3E}">
        <p14:creationId xmlns:p14="http://schemas.microsoft.com/office/powerpoint/2010/main" val="368748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ángulo">
            <a:extLst>
              <a:ext uri="{FF2B5EF4-FFF2-40B4-BE49-F238E27FC236}">
                <a16:creationId xmlns:a16="http://schemas.microsoft.com/office/drawing/2014/main" id="{1D348004-446C-9E10-2D39-ECA27ACE4481}"/>
              </a:ext>
            </a:extLst>
          </p:cNvPr>
          <p:cNvSpPr/>
          <p:nvPr/>
        </p:nvSpPr>
        <p:spPr>
          <a:xfrm>
            <a:off x="818246" y="1669648"/>
            <a:ext cx="10555507" cy="3518704"/>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10" name="CuadroTexto 9">
            <a:extLst>
              <a:ext uri="{FF2B5EF4-FFF2-40B4-BE49-F238E27FC236}">
                <a16:creationId xmlns:a16="http://schemas.microsoft.com/office/drawing/2014/main" id="{3C0321DB-2ADB-2408-653A-9A4F97A67629}"/>
              </a:ext>
            </a:extLst>
          </p:cNvPr>
          <p:cNvSpPr txBox="1"/>
          <p:nvPr/>
        </p:nvSpPr>
        <p:spPr>
          <a:xfrm>
            <a:off x="1724723" y="2305615"/>
            <a:ext cx="8742552" cy="2246769"/>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Señor nos da el privilegio de </a:t>
            </a:r>
            <a:r>
              <a:rPr lang="es-ES" sz="2800" dirty="0">
                <a:solidFill>
                  <a:srgbClr val="C0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en forma individual en </a:t>
            </a:r>
            <a:r>
              <a:rPr lang="es-ES" sz="2800" dirty="0">
                <a:solidFill>
                  <a:srgbClr val="C0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ferviente, o de descargar el alma ante él, sin ocultar nada a aquel que nos ha invitado: “ </a:t>
            </a:r>
            <a:r>
              <a:rPr lang="es-ES" sz="2800" dirty="0">
                <a:solidFill>
                  <a:srgbClr val="C00000"/>
                </a:solidFill>
                <a:latin typeface="Tahoma" panose="020B0604030504040204" pitchFamily="34" charset="0"/>
                <a:ea typeface="Tahoma" panose="020B0604030504040204" pitchFamily="34" charset="0"/>
                <a:cs typeface="Tahoma" panose="020B0604030504040204" pitchFamily="34" charset="0"/>
              </a:rPr>
              <a:t>_________</a:t>
            </a:r>
            <a:r>
              <a:rPr lang="es-ES" sz="2800" dirty="0">
                <a:latin typeface="Tahoma" panose="020B0604030504040204" pitchFamily="34" charset="0"/>
                <a:ea typeface="Tahoma" panose="020B0604030504040204" pitchFamily="34" charset="0"/>
                <a:cs typeface="Tahoma" panose="020B0604030504040204" pitchFamily="34" charset="0"/>
              </a:rPr>
              <a:t> a mí todos los que estáis trabajados y cargados, y yo os haré </a:t>
            </a:r>
            <a:r>
              <a:rPr lang="es-ES" sz="2800" dirty="0">
                <a:solidFill>
                  <a:srgbClr val="C00000"/>
                </a:solidFill>
                <a:latin typeface="Tahoma" panose="020B0604030504040204" pitchFamily="34" charset="0"/>
                <a:ea typeface="Tahoma" panose="020B0604030504040204" pitchFamily="34" charset="0"/>
                <a:cs typeface="Tahoma" panose="020B0604030504040204" pitchFamily="34" charset="0"/>
              </a:rPr>
              <a:t>________</a:t>
            </a:r>
            <a:r>
              <a:rPr lang="es-ES" sz="2800" dirty="0">
                <a:latin typeface="Tahoma" panose="020B0604030504040204" pitchFamily="34" charset="0"/>
                <a:ea typeface="Tahoma" panose="020B0604030504040204" pitchFamily="34" charset="0"/>
                <a:cs typeface="Tahoma" panose="020B0604030504040204" pitchFamily="34" charset="0"/>
              </a:rPr>
              <a:t> ”.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90344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B6B104A-D56B-7592-88A3-3E2149E897FC}"/>
            </a:ext>
          </a:extLst>
        </p:cNvPr>
        <p:cNvGrpSpPr/>
        <p:nvPr/>
      </p:nvGrpSpPr>
      <p:grpSpPr>
        <a:xfrm>
          <a:off x="0" y="0"/>
          <a:ext cx="0" cy="0"/>
          <a:chOff x="0" y="0"/>
          <a:chExt cx="0" cy="0"/>
        </a:xfrm>
      </p:grpSpPr>
      <p:sp>
        <p:nvSpPr>
          <p:cNvPr id="6" name="Rectángulo">
            <a:extLst>
              <a:ext uri="{FF2B5EF4-FFF2-40B4-BE49-F238E27FC236}">
                <a16:creationId xmlns:a16="http://schemas.microsoft.com/office/drawing/2014/main" id="{38479191-7889-18D6-74E5-5F2946411518}"/>
              </a:ext>
            </a:extLst>
          </p:cNvPr>
          <p:cNvSpPr/>
          <p:nvPr/>
        </p:nvSpPr>
        <p:spPr>
          <a:xfrm>
            <a:off x="818246" y="1692797"/>
            <a:ext cx="10555507" cy="3472406"/>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7" name="CuadroTexto 6">
            <a:extLst>
              <a:ext uri="{FF2B5EF4-FFF2-40B4-BE49-F238E27FC236}">
                <a16:creationId xmlns:a16="http://schemas.microsoft.com/office/drawing/2014/main" id="{365C84D3-9527-8BC2-5421-3DCA84E548D3}"/>
              </a:ext>
            </a:extLst>
          </p:cNvPr>
          <p:cNvSpPr txBox="1"/>
          <p:nvPr/>
        </p:nvSpPr>
        <p:spPr>
          <a:xfrm>
            <a:off x="1779919" y="2305615"/>
            <a:ext cx="8632160" cy="2246769"/>
          </a:xfrm>
          <a:prstGeom prst="rect">
            <a:avLst/>
          </a:prstGeom>
          <a:noFill/>
        </p:spPr>
        <p:txBody>
          <a:bodyPr wrap="square" rtlCol="0">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El Señor nos da el privilegio de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buscarlo</a:t>
            </a:r>
            <a:r>
              <a:rPr lang="es-ES" sz="2800" dirty="0">
                <a:latin typeface="Tahoma" panose="020B0604030504040204" pitchFamily="34" charset="0"/>
                <a:ea typeface="Tahoma" panose="020B0604030504040204" pitchFamily="34" charset="0"/>
                <a:cs typeface="Tahoma" panose="020B0604030504040204" pitchFamily="34" charset="0"/>
              </a:rPr>
              <a:t> en forma individual en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oración</a:t>
            </a:r>
            <a:r>
              <a:rPr lang="es-ES" sz="2800" dirty="0">
                <a:latin typeface="Tahoma" panose="020B0604030504040204" pitchFamily="34" charset="0"/>
                <a:ea typeface="Tahoma" panose="020B0604030504040204" pitchFamily="34" charset="0"/>
                <a:cs typeface="Tahoma" panose="020B0604030504040204" pitchFamily="34" charset="0"/>
              </a:rPr>
              <a:t> ferviente, o de descargar el alma ante él, sin ocultar nada a aquel que nos ha invitado: “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Venid</a:t>
            </a:r>
            <a:r>
              <a:rPr lang="es-ES" sz="2800" dirty="0">
                <a:latin typeface="Tahoma" panose="020B0604030504040204" pitchFamily="34" charset="0"/>
                <a:ea typeface="Tahoma" panose="020B0604030504040204" pitchFamily="34" charset="0"/>
                <a:cs typeface="Tahoma" panose="020B0604030504040204" pitchFamily="34" charset="0"/>
              </a:rPr>
              <a:t> a mí todos los que estáis trabajados y cargados, y yo os haré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descansar</a:t>
            </a:r>
            <a:r>
              <a:rPr lang="es-ES" sz="2800" dirty="0">
                <a:latin typeface="Tahoma" panose="020B0604030504040204" pitchFamily="34" charset="0"/>
                <a:ea typeface="Tahoma" panose="020B0604030504040204" pitchFamily="34" charset="0"/>
                <a:cs typeface="Tahoma" panose="020B0604030504040204" pitchFamily="34" charset="0"/>
              </a:rPr>
              <a:t> ”.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2336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17D6901-F8D0-88FA-E31F-45947517DB42}"/>
            </a:ext>
          </a:extLst>
        </p:cNvPr>
        <p:cNvGrpSpPr/>
        <p:nvPr/>
      </p:nvGrpSpPr>
      <p:grpSpPr>
        <a:xfrm>
          <a:off x="0" y="0"/>
          <a:ext cx="0" cy="0"/>
          <a:chOff x="0" y="0"/>
          <a:chExt cx="0" cy="0"/>
        </a:xfrm>
      </p:grpSpPr>
      <p:sp>
        <p:nvSpPr>
          <p:cNvPr id="7" name="Rectángulo redondeado">
            <a:extLst>
              <a:ext uri="{FF2B5EF4-FFF2-40B4-BE49-F238E27FC236}">
                <a16:creationId xmlns:a16="http://schemas.microsoft.com/office/drawing/2014/main" id="{11CB3920-C801-9F2F-947A-A845E27F2A99}"/>
              </a:ext>
            </a:extLst>
          </p:cNvPr>
          <p:cNvSpPr/>
          <p:nvPr/>
        </p:nvSpPr>
        <p:spPr>
          <a:xfrm>
            <a:off x="1524707" y="1474003"/>
            <a:ext cx="9142586" cy="3909994"/>
          </a:xfrm>
          <a:prstGeom prst="roundRect">
            <a:avLst>
              <a:gd name="adj" fmla="val 13991"/>
            </a:avLst>
          </a:prstGeom>
          <a:solidFill>
            <a:schemeClr val="accent4">
              <a:hueOff val="348544"/>
              <a:lumOff val="7139"/>
              <a:alpha val="29563"/>
            </a:schemeClr>
          </a:solidFill>
          <a:ln w="12700">
            <a:miter lim="400000"/>
          </a:ln>
          <a:effectLst>
            <a:reflection stA="90289" endPos="40000" dir="5400000" sy="-100000" algn="bl" rotWithShape="0"/>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3" name="CuadroTexto 2">
            <a:extLst>
              <a:ext uri="{FF2B5EF4-FFF2-40B4-BE49-F238E27FC236}">
                <a16:creationId xmlns:a16="http://schemas.microsoft.com/office/drawing/2014/main" id="{758BEA58-0D43-C382-8D3F-5F0E9622ECA5}"/>
              </a:ext>
            </a:extLst>
          </p:cNvPr>
          <p:cNvSpPr txBox="1"/>
          <p:nvPr/>
        </p:nvSpPr>
        <p:spPr>
          <a:xfrm>
            <a:off x="2437760" y="2521059"/>
            <a:ext cx="7316480" cy="1815882"/>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Debemos enseñar a nuestros hijos a confiar en Dios y a convertirlo en su mayor y </a:t>
            </a:r>
          </a:p>
          <a:p>
            <a:pPr algn="ctr"/>
            <a:r>
              <a:rPr lang="es-ES" sz="2800" dirty="0">
                <a:latin typeface="Tahoma" panose="020B0604030504040204" pitchFamily="34" charset="0"/>
                <a:ea typeface="Tahoma" panose="020B0604030504040204" pitchFamily="34" charset="0"/>
                <a:cs typeface="Tahoma" panose="020B0604030504040204" pitchFamily="34" charset="0"/>
              </a:rPr>
              <a:t>mejor confidente. </a:t>
            </a:r>
            <a:r>
              <a:rPr lang="es-ES" sz="2800" b="1" dirty="0">
                <a:latin typeface="Tahoma" panose="020B0604030504040204" pitchFamily="34" charset="0"/>
                <a:ea typeface="Tahoma" panose="020B0604030504040204" pitchFamily="34" charset="0"/>
                <a:cs typeface="Tahoma" panose="020B0604030504040204" pitchFamily="34" charset="0"/>
              </a:rPr>
              <a:t>¿De qué podemos hablar con Jesús? </a:t>
            </a:r>
            <a:r>
              <a:rPr lang="es-ES" sz="2800" dirty="0">
                <a:latin typeface="Tahoma" panose="020B0604030504040204" pitchFamily="34" charset="0"/>
                <a:ea typeface="Tahoma" panose="020B0604030504040204" pitchFamily="34" charset="0"/>
                <a:cs typeface="Tahoma" panose="020B0604030504040204" pitchFamily="34" charset="0"/>
              </a:rPr>
              <a:t>(ver p. 8).</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01">
            <a:extLst>
              <a:ext uri="{FF2B5EF4-FFF2-40B4-BE49-F238E27FC236}">
                <a16:creationId xmlns:a16="http://schemas.microsoft.com/office/drawing/2014/main" id="{A408EA82-74CB-2F12-92AF-DBE6CF283998}"/>
              </a:ext>
            </a:extLst>
          </p:cNvPr>
          <p:cNvSpPr/>
          <p:nvPr/>
        </p:nvSpPr>
        <p:spPr>
          <a:xfrm>
            <a:off x="437196" y="665645"/>
            <a:ext cx="3174105" cy="1765040"/>
          </a:xfrm>
          <a:custGeom>
            <a:avLst/>
            <a:gdLst/>
            <a:ahLst/>
            <a:cxnLst>
              <a:cxn ang="0">
                <a:pos x="wd2" y="hd2"/>
              </a:cxn>
              <a:cxn ang="5400000">
                <a:pos x="wd2" y="hd2"/>
              </a:cxn>
              <a:cxn ang="10800000">
                <a:pos x="wd2" y="hd2"/>
              </a:cxn>
              <a:cxn ang="16200000">
                <a:pos x="wd2" y="hd2"/>
              </a:cxn>
            </a:cxnLst>
            <a:rect l="0" t="0" r="r" b="b"/>
            <a:pathLst>
              <a:path w="21600" h="21600" extrusionOk="0">
                <a:moveTo>
                  <a:pt x="10603" y="0"/>
                </a:moveTo>
                <a:cubicBezTo>
                  <a:pt x="7967" y="0"/>
                  <a:pt x="5720" y="2939"/>
                  <a:pt x="4858" y="7062"/>
                </a:cubicBezTo>
                <a:cubicBezTo>
                  <a:pt x="4628" y="6992"/>
                  <a:pt x="4391" y="6953"/>
                  <a:pt x="4150" y="6953"/>
                </a:cubicBezTo>
                <a:cubicBezTo>
                  <a:pt x="1857" y="6953"/>
                  <a:pt x="0" y="10233"/>
                  <a:pt x="0" y="14278"/>
                </a:cubicBezTo>
                <a:cubicBezTo>
                  <a:pt x="0" y="18323"/>
                  <a:pt x="1857" y="21600"/>
                  <a:pt x="4150" y="21600"/>
                </a:cubicBezTo>
                <a:cubicBezTo>
                  <a:pt x="4193" y="21600"/>
                  <a:pt x="4237" y="21597"/>
                  <a:pt x="4279" y="21594"/>
                </a:cubicBezTo>
                <a:lnTo>
                  <a:pt x="10532" y="21597"/>
                </a:lnTo>
                <a:cubicBezTo>
                  <a:pt x="10555" y="21598"/>
                  <a:pt x="10579" y="21600"/>
                  <a:pt x="10603" y="21600"/>
                </a:cubicBezTo>
                <a:cubicBezTo>
                  <a:pt x="10626" y="21600"/>
                  <a:pt x="10648" y="21598"/>
                  <a:pt x="10672" y="21597"/>
                </a:cubicBezTo>
                <a:lnTo>
                  <a:pt x="18141" y="21600"/>
                </a:lnTo>
                <a:cubicBezTo>
                  <a:pt x="20051" y="21600"/>
                  <a:pt x="21600" y="18868"/>
                  <a:pt x="21600" y="15496"/>
                </a:cubicBezTo>
                <a:cubicBezTo>
                  <a:pt x="21600" y="12124"/>
                  <a:pt x="20051" y="9389"/>
                  <a:pt x="18141" y="9389"/>
                </a:cubicBezTo>
                <a:cubicBezTo>
                  <a:pt x="17627" y="9389"/>
                  <a:pt x="17139" y="9589"/>
                  <a:pt x="16701" y="9943"/>
                </a:cubicBezTo>
                <a:cubicBezTo>
                  <a:pt x="16453" y="4379"/>
                  <a:pt x="13819" y="0"/>
                  <a:pt x="10603" y="0"/>
                </a:cubicBezTo>
                <a:close/>
              </a:path>
            </a:pathLst>
          </a:custGeom>
          <a:solidFill>
            <a:srgbClr val="BBB05A"/>
          </a:solidFill>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20000" b="0" i="0" u="none" strike="noStrike" cap="none" spc="0" normalizeH="0" baseline="0">
                <a:ln>
                  <a:noFill/>
                </a:ln>
                <a:solidFill>
                  <a:srgbClr val="523A37"/>
                </a:solidFill>
                <a:effectLst/>
                <a:uFillTx/>
                <a:latin typeface="Futura"/>
                <a:ea typeface="Futura"/>
                <a:cs typeface="Futura"/>
                <a:sym typeface="Futura"/>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pPr marL="0" marR="0" lvl="0" indent="0" defTabSz="825500" rtl="0" eaLnBrk="1" fontAlgn="auto" latinLnBrk="0" hangingPunct="0">
              <a:lnSpc>
                <a:spcPct val="100000"/>
              </a:lnSpc>
              <a:spcBef>
                <a:spcPts val="0"/>
              </a:spcBef>
              <a:spcAft>
                <a:spcPts val="0"/>
              </a:spcAft>
              <a:buClrTx/>
              <a:buSzTx/>
              <a:buFontTx/>
              <a:buNone/>
              <a:tabLst/>
              <a:defRPr/>
            </a:pPr>
            <a:r>
              <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0</a:t>
            </a:r>
            <a:r>
              <a:rPr kumimoji="0" lang="en-US"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rPr>
              <a:t>2</a:t>
            </a:r>
            <a:endParaRPr kumimoji="0" sz="10000" b="0" i="0" u="none" strike="noStrike" kern="0" cap="none" spc="0" normalizeH="0" baseline="0" noProof="0" dirty="0">
              <a:ln>
                <a:noFill/>
              </a:ln>
              <a:solidFill>
                <a:srgbClr val="523A37"/>
              </a:solidFill>
              <a:effectLst/>
              <a:uLnTx/>
              <a:uFillTx/>
              <a:latin typeface="Bernard MT Condensed" panose="02050806060905020404" pitchFamily="18" charset="0"/>
              <a:sym typeface="Futura"/>
            </a:endParaRPr>
          </a:p>
        </p:txBody>
      </p:sp>
    </p:spTree>
    <p:extLst>
      <p:ext uri="{BB962C8B-B14F-4D97-AF65-F5344CB8AC3E}">
        <p14:creationId xmlns:p14="http://schemas.microsoft.com/office/powerpoint/2010/main" val="3027138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A966D87-9ECE-7A77-6981-F4C2C5F349CC}"/>
            </a:ext>
          </a:extLst>
        </p:cNvPr>
        <p:cNvGrpSpPr/>
        <p:nvPr/>
      </p:nvGrpSpPr>
      <p:grpSpPr>
        <a:xfrm>
          <a:off x="0" y="0"/>
          <a:ext cx="0" cy="0"/>
          <a:chOff x="0" y="0"/>
          <a:chExt cx="0" cy="0"/>
        </a:xfrm>
      </p:grpSpPr>
      <p:sp>
        <p:nvSpPr>
          <p:cNvPr id="5" name="Rectángulo">
            <a:extLst>
              <a:ext uri="{FF2B5EF4-FFF2-40B4-BE49-F238E27FC236}">
                <a16:creationId xmlns:a16="http://schemas.microsoft.com/office/drawing/2014/main" id="{7625583A-60EA-D155-531D-2D1368D15E73}"/>
              </a:ext>
            </a:extLst>
          </p:cNvPr>
          <p:cNvSpPr/>
          <p:nvPr/>
        </p:nvSpPr>
        <p:spPr>
          <a:xfrm>
            <a:off x="818246" y="1371113"/>
            <a:ext cx="10555507" cy="41157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8" name="CuadroTexto 7">
            <a:extLst>
              <a:ext uri="{FF2B5EF4-FFF2-40B4-BE49-F238E27FC236}">
                <a16:creationId xmlns:a16="http://schemas.microsoft.com/office/drawing/2014/main" id="{33D711C6-F9E9-9A3F-21FA-E04B2AA61BB5}"/>
              </a:ext>
            </a:extLst>
          </p:cNvPr>
          <p:cNvSpPr txBox="1"/>
          <p:nvPr/>
        </p:nvSpPr>
        <p:spPr>
          <a:xfrm>
            <a:off x="1895716" y="2090171"/>
            <a:ext cx="8400566"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Debemos ir a Jesús y explicarle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______</a:t>
            </a:r>
            <a:r>
              <a:rPr lang="es-ES" sz="2800" dirty="0">
                <a:latin typeface="Tahoma" panose="020B0604030504040204" pitchFamily="34" charset="0"/>
                <a:ea typeface="Tahoma" panose="020B0604030504040204" pitchFamily="34" charset="0"/>
                <a:cs typeface="Tahoma" panose="020B0604030504040204" pitchFamily="34" charset="0"/>
              </a:rPr>
              <a:t> nuestras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____________</a:t>
            </a:r>
            <a:r>
              <a:rPr lang="es-ES" sz="2800" dirty="0">
                <a:latin typeface="Tahoma" panose="020B0604030504040204" pitchFamily="34" charset="0"/>
                <a:ea typeface="Tahoma" panose="020B0604030504040204" pitchFamily="34" charset="0"/>
                <a:cs typeface="Tahoma" panose="020B0604030504040204" pitchFamily="34" charset="0"/>
              </a:rPr>
              <a:t>. Podemos presentarle nuestras pequeñas cuitas y perplejidades, como también nuestras </a:t>
            </a:r>
            <a:r>
              <a:rPr lang="es-ES" sz="2800" b="1" u="sng" dirty="0">
                <a:solidFill>
                  <a:srgbClr val="C00000"/>
                </a:solidFill>
                <a:latin typeface="Tahoma" panose="020B0604030504040204" pitchFamily="34" charset="0"/>
                <a:ea typeface="Tahoma" panose="020B0604030504040204" pitchFamily="34" charset="0"/>
                <a:cs typeface="Tahoma" panose="020B0604030504040204" pitchFamily="34" charset="0"/>
              </a:rPr>
              <a:t>__________</a:t>
            </a:r>
            <a:r>
              <a:rPr lang="es-ES" sz="2800" dirty="0">
                <a:latin typeface="Tahoma" panose="020B0604030504040204" pitchFamily="34" charset="0"/>
                <a:ea typeface="Tahoma" panose="020B0604030504040204" pitchFamily="34" charset="0"/>
                <a:cs typeface="Tahoma" panose="020B0604030504040204" pitchFamily="34" charset="0"/>
              </a:rPr>
              <a:t> mayores. Debemos llevar al Señor en oración cualquier cosa que se suscite para perturbarnos o angustiarnos. </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29046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0D96B4F-AB3E-2F3A-D1DD-09142EA3C299}"/>
            </a:ext>
          </a:extLst>
        </p:cNvPr>
        <p:cNvGrpSpPr/>
        <p:nvPr/>
      </p:nvGrpSpPr>
      <p:grpSpPr>
        <a:xfrm>
          <a:off x="0" y="0"/>
          <a:ext cx="0" cy="0"/>
          <a:chOff x="0" y="0"/>
          <a:chExt cx="0" cy="0"/>
        </a:xfrm>
      </p:grpSpPr>
      <p:sp>
        <p:nvSpPr>
          <p:cNvPr id="2" name="Rectángulo">
            <a:extLst>
              <a:ext uri="{FF2B5EF4-FFF2-40B4-BE49-F238E27FC236}">
                <a16:creationId xmlns:a16="http://schemas.microsoft.com/office/drawing/2014/main" id="{4C2B27F7-3587-F49E-3407-1B94CB7719E9}"/>
              </a:ext>
            </a:extLst>
          </p:cNvPr>
          <p:cNvSpPr/>
          <p:nvPr/>
        </p:nvSpPr>
        <p:spPr>
          <a:xfrm>
            <a:off x="818246" y="1371113"/>
            <a:ext cx="10555507" cy="4115773"/>
          </a:xfrm>
          <a:prstGeom prst="rect">
            <a:avLst/>
          </a:prstGeom>
          <a:solidFill>
            <a:srgbClr val="FFFFFF"/>
          </a:solidFill>
          <a:ln w="12700">
            <a:miter lim="400000"/>
          </a:ln>
          <a:effectLst>
            <a:outerShdw blurRad="190500" dist="12700" dir="5400000" rotWithShape="0">
              <a:srgbClr val="000000"/>
            </a:outerShdw>
          </a:effectLst>
        </p:spPr>
        <p:txBody>
          <a:bodyPr lIns="50800" tIns="50800" rIns="50800" bIns="50800"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1pPr>
            <a:lvl2pPr marL="0" marR="0" indent="457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2pPr>
            <a:lvl3pPr marL="0" marR="0" indent="914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3pPr>
            <a:lvl4pPr marL="0" marR="0" indent="1371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4pPr>
            <a:lvl5pPr marL="0" marR="0" indent="18288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5pPr>
            <a:lvl6pPr marL="0" marR="0" indent="22860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6pPr>
            <a:lvl7pPr marL="0" marR="0" indent="27432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7pPr>
            <a:lvl8pPr marL="0" marR="0" indent="32004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8pPr>
            <a:lvl9pPr marL="0" marR="0" indent="3657600" algn="l" defTabSz="2438338" rtl="0" fontAlgn="auto" latinLnBrk="0" hangingPunct="0">
              <a:lnSpc>
                <a:spcPct val="90000"/>
              </a:lnSpc>
              <a:spcBef>
                <a:spcPts val="2400"/>
              </a:spcBef>
              <a:spcAft>
                <a:spcPts val="0"/>
              </a:spcAft>
              <a:buClrTx/>
              <a:buSzTx/>
              <a:buFontTx/>
              <a:buNone/>
              <a:tabLst/>
              <a:defRPr kumimoji="0" sz="4400" b="0" i="0" u="none" strike="noStrike" cap="none" spc="0" normalizeH="0" baseline="0">
                <a:ln>
                  <a:noFill/>
                </a:ln>
                <a:solidFill>
                  <a:srgbClr val="000000"/>
                </a:solidFill>
                <a:effectLst/>
                <a:uFillTx/>
                <a:latin typeface="Canela Text Regular"/>
                <a:ea typeface="Canela Text Regular"/>
                <a:cs typeface="Canela Text Regular"/>
                <a:sym typeface="Canela Text Regular"/>
              </a:defRPr>
            </a:lvl9pP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dirty="0"/>
          </a:p>
        </p:txBody>
      </p:sp>
      <p:sp>
        <p:nvSpPr>
          <p:cNvPr id="5" name="CuadroTexto 4">
            <a:extLst>
              <a:ext uri="{FF2B5EF4-FFF2-40B4-BE49-F238E27FC236}">
                <a16:creationId xmlns:a16="http://schemas.microsoft.com/office/drawing/2014/main" id="{F9F40D5B-F4EF-B842-A899-E5CA3BA02790}"/>
              </a:ext>
            </a:extLst>
          </p:cNvPr>
          <p:cNvSpPr txBox="1"/>
          <p:nvPr/>
        </p:nvSpPr>
        <p:spPr>
          <a:xfrm>
            <a:off x="1520898" y="2090171"/>
            <a:ext cx="9150201" cy="2677656"/>
          </a:xfrm>
          <a:prstGeom prst="rect">
            <a:avLst/>
          </a:prstGeom>
          <a:noFill/>
        </p:spPr>
        <p:txBody>
          <a:bodyPr wrap="square">
            <a:spAutoFit/>
          </a:bodyPr>
          <a:lstStyle/>
          <a:p>
            <a:pPr algn="ctr"/>
            <a:r>
              <a:rPr lang="es-ES" sz="2800" dirty="0">
                <a:latin typeface="Tahoma" panose="020B0604030504040204" pitchFamily="34" charset="0"/>
                <a:ea typeface="Tahoma" panose="020B0604030504040204" pitchFamily="34" charset="0"/>
                <a:cs typeface="Tahoma" panose="020B0604030504040204" pitchFamily="34" charset="0"/>
              </a:rPr>
              <a:t>Cuando sintamos que necesitamos la presencia de Cristo a cada paso, Satanás tendrá poca oportunidad de introducir sus tentaciones. Su estudiado esfuerzo consiste en apartarnos de nuestro mejor Amigo, el que más simpatiza con nosotros. A nadie, fuera de Jesús, debiéramos hacer confidente nuestro.</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7969335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TotalTime>
  <Words>1302</Words>
  <Application>Microsoft Macintosh PowerPoint</Application>
  <PresentationFormat>Widescreen</PresentationFormat>
  <Paragraphs>34</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Bernard MT Condensed</vt:lpstr>
      <vt:lpstr>Calibri</vt:lpstr>
      <vt:lpstr>Calibri Light</vt:lpstr>
      <vt:lpstr>Tahoma</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Victor Diego Trivelato</cp:lastModifiedBy>
  <cp:revision>3</cp:revision>
  <dcterms:created xsi:type="dcterms:W3CDTF">2025-10-09T00:10:17Z</dcterms:created>
  <dcterms:modified xsi:type="dcterms:W3CDTF">2025-10-16T17:33:36Z</dcterms:modified>
</cp:coreProperties>
</file>