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9" r:id="rId4"/>
    <p:sldId id="271" r:id="rId5"/>
    <p:sldId id="301" r:id="rId6"/>
    <p:sldId id="302" r:id="rId7"/>
    <p:sldId id="272" r:id="rId8"/>
    <p:sldId id="293" r:id="rId9"/>
    <p:sldId id="275" r:id="rId10"/>
    <p:sldId id="303" r:id="rId11"/>
    <p:sldId id="294" r:id="rId12"/>
    <p:sldId id="280" r:id="rId13"/>
    <p:sldId id="304" r:id="rId14"/>
    <p:sldId id="305" r:id="rId15"/>
    <p:sldId id="295" r:id="rId16"/>
    <p:sldId id="300" r:id="rId17"/>
    <p:sldId id="288" r:id="rId18"/>
    <p:sldId id="306" r:id="rId19"/>
    <p:sldId id="296" r:id="rId20"/>
    <p:sldId id="290" r:id="rId21"/>
    <p:sldId id="307" r:id="rId22"/>
    <p:sldId id="298" r:id="rId23"/>
    <p:sldId id="297" r:id="rId24"/>
    <p:sldId id="299" r:id="rId25"/>
    <p:sldId id="308" r:id="rId26"/>
    <p:sldId id="258" r:id="rId27"/>
    <p:sldId id="292" r:id="rId28"/>
    <p:sldId id="28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149"/>
    <a:srgbClr val="BDAE48"/>
    <a:srgbClr val="603913"/>
    <a:srgbClr val="BFB34B"/>
    <a:srgbClr val="D7D7D5"/>
    <a:srgbClr val="F6F3EC"/>
    <a:srgbClr val="D7CE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77" autoAdjust="0"/>
    <p:restoredTop sz="94668"/>
  </p:normalViewPr>
  <p:slideViewPr>
    <p:cSldViewPr snapToGrid="0">
      <p:cViewPr varScale="1">
        <p:scale>
          <a:sx n="96" d="100"/>
          <a:sy n="96" d="100"/>
        </p:scale>
        <p:origin x="184" y="6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82DC50-EFF5-7346-23C8-5C7963A8A5A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DFC6670-27E7-AAFE-9168-23B0AE67F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FF1BD9F-AEB3-8CE0-3F96-A0BA8BD2C25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7B97F491-3F74-994D-575C-11B8AF1D6E2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52FBE03-F0B5-633C-7F73-DDB3E3F431A0}"/>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57120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F4A55-4039-D359-C499-53FFEC575B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0239A03-E40A-AF6C-1984-EAD6CC9428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3B0F74A-C854-9FAA-02F2-A017D4754FA5}"/>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923D011-9CF9-3B8C-8FCA-A112BA54B85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0CB60224-F1DB-92F9-F4E1-6E4EFA48E75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94859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9EB9F09-04F4-C9CC-C201-1B6BCA8D19E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6C1706DB-6C78-8EFB-4900-7045B286BBE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B526F6-D536-0D89-B6F9-267DB7C44AEE}"/>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56DF6332-A78D-2ADE-2E51-965DE8FD9ED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C249501-6BA2-C2CD-53FE-E0C5AA614794}"/>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7311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150232-DA64-8496-F727-BEB1E26E698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616CF92-B18A-87C8-DB2F-2EE95062CCB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3602A8-2983-9734-FF90-1156F522069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3B21B201-50CA-CB41-5FDB-90DF52F1EA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61A6216-F1A0-B371-19AF-464F9E70F05E}"/>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9136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305ED9-1AFE-85BE-2974-563EA4307A8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B43E0E5-099A-1AB2-DC70-1615853B94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3D47C-C4ED-798C-DAC2-072F0EFE958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F6365444-71AE-F02E-87B0-FCA65D3684C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9D4551A-DB92-30E4-3FEF-EA0372DE667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9611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C8649-0AA3-4393-09F9-9551A4774D9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78A8DC4-934B-D488-9F0F-3661B3976F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B016EF18-B479-42E0-CF95-AA17A96665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C8A1CCE-5F18-1E9B-4FE9-E1600021ABE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1DE00A42-1282-9D4A-581F-1DC38ADDDFA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0979DC5-6190-295D-D163-DEB7F4543023}"/>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463016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C054-CBB1-8778-A2A5-CC07DA498E3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BD58FB3-C5A6-855D-EE1B-791918A7A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3AC68A-41BE-F84F-1B78-139D0F44C41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15DDD2B0-6D63-A645-0DBC-30C1C00A29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B0C6DAC-C4C6-0485-E8D5-69ED5363E04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431CD640-6893-F705-0179-DE969AC7B668}"/>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8" name="Marcador de pie de página 7">
            <a:extLst>
              <a:ext uri="{FF2B5EF4-FFF2-40B4-BE49-F238E27FC236}">
                <a16:creationId xmlns:a16="http://schemas.microsoft.com/office/drawing/2014/main" id="{7FAC91CC-52FE-8DDD-7A03-A6453895298C}"/>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4BDC700-BD61-D7C6-85DF-D5BC8BBF502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559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B461CA-0E43-3EE9-4BEE-176C9EC41FE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DA8B7EF7-73B6-9D29-3A9B-6262AA36A89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4" name="Marcador de pie de página 3">
            <a:extLst>
              <a:ext uri="{FF2B5EF4-FFF2-40B4-BE49-F238E27FC236}">
                <a16:creationId xmlns:a16="http://schemas.microsoft.com/office/drawing/2014/main" id="{A3EF9BF0-1EC9-82CE-FE21-DA9E8AE4242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4B84B421-BB8E-37DE-9C8C-CD812D33039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9820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202A75-5A1E-5BCF-0332-55C94E2D3A72}"/>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3" name="Marcador de pie de página 2">
            <a:extLst>
              <a:ext uri="{FF2B5EF4-FFF2-40B4-BE49-F238E27FC236}">
                <a16:creationId xmlns:a16="http://schemas.microsoft.com/office/drawing/2014/main" id="{4B2A6169-1963-241C-71FB-0EF17129EA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40E7F101-B067-700E-1B07-6DD037275F5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1010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F0A1A-288F-9AC3-94E8-D64B53060E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A1328EA-6963-0FB8-A6B7-3CCE1F27F3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5F3C0F9-5E89-C97D-77E2-49B188C3E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869A3C7-04F9-1EE0-DEAE-A8CDBA5DCEB3}"/>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8766D485-C7AA-583A-B65E-2C273B1B916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06CA245-77B0-B1A8-1EE0-5EA8C0B6D78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65774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EC8535-F17B-BC0E-CFA1-0617F9E7B9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F9642B1-3838-DCA0-CCB4-05FFF3726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DAE65645-467C-ED66-10BE-FA3EB9E1B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90716-D45F-30D5-C687-EDB991BEF01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BBE83C20-F4E8-E547-2305-67AE5D9E555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123A29E-1012-9E5E-EE73-223AA933D73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00645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49E39F7-ADF1-6A30-7100-823C50DDC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A08FFB2-B2C7-1F96-50DD-03AFB626D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784F726-2520-42D0-4BA2-E0E1144AA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7C21CAD-0A97-C2BB-F265-23868FF8E1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9160D33-2CB8-9884-5F38-70980B6A84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A2EC5-2B52-405E-88C2-FDA2FCEE5AE2}" type="slidenum">
              <a:rPr lang="en-US" smtClean="0"/>
              <a:t>‹#›</a:t>
            </a:fld>
            <a:endParaRPr lang="en-US"/>
          </a:p>
        </p:txBody>
      </p:sp>
    </p:spTree>
    <p:extLst>
      <p:ext uri="{BB962C8B-B14F-4D97-AF65-F5344CB8AC3E}">
        <p14:creationId xmlns:p14="http://schemas.microsoft.com/office/powerpoint/2010/main" val="420297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826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DDA4347-70E7-ED67-4409-94D9F83B7D00}"/>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D690CF87-1B97-9AF3-2F97-B4AD5863F475}"/>
              </a:ext>
            </a:extLst>
          </p:cNvPr>
          <p:cNvSpPr/>
          <p:nvPr/>
        </p:nvSpPr>
        <p:spPr>
          <a:xfrm>
            <a:off x="1045534" y="903157"/>
            <a:ext cx="10100931" cy="505168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937868C-4C8C-01CA-E2DE-EA0FF1013A0C}"/>
              </a:ext>
            </a:extLst>
          </p:cNvPr>
          <p:cNvSpPr txBox="1"/>
          <p:nvPr/>
        </p:nvSpPr>
        <p:spPr>
          <a:xfrm>
            <a:off x="1370349" y="1228397"/>
            <a:ext cx="9451300"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Necesitamos ser guiados por el Espíritu de Verdad. Todo discípulo de Cristo debe preguntar seriamente: “Señor,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que haga?”. Necesitamos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ante el Señor,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orar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mucho en su Palabra, especialmente acerca de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a:t>
            </a:r>
            <a:r>
              <a:rPr lang="es-ES" sz="2800" dirty="0">
                <a:latin typeface="Tahoma" panose="020B0604030504040204" pitchFamily="34" charset="0"/>
                <a:ea typeface="Tahoma" panose="020B0604030504040204" pitchFamily="34" charset="0"/>
                <a:cs typeface="Tahoma" panose="020B0604030504040204" pitchFamily="34" charset="0"/>
              </a:rPr>
              <a:t>. Debemos tratar de adquirir actualmente una experiencia profunda y viva en las cosas de Dios, sin perder un solo instante. En torno nuestro se están cumpliendo acontecimientos de vital importancia; nos encontramos en el terreno encantado de Satanás.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24204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DF25B3AA-C03C-8E74-F836-926C67D7C7B7}"/>
              </a:ext>
            </a:extLst>
          </p:cNvPr>
          <p:cNvSpPr/>
          <p:nvPr/>
        </p:nvSpPr>
        <p:spPr>
          <a:xfrm>
            <a:off x="1045534" y="903157"/>
            <a:ext cx="10100931" cy="505168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AA86C664-E3E7-0192-7086-D5EBD6E80156}"/>
              </a:ext>
            </a:extLst>
          </p:cNvPr>
          <p:cNvSpPr txBox="1"/>
          <p:nvPr/>
        </p:nvSpPr>
        <p:spPr>
          <a:xfrm>
            <a:off x="1370349" y="1228397"/>
            <a:ext cx="9451300"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Necesitamos ser guiados por el Espíritu de Verdad. Todo discípulo de Cristo debe preguntar seriamente: “Señor,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qué quieres</a:t>
            </a:r>
            <a:r>
              <a:rPr lang="es-ES" sz="2800" dirty="0">
                <a:latin typeface="Tahoma" panose="020B0604030504040204" pitchFamily="34" charset="0"/>
                <a:ea typeface="Tahoma" panose="020B0604030504040204" pitchFamily="34" charset="0"/>
                <a:cs typeface="Tahoma" panose="020B0604030504040204" pitchFamily="34" charset="0"/>
              </a:rPr>
              <a:t> que haga?”. Necesitamos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humillarnos</a:t>
            </a:r>
            <a:r>
              <a:rPr lang="es-ES" sz="2800" dirty="0">
                <a:latin typeface="Tahoma" panose="020B0604030504040204" pitchFamily="34" charset="0"/>
                <a:ea typeface="Tahoma" panose="020B0604030504040204" pitchFamily="34" charset="0"/>
                <a:cs typeface="Tahoma" panose="020B0604030504040204" pitchFamily="34" charset="0"/>
              </a:rPr>
              <a:t> ante el Señor,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ayunar</a:t>
            </a:r>
            <a:r>
              <a:rPr lang="es-ES" sz="2800" dirty="0">
                <a:latin typeface="Tahoma" panose="020B0604030504040204" pitchFamily="34" charset="0"/>
                <a:ea typeface="Tahoma" panose="020B0604030504040204" pitchFamily="34" charset="0"/>
                <a:cs typeface="Tahoma" panose="020B0604030504040204" pitchFamily="34" charset="0"/>
              </a:rPr>
              <a:t>, orar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meditar</a:t>
            </a:r>
            <a:r>
              <a:rPr lang="es-ES" sz="2800" dirty="0">
                <a:latin typeface="Tahoma" panose="020B0604030504040204" pitchFamily="34" charset="0"/>
                <a:ea typeface="Tahoma" panose="020B0604030504040204" pitchFamily="34" charset="0"/>
                <a:cs typeface="Tahoma" panose="020B0604030504040204" pitchFamily="34" charset="0"/>
              </a:rPr>
              <a:t> mucho en su Palabra, especialmente acerca de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escenas del juicio</a:t>
            </a:r>
            <a:r>
              <a:rPr lang="es-ES" sz="2800" dirty="0">
                <a:latin typeface="Tahoma" panose="020B0604030504040204" pitchFamily="34" charset="0"/>
                <a:ea typeface="Tahoma" panose="020B0604030504040204" pitchFamily="34" charset="0"/>
                <a:cs typeface="Tahoma" panose="020B0604030504040204" pitchFamily="34" charset="0"/>
              </a:rPr>
              <a:t>. Debemos tratar de adquirir actualmente una experiencia profunda y viva en las cosas de Dios, sin perder un solo instante. En torno nuestro se están cumpliendo acontecimientos de vital importancia; nos encontramos en el terreno encantado de Satanás.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74392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457CD19-6F1A-E93E-AEFF-0D675A65333A}"/>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4069F3FA-F2C7-497E-05CE-309A0E73891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55D79C8-3D87-D89F-7110-72DA3FA5FA1D}"/>
              </a:ext>
            </a:extLst>
          </p:cNvPr>
          <p:cNvSpPr txBox="1"/>
          <p:nvPr/>
        </p:nvSpPr>
        <p:spPr>
          <a:xfrm>
            <a:off x="2557178" y="2889749"/>
            <a:ext cx="7077643"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En el camino hacia el Cielo, muchos caerán en las trampas del enemigo. </a:t>
            </a:r>
            <a:r>
              <a:rPr lang="es-ES" sz="2800" b="1" dirty="0">
                <a:latin typeface="Tahoma" panose="020B0604030504040204" pitchFamily="34" charset="0"/>
                <a:ea typeface="Tahoma" panose="020B0604030504040204" pitchFamily="34" charset="0"/>
                <a:cs typeface="Tahoma" panose="020B0604030504040204" pitchFamily="34" charset="0"/>
              </a:rPr>
              <a:t>¿Hay esperanza para aquellos que se alejan del Señor? ¿Qué deben hacer? ¿Qué hará Dios si vuelven a él? </a:t>
            </a:r>
            <a:r>
              <a:rPr lang="es-ES" sz="2800" dirty="0">
                <a:latin typeface="Tahoma" panose="020B0604030504040204" pitchFamily="34" charset="0"/>
                <a:ea typeface="Tahoma" panose="020B0604030504040204" pitchFamily="34" charset="0"/>
                <a:cs typeface="Tahoma" panose="020B0604030504040204" pitchFamily="34" charset="0"/>
              </a:rPr>
              <a:t>(ver p. 73).</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10E1888-D9E3-B697-ADA2-BB6932AE84A3}"/>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3</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937827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B03D302-05B4-E65F-6F9F-00B1495BC9A7}"/>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5BE1CF2E-71CF-04DF-0368-68277D3E58E6}"/>
              </a:ext>
            </a:extLst>
          </p:cNvPr>
          <p:cNvSpPr/>
          <p:nvPr/>
        </p:nvSpPr>
        <p:spPr>
          <a:xfrm>
            <a:off x="1045534" y="1457793"/>
            <a:ext cx="10100931" cy="394241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4624E9A-92BC-FB9E-7CA8-BEC20039B2B9}"/>
              </a:ext>
            </a:extLst>
          </p:cNvPr>
          <p:cNvSpPr txBox="1"/>
          <p:nvPr/>
        </p:nvSpPr>
        <p:spPr>
          <a:xfrm>
            <a:off x="1825051" y="2090171"/>
            <a:ext cx="8541896"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Hombres de edad, que fueron una vez honrados por Dios, pueden haber manchado sus almas y sacrificado la virtud sobre el altar de la concupiscencia; pero si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abandonan el pecado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a su Dios, sigue habiendo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para ellos.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935148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4FF5B67-FBCC-4674-2C52-5B6467E0B43D}"/>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F548AB1F-CCBE-F252-DE11-E2DEDA2C0635}"/>
              </a:ext>
            </a:extLst>
          </p:cNvPr>
          <p:cNvSpPr/>
          <p:nvPr/>
        </p:nvSpPr>
        <p:spPr>
          <a:xfrm>
            <a:off x="1045534" y="1182349"/>
            <a:ext cx="10100931" cy="449330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01D9F75-72BF-B13F-FBC8-69C5BE32B723}"/>
              </a:ext>
            </a:extLst>
          </p:cNvPr>
          <p:cNvSpPr txBox="1"/>
          <p:nvPr/>
        </p:nvSpPr>
        <p:spPr>
          <a:xfrm>
            <a:off x="1796163" y="1443841"/>
            <a:ext cx="8599671"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que declara: “Sé fiel hasta la muerte, y yo te daré la corona de la vida” (</a:t>
            </a:r>
            <a:r>
              <a:rPr lang="es-ES" sz="2800" dirty="0" err="1">
                <a:latin typeface="Tahoma" panose="020B0604030504040204" pitchFamily="34" charset="0"/>
                <a:ea typeface="Tahoma" panose="020B0604030504040204" pitchFamily="34" charset="0"/>
                <a:cs typeface="Tahoma" panose="020B0604030504040204" pitchFamily="34" charset="0"/>
              </a:rPr>
              <a:t>Apoc</a:t>
            </a:r>
            <a:r>
              <a:rPr lang="es-ES" sz="2800" dirty="0">
                <a:latin typeface="Tahoma" panose="020B0604030504040204" pitchFamily="34" charset="0"/>
                <a:ea typeface="Tahoma" panose="020B0604030504040204" pitchFamily="34" charset="0"/>
                <a:cs typeface="Tahoma" panose="020B0604030504040204" pitchFamily="34" charset="0"/>
              </a:rPr>
              <a:t>. 2:10), formula también esta invitación: “Deje el impío su camino, y el hombre inicuo sus pensamientos; y vuélvase a Jehová, el cual tendrá de él misericordia, y al Dios nuestro, el cual será amplio en perdonar” (Isa. 55:7). Dios aborrece el pecado, pero ama al pecador. Declara: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su rebelión, </a:t>
            </a:r>
            <a:r>
              <a:rPr lang="es-ES" sz="2800" dirty="0" err="1">
                <a:latin typeface="Tahoma" panose="020B0604030504040204" pitchFamily="34" charset="0"/>
                <a:ea typeface="Tahoma" panose="020B0604030504040204" pitchFamily="34" charset="0"/>
                <a:cs typeface="Tahoma" panose="020B0604030504040204" pitchFamily="34" charset="0"/>
              </a:rPr>
              <a:t>amarélos</a:t>
            </a:r>
            <a:r>
              <a:rPr lang="es-ES" sz="2800" dirty="0">
                <a:latin typeface="Tahoma" panose="020B0604030504040204" pitchFamily="34" charset="0"/>
                <a:ea typeface="Tahoma" panose="020B0604030504040204" pitchFamily="34" charset="0"/>
                <a:cs typeface="Tahoma" panose="020B0604030504040204" pitchFamily="34" charset="0"/>
              </a:rPr>
              <a:t> de voluntad” (Ose. 14:4).</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7750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1D7037DA-CE61-F0D7-06A7-DD7E4809A73F}"/>
              </a:ext>
            </a:extLst>
          </p:cNvPr>
          <p:cNvSpPr/>
          <p:nvPr/>
        </p:nvSpPr>
        <p:spPr>
          <a:xfrm>
            <a:off x="1045534" y="1457793"/>
            <a:ext cx="10100931" cy="394241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4FBB223A-8F93-2ADD-02BF-4BBDF194677D}"/>
              </a:ext>
            </a:extLst>
          </p:cNvPr>
          <p:cNvSpPr txBox="1"/>
          <p:nvPr/>
        </p:nvSpPr>
        <p:spPr>
          <a:xfrm>
            <a:off x="1825051" y="2090171"/>
            <a:ext cx="8541896"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Hombres de edad, que fueron una vez honrados por Dios, pueden haber manchado sus almas y sacrificado la virtud sobre el altar de la concupiscencia; pero si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se arrepienten</a:t>
            </a:r>
            <a:r>
              <a:rPr lang="es-ES" sz="2800" dirty="0">
                <a:latin typeface="Tahoma" panose="020B0604030504040204" pitchFamily="34" charset="0"/>
                <a:ea typeface="Tahoma" panose="020B0604030504040204" pitchFamily="34" charset="0"/>
                <a:cs typeface="Tahoma" panose="020B0604030504040204" pitchFamily="34" charset="0"/>
              </a:rPr>
              <a:t>, abandonan el pecado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se vuelven</a:t>
            </a:r>
            <a:r>
              <a:rPr lang="es-ES" sz="2800" dirty="0">
                <a:latin typeface="Tahoma" panose="020B0604030504040204" pitchFamily="34" charset="0"/>
                <a:ea typeface="Tahoma" panose="020B0604030504040204" pitchFamily="34" charset="0"/>
                <a:cs typeface="Tahoma" panose="020B0604030504040204" pitchFamily="34" charset="0"/>
              </a:rPr>
              <a:t> a su Dios, sigue habiendo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esperanza</a:t>
            </a:r>
            <a:r>
              <a:rPr lang="es-ES" sz="2800" dirty="0">
                <a:latin typeface="Tahoma" panose="020B0604030504040204" pitchFamily="34" charset="0"/>
                <a:ea typeface="Tahoma" panose="020B0604030504040204" pitchFamily="34" charset="0"/>
                <a:cs typeface="Tahoma" panose="020B0604030504040204" pitchFamily="34" charset="0"/>
              </a:rPr>
              <a:t> para ellos.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09128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59852DF7-73A5-7E20-5F2C-AFA0739A3853}"/>
              </a:ext>
            </a:extLst>
          </p:cNvPr>
          <p:cNvSpPr/>
          <p:nvPr/>
        </p:nvSpPr>
        <p:spPr>
          <a:xfrm>
            <a:off x="1045534" y="1182349"/>
            <a:ext cx="10100931" cy="449330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2119302-A7A6-ED4A-17E9-79BFADE9AB4C}"/>
              </a:ext>
            </a:extLst>
          </p:cNvPr>
          <p:cNvSpPr txBox="1"/>
          <p:nvPr/>
        </p:nvSpPr>
        <p:spPr>
          <a:xfrm>
            <a:off x="1796163" y="1443841"/>
            <a:ext cx="8599671"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que declara: “Sé fiel hasta la muerte, y yo te daré la corona de la vida” (</a:t>
            </a:r>
            <a:r>
              <a:rPr lang="es-ES" sz="2800" dirty="0" err="1">
                <a:latin typeface="Tahoma" panose="020B0604030504040204" pitchFamily="34" charset="0"/>
                <a:ea typeface="Tahoma" panose="020B0604030504040204" pitchFamily="34" charset="0"/>
                <a:cs typeface="Tahoma" panose="020B0604030504040204" pitchFamily="34" charset="0"/>
              </a:rPr>
              <a:t>Apoc</a:t>
            </a:r>
            <a:r>
              <a:rPr lang="es-ES" sz="2800" dirty="0">
                <a:latin typeface="Tahoma" panose="020B0604030504040204" pitchFamily="34" charset="0"/>
                <a:ea typeface="Tahoma" panose="020B0604030504040204" pitchFamily="34" charset="0"/>
                <a:cs typeface="Tahoma" panose="020B0604030504040204" pitchFamily="34" charset="0"/>
              </a:rPr>
              <a:t>. 2:10), formula también esta invitación: “Deje el impío su camino, y el hombre inicuo sus pensamientos; y vuélvase a Jehová, el cual tendrá de él misericordia, y al Dios nuestro, el cual será amplio en perdonar” (Isa. 55:7). Dios aborrece el pecado, pero ama al pecador. Declara: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Yo medicinaré</a:t>
            </a:r>
            <a:r>
              <a:rPr lang="es-ES" sz="2800" dirty="0">
                <a:latin typeface="Tahoma" panose="020B0604030504040204" pitchFamily="34" charset="0"/>
                <a:ea typeface="Tahoma" panose="020B0604030504040204" pitchFamily="34" charset="0"/>
                <a:cs typeface="Tahoma" panose="020B0604030504040204" pitchFamily="34" charset="0"/>
              </a:rPr>
              <a:t> su rebelión, </a:t>
            </a:r>
            <a:r>
              <a:rPr lang="es-ES" sz="2800" dirty="0" err="1">
                <a:latin typeface="Tahoma" panose="020B0604030504040204" pitchFamily="34" charset="0"/>
                <a:ea typeface="Tahoma" panose="020B0604030504040204" pitchFamily="34" charset="0"/>
                <a:cs typeface="Tahoma" panose="020B0604030504040204" pitchFamily="34" charset="0"/>
              </a:rPr>
              <a:t>amarélos</a:t>
            </a:r>
            <a:r>
              <a:rPr lang="es-ES" sz="2800" dirty="0">
                <a:latin typeface="Tahoma" panose="020B0604030504040204" pitchFamily="34" charset="0"/>
                <a:ea typeface="Tahoma" panose="020B0604030504040204" pitchFamily="34" charset="0"/>
                <a:cs typeface="Tahoma" panose="020B0604030504040204" pitchFamily="34" charset="0"/>
              </a:rPr>
              <a:t> de voluntad” (Ose. 14:4).</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72293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5EEA2C-121C-70C0-7953-ADAAE4311D8C}"/>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A094ABC-F890-2363-11DB-05C40B5C0350}"/>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7BE4A99-5129-B4E3-BDEE-2CC5313490AC}"/>
              </a:ext>
            </a:extLst>
          </p:cNvPr>
          <p:cNvSpPr txBox="1"/>
          <p:nvPr/>
        </p:nvSpPr>
        <p:spPr>
          <a:xfrm>
            <a:off x="2510482" y="2732644"/>
            <a:ext cx="7171036"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obra terminará, no por nuestro esfuerzo, sino por la acción y la presencia del Espíritu Santo</a:t>
            </a:r>
            <a:r>
              <a:rPr lang="es-ES" sz="2800" b="1" dirty="0">
                <a:latin typeface="Tahoma" panose="020B0604030504040204" pitchFamily="34" charset="0"/>
                <a:ea typeface="Tahoma" panose="020B0604030504040204" pitchFamily="34" charset="0"/>
                <a:cs typeface="Tahoma" panose="020B0604030504040204" pitchFamily="34" charset="0"/>
              </a:rPr>
              <a:t>. ¿Cómo y por qué debemos orar?</a:t>
            </a:r>
            <a:r>
              <a:rPr lang="es-ES" sz="2800" dirty="0">
                <a:latin typeface="Tahoma" panose="020B0604030504040204" pitchFamily="34" charset="0"/>
                <a:ea typeface="Tahoma" panose="020B0604030504040204" pitchFamily="34" charset="0"/>
                <a:cs typeface="Tahoma" panose="020B0604030504040204" pitchFamily="34" charset="0"/>
              </a:rPr>
              <a:t> (ver p. 73).</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4B9B1B9-2D4B-1782-4256-27D4D468DFB7}"/>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4</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321826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86EF914-E58F-B758-DE3C-4C757FEB0409}"/>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8796BA3D-3FD3-0E1D-9C7E-FF5AF57C43B5}"/>
              </a:ext>
            </a:extLst>
          </p:cNvPr>
          <p:cNvSpPr/>
          <p:nvPr/>
        </p:nvSpPr>
        <p:spPr>
          <a:xfrm>
            <a:off x="1045534" y="1182349"/>
            <a:ext cx="10100931" cy="449330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AD6C407A-D12C-4859-2486-3A0C416426E3}"/>
              </a:ext>
            </a:extLst>
          </p:cNvPr>
          <p:cNvSpPr txBox="1"/>
          <p:nvPr/>
        </p:nvSpPr>
        <p:spPr>
          <a:xfrm>
            <a:off x="1431559" y="1443841"/>
            <a:ext cx="9328880"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No podemos depender de la forma o de la maquinaria externa. Lo que necesitamos es la influencia vivificante del Santo Espíritu de Dios. “No con ejército, ni con fuerza, sino con mi Espíritu, ha dicho Jehová de los ejércitos” (Zac. 4:6).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actuando de acuerdo con vuestras oraciones. Mientras, oren, crean y confíen en Dios. Es el tiempo de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en el cual el Señor otorgará liberalmente su Espíritu. Sean fervientes en la oración y vigilantes en el Espíritu.</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15794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DA951662-D939-A125-0FD7-23598935CB8D}"/>
              </a:ext>
            </a:extLst>
          </p:cNvPr>
          <p:cNvSpPr/>
          <p:nvPr/>
        </p:nvSpPr>
        <p:spPr>
          <a:xfrm>
            <a:off x="1045534" y="1182349"/>
            <a:ext cx="10100931" cy="449330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C1C7BF48-7E7B-9BAA-B06D-01792E450A90}"/>
              </a:ext>
            </a:extLst>
          </p:cNvPr>
          <p:cNvSpPr txBox="1"/>
          <p:nvPr/>
        </p:nvSpPr>
        <p:spPr>
          <a:xfrm>
            <a:off x="1431559" y="1443841"/>
            <a:ext cx="9328880"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No podemos depender de la forma o de la maquinaria externa. Lo que necesitamos es la influencia vivificante del Santo Espíritu de Dios. “No con ejército, ni con fuerza, sino con mi Espíritu, ha dicho Jehová de los ejércitos” (Zac. 4:6).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Orad sin cesar</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vigilad</a:t>
            </a:r>
            <a:r>
              <a:rPr lang="es-ES" sz="2800" dirty="0">
                <a:latin typeface="Tahoma" panose="020B0604030504040204" pitchFamily="34" charset="0"/>
                <a:ea typeface="Tahoma" panose="020B0604030504040204" pitchFamily="34" charset="0"/>
                <a:cs typeface="Tahoma" panose="020B0604030504040204" pitchFamily="34" charset="0"/>
              </a:rPr>
              <a:t> actuando de acuerdo con vuestras oraciones. Mientras, oren, crean y confíen en Dios. Es el tiempo de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lluvia tardía</a:t>
            </a:r>
            <a:r>
              <a:rPr lang="es-ES" sz="2800" dirty="0">
                <a:latin typeface="Tahoma" panose="020B0604030504040204" pitchFamily="34" charset="0"/>
                <a:ea typeface="Tahoma" panose="020B0604030504040204" pitchFamily="34" charset="0"/>
                <a:cs typeface="Tahoma" panose="020B0604030504040204" pitchFamily="34" charset="0"/>
              </a:rPr>
              <a:t>, en el cual el Señor otorgará liberalmente su Espíritu. Sean fervientes en la oración y vigilantes en el Espíritu.</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94156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70EE440-1A7E-BEB9-DC54-B36CE0271C9D}"/>
              </a:ext>
            </a:extLst>
          </p:cNvPr>
          <p:cNvSpPr/>
          <p:nvPr/>
        </p:nvSpPr>
        <p:spPr>
          <a:xfrm>
            <a:off x="1203645" y="889787"/>
            <a:ext cx="3220754" cy="1107996"/>
          </a:xfrm>
          <a:prstGeom prst="rect">
            <a:avLst/>
          </a:prstGeom>
          <a:noFill/>
        </p:spPr>
        <p:txBody>
          <a:bodyPr wrap="none" lIns="91440" tIns="45720" rIns="91440" bIns="45720">
            <a:spAutoFit/>
          </a:bodyPr>
          <a:lstStyle/>
          <a:p>
            <a:pPr algn="ctr"/>
            <a:r>
              <a:rPr lang="es-ES" sz="6600" b="0" cap="none" spc="0" dirty="0">
                <a:ln w="0"/>
                <a:solidFill>
                  <a:srgbClr val="BFB34B"/>
                </a:solidFill>
                <a:effectLst>
                  <a:outerShdw blurRad="38100" dist="19050" dir="2700000" algn="tl" rotWithShape="0">
                    <a:schemeClr val="dk1">
                      <a:alpha val="40000"/>
                    </a:schemeClr>
                  </a:outerShdw>
                </a:effectLst>
                <a:latin typeface="Bernard MT Condensed" panose="02050806060905020404" pitchFamily="18" charset="0"/>
              </a:rPr>
              <a:t>Lección 7</a:t>
            </a:r>
          </a:p>
        </p:txBody>
      </p:sp>
      <p:pic>
        <p:nvPicPr>
          <p:cNvPr id="4" name="Imagen 3">
            <a:extLst>
              <a:ext uri="{FF2B5EF4-FFF2-40B4-BE49-F238E27FC236}">
                <a16:creationId xmlns:a16="http://schemas.microsoft.com/office/drawing/2014/main" id="{13A3A798-2E81-F34D-9794-DB82037DB4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645" y="2349319"/>
            <a:ext cx="7672308" cy="957407"/>
          </a:xfrm>
          <a:prstGeom prst="rect">
            <a:avLst/>
          </a:prstGeom>
        </p:spPr>
      </p:pic>
      <p:pic>
        <p:nvPicPr>
          <p:cNvPr id="6" name="Imagen 5">
            <a:extLst>
              <a:ext uri="{FF2B5EF4-FFF2-40B4-BE49-F238E27FC236}">
                <a16:creationId xmlns:a16="http://schemas.microsoft.com/office/drawing/2014/main" id="{7AEF8F43-5F0E-6D90-68AA-BF4BA0F0C8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4399" y="3306726"/>
            <a:ext cx="3047976" cy="882079"/>
          </a:xfrm>
          <a:prstGeom prst="rect">
            <a:avLst/>
          </a:prstGeom>
        </p:spPr>
      </p:pic>
    </p:spTree>
    <p:extLst>
      <p:ext uri="{BB962C8B-B14F-4D97-AF65-F5344CB8AC3E}">
        <p14:creationId xmlns:p14="http://schemas.microsoft.com/office/powerpoint/2010/main" val="1031741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8515EB1-EF4A-01B0-23E5-70A07F30231F}"/>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74DD2F62-A77E-772B-1B5E-B49EB6FC5335}"/>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28A9B34-2FA4-D47B-9943-E7BE56728DBA}"/>
              </a:ext>
            </a:extLst>
          </p:cNvPr>
          <p:cNvSpPr txBox="1"/>
          <p:nvPr/>
        </p:nvSpPr>
        <p:spPr>
          <a:xfrm>
            <a:off x="2092231" y="2674305"/>
            <a:ext cx="8007538" cy="2677656"/>
          </a:xfrm>
          <a:prstGeom prst="rect">
            <a:avLst/>
          </a:prstGeom>
          <a:noFill/>
        </p:spPr>
        <p:txBody>
          <a:bodyPr wrap="square">
            <a:spAutoFit/>
          </a:bodyPr>
          <a:lstStyle/>
          <a:p>
            <a:pPr algn="ctr"/>
            <a:r>
              <a:rPr lang="es-ES" sz="2800" b="1" dirty="0">
                <a:latin typeface="Tahoma" panose="020B0604030504040204" pitchFamily="34" charset="0"/>
                <a:ea typeface="Tahoma" panose="020B0604030504040204" pitchFamily="34" charset="0"/>
                <a:cs typeface="Tahoma" panose="020B0604030504040204" pitchFamily="34" charset="0"/>
              </a:rPr>
              <a:t>¿Por qué los ángeles malvados te rodearán a ti y a tu familia en el tiempo del fin? ¿Cuál es el objetivo de Satanás? ¿Qué harán los ángeles de Dios por aquellos que permanezcan en oración y con los ojos puestos en el Cielo? </a:t>
            </a:r>
            <a:r>
              <a:rPr lang="es-ES" sz="2800" dirty="0">
                <a:latin typeface="Tahoma" panose="020B0604030504040204" pitchFamily="34" charset="0"/>
                <a:ea typeface="Tahoma" panose="020B0604030504040204" pitchFamily="34" charset="0"/>
                <a:cs typeface="Tahoma" panose="020B0604030504040204" pitchFamily="34" charset="0"/>
              </a:rPr>
              <a:t>(ver p. 73).</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F60F5426-5A0E-DFBF-0907-A0FD3DD7EEC5}"/>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5</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1240130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4075A73-3D86-9B8E-C2A4-3DE1A9DF6251}"/>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2C98A5FE-03AE-503E-F63A-3700771B67B0}"/>
              </a:ext>
            </a:extLst>
          </p:cNvPr>
          <p:cNvSpPr/>
          <p:nvPr/>
        </p:nvSpPr>
        <p:spPr>
          <a:xfrm>
            <a:off x="1045534" y="873177"/>
            <a:ext cx="10100931" cy="511164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8E8EA68A-218D-2CE0-F229-3EE1703FEDF8}"/>
              </a:ext>
            </a:extLst>
          </p:cNvPr>
          <p:cNvSpPr txBox="1"/>
          <p:nvPr/>
        </p:nvSpPr>
        <p:spPr>
          <a:xfrm>
            <a:off x="1314137" y="1228397"/>
            <a:ext cx="9563724"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Los ángeles malos los rodeaban,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dirty="0">
                <a:latin typeface="Tahoma" panose="020B0604030504040204" pitchFamily="34" charset="0"/>
                <a:ea typeface="Tahoma" panose="020B0604030504040204" pitchFamily="34" charset="0"/>
                <a:cs typeface="Tahoma" panose="020B0604030504040204" pitchFamily="34" charset="0"/>
              </a:rPr>
              <a:t> con tinieblas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la vista de Jesús y para que sus ojos se fijaran en la oscuridad que los rodeaba, a fin de inducirlos a desconfiar de Dios y murmurar contra él. Su única salvaguardia consistía en mantener los ojos alzados al cielo, pues los ángeles de Dios estaban encargados del pueblo escogido y, mientras que la ponzoñosa atmósfera de los malos ángeles circundaba y oprimía a las ansiosas almas,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batían sin cesar las alas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las densas tinieblas.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79300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5F158951-69C2-6A53-0EF6-EF35D4EF0C68}"/>
              </a:ext>
            </a:extLst>
          </p:cNvPr>
          <p:cNvSpPr/>
          <p:nvPr/>
        </p:nvSpPr>
        <p:spPr>
          <a:xfrm>
            <a:off x="1045534" y="873177"/>
            <a:ext cx="10100931" cy="511164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2C4CA29-A1AF-A83F-5B6C-7B06FEC3D5DD}"/>
              </a:ext>
            </a:extLst>
          </p:cNvPr>
          <p:cNvSpPr txBox="1"/>
          <p:nvPr/>
        </p:nvSpPr>
        <p:spPr>
          <a:xfrm>
            <a:off x="1314137" y="1228397"/>
            <a:ext cx="9563724"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Los ángeles malos los rodeaban,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oprimiéndolos</a:t>
            </a:r>
            <a:r>
              <a:rPr lang="es-ES" sz="2800" dirty="0">
                <a:latin typeface="Tahoma" panose="020B0604030504040204" pitchFamily="34" charset="0"/>
                <a:ea typeface="Tahoma" panose="020B0604030504040204" pitchFamily="34" charset="0"/>
                <a:cs typeface="Tahoma" panose="020B0604030504040204" pitchFamily="34" charset="0"/>
              </a:rPr>
              <a:t> con tinieblas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ocultarles</a:t>
            </a:r>
            <a:r>
              <a:rPr lang="es-ES" sz="2800" dirty="0">
                <a:latin typeface="Tahoma" panose="020B0604030504040204" pitchFamily="34" charset="0"/>
                <a:ea typeface="Tahoma" panose="020B0604030504040204" pitchFamily="34" charset="0"/>
                <a:cs typeface="Tahoma" panose="020B0604030504040204" pitchFamily="34" charset="0"/>
              </a:rPr>
              <a:t> la vista de Jesús y para que sus ojos se fijaran en la oscuridad que los rodeaba, a fin de inducirlos a desconfiar de Dios y murmurar contra él. Su única salvaguardia consistía en mantener los ojos alzados al cielo, pues los ángeles de Dios estaban encargados del pueblo escogido y, mientras que la ponzoñosa atmósfera de los malos ángeles circundaba y oprimía a las ansiosas almas,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ángeles celestiales</a:t>
            </a:r>
            <a:r>
              <a:rPr lang="es-ES" sz="2800" dirty="0">
                <a:latin typeface="Tahoma" panose="020B0604030504040204" pitchFamily="34" charset="0"/>
                <a:ea typeface="Tahoma" panose="020B0604030504040204" pitchFamily="34" charset="0"/>
                <a:cs typeface="Tahoma" panose="020B0604030504040204" pitchFamily="34" charset="0"/>
              </a:rPr>
              <a:t> batían sin cesar las alas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disipar</a:t>
            </a:r>
            <a:r>
              <a:rPr lang="es-ES" sz="2800" dirty="0">
                <a:latin typeface="Tahoma" panose="020B0604030504040204" pitchFamily="34" charset="0"/>
                <a:ea typeface="Tahoma" panose="020B0604030504040204" pitchFamily="34" charset="0"/>
                <a:cs typeface="Tahoma" panose="020B0604030504040204" pitchFamily="34" charset="0"/>
              </a:rPr>
              <a:t> las densas tinieblas.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05191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949D60D-E9FB-F2D9-A777-181D445F820F}"/>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07137E7A-2209-B7FF-3A19-593EB6A63B0C}"/>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4BD701E9-FCAA-64C8-5C70-E85152190F60}"/>
              </a:ext>
            </a:extLst>
          </p:cNvPr>
          <p:cNvSpPr txBox="1"/>
          <p:nvPr/>
        </p:nvSpPr>
        <p:spPr>
          <a:xfrm>
            <a:off x="2275714" y="2736502"/>
            <a:ext cx="7640571" cy="1384995"/>
          </a:xfrm>
          <a:prstGeom prst="rect">
            <a:avLst/>
          </a:prstGeom>
          <a:noFill/>
        </p:spPr>
        <p:txBody>
          <a:bodyPr wrap="square">
            <a:spAutoFit/>
          </a:bodyPr>
          <a:lstStyle/>
          <a:p>
            <a:pPr algn="ctr"/>
            <a:r>
              <a:rPr lang="es-ES" sz="2800" b="1" dirty="0">
                <a:latin typeface="Tahoma" panose="020B0604030504040204" pitchFamily="34" charset="0"/>
                <a:ea typeface="Tahoma" panose="020B0604030504040204" pitchFamily="34" charset="0"/>
                <a:cs typeface="Tahoma" panose="020B0604030504040204" pitchFamily="34" charset="0"/>
              </a:rPr>
              <a:t>¿Qué les sucederá a aquellos que sean descuidados y permanezcan indiferentes? </a:t>
            </a:r>
            <a:r>
              <a:rPr lang="es-ES" sz="2800" dirty="0">
                <a:latin typeface="Tahoma" panose="020B0604030504040204" pitchFamily="34" charset="0"/>
                <a:ea typeface="Tahoma" panose="020B0604030504040204" pitchFamily="34" charset="0"/>
                <a:cs typeface="Tahoma" panose="020B0604030504040204" pitchFamily="34" charset="0"/>
              </a:rPr>
              <a:t>(ver p. 73).</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8F6C59D-16D1-8387-3A5A-FADC6F5D9835}"/>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6</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7133836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DC5FDB6B-A956-3CA5-0894-C84F0E97A099}"/>
              </a:ext>
            </a:extLst>
          </p:cNvPr>
          <p:cNvSpPr/>
          <p:nvPr/>
        </p:nvSpPr>
        <p:spPr>
          <a:xfrm>
            <a:off x="931888" y="783236"/>
            <a:ext cx="10328223" cy="529152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598BA9A-B97C-916C-CCE9-06645FF47418}"/>
              </a:ext>
            </a:extLst>
          </p:cNvPr>
          <p:cNvSpPr txBox="1"/>
          <p:nvPr/>
        </p:nvSpPr>
        <p:spPr>
          <a:xfrm>
            <a:off x="1264780" y="1012954"/>
            <a:ext cx="9662438"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Vi que algunos no participaban en esta obra de acongojada demanda, sino que se mostraban indiferentes y negligentes, sin cuidarse de resistir a las tinieblas que los envolvían, y estas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encerraban</a:t>
            </a:r>
            <a:r>
              <a:rPr lang="es-ES" sz="2800" dirty="0">
                <a:latin typeface="Tahoma" panose="020B0604030504040204" pitchFamily="34" charset="0"/>
                <a:ea typeface="Tahoma" panose="020B0604030504040204" pitchFamily="34" charset="0"/>
                <a:cs typeface="Tahoma" panose="020B0604030504040204" pitchFamily="34" charset="0"/>
              </a:rPr>
              <a:t> como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nube densa</a:t>
            </a:r>
            <a:r>
              <a:rPr lang="es-ES" sz="2800" dirty="0">
                <a:latin typeface="Tahoma" panose="020B0604030504040204" pitchFamily="34" charset="0"/>
                <a:ea typeface="Tahoma" panose="020B0604030504040204" pitchFamily="34" charset="0"/>
                <a:cs typeface="Tahoma" panose="020B0604030504040204" pitchFamily="34" charset="0"/>
              </a:rPr>
              <a:t>. Los ángeles de Dios se apartaron de ellos y acudieron en auxilio de los que anhelosamente oraban. Vi ángeles de Dios que se apresuraban a auxiliar a cuantos se empeñaban en resistir con todas sus fuerzas a los ángeles malos y procuraban ayudarse a sí mismos invocando perseverantemente a Dios. </a:t>
            </a:r>
          </a:p>
          <a:p>
            <a:pPr algn="ctr"/>
            <a:r>
              <a:rPr lang="es-ES" sz="2800" dirty="0">
                <a:latin typeface="Tahoma" panose="020B0604030504040204" pitchFamily="34" charset="0"/>
                <a:ea typeface="Tahoma" panose="020B0604030504040204" pitchFamily="34" charset="0"/>
                <a:cs typeface="Tahoma" panose="020B0604030504040204" pitchFamily="34" charset="0"/>
              </a:rPr>
              <a:t>Pero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nada hicieron</a:t>
            </a:r>
            <a:r>
              <a:rPr lang="es-ES" sz="2800" dirty="0">
                <a:latin typeface="Tahoma" panose="020B0604030504040204" pitchFamily="34" charset="0"/>
                <a:ea typeface="Tahoma" panose="020B0604030504040204" pitchFamily="34" charset="0"/>
                <a:cs typeface="Tahoma" panose="020B0604030504040204" pitchFamily="34" charset="0"/>
              </a:rPr>
              <a:t> sus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ángeles</a:t>
            </a:r>
            <a:r>
              <a:rPr lang="es-ES" sz="2800" dirty="0">
                <a:latin typeface="Tahoma" panose="020B0604030504040204" pitchFamily="34" charset="0"/>
                <a:ea typeface="Tahoma" panose="020B0604030504040204" pitchFamily="34" charset="0"/>
                <a:cs typeface="Tahoma" panose="020B0604030504040204" pitchFamily="34" charset="0"/>
              </a:rPr>
              <a:t> por quienes no procuraban ayudarse a sí mismos, y los perdí de vista.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246070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0EB302A-FF41-04C5-1D68-D89DED77740E}"/>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7970ABA3-C93C-51FB-46BB-66FD1076AC05}"/>
              </a:ext>
            </a:extLst>
          </p:cNvPr>
          <p:cNvSpPr/>
          <p:nvPr/>
        </p:nvSpPr>
        <p:spPr>
          <a:xfrm>
            <a:off x="931888" y="783236"/>
            <a:ext cx="10328223" cy="529152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EE44999-1A49-55A3-8B8E-0845B44294D1}"/>
              </a:ext>
            </a:extLst>
          </p:cNvPr>
          <p:cNvSpPr txBox="1"/>
          <p:nvPr/>
        </p:nvSpPr>
        <p:spPr>
          <a:xfrm>
            <a:off x="1264780" y="1012954"/>
            <a:ext cx="9662438"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Vi que algunos no participaban en esta obra de acongojada demanda, sino que se mostraban indiferentes y negligentes, sin cuidarse de resistir a las tinieblas que los envolvían, y estas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como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Los ángeles de Dios se apartaron de ellos y acudieron en auxilio de los que anhelosamente oraban. Vi ángeles de Dios que se apresuraban a auxiliar a cuantos se empeñaban en resistir con todas sus fuerzas a los ángeles malos y procuraban ayudarse a sí mismos invocando perseverantemente a Dios. </a:t>
            </a:r>
          </a:p>
          <a:p>
            <a:pPr algn="ctr"/>
            <a:r>
              <a:rPr lang="es-ES" sz="2800" dirty="0">
                <a:latin typeface="Tahoma" panose="020B0604030504040204" pitchFamily="34" charset="0"/>
                <a:ea typeface="Tahoma" panose="020B0604030504040204" pitchFamily="34" charset="0"/>
                <a:cs typeface="Tahoma" panose="020B0604030504040204" pitchFamily="34" charset="0"/>
              </a:rPr>
              <a:t>Pero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sus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por quienes no procuraban ayudarse a sí mismos, y los perdí de vista.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466569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0081964E-260D-E927-D7E6-27C0928B30B9}"/>
              </a:ext>
            </a:extLst>
          </p:cNvPr>
          <p:cNvSpPr/>
          <p:nvPr/>
        </p:nvSpPr>
        <p:spPr>
          <a:xfrm>
            <a:off x="3999479" y="1863699"/>
            <a:ext cx="7651568" cy="3919509"/>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2E4A765A-A621-42CE-AA42-87DE2B858DA3}"/>
              </a:ext>
            </a:extLst>
          </p:cNvPr>
          <p:cNvSpPr txBox="1"/>
          <p:nvPr/>
        </p:nvSpPr>
        <p:spPr>
          <a:xfrm>
            <a:off x="4376334" y="2168112"/>
            <a:ext cx="6897858" cy="3046988"/>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En el relato bíblico, Jacob y Esaú representan dos clases: justos e impíos. Jacob “se aferró firmemente del ángel en su aflicción, y no lo dejó partir” (p. 74). Fue puesto a prueba antes de recibir la victoria. </a:t>
            </a:r>
            <a:r>
              <a:rPr lang="es-ES" sz="2400" b="1" dirty="0">
                <a:latin typeface="Tahoma" panose="020B0604030504040204" pitchFamily="34" charset="0"/>
                <a:ea typeface="Tahoma" panose="020B0604030504040204" pitchFamily="34" charset="0"/>
                <a:cs typeface="Tahoma" panose="020B0604030504040204" pitchFamily="34" charset="0"/>
              </a:rPr>
              <a:t>¿Cómo se están preparando tú y tu familia para los momentos finales de este mundo? ¿Se mantendrán firmes cuando llegue el tiempo de angustia?</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AC3A945F-0AC2-EE7E-D7BA-FC451512E11F}"/>
              </a:ext>
            </a:extLst>
          </p:cNvPr>
          <p:cNvSpPr/>
          <p:nvPr/>
        </p:nvSpPr>
        <p:spPr>
          <a:xfrm>
            <a:off x="3999479" y="940369"/>
            <a:ext cx="4760969" cy="923330"/>
          </a:xfrm>
          <a:prstGeom prst="rect">
            <a:avLst/>
          </a:prstGeom>
          <a:noFill/>
        </p:spPr>
        <p:txBody>
          <a:bodyPr wrap="square" lIns="91440" tIns="45720" rIns="91440" bIns="45720">
            <a:spAutoFit/>
          </a:bodyPr>
          <a:lstStyle/>
          <a:p>
            <a:pPr algn="ctr"/>
            <a:r>
              <a:rPr lang="es-ES" sz="5400" dirty="0">
                <a:ln w="0">
                  <a:solidFill>
                    <a:srgbClr val="BFB34B"/>
                  </a:solidFill>
                </a:ln>
                <a:solidFill>
                  <a:srgbClr val="BDAE48"/>
                </a:solidFill>
                <a:effectLst>
                  <a:outerShdw blurRad="38100" dist="19050" dir="2700000" algn="tl" rotWithShape="0">
                    <a:schemeClr val="dk1">
                      <a:alpha val="40000"/>
                    </a:schemeClr>
                  </a:outerShdw>
                </a:effectLst>
                <a:latin typeface="Bernard MT Condensed" panose="02050806060905020404" pitchFamily="18" charset="0"/>
              </a:rPr>
              <a:t>Para reflexionar</a:t>
            </a:r>
          </a:p>
        </p:txBody>
      </p:sp>
      <p:sp>
        <p:nvSpPr>
          <p:cNvPr id="3" name="CuadroTexto 2">
            <a:extLst>
              <a:ext uri="{FF2B5EF4-FFF2-40B4-BE49-F238E27FC236}">
                <a16:creationId xmlns:a16="http://schemas.microsoft.com/office/drawing/2014/main" id="{B57DD2D4-A5EB-0D78-A30F-E6D34AC330E5}"/>
              </a:ext>
            </a:extLst>
          </p:cNvPr>
          <p:cNvSpPr txBox="1"/>
          <p:nvPr/>
        </p:nvSpPr>
        <p:spPr>
          <a:xfrm>
            <a:off x="4778513" y="5103412"/>
            <a:ext cx="6093500" cy="923330"/>
          </a:xfrm>
          <a:prstGeom prst="rect">
            <a:avLst/>
          </a:prstGeom>
          <a:noFill/>
        </p:spPr>
        <p:txBody>
          <a:bodyPr wrap="square">
            <a:spAutoFit/>
          </a:bodyPr>
          <a:lstStyle/>
          <a:p>
            <a:r>
              <a:rPr lang="en-US" dirty="0"/>
              <a:t>______________________________________________________________________________________________________ ___________________________________________________</a:t>
            </a:r>
          </a:p>
        </p:txBody>
      </p:sp>
    </p:spTree>
    <p:extLst>
      <p:ext uri="{BB962C8B-B14F-4D97-AF65-F5344CB8AC3E}">
        <p14:creationId xmlns:p14="http://schemas.microsoft.com/office/powerpoint/2010/main" val="786876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390686D3-D1D9-2807-84B2-0F36CB5875B6}"/>
              </a:ext>
            </a:extLst>
          </p:cNvPr>
          <p:cNvSpPr/>
          <p:nvPr/>
        </p:nvSpPr>
        <p:spPr>
          <a:xfrm>
            <a:off x="3987904" y="1499016"/>
            <a:ext cx="7651568" cy="4318917"/>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F10F5CF-B076-0FCE-5910-C040259FABE8}"/>
              </a:ext>
            </a:extLst>
          </p:cNvPr>
          <p:cNvSpPr txBox="1"/>
          <p:nvPr/>
        </p:nvSpPr>
        <p:spPr>
          <a:xfrm>
            <a:off x="4511503" y="1765648"/>
            <a:ext cx="6604370" cy="3785652"/>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El patriarca se aferró firmemente del ángel en su aflicción, y no lo dejó partir. Mientras le suplicaba con lágrimas, este le recordó sus errores pasados y trató de librarse de él, para probarlo. Así también serán probados los justos en el día de su angustia, para que manifiesten la fortaleza de su fe, su perseverancia e inconmovible confianza en el poder de Dios para librarlos.</a:t>
            </a:r>
          </a:p>
          <a:p>
            <a:pPr algn="ctr"/>
            <a:r>
              <a:rPr lang="es-ES" sz="2000" dirty="0">
                <a:latin typeface="Tahoma" panose="020B0604030504040204" pitchFamily="34" charset="0"/>
                <a:ea typeface="Tahoma" panose="020B0604030504040204" pitchFamily="34" charset="0"/>
                <a:cs typeface="Tahoma" panose="020B0604030504040204" pitchFamily="34" charset="0"/>
              </a:rPr>
              <a:t>Jacob no quiso desistir. Sabía que Dios era misericordioso y recurrió a su misericordia. Señaló su pasada tristeza por sus errores y su arrepentimiento, e insistió en que se lo librara de las manos de Esaú. Su oración importuna continuó toda la noche.</a:t>
            </a:r>
            <a:endParaRPr lang="en-US" sz="2000" b="1" dirty="0"/>
          </a:p>
        </p:txBody>
      </p:sp>
    </p:spTree>
    <p:extLst>
      <p:ext uri="{BB962C8B-B14F-4D97-AF65-F5344CB8AC3E}">
        <p14:creationId xmlns:p14="http://schemas.microsoft.com/office/powerpoint/2010/main" val="1322971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7B50D9EE-71D9-52A3-BC49-29616593D53B}"/>
              </a:ext>
            </a:extLst>
          </p:cNvPr>
          <p:cNvSpPr/>
          <p:nvPr/>
        </p:nvSpPr>
        <p:spPr>
          <a:xfrm>
            <a:off x="3987904" y="1139252"/>
            <a:ext cx="7651568" cy="4678681"/>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3F9CF1BE-D958-4809-9501-1D101E074452}"/>
              </a:ext>
            </a:extLst>
          </p:cNvPr>
          <p:cNvSpPr txBox="1"/>
          <p:nvPr/>
        </p:nvSpPr>
        <p:spPr>
          <a:xfrm>
            <a:off x="4323921" y="1382286"/>
            <a:ext cx="6979534" cy="4093428"/>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Al recordar sus errores pasados casi se desesperó. Pero sabía que tendría que recibir ayuda de Dios, o si no, perecería. Se aferró fuertemente del ángel e insistió en su pedido con clamores fervientes y angustiosos, hasta que prevaleció. Así ocurrirá con los justos. Cuando recuerden los acontecimientos de su vida pasada, sus esperanzas casi desaparecerán. Pero cuando comprendan que es un caso de vida o muerte, clamarán fervorosamente a Dios y pedirán que tenga en cuenta su tristeza pasada por sus pecados, y su humilde arrepentimiento, y entonces invocarán su promesa: “¿O forzará alguien mi fortaleza? Haga conmigo paz; sí, haga paz conmigo” (Isa. 27:5). Ofrecerán entonces, de día y de noche, sus fervientes peticiones a Dios (p. 74).</a:t>
            </a:r>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26211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CDBD4C9-BB24-AE87-F12F-A82E4304BCED}"/>
              </a:ext>
            </a:extLst>
          </p:cNvPr>
          <p:cNvSpPr txBox="1"/>
          <p:nvPr/>
        </p:nvSpPr>
        <p:spPr>
          <a:xfrm>
            <a:off x="1247553" y="1720840"/>
            <a:ext cx="9696893" cy="3416320"/>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Hasta que el conflicto termine, habrá quienes se aparten de Dios. Satanás ordenará de tal manera las circunstancias que, a menos que seamos guardados por el poder divino, ellas debilitarán casi imperceptiblemente las fortificaciones del alma. Necesitamos preguntar a cada paso: “¿Es este el camino del Señor?”. Mientras dure la vida, habrá necesidad de guardar los afectos y las pasiones con propósito firme. Ni un solo momento podemos estar seguros, a no ser que confiemos en Dios y tengamos nuestra vida escondida en Cristo. La vigilancia y la oración son la salvaguardia de la pureza (p. 72).</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245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5BF9C101-CAE9-C5F3-4536-53882A8F44E6}"/>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48E76D-764B-E501-329B-F9D4EE3EFE45}"/>
              </a:ext>
            </a:extLst>
          </p:cNvPr>
          <p:cNvSpPr txBox="1"/>
          <p:nvPr/>
        </p:nvSpPr>
        <p:spPr>
          <a:xfrm>
            <a:off x="2112836" y="2487039"/>
            <a:ext cx="7966327"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Estamos viviendo los momentos finales de este mundo. Los ángeles están sujetando los cuatro vientos de la Tierra. </a:t>
            </a:r>
            <a:r>
              <a:rPr lang="es-ES" sz="2800" b="1" dirty="0">
                <a:latin typeface="Tahoma" panose="020B0604030504040204" pitchFamily="34" charset="0"/>
                <a:ea typeface="Tahoma" panose="020B0604030504040204" pitchFamily="34" charset="0"/>
                <a:cs typeface="Tahoma" panose="020B0604030504040204" pitchFamily="34" charset="0"/>
              </a:rPr>
              <a:t>¿Qué les dijo el ángel que venía del Oriente a los ángeles que sujetan los cuatro vientos? ¿Cuál es nuestra responsabilidad y cómo debe ser nuestra oración en este tiempo? </a:t>
            </a:r>
            <a:r>
              <a:rPr lang="es-ES" sz="2800" dirty="0">
                <a:latin typeface="Tahoma" panose="020B0604030504040204" pitchFamily="34" charset="0"/>
                <a:ea typeface="Tahoma" panose="020B0604030504040204" pitchFamily="34" charset="0"/>
                <a:cs typeface="Tahoma" panose="020B0604030504040204" pitchFamily="34" charset="0"/>
              </a:rPr>
              <a:t>(ver p. 71).</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C042625-EBD9-73FC-9861-6C2D743E232A}"/>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01</a:t>
            </a:r>
          </a:p>
        </p:txBody>
      </p:sp>
    </p:spTree>
    <p:extLst>
      <p:ext uri="{BB962C8B-B14F-4D97-AF65-F5344CB8AC3E}">
        <p14:creationId xmlns:p14="http://schemas.microsoft.com/office/powerpoint/2010/main" val="36874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75F0D90-CFA6-7438-96F3-AFCEEC453596}"/>
            </a:ext>
          </a:extLst>
        </p:cNvPr>
        <p:cNvGrpSpPr/>
        <p:nvPr/>
      </p:nvGrpSpPr>
      <p:grpSpPr>
        <a:xfrm>
          <a:off x="0" y="0"/>
          <a:ext cx="0" cy="0"/>
          <a:chOff x="0" y="0"/>
          <a:chExt cx="0" cy="0"/>
        </a:xfrm>
      </p:grpSpPr>
      <p:sp>
        <p:nvSpPr>
          <p:cNvPr id="9" name="Rectángulo">
            <a:extLst>
              <a:ext uri="{FF2B5EF4-FFF2-40B4-BE49-F238E27FC236}">
                <a16:creationId xmlns:a16="http://schemas.microsoft.com/office/drawing/2014/main" id="{491564A4-97AC-EAC2-BCFB-968B94D79957}"/>
              </a:ext>
            </a:extLst>
          </p:cNvPr>
          <p:cNvSpPr/>
          <p:nvPr/>
        </p:nvSpPr>
        <p:spPr>
          <a:xfrm>
            <a:off x="1045534" y="1217428"/>
            <a:ext cx="10100931" cy="442314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10" name="CuadroTexto 9">
            <a:extLst>
              <a:ext uri="{FF2B5EF4-FFF2-40B4-BE49-F238E27FC236}">
                <a16:creationId xmlns:a16="http://schemas.microsoft.com/office/drawing/2014/main" id="{7658C37E-AE73-A17B-F74A-22C27D480420}"/>
              </a:ext>
            </a:extLst>
          </p:cNvPr>
          <p:cNvSpPr txBox="1"/>
          <p:nvPr/>
        </p:nvSpPr>
        <p:spPr>
          <a:xfrm>
            <a:off x="1724723" y="1659285"/>
            <a:ext cx="8742552" cy="3539430"/>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profeta vio “cuatro ángeles que estaban sobre los cuatro ángulos de la tierra, deteniendo los cuatro vientos de la tierra, para que no soplase viento sobre la tierra ni sobre la mar, ni sobre ningún árbol”. Otro ángel que ascendía desde el oriente, clamó a ellos diciendo: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a la tierra, ni al mar, ni a los árboles,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__________________</a:t>
            </a:r>
            <a:r>
              <a:rPr lang="es-ES" sz="2800" dirty="0">
                <a:latin typeface="Tahoma" panose="020B0604030504040204" pitchFamily="34" charset="0"/>
                <a:ea typeface="Tahoma" panose="020B0604030504040204" pitchFamily="34" charset="0"/>
                <a:cs typeface="Tahoma" panose="020B0604030504040204" pitchFamily="34" charset="0"/>
              </a:rPr>
              <a:t> a los siervos de nuestro Dios en sus frentes” (</a:t>
            </a:r>
            <a:r>
              <a:rPr lang="es-ES" sz="2800" dirty="0" err="1">
                <a:latin typeface="Tahoma" panose="020B0604030504040204" pitchFamily="34" charset="0"/>
                <a:ea typeface="Tahoma" panose="020B0604030504040204" pitchFamily="34" charset="0"/>
                <a:cs typeface="Tahoma" panose="020B0604030504040204" pitchFamily="34" charset="0"/>
              </a:rPr>
              <a:t>Apoc</a:t>
            </a:r>
            <a:r>
              <a:rPr lang="es-ES" sz="2800" dirty="0">
                <a:latin typeface="Tahoma" panose="020B0604030504040204" pitchFamily="34" charset="0"/>
                <a:ea typeface="Tahoma" panose="020B0604030504040204" pitchFamily="34" charset="0"/>
                <a:cs typeface="Tahoma" panose="020B0604030504040204" pitchFamily="34" charset="0"/>
              </a:rPr>
              <a:t>. 7:1, 3).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61664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882F99E-7D05-2079-5F7B-1BA3E00680B2}"/>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F2F0D38D-3B2F-F7B9-259D-D76B187F866D}"/>
              </a:ext>
            </a:extLst>
          </p:cNvPr>
          <p:cNvSpPr/>
          <p:nvPr/>
        </p:nvSpPr>
        <p:spPr>
          <a:xfrm>
            <a:off x="1072116" y="1217428"/>
            <a:ext cx="10047768" cy="442314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F280119-11ED-0626-D204-0C77061F3F5A}"/>
              </a:ext>
            </a:extLst>
          </p:cNvPr>
          <p:cNvSpPr txBox="1"/>
          <p:nvPr/>
        </p:nvSpPr>
        <p:spPr>
          <a:xfrm>
            <a:off x="1428307" y="1659285"/>
            <a:ext cx="9335385"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Una gran responsabilidad incumbe a los hombres y mujeres que oran en todo el país, para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a Dios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la nube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y nos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algunos años más de gracia en que trabajar para el Maestro. Clamemos a Dios para que sus ángeles retengan los cuatro vientos hasta que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sean enviados a todas partes del mundo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la amonestación contra los que desobedecen la Ley de Jehová.</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44707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ángulo">
            <a:extLst>
              <a:ext uri="{FF2B5EF4-FFF2-40B4-BE49-F238E27FC236}">
                <a16:creationId xmlns:a16="http://schemas.microsoft.com/office/drawing/2014/main" id="{1D348004-446C-9E10-2D39-ECA27ACE4481}"/>
              </a:ext>
            </a:extLst>
          </p:cNvPr>
          <p:cNvSpPr/>
          <p:nvPr/>
        </p:nvSpPr>
        <p:spPr>
          <a:xfrm>
            <a:off x="1045534" y="1217428"/>
            <a:ext cx="10100931" cy="442314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10" name="CuadroTexto 9">
            <a:extLst>
              <a:ext uri="{FF2B5EF4-FFF2-40B4-BE49-F238E27FC236}">
                <a16:creationId xmlns:a16="http://schemas.microsoft.com/office/drawing/2014/main" id="{3C0321DB-2ADB-2408-653A-9A4F97A67629}"/>
              </a:ext>
            </a:extLst>
          </p:cNvPr>
          <p:cNvSpPr txBox="1"/>
          <p:nvPr/>
        </p:nvSpPr>
        <p:spPr>
          <a:xfrm>
            <a:off x="1724723" y="1659285"/>
            <a:ext cx="8742552" cy="3539430"/>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profeta vio “cuatro ángeles que estaban sobre los cuatro ángulos de la tierra, deteniendo los cuatro vientos de la tierra, para que no soplase viento sobre la tierra ni sobre la mar, ni sobre ningún árbol”. Otro ángel que ascendía desde el oriente, clamó a ellos diciendo: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hagáis daño</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a la tierra, ni al mar, ni a los árboles,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hasta que señalemos</a:t>
            </a:r>
            <a:r>
              <a:rPr lang="es-ES" sz="2800" dirty="0">
                <a:latin typeface="Tahoma" panose="020B0604030504040204" pitchFamily="34" charset="0"/>
                <a:ea typeface="Tahoma" panose="020B0604030504040204" pitchFamily="34" charset="0"/>
                <a:cs typeface="Tahoma" panose="020B0604030504040204" pitchFamily="34" charset="0"/>
              </a:rPr>
              <a:t> a los siervos de nuestro Dios en sus frentes” (</a:t>
            </a:r>
            <a:r>
              <a:rPr lang="es-ES" sz="2800" dirty="0" err="1">
                <a:latin typeface="Tahoma" panose="020B0604030504040204" pitchFamily="34" charset="0"/>
                <a:ea typeface="Tahoma" panose="020B0604030504040204" pitchFamily="34" charset="0"/>
                <a:cs typeface="Tahoma" panose="020B0604030504040204" pitchFamily="34" charset="0"/>
              </a:rPr>
              <a:t>Apoc</a:t>
            </a:r>
            <a:r>
              <a:rPr lang="es-ES" sz="2800" dirty="0">
                <a:latin typeface="Tahoma" panose="020B0604030504040204" pitchFamily="34" charset="0"/>
                <a:ea typeface="Tahoma" panose="020B0604030504040204" pitchFamily="34" charset="0"/>
                <a:cs typeface="Tahoma" panose="020B0604030504040204" pitchFamily="34" charset="0"/>
              </a:rPr>
              <a:t>. 7:1, 3).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90344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F099B033-A46E-4732-15C2-44711080A83E}"/>
              </a:ext>
            </a:extLst>
          </p:cNvPr>
          <p:cNvSpPr/>
          <p:nvPr/>
        </p:nvSpPr>
        <p:spPr>
          <a:xfrm>
            <a:off x="1072116" y="1217428"/>
            <a:ext cx="10047768" cy="442314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E944422-06DB-E746-46AC-6B79CFFA3662}"/>
              </a:ext>
            </a:extLst>
          </p:cNvPr>
          <p:cNvSpPr txBox="1"/>
          <p:nvPr/>
        </p:nvSpPr>
        <p:spPr>
          <a:xfrm>
            <a:off x="1428307" y="1659285"/>
            <a:ext cx="9335385"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Una gran responsabilidad incumbe a los hombres y mujeres que oran en todo el país, para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pidan</a:t>
            </a:r>
            <a:r>
              <a:rPr lang="es-ES" sz="2800" dirty="0">
                <a:latin typeface="Tahoma" panose="020B0604030504040204" pitchFamily="34" charset="0"/>
                <a:ea typeface="Tahoma" panose="020B0604030504040204" pitchFamily="34" charset="0"/>
                <a:cs typeface="Tahoma" panose="020B0604030504040204" pitchFamily="34" charset="0"/>
              </a:rPr>
              <a:t> a Dios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rechace</a:t>
            </a:r>
            <a:r>
              <a:rPr lang="es-ES" sz="2800" dirty="0">
                <a:latin typeface="Tahoma" panose="020B0604030504040204" pitchFamily="34" charset="0"/>
                <a:ea typeface="Tahoma" panose="020B0604030504040204" pitchFamily="34" charset="0"/>
                <a:cs typeface="Tahoma" panose="020B0604030504040204" pitchFamily="34" charset="0"/>
              </a:rPr>
              <a:t> la nube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mal</a:t>
            </a:r>
            <a:r>
              <a:rPr lang="es-ES" sz="2800" dirty="0">
                <a:latin typeface="Tahoma" panose="020B0604030504040204" pitchFamily="34" charset="0"/>
                <a:ea typeface="Tahoma" panose="020B0604030504040204" pitchFamily="34" charset="0"/>
                <a:cs typeface="Tahoma" panose="020B0604030504040204" pitchFamily="34" charset="0"/>
              </a:rPr>
              <a:t>, y nos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conceda</a:t>
            </a:r>
            <a:r>
              <a:rPr lang="es-ES" sz="2800" dirty="0">
                <a:latin typeface="Tahoma" panose="020B0604030504040204" pitchFamily="34" charset="0"/>
                <a:ea typeface="Tahoma" panose="020B0604030504040204" pitchFamily="34" charset="0"/>
                <a:cs typeface="Tahoma" panose="020B0604030504040204" pitchFamily="34" charset="0"/>
              </a:rPr>
              <a:t> algunos años más de gracia en que trabajar para el Maestro. Clamemos a Dios para que sus ángeles retengan los cuatro vientos hasta que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misioneros</a:t>
            </a:r>
            <a:r>
              <a:rPr lang="es-ES" sz="2800" dirty="0">
                <a:latin typeface="Tahoma" panose="020B0604030504040204" pitchFamily="34" charset="0"/>
                <a:ea typeface="Tahoma" panose="020B0604030504040204" pitchFamily="34" charset="0"/>
                <a:cs typeface="Tahoma" panose="020B0604030504040204" pitchFamily="34" charset="0"/>
              </a:rPr>
              <a:t> sean enviados a todas partes del mundo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proclamen</a:t>
            </a:r>
            <a:r>
              <a:rPr lang="es-ES" sz="2800" dirty="0">
                <a:latin typeface="Tahoma" panose="020B0604030504040204" pitchFamily="34" charset="0"/>
                <a:ea typeface="Tahoma" panose="020B0604030504040204" pitchFamily="34" charset="0"/>
                <a:cs typeface="Tahoma" panose="020B0604030504040204" pitchFamily="34" charset="0"/>
              </a:rPr>
              <a:t> la amonestación contra los que desobedecen la Ley de Jehová.</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15193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7D6901-F8D0-88FA-E31F-45947517DB42}"/>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11CB3920-C801-9F2F-947A-A845E27F2A99}"/>
              </a:ext>
            </a:extLst>
          </p:cNvPr>
          <p:cNvSpPr/>
          <p:nvPr/>
        </p:nvSpPr>
        <p:spPr>
          <a:xfrm>
            <a:off x="1524707" y="147400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58BEA58-0D43-C382-8D3F-5F0E9622ECA5}"/>
              </a:ext>
            </a:extLst>
          </p:cNvPr>
          <p:cNvSpPr txBox="1"/>
          <p:nvPr/>
        </p:nvSpPr>
        <p:spPr>
          <a:xfrm>
            <a:off x="2150768" y="2999400"/>
            <a:ext cx="7890463"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destino de millones de familias, incluida la nuestra, dependerá del camino que cada uno elija seguir. </a:t>
            </a:r>
            <a:r>
              <a:rPr lang="es-ES" sz="2800" b="1" dirty="0">
                <a:latin typeface="Tahoma" panose="020B0604030504040204" pitchFamily="34" charset="0"/>
                <a:ea typeface="Tahoma" panose="020B0604030504040204" pitchFamily="34" charset="0"/>
                <a:cs typeface="Tahoma" panose="020B0604030504040204" pitchFamily="34" charset="0"/>
              </a:rPr>
              <a:t>¿Qué pregunta debemos hacerle al Señor? ¿Qué necesitamos? </a:t>
            </a:r>
            <a:r>
              <a:rPr lang="es-ES" sz="2800" dirty="0">
                <a:latin typeface="Tahoma" panose="020B0604030504040204" pitchFamily="34" charset="0"/>
                <a:ea typeface="Tahoma" panose="020B0604030504040204" pitchFamily="34" charset="0"/>
                <a:cs typeface="Tahoma" panose="020B0604030504040204" pitchFamily="34" charset="0"/>
              </a:rPr>
              <a:t>(ver p. 72).</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A408EA82-74CB-2F12-92AF-DBE6CF28399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2</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02713882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TotalTime>
  <Words>2149</Words>
  <Application>Microsoft Macintosh PowerPoint</Application>
  <PresentationFormat>Widescreen</PresentationFormat>
  <Paragraphs>38</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Bernard MT Condensed</vt:lpstr>
      <vt:lpstr>Calibri</vt:lpstr>
      <vt:lpstr>Calibri Light</vt:lpstr>
      <vt:lpstr>Tahoma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Victor Diego Trivelato</cp:lastModifiedBy>
  <cp:revision>3</cp:revision>
  <dcterms:created xsi:type="dcterms:W3CDTF">2025-10-09T00:10:17Z</dcterms:created>
  <dcterms:modified xsi:type="dcterms:W3CDTF">2025-10-16T17:34:45Z</dcterms:modified>
</cp:coreProperties>
</file>