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0" r:id="rId3"/>
    <p:sldId id="293" r:id="rId4"/>
    <p:sldId id="271" r:id="rId5"/>
    <p:sldId id="299" r:id="rId6"/>
    <p:sldId id="302" r:id="rId7"/>
    <p:sldId id="303" r:id="rId8"/>
    <p:sldId id="295" r:id="rId9"/>
    <p:sldId id="298" r:id="rId10"/>
    <p:sldId id="296" r:id="rId11"/>
    <p:sldId id="275" r:id="rId12"/>
    <p:sldId id="305" r:id="rId13"/>
    <p:sldId id="306" r:id="rId14"/>
    <p:sldId id="297" r:id="rId15"/>
    <p:sldId id="304" r:id="rId16"/>
    <p:sldId id="280" r:id="rId17"/>
    <p:sldId id="307" r:id="rId18"/>
    <p:sldId id="282" r:id="rId19"/>
    <p:sldId id="288" r:id="rId20"/>
    <p:sldId id="308" r:id="rId21"/>
    <p:sldId id="289" r:id="rId22"/>
    <p:sldId id="290" r:id="rId23"/>
    <p:sldId id="311" r:id="rId24"/>
    <p:sldId id="312" r:id="rId25"/>
    <p:sldId id="313" r:id="rId26"/>
    <p:sldId id="285" r:id="rId27"/>
    <p:sldId id="310" r:id="rId28"/>
    <p:sldId id="309" r:id="rId29"/>
    <p:sldId id="314" r:id="rId30"/>
    <p:sldId id="316" r:id="rId31"/>
    <p:sldId id="315" r:id="rId32"/>
    <p:sldId id="317" r:id="rId33"/>
    <p:sldId id="258" r:id="rId34"/>
    <p:sldId id="319" r:id="rId35"/>
    <p:sldId id="318"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EB149"/>
    <a:srgbClr val="BDAE48"/>
    <a:srgbClr val="603913"/>
    <a:srgbClr val="BFB34B"/>
    <a:srgbClr val="D7D7D5"/>
    <a:srgbClr val="F6F3EC"/>
    <a:srgbClr val="D7CEC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577" autoAdjust="0"/>
    <p:restoredTop sz="94668"/>
  </p:normalViewPr>
  <p:slideViewPr>
    <p:cSldViewPr snapToGrid="0">
      <p:cViewPr varScale="1">
        <p:scale>
          <a:sx n="96" d="100"/>
          <a:sy n="96" d="100"/>
        </p:scale>
        <p:origin x="184" y="6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282DC50-EFF5-7346-23C8-5C7963A8A5AA}"/>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n-US"/>
          </a:p>
        </p:txBody>
      </p:sp>
      <p:sp>
        <p:nvSpPr>
          <p:cNvPr id="3" name="Subtítulo 2">
            <a:extLst>
              <a:ext uri="{FF2B5EF4-FFF2-40B4-BE49-F238E27FC236}">
                <a16:creationId xmlns:a16="http://schemas.microsoft.com/office/drawing/2014/main" id="{3DFC6670-27E7-AAFE-9168-23B0AE67FCF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a:p>
        </p:txBody>
      </p:sp>
      <p:sp>
        <p:nvSpPr>
          <p:cNvPr id="4" name="Marcador de fecha 3">
            <a:extLst>
              <a:ext uri="{FF2B5EF4-FFF2-40B4-BE49-F238E27FC236}">
                <a16:creationId xmlns:a16="http://schemas.microsoft.com/office/drawing/2014/main" id="{DFF1BD9F-AEB3-8CE0-3F96-A0BA8BD2C251}"/>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5" name="Marcador de pie de página 4">
            <a:extLst>
              <a:ext uri="{FF2B5EF4-FFF2-40B4-BE49-F238E27FC236}">
                <a16:creationId xmlns:a16="http://schemas.microsoft.com/office/drawing/2014/main" id="{7B97F491-3F74-994D-575C-11B8AF1D6E2D}"/>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552FBE03-F0B5-633C-7F73-DDB3E3F431A0}"/>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35712099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66F4A55-4039-D359-C499-53FFEC575B32}"/>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70239A03-E40A-AF6C-1984-EAD6CC9428FB}"/>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a:extLst>
              <a:ext uri="{FF2B5EF4-FFF2-40B4-BE49-F238E27FC236}">
                <a16:creationId xmlns:a16="http://schemas.microsoft.com/office/drawing/2014/main" id="{C3B0F74A-C854-9FAA-02F2-A017D4754FA5}"/>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5" name="Marcador de pie de página 4">
            <a:extLst>
              <a:ext uri="{FF2B5EF4-FFF2-40B4-BE49-F238E27FC236}">
                <a16:creationId xmlns:a16="http://schemas.microsoft.com/office/drawing/2014/main" id="{9923D011-9CF9-3B8C-8FCA-A112BA54B852}"/>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0CB60224-F1DB-92F9-F4E1-6E4EFA48E75D}"/>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29485973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C9EB9F09-04F4-C9CC-C201-1B6BCA8D19E8}"/>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6C1706DB-6C78-8EFB-4900-7045B286BBEA}"/>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a:extLst>
              <a:ext uri="{FF2B5EF4-FFF2-40B4-BE49-F238E27FC236}">
                <a16:creationId xmlns:a16="http://schemas.microsoft.com/office/drawing/2014/main" id="{F1B526F6-D536-0D89-B6F9-267DB7C44AEE}"/>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5" name="Marcador de pie de página 4">
            <a:extLst>
              <a:ext uri="{FF2B5EF4-FFF2-40B4-BE49-F238E27FC236}">
                <a16:creationId xmlns:a16="http://schemas.microsoft.com/office/drawing/2014/main" id="{56DF6332-A78D-2ADE-2E51-965DE8FD9ED2}"/>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AC249501-6BA2-C2CD-53FE-E0C5AA614794}"/>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42731168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8150232-DA64-8496-F727-BEB1E26E698D}"/>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E616CF92-B18A-87C8-DB2F-2EE95062CCB8}"/>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a:extLst>
              <a:ext uri="{FF2B5EF4-FFF2-40B4-BE49-F238E27FC236}">
                <a16:creationId xmlns:a16="http://schemas.microsoft.com/office/drawing/2014/main" id="{2C3602A8-2983-9734-FF90-1156F522069C}"/>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5" name="Marcador de pie de página 4">
            <a:extLst>
              <a:ext uri="{FF2B5EF4-FFF2-40B4-BE49-F238E27FC236}">
                <a16:creationId xmlns:a16="http://schemas.microsoft.com/office/drawing/2014/main" id="{3B21B201-50CA-CB41-5FDB-90DF52F1EA19}"/>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761A6216-F1A0-B371-19AF-464F9E70F05E}"/>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3691369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B305ED9-1AFE-85BE-2974-563EA4307A87}"/>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7B43E0E5-099A-1AB2-DC70-1615853B94F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AC73D47C-C4ED-798C-DAC2-072F0EFE9581}"/>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5" name="Marcador de pie de página 4">
            <a:extLst>
              <a:ext uri="{FF2B5EF4-FFF2-40B4-BE49-F238E27FC236}">
                <a16:creationId xmlns:a16="http://schemas.microsoft.com/office/drawing/2014/main" id="{F6365444-71AE-F02E-87B0-FCA65D3684CD}"/>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29D4551A-DB92-30E4-3FEF-EA0372DE667B}"/>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961182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90C8649-0AA3-4393-09F9-9551A4774D94}"/>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478A8DC4-934B-D488-9F0F-3661B3976FD0}"/>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B016EF18-B479-42E0-CF95-AA17A966657F}"/>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fecha 4">
            <a:extLst>
              <a:ext uri="{FF2B5EF4-FFF2-40B4-BE49-F238E27FC236}">
                <a16:creationId xmlns:a16="http://schemas.microsoft.com/office/drawing/2014/main" id="{9C8A1CCE-5F18-1E9B-4FE9-E1600021ABED}"/>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6" name="Marcador de pie de página 5">
            <a:extLst>
              <a:ext uri="{FF2B5EF4-FFF2-40B4-BE49-F238E27FC236}">
                <a16:creationId xmlns:a16="http://schemas.microsoft.com/office/drawing/2014/main" id="{1DE00A42-1282-9D4A-581F-1DC38ADDDFAB}"/>
              </a:ext>
            </a:extLst>
          </p:cNvPr>
          <p:cNvSpPr>
            <a:spLocks noGrp="1"/>
          </p:cNvSpPr>
          <p:nvPr>
            <p:ph type="ftr" sz="quarter" idx="11"/>
          </p:nvPr>
        </p:nvSpPr>
        <p:spPr/>
        <p:txBody>
          <a:bodyPr/>
          <a:lstStyle/>
          <a:p>
            <a:endParaRPr lang="en-US"/>
          </a:p>
        </p:txBody>
      </p:sp>
      <p:sp>
        <p:nvSpPr>
          <p:cNvPr id="7" name="Marcador de número de diapositiva 6">
            <a:extLst>
              <a:ext uri="{FF2B5EF4-FFF2-40B4-BE49-F238E27FC236}">
                <a16:creationId xmlns:a16="http://schemas.microsoft.com/office/drawing/2014/main" id="{90979DC5-6190-295D-D163-DEB7F4543023}"/>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24630160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6FDC054-CBB1-8778-A2A5-CC07DA498E31}"/>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DBD58FB3-C5A6-855D-EE1B-791918A7A87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ED3AC68A-41BE-F84F-1B78-139D0F44C415}"/>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15DDD2B0-6D63-A645-0DBC-30C1C00A29D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6B0C6DAC-C4C6-0485-E8D5-69ED5363E04D}"/>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7" name="Marcador de fecha 6">
            <a:extLst>
              <a:ext uri="{FF2B5EF4-FFF2-40B4-BE49-F238E27FC236}">
                <a16:creationId xmlns:a16="http://schemas.microsoft.com/office/drawing/2014/main" id="{431CD640-6893-F705-0179-DE969AC7B668}"/>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8" name="Marcador de pie de página 7">
            <a:extLst>
              <a:ext uri="{FF2B5EF4-FFF2-40B4-BE49-F238E27FC236}">
                <a16:creationId xmlns:a16="http://schemas.microsoft.com/office/drawing/2014/main" id="{7FAC91CC-52FE-8DDD-7A03-A6453895298C}"/>
              </a:ext>
            </a:extLst>
          </p:cNvPr>
          <p:cNvSpPr>
            <a:spLocks noGrp="1"/>
          </p:cNvSpPr>
          <p:nvPr>
            <p:ph type="ftr" sz="quarter" idx="11"/>
          </p:nvPr>
        </p:nvSpPr>
        <p:spPr/>
        <p:txBody>
          <a:bodyPr/>
          <a:lstStyle/>
          <a:p>
            <a:endParaRPr lang="en-US"/>
          </a:p>
        </p:txBody>
      </p:sp>
      <p:sp>
        <p:nvSpPr>
          <p:cNvPr id="9" name="Marcador de número de diapositiva 8">
            <a:extLst>
              <a:ext uri="{FF2B5EF4-FFF2-40B4-BE49-F238E27FC236}">
                <a16:creationId xmlns:a16="http://schemas.microsoft.com/office/drawing/2014/main" id="{D4BDC700-BD61-D7C6-85DF-D5BC8BBF502D}"/>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425599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BB461CA-0E43-3EE9-4BEE-176C9EC41FEB}"/>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fecha 2">
            <a:extLst>
              <a:ext uri="{FF2B5EF4-FFF2-40B4-BE49-F238E27FC236}">
                <a16:creationId xmlns:a16="http://schemas.microsoft.com/office/drawing/2014/main" id="{DA8B7EF7-73B6-9D29-3A9B-6262AA36A89D}"/>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4" name="Marcador de pie de página 3">
            <a:extLst>
              <a:ext uri="{FF2B5EF4-FFF2-40B4-BE49-F238E27FC236}">
                <a16:creationId xmlns:a16="http://schemas.microsoft.com/office/drawing/2014/main" id="{A3EF9BF0-1EC9-82CE-FE21-DA9E8AE42423}"/>
              </a:ext>
            </a:extLst>
          </p:cNvPr>
          <p:cNvSpPr>
            <a:spLocks noGrp="1"/>
          </p:cNvSpPr>
          <p:nvPr>
            <p:ph type="ftr" sz="quarter" idx="11"/>
          </p:nvPr>
        </p:nvSpPr>
        <p:spPr/>
        <p:txBody>
          <a:bodyPr/>
          <a:lstStyle/>
          <a:p>
            <a:endParaRPr lang="en-US"/>
          </a:p>
        </p:txBody>
      </p:sp>
      <p:sp>
        <p:nvSpPr>
          <p:cNvPr id="5" name="Marcador de número de diapositiva 4">
            <a:extLst>
              <a:ext uri="{FF2B5EF4-FFF2-40B4-BE49-F238E27FC236}">
                <a16:creationId xmlns:a16="http://schemas.microsoft.com/office/drawing/2014/main" id="{4B84B421-BB8E-37DE-9C8C-CD812D33039B}"/>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19982084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B9202A75-5A1E-5BCF-0332-55C94E2D3A72}"/>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3" name="Marcador de pie de página 2">
            <a:extLst>
              <a:ext uri="{FF2B5EF4-FFF2-40B4-BE49-F238E27FC236}">
                <a16:creationId xmlns:a16="http://schemas.microsoft.com/office/drawing/2014/main" id="{4B2A6169-1963-241C-71FB-0EF17129EACE}"/>
              </a:ext>
            </a:extLst>
          </p:cNvPr>
          <p:cNvSpPr>
            <a:spLocks noGrp="1"/>
          </p:cNvSpPr>
          <p:nvPr>
            <p:ph type="ftr" sz="quarter" idx="11"/>
          </p:nvPr>
        </p:nvSpPr>
        <p:spPr/>
        <p:txBody>
          <a:bodyPr/>
          <a:lstStyle/>
          <a:p>
            <a:endParaRPr lang="en-US"/>
          </a:p>
        </p:txBody>
      </p:sp>
      <p:sp>
        <p:nvSpPr>
          <p:cNvPr id="4" name="Marcador de número de diapositiva 3">
            <a:extLst>
              <a:ext uri="{FF2B5EF4-FFF2-40B4-BE49-F238E27FC236}">
                <a16:creationId xmlns:a16="http://schemas.microsoft.com/office/drawing/2014/main" id="{40E7F101-B067-700E-1B07-6DD037275F57}"/>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36101087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14F0A1A-288F-9AC3-94E8-D64B53060E2F}"/>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6A1328EA-6963-0FB8-A6B7-3CCE1F27F3E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45F3C0F9-5E89-C97D-77E2-49B188C3E8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E869A3C7-04F9-1EE0-DEAE-A8CDBA5DCEB3}"/>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6" name="Marcador de pie de página 5">
            <a:extLst>
              <a:ext uri="{FF2B5EF4-FFF2-40B4-BE49-F238E27FC236}">
                <a16:creationId xmlns:a16="http://schemas.microsoft.com/office/drawing/2014/main" id="{8766D485-C7AA-583A-B65E-2C273B1B916C}"/>
              </a:ext>
            </a:extLst>
          </p:cNvPr>
          <p:cNvSpPr>
            <a:spLocks noGrp="1"/>
          </p:cNvSpPr>
          <p:nvPr>
            <p:ph type="ftr" sz="quarter" idx="11"/>
          </p:nvPr>
        </p:nvSpPr>
        <p:spPr/>
        <p:txBody>
          <a:bodyPr/>
          <a:lstStyle/>
          <a:p>
            <a:endParaRPr lang="en-US"/>
          </a:p>
        </p:txBody>
      </p:sp>
      <p:sp>
        <p:nvSpPr>
          <p:cNvPr id="7" name="Marcador de número de diapositiva 6">
            <a:extLst>
              <a:ext uri="{FF2B5EF4-FFF2-40B4-BE49-F238E27FC236}">
                <a16:creationId xmlns:a16="http://schemas.microsoft.com/office/drawing/2014/main" id="{E06CA245-77B0-B1A8-1EE0-5EA8C0B6D787}"/>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19657746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AEC8535-F17B-BC0E-CFA1-0617F9E7B964}"/>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6F9642B1-3838-DCA0-CCB4-05FFF37268A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DAE65645-467C-ED66-10BE-FA3EB9E1B60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75890716-D45F-30D5-C687-EDB991BEF01C}"/>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6" name="Marcador de pie de página 5">
            <a:extLst>
              <a:ext uri="{FF2B5EF4-FFF2-40B4-BE49-F238E27FC236}">
                <a16:creationId xmlns:a16="http://schemas.microsoft.com/office/drawing/2014/main" id="{BBE83C20-F4E8-E547-2305-67AE5D9E555C}"/>
              </a:ext>
            </a:extLst>
          </p:cNvPr>
          <p:cNvSpPr>
            <a:spLocks noGrp="1"/>
          </p:cNvSpPr>
          <p:nvPr>
            <p:ph type="ftr" sz="quarter" idx="11"/>
          </p:nvPr>
        </p:nvSpPr>
        <p:spPr/>
        <p:txBody>
          <a:bodyPr/>
          <a:lstStyle/>
          <a:p>
            <a:endParaRPr lang="en-US"/>
          </a:p>
        </p:txBody>
      </p:sp>
      <p:sp>
        <p:nvSpPr>
          <p:cNvPr id="7" name="Marcador de número de diapositiva 6">
            <a:extLst>
              <a:ext uri="{FF2B5EF4-FFF2-40B4-BE49-F238E27FC236}">
                <a16:creationId xmlns:a16="http://schemas.microsoft.com/office/drawing/2014/main" id="{E123A29E-1012-9E5E-EE73-223AA933D737}"/>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20064584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D49E39F7-ADF1-6A30-7100-823C50DDC25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DA08FFB2-B2C7-1F96-50DD-03AFB626DA8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a:extLst>
              <a:ext uri="{FF2B5EF4-FFF2-40B4-BE49-F238E27FC236}">
                <a16:creationId xmlns:a16="http://schemas.microsoft.com/office/drawing/2014/main" id="{A784F726-2520-42D0-4BA2-E0E1144AA00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064F5D-D781-4895-A372-9F8C985F317F}" type="datetimeFigureOut">
              <a:rPr lang="en-US" smtClean="0"/>
              <a:t>10/16/25</a:t>
            </a:fld>
            <a:endParaRPr lang="en-US"/>
          </a:p>
        </p:txBody>
      </p:sp>
      <p:sp>
        <p:nvSpPr>
          <p:cNvPr id="5" name="Marcador de pie de página 4">
            <a:extLst>
              <a:ext uri="{FF2B5EF4-FFF2-40B4-BE49-F238E27FC236}">
                <a16:creationId xmlns:a16="http://schemas.microsoft.com/office/drawing/2014/main" id="{97C21CAD-0A97-C2BB-F265-23868FF8E1C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Marcador de número de diapositiva 5">
            <a:extLst>
              <a:ext uri="{FF2B5EF4-FFF2-40B4-BE49-F238E27FC236}">
                <a16:creationId xmlns:a16="http://schemas.microsoft.com/office/drawing/2014/main" id="{19160D33-2CB8-9884-5F38-70980B6A844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EA2EC5-2B52-405E-88C2-FDA2FCEE5AE2}" type="slidenum">
              <a:rPr lang="en-US" smtClean="0"/>
              <a:t>‹#›</a:t>
            </a:fld>
            <a:endParaRPr lang="en-US"/>
          </a:p>
        </p:txBody>
      </p:sp>
    </p:spTree>
    <p:extLst>
      <p:ext uri="{BB962C8B-B14F-4D97-AF65-F5344CB8AC3E}">
        <p14:creationId xmlns:p14="http://schemas.microsoft.com/office/powerpoint/2010/main" val="4202973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48268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a:extLst>
              <a:ext uri="{FF2B5EF4-FFF2-40B4-BE49-F238E27FC236}">
                <a16:creationId xmlns:a16="http://schemas.microsoft.com/office/drawing/2014/main" id="{27850147-B0AF-2CB1-A6A4-CAEC9F5ACCBF}"/>
              </a:ext>
            </a:extLst>
          </p:cNvPr>
          <p:cNvSpPr/>
          <p:nvPr/>
        </p:nvSpPr>
        <p:spPr>
          <a:xfrm>
            <a:off x="818244" y="1112064"/>
            <a:ext cx="10555507" cy="4633872"/>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4" name="CuadroTexto 3">
            <a:extLst>
              <a:ext uri="{FF2B5EF4-FFF2-40B4-BE49-F238E27FC236}">
                <a16:creationId xmlns:a16="http://schemas.microsoft.com/office/drawing/2014/main" id="{FFCDAB80-D95C-A3E0-DC6E-C50479C6090B}"/>
              </a:ext>
            </a:extLst>
          </p:cNvPr>
          <p:cNvSpPr txBox="1"/>
          <p:nvPr/>
        </p:nvSpPr>
        <p:spPr>
          <a:xfrm>
            <a:off x="1364101" y="1659285"/>
            <a:ext cx="9463791" cy="3539430"/>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Nuestros propios méritos nunca nos recomendarán a la gracia de Dios. Es el mérito de Jesús lo que nos salva y su sangre lo que nos limpia; sin embargo, nosotros tenemos una obra que hacer para cumplir las condiciones de la aceptación. La oración eficaz tiene otro elemento: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la fe</a:t>
            </a:r>
            <a:r>
              <a:rPr lang="es-ES" sz="2800" dirty="0">
                <a:latin typeface="Tahoma" panose="020B0604030504040204" pitchFamily="34" charset="0"/>
                <a:ea typeface="Tahoma" panose="020B0604030504040204" pitchFamily="34" charset="0"/>
                <a:cs typeface="Tahoma" panose="020B0604030504040204" pitchFamily="34" charset="0"/>
              </a:rPr>
              <a:t>.</a:t>
            </a:r>
          </a:p>
          <a:p>
            <a:pPr algn="ctr"/>
            <a:r>
              <a:rPr lang="es-ES" sz="2800" dirty="0">
                <a:latin typeface="Tahoma" panose="020B0604030504040204" pitchFamily="34" charset="0"/>
                <a:ea typeface="Tahoma" panose="020B0604030504040204" pitchFamily="34" charset="0"/>
                <a:cs typeface="Tahoma" panose="020B0604030504040204" pitchFamily="34" charset="0"/>
              </a:rPr>
              <a:t>“Porque es preciso que el que viene a Dios, crea que existe, y que se ha constituido remunerador de los que le buscan” (</a:t>
            </a:r>
            <a:r>
              <a:rPr lang="es-ES" sz="2800" dirty="0" err="1">
                <a:latin typeface="Tahoma" panose="020B0604030504040204" pitchFamily="34" charset="0"/>
                <a:ea typeface="Tahoma" panose="020B0604030504040204" pitchFamily="34" charset="0"/>
                <a:cs typeface="Tahoma" panose="020B0604030504040204" pitchFamily="34" charset="0"/>
              </a:rPr>
              <a:t>Heb</a:t>
            </a:r>
            <a:r>
              <a:rPr lang="es-ES" sz="2800" dirty="0">
                <a:latin typeface="Tahoma" panose="020B0604030504040204" pitchFamily="34" charset="0"/>
                <a:ea typeface="Tahoma" panose="020B0604030504040204" pitchFamily="34" charset="0"/>
                <a:cs typeface="Tahoma" panose="020B0604030504040204" pitchFamily="34" charset="0"/>
              </a:rPr>
              <a:t>. 11:6).</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089301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117D6901-F8D0-88FA-E31F-45947517DB42}"/>
            </a:ext>
          </a:extLst>
        </p:cNvPr>
        <p:cNvGrpSpPr/>
        <p:nvPr/>
      </p:nvGrpSpPr>
      <p:grpSpPr>
        <a:xfrm>
          <a:off x="0" y="0"/>
          <a:ext cx="0" cy="0"/>
          <a:chOff x="0" y="0"/>
          <a:chExt cx="0" cy="0"/>
        </a:xfrm>
      </p:grpSpPr>
      <p:sp>
        <p:nvSpPr>
          <p:cNvPr id="7" name="Rectángulo redondeado">
            <a:extLst>
              <a:ext uri="{FF2B5EF4-FFF2-40B4-BE49-F238E27FC236}">
                <a16:creationId xmlns:a16="http://schemas.microsoft.com/office/drawing/2014/main" id="{11CB3920-C801-9F2F-947A-A845E27F2A99}"/>
              </a:ext>
            </a:extLst>
          </p:cNvPr>
          <p:cNvSpPr/>
          <p:nvPr/>
        </p:nvSpPr>
        <p:spPr>
          <a:xfrm>
            <a:off x="1524707" y="1474003"/>
            <a:ext cx="9142586" cy="3909994"/>
          </a:xfrm>
          <a:prstGeom prst="roundRect">
            <a:avLst>
              <a:gd name="adj" fmla="val 13991"/>
            </a:avLst>
          </a:prstGeom>
          <a:solidFill>
            <a:schemeClr val="accent4">
              <a:hueOff val="348544"/>
              <a:lumOff val="7139"/>
              <a:alpha val="29563"/>
            </a:scheme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758BEA58-0D43-C382-8D3F-5F0E9622ECA5}"/>
              </a:ext>
            </a:extLst>
          </p:cNvPr>
          <p:cNvSpPr txBox="1"/>
          <p:nvPr/>
        </p:nvSpPr>
        <p:spPr>
          <a:xfrm>
            <a:off x="2631020" y="2521059"/>
            <a:ext cx="6929960" cy="1815882"/>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A veces nos preguntan por qué Dios no responde a una determinada petición. </a:t>
            </a:r>
            <a:r>
              <a:rPr lang="es-ES" sz="2800" b="1" dirty="0">
                <a:latin typeface="Tahoma" panose="020B0604030504040204" pitchFamily="34" charset="0"/>
                <a:ea typeface="Tahoma" panose="020B0604030504040204" pitchFamily="34" charset="0"/>
                <a:cs typeface="Tahoma" panose="020B0604030504040204" pitchFamily="34" charset="0"/>
              </a:rPr>
              <a:t>¿Cómo podemos responder a esa pregunta? </a:t>
            </a:r>
            <a:r>
              <a:rPr lang="es-ES" sz="2800" dirty="0">
                <a:latin typeface="Tahoma" panose="020B0604030504040204" pitchFamily="34" charset="0"/>
                <a:ea typeface="Tahoma" panose="020B0604030504040204" pitchFamily="34" charset="0"/>
                <a:cs typeface="Tahoma" panose="020B0604030504040204" pitchFamily="34" charset="0"/>
              </a:rPr>
              <a:t>(ver p. 34).</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
        <p:nvSpPr>
          <p:cNvPr id="4" name="01">
            <a:extLst>
              <a:ext uri="{FF2B5EF4-FFF2-40B4-BE49-F238E27FC236}">
                <a16:creationId xmlns:a16="http://schemas.microsoft.com/office/drawing/2014/main" id="{A408EA82-74CB-2F12-92AF-DBE6CF283998}"/>
              </a:ext>
            </a:extLst>
          </p:cNvPr>
          <p:cNvSpPr/>
          <p:nvPr/>
        </p:nvSpPr>
        <p:spPr>
          <a:xfrm>
            <a:off x="437196" y="665645"/>
            <a:ext cx="3174105" cy="1765040"/>
          </a:xfrm>
          <a:custGeom>
            <a:avLst/>
            <a:gdLst/>
            <a:ahLst/>
            <a:cxnLst>
              <a:cxn ang="0">
                <a:pos x="wd2" y="hd2"/>
              </a:cxn>
              <a:cxn ang="5400000">
                <a:pos x="wd2" y="hd2"/>
              </a:cxn>
              <a:cxn ang="10800000">
                <a:pos x="wd2" y="hd2"/>
              </a:cxn>
              <a:cxn ang="16200000">
                <a:pos x="wd2" y="hd2"/>
              </a:cxn>
            </a:cxnLst>
            <a:rect l="0" t="0" r="r" b="b"/>
            <a:pathLst>
              <a:path w="21600" h="21600" extrusionOk="0">
                <a:moveTo>
                  <a:pt x="10603" y="0"/>
                </a:moveTo>
                <a:cubicBezTo>
                  <a:pt x="7967" y="0"/>
                  <a:pt x="5720" y="2939"/>
                  <a:pt x="4858" y="7062"/>
                </a:cubicBezTo>
                <a:cubicBezTo>
                  <a:pt x="4628" y="6992"/>
                  <a:pt x="4391" y="6953"/>
                  <a:pt x="4150" y="6953"/>
                </a:cubicBezTo>
                <a:cubicBezTo>
                  <a:pt x="1857" y="6953"/>
                  <a:pt x="0" y="10233"/>
                  <a:pt x="0" y="14278"/>
                </a:cubicBezTo>
                <a:cubicBezTo>
                  <a:pt x="0" y="18323"/>
                  <a:pt x="1857" y="21600"/>
                  <a:pt x="4150" y="21600"/>
                </a:cubicBezTo>
                <a:cubicBezTo>
                  <a:pt x="4193" y="21600"/>
                  <a:pt x="4237" y="21597"/>
                  <a:pt x="4279" y="21594"/>
                </a:cubicBezTo>
                <a:lnTo>
                  <a:pt x="10532" y="21597"/>
                </a:lnTo>
                <a:cubicBezTo>
                  <a:pt x="10555" y="21598"/>
                  <a:pt x="10579" y="21600"/>
                  <a:pt x="10603" y="21600"/>
                </a:cubicBezTo>
                <a:cubicBezTo>
                  <a:pt x="10626" y="21600"/>
                  <a:pt x="10648" y="21598"/>
                  <a:pt x="10672" y="21597"/>
                </a:cubicBezTo>
                <a:lnTo>
                  <a:pt x="18141" y="21600"/>
                </a:lnTo>
                <a:cubicBezTo>
                  <a:pt x="20051" y="21600"/>
                  <a:pt x="21600" y="18868"/>
                  <a:pt x="21600" y="15496"/>
                </a:cubicBezTo>
                <a:cubicBezTo>
                  <a:pt x="21600" y="12124"/>
                  <a:pt x="20051" y="9389"/>
                  <a:pt x="18141" y="9389"/>
                </a:cubicBezTo>
                <a:cubicBezTo>
                  <a:pt x="17627" y="9389"/>
                  <a:pt x="17139" y="9589"/>
                  <a:pt x="16701" y="9943"/>
                </a:cubicBezTo>
                <a:cubicBezTo>
                  <a:pt x="16453" y="4379"/>
                  <a:pt x="13819" y="0"/>
                  <a:pt x="10603" y="0"/>
                </a:cubicBezTo>
                <a:close/>
              </a:path>
            </a:pathLst>
          </a:custGeom>
          <a:solidFill>
            <a:srgbClr val="BBB05A"/>
          </a:solidFill>
          <a:ln w="12700">
            <a:miter lim="400000"/>
          </a:ln>
          <a:extLst>
            <a:ext uri="{C572A759-6A51-4108-AA02-DFA0A04FC94B}">
              <ma14:wrappingTextBoxFlag xmlns:lc="http://schemas.openxmlformats.org/drawingml/2006/lockedCanvas" xmlns:ma14="http://schemas.microsoft.com/office/mac/drawingml/2011/main" xmlns:a14="http://schemas.microsoft.com/office/drawing/2010/main" xmlns:m="http://schemas.openxmlformats.org/officeDocument/2006/math" xmlns="" val="1"/>
            </a:ext>
          </a:ex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20000" b="0" i="0" u="none" strike="noStrike" cap="none" spc="0" normalizeH="0" baseline="0">
                <a:ln>
                  <a:noFill/>
                </a:ln>
                <a:solidFill>
                  <a:srgbClr val="523A37"/>
                </a:solidFill>
                <a:effectLst/>
                <a:uFillTx/>
                <a:latin typeface="Futura"/>
                <a:ea typeface="Futura"/>
                <a:cs typeface="Futura"/>
                <a:sym typeface="Futura"/>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marL="0" marR="0" lvl="0" indent="0" defTabSz="825500" rtl="0" eaLnBrk="1" fontAlgn="auto" latinLnBrk="0" hangingPunct="0">
              <a:lnSpc>
                <a:spcPct val="100000"/>
              </a:lnSpc>
              <a:spcBef>
                <a:spcPts val="0"/>
              </a:spcBef>
              <a:spcAft>
                <a:spcPts val="0"/>
              </a:spcAft>
              <a:buClrTx/>
              <a:buSzTx/>
              <a:buFontTx/>
              <a:buNone/>
              <a:tabLst/>
              <a:defRPr/>
            </a:pPr>
            <a:r>
              <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rPr>
              <a:t>0</a:t>
            </a:r>
            <a:r>
              <a:rPr kumimoji="0" lang="en-US"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rPr>
              <a:t>2</a:t>
            </a:r>
            <a:endPar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endParaRPr>
          </a:p>
        </p:txBody>
      </p:sp>
    </p:spTree>
    <p:extLst>
      <p:ext uri="{BB962C8B-B14F-4D97-AF65-F5344CB8AC3E}">
        <p14:creationId xmlns:p14="http://schemas.microsoft.com/office/powerpoint/2010/main" val="30271388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0E0588F1-97B0-4FFD-B563-C37649961F72}"/>
            </a:ext>
          </a:extLst>
        </p:cNvPr>
        <p:cNvGrpSpPr/>
        <p:nvPr/>
      </p:nvGrpSpPr>
      <p:grpSpPr>
        <a:xfrm>
          <a:off x="0" y="0"/>
          <a:ext cx="0" cy="0"/>
          <a:chOff x="0" y="0"/>
          <a:chExt cx="0" cy="0"/>
        </a:xfrm>
      </p:grpSpPr>
      <p:sp>
        <p:nvSpPr>
          <p:cNvPr id="4" name="Rectángulo">
            <a:extLst>
              <a:ext uri="{FF2B5EF4-FFF2-40B4-BE49-F238E27FC236}">
                <a16:creationId xmlns:a16="http://schemas.microsoft.com/office/drawing/2014/main" id="{5F01F0D9-A1EB-E9D5-0A07-D9CD298BC08E}"/>
              </a:ext>
            </a:extLst>
          </p:cNvPr>
          <p:cNvSpPr/>
          <p:nvPr/>
        </p:nvSpPr>
        <p:spPr>
          <a:xfrm>
            <a:off x="818244" y="764498"/>
            <a:ext cx="10555507" cy="5321509"/>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E00B052F-F6BE-2AE1-3E39-CF996B5AF411}"/>
              </a:ext>
            </a:extLst>
          </p:cNvPr>
          <p:cNvSpPr txBox="1"/>
          <p:nvPr/>
        </p:nvSpPr>
        <p:spPr>
          <a:xfrm>
            <a:off x="1126757" y="1224649"/>
            <a:ext cx="9938479" cy="4401205"/>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La seguridad es amplia e ilimitada, y fiel es el que ha prometido. Cuando no recibimos precisamente las cosas que pedimos y al instante, debemos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a:t>
            </a:r>
            <a:r>
              <a:rPr lang="es-ES" sz="2800" dirty="0">
                <a:latin typeface="Tahoma" panose="020B0604030504040204" pitchFamily="34" charset="0"/>
                <a:ea typeface="Tahoma" panose="020B0604030504040204" pitchFamily="34" charset="0"/>
                <a:cs typeface="Tahoma" panose="020B0604030504040204" pitchFamily="34" charset="0"/>
              </a:rPr>
              <a:t> aún que el Señor oye y que contestará nuestras oraciones. Somos tan cortos de vista y propensos a errar, que algunas veces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a:t>
            </a:r>
            <a:r>
              <a:rPr lang="es-ES" sz="2800" dirty="0">
                <a:latin typeface="Tahoma" panose="020B0604030504040204" pitchFamily="34" charset="0"/>
                <a:ea typeface="Tahoma" panose="020B0604030504040204" pitchFamily="34" charset="0"/>
                <a:cs typeface="Tahoma" panose="020B0604030504040204" pitchFamily="34" charset="0"/>
              </a:rPr>
              <a:t> cosas que no serían una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a:t>
            </a:r>
            <a:r>
              <a:rPr lang="es-ES" sz="2800" dirty="0">
                <a:latin typeface="Tahoma" panose="020B0604030504040204" pitchFamily="34" charset="0"/>
                <a:ea typeface="Tahoma" panose="020B0604030504040204" pitchFamily="34" charset="0"/>
                <a:cs typeface="Tahoma" panose="020B0604030504040204" pitchFamily="34" charset="0"/>
              </a:rPr>
              <a:t> para nosotros, y nuestro Padre celestial contesta con amor nuestras oraciones dándonos aquello que es para nuestro más alto bien, aquello que nosotros mismos desearíamos si, alumbrados de celestial saber, pudiéramos ver todas las cosas como realmente son. </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3135893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3E97733D-E787-809D-598C-E5736F92CC90}"/>
            </a:ext>
          </a:extLst>
        </p:cNvPr>
        <p:cNvGrpSpPr/>
        <p:nvPr/>
      </p:nvGrpSpPr>
      <p:grpSpPr>
        <a:xfrm>
          <a:off x="0" y="0"/>
          <a:ext cx="0" cy="0"/>
          <a:chOff x="0" y="0"/>
          <a:chExt cx="0" cy="0"/>
        </a:xfrm>
      </p:grpSpPr>
      <p:sp>
        <p:nvSpPr>
          <p:cNvPr id="4" name="Rectángulo">
            <a:extLst>
              <a:ext uri="{FF2B5EF4-FFF2-40B4-BE49-F238E27FC236}">
                <a16:creationId xmlns:a16="http://schemas.microsoft.com/office/drawing/2014/main" id="{D5FBAB98-5B8D-2638-F56F-67147D5A0A48}"/>
              </a:ext>
            </a:extLst>
          </p:cNvPr>
          <p:cNvSpPr/>
          <p:nvPr/>
        </p:nvSpPr>
        <p:spPr>
          <a:xfrm>
            <a:off x="818244" y="764498"/>
            <a:ext cx="10555507" cy="5321509"/>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01AB0EDA-74BC-16B7-80AD-177B29C16B7E}"/>
              </a:ext>
            </a:extLst>
          </p:cNvPr>
          <p:cNvSpPr txBox="1"/>
          <p:nvPr/>
        </p:nvSpPr>
        <p:spPr>
          <a:xfrm>
            <a:off x="976188" y="1009206"/>
            <a:ext cx="10239617" cy="4832092"/>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Cuando nos parezca que nuestras oraciones no son contestadas, debemos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a:t>
            </a:r>
            <a:r>
              <a:rPr lang="es-ES" sz="2800" dirty="0">
                <a:latin typeface="Tahoma" panose="020B0604030504040204" pitchFamily="34" charset="0"/>
                <a:ea typeface="Tahoma" panose="020B0604030504040204" pitchFamily="34" charset="0"/>
                <a:cs typeface="Tahoma" panose="020B0604030504040204" pitchFamily="34" charset="0"/>
              </a:rPr>
              <a:t> a la promesa; porque el tiempo de recibir contestación seguramente vendrá y recibiremos las bendiciones que más necesitamos. Por supuesto, pretender que nuestras oraciones sean siempre contestadas en la misma forma y según la cosa particular que pidamos, es presunción. Dios es demasiado sabio para equivocarse y demasiado bueno para negar un bien a los que andan en integridad. Así que no temáis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a:t>
            </a:r>
            <a:r>
              <a:rPr lang="es-ES" sz="2800" dirty="0">
                <a:latin typeface="Tahoma" panose="020B0604030504040204" pitchFamily="34" charset="0"/>
                <a:ea typeface="Tahoma" panose="020B0604030504040204" pitchFamily="34" charset="0"/>
                <a:cs typeface="Tahoma" panose="020B0604030504040204" pitchFamily="34" charset="0"/>
              </a:rPr>
              <a:t> en él, aunque no veáis la inmediata respuesta de vuestras oraciones.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a:t>
            </a:r>
            <a:r>
              <a:rPr lang="es-ES" sz="2800" dirty="0">
                <a:latin typeface="Tahoma" panose="020B0604030504040204" pitchFamily="34" charset="0"/>
                <a:ea typeface="Tahoma" panose="020B0604030504040204" pitchFamily="34" charset="0"/>
                <a:cs typeface="Tahoma" panose="020B0604030504040204" pitchFamily="34" charset="0"/>
              </a:rPr>
              <a:t> en la seguridad de su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a:t>
            </a:r>
            <a:r>
              <a:rPr lang="es-ES" sz="2800" dirty="0">
                <a:latin typeface="Tahoma" panose="020B0604030504040204" pitchFamily="34" charset="0"/>
                <a:ea typeface="Tahoma" panose="020B0604030504040204" pitchFamily="34" charset="0"/>
                <a:cs typeface="Tahoma" panose="020B0604030504040204" pitchFamily="34" charset="0"/>
              </a:rPr>
              <a:t>: “Pedid, y se os dará”.</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0525964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ángulo">
            <a:extLst>
              <a:ext uri="{FF2B5EF4-FFF2-40B4-BE49-F238E27FC236}">
                <a16:creationId xmlns:a16="http://schemas.microsoft.com/office/drawing/2014/main" id="{DE1C4DD3-A076-4809-B5F5-C7FA52A65D30}"/>
              </a:ext>
            </a:extLst>
          </p:cNvPr>
          <p:cNvSpPr/>
          <p:nvPr/>
        </p:nvSpPr>
        <p:spPr>
          <a:xfrm>
            <a:off x="818244" y="764498"/>
            <a:ext cx="10555507" cy="5321509"/>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6458EEE0-79A8-C87E-EF2E-A98B3773C19D}"/>
              </a:ext>
            </a:extLst>
          </p:cNvPr>
          <p:cNvSpPr txBox="1"/>
          <p:nvPr/>
        </p:nvSpPr>
        <p:spPr>
          <a:xfrm>
            <a:off x="1126757" y="1224649"/>
            <a:ext cx="9938479" cy="4401205"/>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La seguridad es amplia e ilimitada, y fiel es el que ha prometido. Cuando no recibimos precisamente las cosas que pedimos y al instante, debemos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creer</a:t>
            </a:r>
            <a:r>
              <a:rPr lang="es-ES" sz="2800" dirty="0">
                <a:latin typeface="Tahoma" panose="020B0604030504040204" pitchFamily="34" charset="0"/>
                <a:ea typeface="Tahoma" panose="020B0604030504040204" pitchFamily="34" charset="0"/>
                <a:cs typeface="Tahoma" panose="020B0604030504040204" pitchFamily="34" charset="0"/>
              </a:rPr>
              <a:t> aún que el Señor oye y que contestará nuestras oraciones. Somos tan cortos de vista y propensos a errar, que algunas veces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pedimos</a:t>
            </a:r>
            <a:r>
              <a:rPr lang="es-ES" sz="2800" dirty="0">
                <a:latin typeface="Tahoma" panose="020B0604030504040204" pitchFamily="34" charset="0"/>
                <a:ea typeface="Tahoma" panose="020B0604030504040204" pitchFamily="34" charset="0"/>
                <a:cs typeface="Tahoma" panose="020B0604030504040204" pitchFamily="34" charset="0"/>
              </a:rPr>
              <a:t> cosas que no serían una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bendición</a:t>
            </a:r>
            <a:r>
              <a:rPr lang="es-ES" sz="2800" dirty="0">
                <a:latin typeface="Tahoma" panose="020B0604030504040204" pitchFamily="34" charset="0"/>
                <a:ea typeface="Tahoma" panose="020B0604030504040204" pitchFamily="34" charset="0"/>
                <a:cs typeface="Tahoma" panose="020B0604030504040204" pitchFamily="34" charset="0"/>
              </a:rPr>
              <a:t> para nosotros, y nuestro Padre celestial contesta con amor nuestras oraciones dándonos aquello que es para nuestro más alto bien, aquello que nosotros mismos desearíamos si, alumbrados de celestial saber, pudiéramos ver todas las cosas como realmente son. </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5332158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ángulo">
            <a:extLst>
              <a:ext uri="{FF2B5EF4-FFF2-40B4-BE49-F238E27FC236}">
                <a16:creationId xmlns:a16="http://schemas.microsoft.com/office/drawing/2014/main" id="{72C2BDED-CC37-9C47-EB5A-36E3BB8A233E}"/>
              </a:ext>
            </a:extLst>
          </p:cNvPr>
          <p:cNvSpPr/>
          <p:nvPr/>
        </p:nvSpPr>
        <p:spPr>
          <a:xfrm>
            <a:off x="818244" y="764498"/>
            <a:ext cx="10555507" cy="5321509"/>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8399198C-7855-E093-D46A-396037BA2657}"/>
              </a:ext>
            </a:extLst>
          </p:cNvPr>
          <p:cNvSpPr txBox="1"/>
          <p:nvPr/>
        </p:nvSpPr>
        <p:spPr>
          <a:xfrm>
            <a:off x="976188" y="1009206"/>
            <a:ext cx="10239617" cy="4832092"/>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Cuando nos parezca que nuestras oraciones no son contestadas, debemos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aferrarnos</a:t>
            </a:r>
            <a:r>
              <a:rPr lang="es-ES" sz="2800" dirty="0">
                <a:latin typeface="Tahoma" panose="020B0604030504040204" pitchFamily="34" charset="0"/>
                <a:ea typeface="Tahoma" panose="020B0604030504040204" pitchFamily="34" charset="0"/>
                <a:cs typeface="Tahoma" panose="020B0604030504040204" pitchFamily="34" charset="0"/>
              </a:rPr>
              <a:t> a la promesa; porque el tiempo de recibir contestación seguramente vendrá y recibiremos las bendiciones que más necesitamos. Por supuesto, pretender que nuestras oraciones sean siempre contestadas en la misma forma y según la cosa particular que pidamos, es presunción. Dios es demasiado sabio para equivocarse y demasiado bueno para negar un bien a los que andan en integridad. Así que no temáis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confiar</a:t>
            </a:r>
            <a:r>
              <a:rPr lang="es-ES" sz="2800" dirty="0">
                <a:latin typeface="Tahoma" panose="020B0604030504040204" pitchFamily="34" charset="0"/>
                <a:ea typeface="Tahoma" panose="020B0604030504040204" pitchFamily="34" charset="0"/>
                <a:cs typeface="Tahoma" panose="020B0604030504040204" pitchFamily="34" charset="0"/>
              </a:rPr>
              <a:t> en él, aunque no veáis la inmediata respuesta de vuestras oraciones.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Confiad</a:t>
            </a:r>
            <a:r>
              <a:rPr lang="es-ES" sz="2800" dirty="0">
                <a:latin typeface="Tahoma" panose="020B0604030504040204" pitchFamily="34" charset="0"/>
                <a:ea typeface="Tahoma" panose="020B0604030504040204" pitchFamily="34" charset="0"/>
                <a:cs typeface="Tahoma" panose="020B0604030504040204" pitchFamily="34" charset="0"/>
              </a:rPr>
              <a:t> en la seguridad de su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promesa</a:t>
            </a:r>
            <a:r>
              <a:rPr lang="es-ES" sz="2800" dirty="0">
                <a:latin typeface="Tahoma" panose="020B0604030504040204" pitchFamily="34" charset="0"/>
                <a:ea typeface="Tahoma" panose="020B0604030504040204" pitchFamily="34" charset="0"/>
                <a:cs typeface="Tahoma" panose="020B0604030504040204" pitchFamily="34" charset="0"/>
              </a:rPr>
              <a:t>: “Pedid, y se os dará”.</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9123134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6457CD19-6F1A-E93E-AEFF-0D675A65333A}"/>
            </a:ext>
          </a:extLst>
        </p:cNvPr>
        <p:cNvGrpSpPr/>
        <p:nvPr/>
      </p:nvGrpSpPr>
      <p:grpSpPr>
        <a:xfrm>
          <a:off x="0" y="0"/>
          <a:ext cx="0" cy="0"/>
          <a:chOff x="0" y="0"/>
          <a:chExt cx="0" cy="0"/>
        </a:xfrm>
      </p:grpSpPr>
      <p:sp>
        <p:nvSpPr>
          <p:cNvPr id="7" name="Rectángulo redondeado">
            <a:extLst>
              <a:ext uri="{FF2B5EF4-FFF2-40B4-BE49-F238E27FC236}">
                <a16:creationId xmlns:a16="http://schemas.microsoft.com/office/drawing/2014/main" id="{4069F3FA-F2C7-497E-05CE-309A0E738911}"/>
              </a:ext>
            </a:extLst>
          </p:cNvPr>
          <p:cNvSpPr/>
          <p:nvPr/>
        </p:nvSpPr>
        <p:spPr>
          <a:xfrm>
            <a:off x="1611850" y="1685588"/>
            <a:ext cx="9142586" cy="3909994"/>
          </a:xfrm>
          <a:prstGeom prst="roundRect">
            <a:avLst>
              <a:gd name="adj" fmla="val 13991"/>
            </a:avLst>
          </a:prstGeom>
          <a:solidFill>
            <a:schemeClr val="accent4">
              <a:hueOff val="348544"/>
              <a:lumOff val="7139"/>
              <a:alpha val="29563"/>
            </a:scheme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555D79C8-3D87-D89F-7110-72DA3FA5FA1D}"/>
              </a:ext>
            </a:extLst>
          </p:cNvPr>
          <p:cNvSpPr txBox="1"/>
          <p:nvPr/>
        </p:nvSpPr>
        <p:spPr>
          <a:xfrm>
            <a:off x="2289534" y="2521059"/>
            <a:ext cx="7612932" cy="1815882"/>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Uno de los problemas que causa graves rupturas en las relaciones familiares es la falta de perdón. </a:t>
            </a:r>
            <a:r>
              <a:rPr lang="es-ES" sz="2800" b="1" dirty="0">
                <a:latin typeface="Tahoma" panose="020B0604030504040204" pitchFamily="34" charset="0"/>
                <a:ea typeface="Tahoma" panose="020B0604030504040204" pitchFamily="34" charset="0"/>
                <a:cs typeface="Tahoma" panose="020B0604030504040204" pitchFamily="34" charset="0"/>
              </a:rPr>
              <a:t>¿Qué tiene esto que ver con que la oración sea contestada? </a:t>
            </a:r>
            <a:r>
              <a:rPr lang="es-ES" sz="2800" dirty="0">
                <a:latin typeface="Tahoma" panose="020B0604030504040204" pitchFamily="34" charset="0"/>
                <a:ea typeface="Tahoma" panose="020B0604030504040204" pitchFamily="34" charset="0"/>
                <a:cs typeface="Tahoma" panose="020B0604030504040204" pitchFamily="34" charset="0"/>
              </a:rPr>
              <a:t>(ver p. 35).</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
        <p:nvSpPr>
          <p:cNvPr id="4" name="01">
            <a:extLst>
              <a:ext uri="{FF2B5EF4-FFF2-40B4-BE49-F238E27FC236}">
                <a16:creationId xmlns:a16="http://schemas.microsoft.com/office/drawing/2014/main" id="{010E1888-D9E3-B697-ADA2-BB6932AE84A3}"/>
              </a:ext>
            </a:extLst>
          </p:cNvPr>
          <p:cNvSpPr/>
          <p:nvPr/>
        </p:nvSpPr>
        <p:spPr>
          <a:xfrm>
            <a:off x="437196" y="665645"/>
            <a:ext cx="3174105" cy="1765040"/>
          </a:xfrm>
          <a:custGeom>
            <a:avLst/>
            <a:gdLst/>
            <a:ahLst/>
            <a:cxnLst>
              <a:cxn ang="0">
                <a:pos x="wd2" y="hd2"/>
              </a:cxn>
              <a:cxn ang="5400000">
                <a:pos x="wd2" y="hd2"/>
              </a:cxn>
              <a:cxn ang="10800000">
                <a:pos x="wd2" y="hd2"/>
              </a:cxn>
              <a:cxn ang="16200000">
                <a:pos x="wd2" y="hd2"/>
              </a:cxn>
            </a:cxnLst>
            <a:rect l="0" t="0" r="r" b="b"/>
            <a:pathLst>
              <a:path w="21600" h="21600" extrusionOk="0">
                <a:moveTo>
                  <a:pt x="10603" y="0"/>
                </a:moveTo>
                <a:cubicBezTo>
                  <a:pt x="7967" y="0"/>
                  <a:pt x="5720" y="2939"/>
                  <a:pt x="4858" y="7062"/>
                </a:cubicBezTo>
                <a:cubicBezTo>
                  <a:pt x="4628" y="6992"/>
                  <a:pt x="4391" y="6953"/>
                  <a:pt x="4150" y="6953"/>
                </a:cubicBezTo>
                <a:cubicBezTo>
                  <a:pt x="1857" y="6953"/>
                  <a:pt x="0" y="10233"/>
                  <a:pt x="0" y="14278"/>
                </a:cubicBezTo>
                <a:cubicBezTo>
                  <a:pt x="0" y="18323"/>
                  <a:pt x="1857" y="21600"/>
                  <a:pt x="4150" y="21600"/>
                </a:cubicBezTo>
                <a:cubicBezTo>
                  <a:pt x="4193" y="21600"/>
                  <a:pt x="4237" y="21597"/>
                  <a:pt x="4279" y="21594"/>
                </a:cubicBezTo>
                <a:lnTo>
                  <a:pt x="10532" y="21597"/>
                </a:lnTo>
                <a:cubicBezTo>
                  <a:pt x="10555" y="21598"/>
                  <a:pt x="10579" y="21600"/>
                  <a:pt x="10603" y="21600"/>
                </a:cubicBezTo>
                <a:cubicBezTo>
                  <a:pt x="10626" y="21600"/>
                  <a:pt x="10648" y="21598"/>
                  <a:pt x="10672" y="21597"/>
                </a:cubicBezTo>
                <a:lnTo>
                  <a:pt x="18141" y="21600"/>
                </a:lnTo>
                <a:cubicBezTo>
                  <a:pt x="20051" y="21600"/>
                  <a:pt x="21600" y="18868"/>
                  <a:pt x="21600" y="15496"/>
                </a:cubicBezTo>
                <a:cubicBezTo>
                  <a:pt x="21600" y="12124"/>
                  <a:pt x="20051" y="9389"/>
                  <a:pt x="18141" y="9389"/>
                </a:cubicBezTo>
                <a:cubicBezTo>
                  <a:pt x="17627" y="9389"/>
                  <a:pt x="17139" y="9589"/>
                  <a:pt x="16701" y="9943"/>
                </a:cubicBezTo>
                <a:cubicBezTo>
                  <a:pt x="16453" y="4379"/>
                  <a:pt x="13819" y="0"/>
                  <a:pt x="10603" y="0"/>
                </a:cubicBezTo>
                <a:close/>
              </a:path>
            </a:pathLst>
          </a:custGeom>
          <a:solidFill>
            <a:srgbClr val="BBB05A"/>
          </a:solidFill>
          <a:ln w="12700">
            <a:miter lim="400000"/>
          </a:ln>
          <a:extLst>
            <a:ext uri="{C572A759-6A51-4108-AA02-DFA0A04FC94B}">
              <ma14:wrappingTextBoxFlag xmlns:lc="http://schemas.openxmlformats.org/drawingml/2006/lockedCanvas" xmlns:ma14="http://schemas.microsoft.com/office/mac/drawingml/2011/main" xmlns:a14="http://schemas.microsoft.com/office/drawing/2010/main" xmlns:m="http://schemas.openxmlformats.org/officeDocument/2006/math" xmlns="" val="1"/>
            </a:ext>
          </a:ex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20000" b="0" i="0" u="none" strike="noStrike" cap="none" spc="0" normalizeH="0" baseline="0">
                <a:ln>
                  <a:noFill/>
                </a:ln>
                <a:solidFill>
                  <a:srgbClr val="523A37"/>
                </a:solidFill>
                <a:effectLst/>
                <a:uFillTx/>
                <a:latin typeface="Futura"/>
                <a:ea typeface="Futura"/>
                <a:cs typeface="Futura"/>
                <a:sym typeface="Futura"/>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marL="0" marR="0" lvl="0" indent="0" defTabSz="825500" rtl="0" eaLnBrk="1" fontAlgn="auto" latinLnBrk="0" hangingPunct="0">
              <a:lnSpc>
                <a:spcPct val="100000"/>
              </a:lnSpc>
              <a:spcBef>
                <a:spcPts val="0"/>
              </a:spcBef>
              <a:spcAft>
                <a:spcPts val="0"/>
              </a:spcAft>
              <a:buClrTx/>
              <a:buSzTx/>
              <a:buFontTx/>
              <a:buNone/>
              <a:tabLst/>
              <a:defRPr/>
            </a:pPr>
            <a:r>
              <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rPr>
              <a:t>0</a:t>
            </a:r>
            <a:r>
              <a:rPr lang="en-US" sz="10000" kern="0" dirty="0">
                <a:latin typeface="Bernard MT Condensed" panose="02050806060905020404" pitchFamily="18" charset="0"/>
              </a:rPr>
              <a:t>3</a:t>
            </a:r>
            <a:endPar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endParaRPr>
          </a:p>
        </p:txBody>
      </p:sp>
    </p:spTree>
    <p:extLst>
      <p:ext uri="{BB962C8B-B14F-4D97-AF65-F5344CB8AC3E}">
        <p14:creationId xmlns:p14="http://schemas.microsoft.com/office/powerpoint/2010/main" val="29378273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54DF66D9-C474-5BF0-CB7B-178EA30B5857}"/>
            </a:ext>
          </a:extLst>
        </p:cNvPr>
        <p:cNvGrpSpPr/>
        <p:nvPr/>
      </p:nvGrpSpPr>
      <p:grpSpPr>
        <a:xfrm>
          <a:off x="0" y="0"/>
          <a:ext cx="0" cy="0"/>
          <a:chOff x="0" y="0"/>
          <a:chExt cx="0" cy="0"/>
        </a:xfrm>
      </p:grpSpPr>
      <p:sp>
        <p:nvSpPr>
          <p:cNvPr id="2" name="Rectángulo">
            <a:extLst>
              <a:ext uri="{FF2B5EF4-FFF2-40B4-BE49-F238E27FC236}">
                <a16:creationId xmlns:a16="http://schemas.microsoft.com/office/drawing/2014/main" id="{45D11807-FE72-C894-5EDD-3FE26407A8F1}"/>
              </a:ext>
            </a:extLst>
          </p:cNvPr>
          <p:cNvSpPr/>
          <p:nvPr/>
        </p:nvSpPr>
        <p:spPr>
          <a:xfrm>
            <a:off x="818246" y="1371113"/>
            <a:ext cx="10555507" cy="4115773"/>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049C8BEB-0235-9455-FEC2-D1F5CF712782}"/>
              </a:ext>
            </a:extLst>
          </p:cNvPr>
          <p:cNvSpPr txBox="1"/>
          <p:nvPr/>
        </p:nvSpPr>
        <p:spPr>
          <a:xfrm>
            <a:off x="1588129" y="1659285"/>
            <a:ext cx="9015742" cy="3539430"/>
          </a:xfrm>
          <a:prstGeom prst="rect">
            <a:avLst/>
          </a:prstGeom>
          <a:noFill/>
        </p:spPr>
        <p:txBody>
          <a:bodyPr wrap="square" rtlCol="0">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Cuando imploramos misericordia y bendición de Dios, debemos tener un espíritu de amor y perdón en nuestro propio corazón. ¿Cómo podemos orar: “Perdónanos nuestras deudas, como también nosotros perdonamos a nuestros deudores” (Mat. 6:12) y abrigar, sin embargo, un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a:t>
            </a:r>
            <a:r>
              <a:rPr lang="es-ES" sz="2800" dirty="0">
                <a:latin typeface="Tahoma" panose="020B0604030504040204" pitchFamily="34" charset="0"/>
                <a:ea typeface="Tahoma" panose="020B0604030504040204" pitchFamily="34" charset="0"/>
                <a:cs typeface="Tahoma" panose="020B0604030504040204" pitchFamily="34" charset="0"/>
              </a:rPr>
              <a:t> que no perdona?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____________</a:t>
            </a:r>
            <a:r>
              <a:rPr lang="es-ES" sz="2800" dirty="0">
                <a:latin typeface="Tahoma" panose="020B0604030504040204" pitchFamily="34" charset="0"/>
                <a:ea typeface="Tahoma" panose="020B0604030504040204" pitchFamily="34" charset="0"/>
                <a:cs typeface="Tahoma" panose="020B0604030504040204" pitchFamily="34" charset="0"/>
              </a:rPr>
              <a:t> que nuestras oraciones sean oídas,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_______________</a:t>
            </a:r>
            <a:r>
              <a:rPr lang="es-ES" sz="2800" dirty="0">
                <a:latin typeface="Tahoma" panose="020B0604030504040204" pitchFamily="34" charset="0"/>
                <a:ea typeface="Tahoma" panose="020B0604030504040204" pitchFamily="34" charset="0"/>
                <a:cs typeface="Tahoma" panose="020B0604030504040204" pitchFamily="34" charset="0"/>
              </a:rPr>
              <a:t> a otros como esperamos ser perdonados nosotros.</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9429061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a:extLst>
              <a:ext uri="{FF2B5EF4-FFF2-40B4-BE49-F238E27FC236}">
                <a16:creationId xmlns:a16="http://schemas.microsoft.com/office/drawing/2014/main" id="{130F215C-958C-1920-B1F4-16701840EA1F}"/>
              </a:ext>
            </a:extLst>
          </p:cNvPr>
          <p:cNvSpPr/>
          <p:nvPr/>
        </p:nvSpPr>
        <p:spPr>
          <a:xfrm>
            <a:off x="818246" y="1371113"/>
            <a:ext cx="10555507" cy="4115773"/>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66883BE9-68AF-CAF4-EC0C-F7F0EF488643}"/>
              </a:ext>
            </a:extLst>
          </p:cNvPr>
          <p:cNvSpPr txBox="1"/>
          <p:nvPr/>
        </p:nvSpPr>
        <p:spPr>
          <a:xfrm>
            <a:off x="1565642" y="1659284"/>
            <a:ext cx="9060714" cy="3539430"/>
          </a:xfrm>
          <a:prstGeom prst="rect">
            <a:avLst/>
          </a:prstGeom>
          <a:noFill/>
        </p:spPr>
        <p:txBody>
          <a:bodyPr wrap="square" rtlCol="0">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Cuando imploramos misericordia y bendición de Dios, debemos tener un espíritu de amor y perdón en nuestro propio corazón. ¿Cómo podemos orar: “Perdónanos nuestras deudas, como también nosotros perdonamos a nuestros deudores” (Mat. 6:12) y abrigar, sin embargo, un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espíritu</a:t>
            </a:r>
            <a:r>
              <a:rPr lang="es-ES" sz="2800" dirty="0">
                <a:latin typeface="Tahoma" panose="020B0604030504040204" pitchFamily="34" charset="0"/>
                <a:ea typeface="Tahoma" panose="020B0604030504040204" pitchFamily="34" charset="0"/>
                <a:cs typeface="Tahoma" panose="020B0604030504040204" pitchFamily="34" charset="0"/>
              </a:rPr>
              <a:t> que no perdona?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Si esperamos</a:t>
            </a:r>
            <a:r>
              <a:rPr lang="es-ES" sz="2800" dirty="0">
                <a:latin typeface="Tahoma" panose="020B0604030504040204" pitchFamily="34" charset="0"/>
                <a:ea typeface="Tahoma" panose="020B0604030504040204" pitchFamily="34" charset="0"/>
                <a:cs typeface="Tahoma" panose="020B0604030504040204" pitchFamily="34" charset="0"/>
              </a:rPr>
              <a:t> que nuestras oraciones sean oídas,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debemos perdonar</a:t>
            </a:r>
            <a:r>
              <a:rPr lang="es-ES" sz="2800" dirty="0">
                <a:latin typeface="Tahoma" panose="020B0604030504040204" pitchFamily="34" charset="0"/>
                <a:ea typeface="Tahoma" panose="020B0604030504040204" pitchFamily="34" charset="0"/>
                <a:cs typeface="Tahoma" panose="020B0604030504040204" pitchFamily="34" charset="0"/>
              </a:rPr>
              <a:t> a otros como esperamos ser perdonados nosotros.</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8922479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CA5EEA2C-121C-70C0-7953-ADAAE4311D8C}"/>
            </a:ext>
          </a:extLst>
        </p:cNvPr>
        <p:cNvGrpSpPr/>
        <p:nvPr/>
      </p:nvGrpSpPr>
      <p:grpSpPr>
        <a:xfrm>
          <a:off x="0" y="0"/>
          <a:ext cx="0" cy="0"/>
          <a:chOff x="0" y="0"/>
          <a:chExt cx="0" cy="0"/>
        </a:xfrm>
      </p:grpSpPr>
      <p:sp>
        <p:nvSpPr>
          <p:cNvPr id="7" name="Rectángulo redondeado">
            <a:extLst>
              <a:ext uri="{FF2B5EF4-FFF2-40B4-BE49-F238E27FC236}">
                <a16:creationId xmlns:a16="http://schemas.microsoft.com/office/drawing/2014/main" id="{BA094ABC-F890-2363-11DB-05C40B5C0350}"/>
              </a:ext>
            </a:extLst>
          </p:cNvPr>
          <p:cNvSpPr/>
          <p:nvPr/>
        </p:nvSpPr>
        <p:spPr>
          <a:xfrm>
            <a:off x="1524707" y="1685588"/>
            <a:ext cx="9142586" cy="3909994"/>
          </a:xfrm>
          <a:prstGeom prst="roundRect">
            <a:avLst>
              <a:gd name="adj" fmla="val 13991"/>
            </a:avLst>
          </a:prstGeom>
          <a:solidFill>
            <a:schemeClr val="accent4">
              <a:hueOff val="348544"/>
              <a:lumOff val="7139"/>
              <a:alpha val="29563"/>
            </a:scheme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17BE4A99-5129-B4E3-BDEE-2CC5313490AC}"/>
              </a:ext>
            </a:extLst>
          </p:cNvPr>
          <p:cNvSpPr txBox="1"/>
          <p:nvPr/>
        </p:nvSpPr>
        <p:spPr>
          <a:xfrm>
            <a:off x="2185386" y="2732644"/>
            <a:ext cx="7821228" cy="1815882"/>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Debemos enseñar a nuestros hijos desde pequeños a ser fieles en los diezmos y ofrendas. </a:t>
            </a:r>
            <a:r>
              <a:rPr lang="es-ES" sz="2800" b="1" dirty="0">
                <a:latin typeface="Tahoma" panose="020B0604030504040204" pitchFamily="34" charset="0"/>
                <a:ea typeface="Tahoma" panose="020B0604030504040204" pitchFamily="34" charset="0"/>
                <a:cs typeface="Tahoma" panose="020B0604030504040204" pitchFamily="34" charset="0"/>
              </a:rPr>
              <a:t>¿Qué puede suceder cuando no vivimos una vida de fidelidad a Dios? </a:t>
            </a:r>
            <a:r>
              <a:rPr lang="es-ES" sz="2800" dirty="0">
                <a:latin typeface="Tahoma" panose="020B0604030504040204" pitchFamily="34" charset="0"/>
                <a:ea typeface="Tahoma" panose="020B0604030504040204" pitchFamily="34" charset="0"/>
                <a:cs typeface="Tahoma" panose="020B0604030504040204" pitchFamily="34" charset="0"/>
              </a:rPr>
              <a:t>(ver p. 36).</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
        <p:nvSpPr>
          <p:cNvPr id="4" name="01">
            <a:extLst>
              <a:ext uri="{FF2B5EF4-FFF2-40B4-BE49-F238E27FC236}">
                <a16:creationId xmlns:a16="http://schemas.microsoft.com/office/drawing/2014/main" id="{24B9B1B9-2D4B-1782-4256-27D4D468DFB7}"/>
              </a:ext>
            </a:extLst>
          </p:cNvPr>
          <p:cNvSpPr/>
          <p:nvPr/>
        </p:nvSpPr>
        <p:spPr>
          <a:xfrm>
            <a:off x="437196" y="665645"/>
            <a:ext cx="3174105" cy="1765040"/>
          </a:xfrm>
          <a:custGeom>
            <a:avLst/>
            <a:gdLst/>
            <a:ahLst/>
            <a:cxnLst>
              <a:cxn ang="0">
                <a:pos x="wd2" y="hd2"/>
              </a:cxn>
              <a:cxn ang="5400000">
                <a:pos x="wd2" y="hd2"/>
              </a:cxn>
              <a:cxn ang="10800000">
                <a:pos x="wd2" y="hd2"/>
              </a:cxn>
              <a:cxn ang="16200000">
                <a:pos x="wd2" y="hd2"/>
              </a:cxn>
            </a:cxnLst>
            <a:rect l="0" t="0" r="r" b="b"/>
            <a:pathLst>
              <a:path w="21600" h="21600" extrusionOk="0">
                <a:moveTo>
                  <a:pt x="10603" y="0"/>
                </a:moveTo>
                <a:cubicBezTo>
                  <a:pt x="7967" y="0"/>
                  <a:pt x="5720" y="2939"/>
                  <a:pt x="4858" y="7062"/>
                </a:cubicBezTo>
                <a:cubicBezTo>
                  <a:pt x="4628" y="6992"/>
                  <a:pt x="4391" y="6953"/>
                  <a:pt x="4150" y="6953"/>
                </a:cubicBezTo>
                <a:cubicBezTo>
                  <a:pt x="1857" y="6953"/>
                  <a:pt x="0" y="10233"/>
                  <a:pt x="0" y="14278"/>
                </a:cubicBezTo>
                <a:cubicBezTo>
                  <a:pt x="0" y="18323"/>
                  <a:pt x="1857" y="21600"/>
                  <a:pt x="4150" y="21600"/>
                </a:cubicBezTo>
                <a:cubicBezTo>
                  <a:pt x="4193" y="21600"/>
                  <a:pt x="4237" y="21597"/>
                  <a:pt x="4279" y="21594"/>
                </a:cubicBezTo>
                <a:lnTo>
                  <a:pt x="10532" y="21597"/>
                </a:lnTo>
                <a:cubicBezTo>
                  <a:pt x="10555" y="21598"/>
                  <a:pt x="10579" y="21600"/>
                  <a:pt x="10603" y="21600"/>
                </a:cubicBezTo>
                <a:cubicBezTo>
                  <a:pt x="10626" y="21600"/>
                  <a:pt x="10648" y="21598"/>
                  <a:pt x="10672" y="21597"/>
                </a:cubicBezTo>
                <a:lnTo>
                  <a:pt x="18141" y="21600"/>
                </a:lnTo>
                <a:cubicBezTo>
                  <a:pt x="20051" y="21600"/>
                  <a:pt x="21600" y="18868"/>
                  <a:pt x="21600" y="15496"/>
                </a:cubicBezTo>
                <a:cubicBezTo>
                  <a:pt x="21600" y="12124"/>
                  <a:pt x="20051" y="9389"/>
                  <a:pt x="18141" y="9389"/>
                </a:cubicBezTo>
                <a:cubicBezTo>
                  <a:pt x="17627" y="9389"/>
                  <a:pt x="17139" y="9589"/>
                  <a:pt x="16701" y="9943"/>
                </a:cubicBezTo>
                <a:cubicBezTo>
                  <a:pt x="16453" y="4379"/>
                  <a:pt x="13819" y="0"/>
                  <a:pt x="10603" y="0"/>
                </a:cubicBezTo>
                <a:close/>
              </a:path>
            </a:pathLst>
          </a:custGeom>
          <a:solidFill>
            <a:srgbClr val="BBB05A"/>
          </a:solidFill>
          <a:ln w="12700">
            <a:miter lim="400000"/>
          </a:ln>
          <a:extLst>
            <a:ext uri="{C572A759-6A51-4108-AA02-DFA0A04FC94B}">
              <ma14:wrappingTextBoxFlag xmlns:lc="http://schemas.openxmlformats.org/drawingml/2006/lockedCanvas" xmlns:ma14="http://schemas.microsoft.com/office/mac/drawingml/2011/main" xmlns:a14="http://schemas.microsoft.com/office/drawing/2010/main" xmlns:m="http://schemas.openxmlformats.org/officeDocument/2006/math" xmlns="" val="1"/>
            </a:ext>
          </a:ex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20000" b="0" i="0" u="none" strike="noStrike" cap="none" spc="0" normalizeH="0" baseline="0">
                <a:ln>
                  <a:noFill/>
                </a:ln>
                <a:solidFill>
                  <a:srgbClr val="523A37"/>
                </a:solidFill>
                <a:effectLst/>
                <a:uFillTx/>
                <a:latin typeface="Futura"/>
                <a:ea typeface="Futura"/>
                <a:cs typeface="Futura"/>
                <a:sym typeface="Futura"/>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marL="0" marR="0" lvl="0" indent="0" defTabSz="825500" rtl="0" eaLnBrk="1" fontAlgn="auto" latinLnBrk="0" hangingPunct="0">
              <a:lnSpc>
                <a:spcPct val="100000"/>
              </a:lnSpc>
              <a:spcBef>
                <a:spcPts val="0"/>
              </a:spcBef>
              <a:spcAft>
                <a:spcPts val="0"/>
              </a:spcAft>
              <a:buClrTx/>
              <a:buSzTx/>
              <a:buFontTx/>
              <a:buNone/>
              <a:tabLst/>
              <a:defRPr/>
            </a:pPr>
            <a:r>
              <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rPr>
              <a:t>0</a:t>
            </a:r>
            <a:r>
              <a:rPr kumimoji="0" lang="en-US"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rPr>
              <a:t>4</a:t>
            </a:r>
            <a:endPar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endParaRPr>
          </a:p>
        </p:txBody>
      </p:sp>
    </p:spTree>
    <p:extLst>
      <p:ext uri="{BB962C8B-B14F-4D97-AF65-F5344CB8AC3E}">
        <p14:creationId xmlns:p14="http://schemas.microsoft.com/office/powerpoint/2010/main" val="33218262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570EE440-1A7E-BEB9-DC54-B36CE0271C9D}"/>
              </a:ext>
            </a:extLst>
          </p:cNvPr>
          <p:cNvSpPr/>
          <p:nvPr/>
        </p:nvSpPr>
        <p:spPr>
          <a:xfrm>
            <a:off x="1203645" y="889787"/>
            <a:ext cx="3220754" cy="1107996"/>
          </a:xfrm>
          <a:prstGeom prst="rect">
            <a:avLst/>
          </a:prstGeom>
          <a:noFill/>
        </p:spPr>
        <p:txBody>
          <a:bodyPr wrap="none" lIns="91440" tIns="45720" rIns="91440" bIns="45720">
            <a:spAutoFit/>
          </a:bodyPr>
          <a:lstStyle/>
          <a:p>
            <a:pPr algn="ctr"/>
            <a:r>
              <a:rPr lang="es-ES" sz="6600" b="0" cap="none" spc="0" dirty="0">
                <a:ln w="0"/>
                <a:solidFill>
                  <a:srgbClr val="BFB34B"/>
                </a:solidFill>
                <a:effectLst>
                  <a:outerShdw blurRad="38100" dist="19050" dir="2700000" algn="tl" rotWithShape="0">
                    <a:schemeClr val="dk1">
                      <a:alpha val="40000"/>
                    </a:schemeClr>
                  </a:outerShdw>
                </a:effectLst>
                <a:latin typeface="Bernard MT Condensed" panose="02050806060905020404" pitchFamily="18" charset="0"/>
              </a:rPr>
              <a:t>Lección 4</a:t>
            </a:r>
          </a:p>
        </p:txBody>
      </p:sp>
      <p:pic>
        <p:nvPicPr>
          <p:cNvPr id="4" name="Imagen 3">
            <a:extLst>
              <a:ext uri="{FF2B5EF4-FFF2-40B4-BE49-F238E27FC236}">
                <a16:creationId xmlns:a16="http://schemas.microsoft.com/office/drawing/2014/main" id="{692B71B3-7E6F-DF7A-E111-5F3E32ACA1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03645" y="2451261"/>
            <a:ext cx="5143191" cy="1073241"/>
          </a:xfrm>
          <a:prstGeom prst="rect">
            <a:avLst/>
          </a:prstGeom>
        </p:spPr>
      </p:pic>
      <p:pic>
        <p:nvPicPr>
          <p:cNvPr id="6" name="Imagen 5">
            <a:extLst>
              <a:ext uri="{FF2B5EF4-FFF2-40B4-BE49-F238E27FC236}">
                <a16:creationId xmlns:a16="http://schemas.microsoft.com/office/drawing/2014/main" id="{F33B6A8B-C341-4E21-FFE8-95728B4010D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14022" y="3423982"/>
            <a:ext cx="5274687" cy="1107996"/>
          </a:xfrm>
          <a:prstGeom prst="rect">
            <a:avLst/>
          </a:prstGeom>
        </p:spPr>
      </p:pic>
    </p:spTree>
    <p:extLst>
      <p:ext uri="{BB962C8B-B14F-4D97-AF65-F5344CB8AC3E}">
        <p14:creationId xmlns:p14="http://schemas.microsoft.com/office/powerpoint/2010/main" val="10317412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9FA2F594-6D11-4BE6-A8BE-CD8058960BC2}"/>
            </a:ext>
          </a:extLst>
        </p:cNvPr>
        <p:cNvGrpSpPr/>
        <p:nvPr/>
      </p:nvGrpSpPr>
      <p:grpSpPr>
        <a:xfrm>
          <a:off x="0" y="0"/>
          <a:ext cx="0" cy="0"/>
          <a:chOff x="0" y="0"/>
          <a:chExt cx="0" cy="0"/>
        </a:xfrm>
      </p:grpSpPr>
      <p:sp>
        <p:nvSpPr>
          <p:cNvPr id="5" name="Rectángulo">
            <a:extLst>
              <a:ext uri="{FF2B5EF4-FFF2-40B4-BE49-F238E27FC236}">
                <a16:creationId xmlns:a16="http://schemas.microsoft.com/office/drawing/2014/main" id="{C9627925-B6CB-3564-4B5E-3EA1C4904A73}"/>
              </a:ext>
            </a:extLst>
          </p:cNvPr>
          <p:cNvSpPr/>
          <p:nvPr/>
        </p:nvSpPr>
        <p:spPr>
          <a:xfrm>
            <a:off x="818246" y="552691"/>
            <a:ext cx="10555507" cy="5752618"/>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7" name="CuadroTexto 6">
            <a:extLst>
              <a:ext uri="{FF2B5EF4-FFF2-40B4-BE49-F238E27FC236}">
                <a16:creationId xmlns:a16="http://schemas.microsoft.com/office/drawing/2014/main" id="{F228533C-7A61-DD42-648E-359F46B5F3D6}"/>
              </a:ext>
            </a:extLst>
          </p:cNvPr>
          <p:cNvSpPr txBox="1"/>
          <p:nvPr/>
        </p:nvSpPr>
        <p:spPr>
          <a:xfrm>
            <a:off x="1389164" y="1228397"/>
            <a:ext cx="9413669" cy="4401205"/>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Como dador de todas las bendiciones, Dios reclama una porción determinada de todo lo que poseemos. Esta es la provisión que él ha hecho para sostener la predicación del evangelio. Y debemos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a:t>
            </a:r>
            <a:r>
              <a:rPr lang="es-ES" sz="2800" dirty="0">
                <a:latin typeface="Tahoma" panose="020B0604030504040204" pitchFamily="34" charset="0"/>
                <a:ea typeface="Tahoma" panose="020B0604030504040204" pitchFamily="34" charset="0"/>
                <a:cs typeface="Tahoma" panose="020B0604030504040204" pitchFamily="34" charset="0"/>
              </a:rPr>
              <a:t> nuestro aprecio por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a:t>
            </a:r>
            <a:r>
              <a:rPr lang="es-ES" sz="2800" b="1" dirty="0">
                <a:solidFill>
                  <a:srgbClr val="FF0000"/>
                </a:solidFill>
                <a:latin typeface="Tahoma" panose="020B0604030504040204" pitchFamily="34" charset="0"/>
                <a:ea typeface="Tahoma" panose="020B0604030504040204" pitchFamily="34" charset="0"/>
                <a:cs typeface="Tahoma" panose="020B0604030504040204" pitchFamily="34" charset="0"/>
              </a:rPr>
              <a:t> </a:t>
            </a:r>
            <a:r>
              <a:rPr lang="es-ES" sz="2800" dirty="0">
                <a:latin typeface="Tahoma" panose="020B0604030504040204" pitchFamily="34" charset="0"/>
                <a:ea typeface="Tahoma" panose="020B0604030504040204" pitchFamily="34" charset="0"/>
                <a:cs typeface="Tahoma" panose="020B0604030504040204" pitchFamily="34" charset="0"/>
              </a:rPr>
              <a:t>devolviendo esto a Dios. Pero si retenemos lo que le pertenece a él, ¿cómo podemos pretender sus bendiciones? Si somos mayordomos infieles en las cosas terrenales, ¿cómo podemos esperar que él nos confíe las celestiales? Puede ser que aquí se encuentre el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a:t>
            </a:r>
            <a:r>
              <a:rPr lang="es-ES" sz="2800" dirty="0">
                <a:latin typeface="Tahoma" panose="020B0604030504040204" pitchFamily="34" charset="0"/>
                <a:ea typeface="Tahoma" panose="020B0604030504040204" pitchFamily="34" charset="0"/>
                <a:cs typeface="Tahoma" panose="020B0604030504040204" pitchFamily="34" charset="0"/>
              </a:rPr>
              <a:t> de la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a:t>
            </a:r>
            <a:r>
              <a:rPr lang="es-ES" sz="2800" dirty="0">
                <a:latin typeface="Tahoma" panose="020B0604030504040204" pitchFamily="34" charset="0"/>
                <a:ea typeface="Tahoma" panose="020B0604030504040204" pitchFamily="34" charset="0"/>
                <a:cs typeface="Tahoma" panose="020B0604030504040204" pitchFamily="34" charset="0"/>
              </a:rPr>
              <a:t> no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a:t>
            </a:r>
            <a:r>
              <a:rPr lang="es-ES" sz="2800" dirty="0">
                <a:latin typeface="Tahoma" panose="020B0604030504040204" pitchFamily="34" charset="0"/>
                <a:ea typeface="Tahoma" panose="020B0604030504040204" pitchFamily="34" charset="0"/>
                <a:cs typeface="Tahoma" panose="020B0604030504040204" pitchFamily="34" charset="0"/>
              </a:rPr>
              <a:t>.</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396989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ángulo">
            <a:extLst>
              <a:ext uri="{FF2B5EF4-FFF2-40B4-BE49-F238E27FC236}">
                <a16:creationId xmlns:a16="http://schemas.microsoft.com/office/drawing/2014/main" id="{E40A3C16-D6CC-BD93-E492-2678A022D4A2}"/>
              </a:ext>
            </a:extLst>
          </p:cNvPr>
          <p:cNvSpPr/>
          <p:nvPr/>
        </p:nvSpPr>
        <p:spPr>
          <a:xfrm>
            <a:off x="818246" y="552691"/>
            <a:ext cx="10555507" cy="5752618"/>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7" name="CuadroTexto 6">
            <a:extLst>
              <a:ext uri="{FF2B5EF4-FFF2-40B4-BE49-F238E27FC236}">
                <a16:creationId xmlns:a16="http://schemas.microsoft.com/office/drawing/2014/main" id="{3346548A-6958-7426-302F-30127FFD1321}"/>
              </a:ext>
            </a:extLst>
          </p:cNvPr>
          <p:cNvSpPr txBox="1"/>
          <p:nvPr/>
        </p:nvSpPr>
        <p:spPr>
          <a:xfrm>
            <a:off x="1389164" y="1228397"/>
            <a:ext cx="9413669" cy="4401205"/>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Como dador de todas las bendiciones, Dios reclama una porción determinada de todo lo que poseemos. Esta es la provisión que él ha hecho para sostener la predicación del evangelio. Y debemos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demostrar</a:t>
            </a:r>
            <a:r>
              <a:rPr lang="es-ES" sz="2800" dirty="0">
                <a:latin typeface="Tahoma" panose="020B0604030504040204" pitchFamily="34" charset="0"/>
                <a:ea typeface="Tahoma" panose="020B0604030504040204" pitchFamily="34" charset="0"/>
                <a:cs typeface="Tahoma" panose="020B0604030504040204" pitchFamily="34" charset="0"/>
              </a:rPr>
              <a:t> nuestro aprecio por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sus dones</a:t>
            </a:r>
            <a:r>
              <a:rPr lang="es-ES" sz="2800" dirty="0">
                <a:latin typeface="Tahoma" panose="020B0604030504040204" pitchFamily="34" charset="0"/>
                <a:ea typeface="Tahoma" panose="020B0604030504040204" pitchFamily="34" charset="0"/>
                <a:cs typeface="Tahoma" panose="020B0604030504040204" pitchFamily="34" charset="0"/>
              </a:rPr>
              <a:t> devolviendo esto a Dios. Pero si retenemos lo que le pertenece a él, ¿cómo podemos pretender sus bendiciones? Si somos mayordomos infieles en las cosas terrenales, ¿cómo podemos esperar que él nos confíe las celestiales? Puede ser que aquí se encuentre el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secreto</a:t>
            </a:r>
            <a:r>
              <a:rPr lang="es-ES" sz="2800" dirty="0">
                <a:latin typeface="Tahoma" panose="020B0604030504040204" pitchFamily="34" charset="0"/>
                <a:ea typeface="Tahoma" panose="020B0604030504040204" pitchFamily="34" charset="0"/>
                <a:cs typeface="Tahoma" panose="020B0604030504040204" pitchFamily="34" charset="0"/>
              </a:rPr>
              <a:t> de la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oración</a:t>
            </a:r>
            <a:r>
              <a:rPr lang="es-ES" sz="2800" dirty="0">
                <a:latin typeface="Tahoma" panose="020B0604030504040204" pitchFamily="34" charset="0"/>
                <a:ea typeface="Tahoma" panose="020B0604030504040204" pitchFamily="34" charset="0"/>
                <a:cs typeface="Tahoma" panose="020B0604030504040204" pitchFamily="34" charset="0"/>
              </a:rPr>
              <a:t> no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contestada</a:t>
            </a:r>
            <a:r>
              <a:rPr lang="es-ES" sz="2800" dirty="0">
                <a:latin typeface="Tahoma" panose="020B0604030504040204" pitchFamily="34" charset="0"/>
                <a:ea typeface="Tahoma" panose="020B0604030504040204" pitchFamily="34" charset="0"/>
                <a:cs typeface="Tahoma" panose="020B0604030504040204" pitchFamily="34" charset="0"/>
              </a:rPr>
              <a:t>.</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609335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F8515EB1-EF4A-01B0-23E5-70A07F30231F}"/>
            </a:ext>
          </a:extLst>
        </p:cNvPr>
        <p:cNvGrpSpPr/>
        <p:nvPr/>
      </p:nvGrpSpPr>
      <p:grpSpPr>
        <a:xfrm>
          <a:off x="0" y="0"/>
          <a:ext cx="0" cy="0"/>
          <a:chOff x="0" y="0"/>
          <a:chExt cx="0" cy="0"/>
        </a:xfrm>
      </p:grpSpPr>
      <p:sp>
        <p:nvSpPr>
          <p:cNvPr id="7" name="Rectángulo redondeado">
            <a:extLst>
              <a:ext uri="{FF2B5EF4-FFF2-40B4-BE49-F238E27FC236}">
                <a16:creationId xmlns:a16="http://schemas.microsoft.com/office/drawing/2014/main" id="{74DD2F62-A77E-772B-1B5E-B49EB6FC5335}"/>
              </a:ext>
            </a:extLst>
          </p:cNvPr>
          <p:cNvSpPr/>
          <p:nvPr/>
        </p:nvSpPr>
        <p:spPr>
          <a:xfrm>
            <a:off x="1611850" y="1685588"/>
            <a:ext cx="9142586" cy="3909994"/>
          </a:xfrm>
          <a:prstGeom prst="roundRect">
            <a:avLst>
              <a:gd name="adj" fmla="val 13991"/>
            </a:avLst>
          </a:prstGeom>
          <a:solidFill>
            <a:schemeClr val="accent4">
              <a:hueOff val="348544"/>
              <a:lumOff val="7139"/>
              <a:alpha val="29563"/>
            </a:scheme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628A9B34-2FA4-D47B-9943-E7BE56728DBA}"/>
              </a:ext>
            </a:extLst>
          </p:cNvPr>
          <p:cNvSpPr txBox="1"/>
          <p:nvPr/>
        </p:nvSpPr>
        <p:spPr>
          <a:xfrm>
            <a:off x="2304693" y="2517200"/>
            <a:ext cx="7582613" cy="2246769"/>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A veces oramos cuando estamos emocionalmente alterados y, con la mente confusa, le pedimos a Dios que atienda nuestra petición. </a:t>
            </a:r>
            <a:r>
              <a:rPr lang="es-ES" sz="2800" b="1" dirty="0">
                <a:latin typeface="Tahoma" panose="020B0604030504040204" pitchFamily="34" charset="0"/>
                <a:ea typeface="Tahoma" panose="020B0604030504040204" pitchFamily="34" charset="0"/>
                <a:cs typeface="Tahoma" panose="020B0604030504040204" pitchFamily="34" charset="0"/>
              </a:rPr>
              <a:t>¿Por qué la respuesta no llega como esperábamos? </a:t>
            </a:r>
            <a:r>
              <a:rPr lang="es-ES" sz="2800" dirty="0">
                <a:latin typeface="Tahoma" panose="020B0604030504040204" pitchFamily="34" charset="0"/>
                <a:ea typeface="Tahoma" panose="020B0604030504040204" pitchFamily="34" charset="0"/>
                <a:cs typeface="Tahoma" panose="020B0604030504040204" pitchFamily="34" charset="0"/>
              </a:rPr>
              <a:t>(ver pp. 39, 40).</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
        <p:nvSpPr>
          <p:cNvPr id="4" name="01">
            <a:extLst>
              <a:ext uri="{FF2B5EF4-FFF2-40B4-BE49-F238E27FC236}">
                <a16:creationId xmlns:a16="http://schemas.microsoft.com/office/drawing/2014/main" id="{F60F5426-5A0E-DFBF-0907-A0FD3DD7EEC5}"/>
              </a:ext>
            </a:extLst>
          </p:cNvPr>
          <p:cNvSpPr/>
          <p:nvPr/>
        </p:nvSpPr>
        <p:spPr>
          <a:xfrm>
            <a:off x="437196" y="665645"/>
            <a:ext cx="3174105" cy="1765040"/>
          </a:xfrm>
          <a:custGeom>
            <a:avLst/>
            <a:gdLst/>
            <a:ahLst/>
            <a:cxnLst>
              <a:cxn ang="0">
                <a:pos x="wd2" y="hd2"/>
              </a:cxn>
              <a:cxn ang="5400000">
                <a:pos x="wd2" y="hd2"/>
              </a:cxn>
              <a:cxn ang="10800000">
                <a:pos x="wd2" y="hd2"/>
              </a:cxn>
              <a:cxn ang="16200000">
                <a:pos x="wd2" y="hd2"/>
              </a:cxn>
            </a:cxnLst>
            <a:rect l="0" t="0" r="r" b="b"/>
            <a:pathLst>
              <a:path w="21600" h="21600" extrusionOk="0">
                <a:moveTo>
                  <a:pt x="10603" y="0"/>
                </a:moveTo>
                <a:cubicBezTo>
                  <a:pt x="7967" y="0"/>
                  <a:pt x="5720" y="2939"/>
                  <a:pt x="4858" y="7062"/>
                </a:cubicBezTo>
                <a:cubicBezTo>
                  <a:pt x="4628" y="6992"/>
                  <a:pt x="4391" y="6953"/>
                  <a:pt x="4150" y="6953"/>
                </a:cubicBezTo>
                <a:cubicBezTo>
                  <a:pt x="1857" y="6953"/>
                  <a:pt x="0" y="10233"/>
                  <a:pt x="0" y="14278"/>
                </a:cubicBezTo>
                <a:cubicBezTo>
                  <a:pt x="0" y="18323"/>
                  <a:pt x="1857" y="21600"/>
                  <a:pt x="4150" y="21600"/>
                </a:cubicBezTo>
                <a:cubicBezTo>
                  <a:pt x="4193" y="21600"/>
                  <a:pt x="4237" y="21597"/>
                  <a:pt x="4279" y="21594"/>
                </a:cubicBezTo>
                <a:lnTo>
                  <a:pt x="10532" y="21597"/>
                </a:lnTo>
                <a:cubicBezTo>
                  <a:pt x="10555" y="21598"/>
                  <a:pt x="10579" y="21600"/>
                  <a:pt x="10603" y="21600"/>
                </a:cubicBezTo>
                <a:cubicBezTo>
                  <a:pt x="10626" y="21600"/>
                  <a:pt x="10648" y="21598"/>
                  <a:pt x="10672" y="21597"/>
                </a:cubicBezTo>
                <a:lnTo>
                  <a:pt x="18141" y="21600"/>
                </a:lnTo>
                <a:cubicBezTo>
                  <a:pt x="20051" y="21600"/>
                  <a:pt x="21600" y="18868"/>
                  <a:pt x="21600" y="15496"/>
                </a:cubicBezTo>
                <a:cubicBezTo>
                  <a:pt x="21600" y="12124"/>
                  <a:pt x="20051" y="9389"/>
                  <a:pt x="18141" y="9389"/>
                </a:cubicBezTo>
                <a:cubicBezTo>
                  <a:pt x="17627" y="9389"/>
                  <a:pt x="17139" y="9589"/>
                  <a:pt x="16701" y="9943"/>
                </a:cubicBezTo>
                <a:cubicBezTo>
                  <a:pt x="16453" y="4379"/>
                  <a:pt x="13819" y="0"/>
                  <a:pt x="10603" y="0"/>
                </a:cubicBezTo>
                <a:close/>
              </a:path>
            </a:pathLst>
          </a:custGeom>
          <a:solidFill>
            <a:srgbClr val="BBB05A"/>
          </a:solidFill>
          <a:ln w="12700">
            <a:miter lim="400000"/>
          </a:ln>
          <a:extLst>
            <a:ext uri="{C572A759-6A51-4108-AA02-DFA0A04FC94B}">
              <ma14:wrappingTextBoxFlag xmlns:lc="http://schemas.openxmlformats.org/drawingml/2006/lockedCanvas" xmlns:ma14="http://schemas.microsoft.com/office/mac/drawingml/2011/main" xmlns:a14="http://schemas.microsoft.com/office/drawing/2010/main" xmlns:m="http://schemas.openxmlformats.org/officeDocument/2006/math" xmlns="" val="1"/>
            </a:ext>
          </a:ex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20000" b="0" i="0" u="none" strike="noStrike" cap="none" spc="0" normalizeH="0" baseline="0">
                <a:ln>
                  <a:noFill/>
                </a:ln>
                <a:solidFill>
                  <a:srgbClr val="523A37"/>
                </a:solidFill>
                <a:effectLst/>
                <a:uFillTx/>
                <a:latin typeface="Futura"/>
                <a:ea typeface="Futura"/>
                <a:cs typeface="Futura"/>
                <a:sym typeface="Futura"/>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marL="0" marR="0" lvl="0" indent="0" defTabSz="825500" rtl="0" eaLnBrk="1" fontAlgn="auto" latinLnBrk="0" hangingPunct="0">
              <a:lnSpc>
                <a:spcPct val="100000"/>
              </a:lnSpc>
              <a:spcBef>
                <a:spcPts val="0"/>
              </a:spcBef>
              <a:spcAft>
                <a:spcPts val="0"/>
              </a:spcAft>
              <a:buClrTx/>
              <a:buSzTx/>
              <a:buFontTx/>
              <a:buNone/>
              <a:tabLst/>
              <a:defRPr/>
            </a:pPr>
            <a:r>
              <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rPr>
              <a:t>0</a:t>
            </a:r>
            <a:r>
              <a:rPr lang="en-US" sz="10000" kern="0" dirty="0">
                <a:latin typeface="Bernard MT Condensed" panose="02050806060905020404" pitchFamily="18" charset="0"/>
              </a:rPr>
              <a:t>5</a:t>
            </a:r>
            <a:endPar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endParaRPr>
          </a:p>
        </p:txBody>
      </p:sp>
    </p:spTree>
    <p:extLst>
      <p:ext uri="{BB962C8B-B14F-4D97-AF65-F5344CB8AC3E}">
        <p14:creationId xmlns:p14="http://schemas.microsoft.com/office/powerpoint/2010/main" val="12401309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15A43281-A1A6-B14D-E789-A404D2EF1A3A}"/>
            </a:ext>
          </a:extLst>
        </p:cNvPr>
        <p:cNvGrpSpPr/>
        <p:nvPr/>
      </p:nvGrpSpPr>
      <p:grpSpPr>
        <a:xfrm>
          <a:off x="0" y="0"/>
          <a:ext cx="0" cy="0"/>
          <a:chOff x="0" y="0"/>
          <a:chExt cx="0" cy="0"/>
        </a:xfrm>
      </p:grpSpPr>
      <p:sp>
        <p:nvSpPr>
          <p:cNvPr id="2" name="Rectángulo">
            <a:extLst>
              <a:ext uri="{FF2B5EF4-FFF2-40B4-BE49-F238E27FC236}">
                <a16:creationId xmlns:a16="http://schemas.microsoft.com/office/drawing/2014/main" id="{A8E59FD0-7D54-9921-B7B2-03511270B01E}"/>
              </a:ext>
            </a:extLst>
          </p:cNvPr>
          <p:cNvSpPr/>
          <p:nvPr/>
        </p:nvSpPr>
        <p:spPr>
          <a:xfrm>
            <a:off x="818246" y="952017"/>
            <a:ext cx="10555507" cy="4953965"/>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4" name="CuadroTexto 3">
            <a:extLst>
              <a:ext uri="{FF2B5EF4-FFF2-40B4-BE49-F238E27FC236}">
                <a16:creationId xmlns:a16="http://schemas.microsoft.com/office/drawing/2014/main" id="{BD4937E5-130E-1671-6690-CBB04BC9F680}"/>
              </a:ext>
            </a:extLst>
          </p:cNvPr>
          <p:cNvSpPr txBox="1"/>
          <p:nvPr/>
        </p:nvSpPr>
        <p:spPr>
          <a:xfrm>
            <a:off x="1228058" y="1443840"/>
            <a:ext cx="9735881" cy="3970318"/>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Mientras que usted, en su aflicción, oraba por la paz en Cristo, una nube de tinieblas parecía oscurecer su mente. El descanso y la paz no venían como esperaba. Por momentos su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a:t>
            </a:r>
            <a:r>
              <a:rPr lang="es-ES" sz="2800" dirty="0">
                <a:latin typeface="Tahoma" panose="020B0604030504040204" pitchFamily="34" charset="0"/>
                <a:ea typeface="Tahoma" panose="020B0604030504040204" pitchFamily="34" charset="0"/>
                <a:cs typeface="Tahoma" panose="020B0604030504040204" pitchFamily="34" charset="0"/>
              </a:rPr>
              <a:t> era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a:t>
            </a:r>
            <a:r>
              <a:rPr lang="es-ES" sz="2800" dirty="0">
                <a:latin typeface="Tahoma" panose="020B0604030504040204" pitchFamily="34" charset="0"/>
                <a:ea typeface="Tahoma" panose="020B0604030504040204" pitchFamily="34" charset="0"/>
                <a:cs typeface="Tahoma" panose="020B0604030504040204" pitchFamily="34" charset="0"/>
              </a:rPr>
              <a:t> a lo sumo. Mientras repasaba su vida pasada, veía tristezas y desilusiones; al ver hacia el futuro, todo era incertidumbre. La mano divina lo </a:t>
            </a:r>
            <a:r>
              <a:rPr lang="es-ES" sz="2800" dirty="0" err="1">
                <a:latin typeface="Tahoma" panose="020B0604030504040204" pitchFamily="34" charset="0"/>
                <a:ea typeface="Tahoma" panose="020B0604030504040204" pitchFamily="34" charset="0"/>
                <a:cs typeface="Tahoma" panose="020B0604030504040204" pitchFamily="34" charset="0"/>
              </a:rPr>
              <a:t>guió</a:t>
            </a:r>
            <a:r>
              <a:rPr lang="es-ES" sz="2800" dirty="0">
                <a:latin typeface="Tahoma" panose="020B0604030504040204" pitchFamily="34" charset="0"/>
                <a:ea typeface="Tahoma" panose="020B0604030504040204" pitchFamily="34" charset="0"/>
                <a:cs typeface="Tahoma" panose="020B0604030504040204" pitchFamily="34" charset="0"/>
              </a:rPr>
              <a:t> maravillosamente para traerle a la cruz y enseñarle que Dios era, en verdad, el galardonador de los que lo buscan diligentemente. Los que piden correctamente recibirán. </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0819267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EE9B884A-F013-3C1C-6606-482D91AB661D}"/>
            </a:ext>
          </a:extLst>
        </p:cNvPr>
        <p:cNvGrpSpPr/>
        <p:nvPr/>
      </p:nvGrpSpPr>
      <p:grpSpPr>
        <a:xfrm>
          <a:off x="0" y="0"/>
          <a:ext cx="0" cy="0"/>
          <a:chOff x="0" y="0"/>
          <a:chExt cx="0" cy="0"/>
        </a:xfrm>
      </p:grpSpPr>
      <p:sp>
        <p:nvSpPr>
          <p:cNvPr id="4" name="Rectángulo">
            <a:extLst>
              <a:ext uri="{FF2B5EF4-FFF2-40B4-BE49-F238E27FC236}">
                <a16:creationId xmlns:a16="http://schemas.microsoft.com/office/drawing/2014/main" id="{6814AEBB-FB36-EAEC-20A3-7B7C6C7623BD}"/>
              </a:ext>
            </a:extLst>
          </p:cNvPr>
          <p:cNvSpPr/>
          <p:nvPr/>
        </p:nvSpPr>
        <p:spPr>
          <a:xfrm>
            <a:off x="818246" y="1387548"/>
            <a:ext cx="10555507" cy="4082903"/>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8E926105-0859-B821-E119-D43FA360905E}"/>
              </a:ext>
            </a:extLst>
          </p:cNvPr>
          <p:cNvSpPr txBox="1"/>
          <p:nvPr/>
        </p:nvSpPr>
        <p:spPr>
          <a:xfrm>
            <a:off x="1157176" y="1874727"/>
            <a:ext cx="9877646" cy="3108543"/>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El que busca con fe hallará. La experiencia obtenida en el horno de fuego y aflicción vale más que los inconvenientes y los dolores que causa. Las oraciones que usted ofreció en su soledad, cansancio y prueba, fueron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a:t>
            </a:r>
            <a:r>
              <a:rPr lang="es-ES" sz="2800" dirty="0">
                <a:latin typeface="Tahoma" panose="020B0604030504040204" pitchFamily="34" charset="0"/>
                <a:ea typeface="Tahoma" panose="020B0604030504040204" pitchFamily="34" charset="0"/>
                <a:cs typeface="Tahoma" panose="020B0604030504040204" pitchFamily="34" charset="0"/>
              </a:rPr>
              <a:t> por Dios en la medida que usted lo podía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a:t>
            </a:r>
            <a:r>
              <a:rPr lang="es-ES" sz="2800" dirty="0">
                <a:latin typeface="Tahoma" panose="020B0604030504040204" pitchFamily="34" charset="0"/>
                <a:ea typeface="Tahoma" panose="020B0604030504040204" pitchFamily="34" charset="0"/>
                <a:cs typeface="Tahoma" panose="020B0604030504040204" pitchFamily="34" charset="0"/>
              </a:rPr>
              <a:t>. No tenía usted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______________</a:t>
            </a:r>
            <a:r>
              <a:rPr lang="es-ES" sz="2800" dirty="0">
                <a:latin typeface="Tahoma" panose="020B0604030504040204" pitchFamily="34" charset="0"/>
                <a:ea typeface="Tahoma" panose="020B0604030504040204" pitchFamily="34" charset="0"/>
                <a:cs typeface="Tahoma" panose="020B0604030504040204" pitchFamily="34" charset="0"/>
              </a:rPr>
              <a:t> y correcto acerca de sus hermanos, ni tampoco se veía usted mismo en forma exacta. </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1767205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66DEAE56-94EB-A7DA-9495-F00E8278DD9D}"/>
            </a:ext>
          </a:extLst>
        </p:cNvPr>
        <p:cNvGrpSpPr/>
        <p:nvPr/>
      </p:nvGrpSpPr>
      <p:grpSpPr>
        <a:xfrm>
          <a:off x="0" y="0"/>
          <a:ext cx="0" cy="0"/>
          <a:chOff x="0" y="0"/>
          <a:chExt cx="0" cy="0"/>
        </a:xfrm>
      </p:grpSpPr>
      <p:sp>
        <p:nvSpPr>
          <p:cNvPr id="4" name="Rectángulo">
            <a:extLst>
              <a:ext uri="{FF2B5EF4-FFF2-40B4-BE49-F238E27FC236}">
                <a16:creationId xmlns:a16="http://schemas.microsoft.com/office/drawing/2014/main" id="{24F53D8D-2113-5FAA-AB89-B72D6F3F4C1F}"/>
              </a:ext>
            </a:extLst>
          </p:cNvPr>
          <p:cNvSpPr/>
          <p:nvPr/>
        </p:nvSpPr>
        <p:spPr>
          <a:xfrm>
            <a:off x="818246" y="723014"/>
            <a:ext cx="10555507" cy="5358809"/>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27340D01-6514-1068-1752-6567FD46935C}"/>
              </a:ext>
            </a:extLst>
          </p:cNvPr>
          <p:cNvSpPr txBox="1"/>
          <p:nvPr/>
        </p:nvSpPr>
        <p:spPr>
          <a:xfrm>
            <a:off x="1448684" y="1228397"/>
            <a:ext cx="9294629" cy="4401205"/>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Pero en su providencia Dios contestó las oraciones ofrecidas por usted en su angustia, para salvarlo y para que su propio nombre fuera glorificado. Al no conocerse a sí mismo, usted pidió cosas que no eran para su bien. Dios escucha sus oraciones sinceras, pero la bendición concedida es muy diferente a la que usted esperaba. En su providencia Dios decidió ponerlo más directamente en relación con su iglesia, para que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a:t>
            </a:r>
            <a:r>
              <a:rPr lang="es-ES" sz="2800" dirty="0">
                <a:latin typeface="Tahoma" panose="020B0604030504040204" pitchFamily="34" charset="0"/>
                <a:ea typeface="Tahoma" panose="020B0604030504040204" pitchFamily="34" charset="0"/>
                <a:cs typeface="Tahoma" panose="020B0604030504040204" pitchFamily="34" charset="0"/>
              </a:rPr>
              <a:t> menos en sí mismo y más en aquellos a quienes él está guiando para el progreso de su obra. Dios oye cada oración sincera.</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0560990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a:extLst>
              <a:ext uri="{FF2B5EF4-FFF2-40B4-BE49-F238E27FC236}">
                <a16:creationId xmlns:a16="http://schemas.microsoft.com/office/drawing/2014/main" id="{68DF2948-AC85-99EA-031F-C57E79BDDC69}"/>
              </a:ext>
            </a:extLst>
          </p:cNvPr>
          <p:cNvSpPr/>
          <p:nvPr/>
        </p:nvSpPr>
        <p:spPr>
          <a:xfrm>
            <a:off x="818246" y="952017"/>
            <a:ext cx="10555507" cy="4953965"/>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4" name="CuadroTexto 3">
            <a:extLst>
              <a:ext uri="{FF2B5EF4-FFF2-40B4-BE49-F238E27FC236}">
                <a16:creationId xmlns:a16="http://schemas.microsoft.com/office/drawing/2014/main" id="{4F1522E8-0A4F-3A88-385C-E5920374D049}"/>
              </a:ext>
            </a:extLst>
          </p:cNvPr>
          <p:cNvSpPr txBox="1"/>
          <p:nvPr/>
        </p:nvSpPr>
        <p:spPr>
          <a:xfrm>
            <a:off x="1228058" y="1443840"/>
            <a:ext cx="9735881" cy="3970318"/>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Mientras que usted, en su aflicción, oraba por la paz en Cristo, una nube de tinieblas parecía oscurecer su mente. El descanso y la paz no venían como esperaba. Por momentos su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fe</a:t>
            </a:r>
            <a:r>
              <a:rPr lang="es-ES" sz="2800" dirty="0">
                <a:latin typeface="Tahoma" panose="020B0604030504040204" pitchFamily="34" charset="0"/>
                <a:ea typeface="Tahoma" panose="020B0604030504040204" pitchFamily="34" charset="0"/>
                <a:cs typeface="Tahoma" panose="020B0604030504040204" pitchFamily="34" charset="0"/>
              </a:rPr>
              <a:t> era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probada</a:t>
            </a:r>
            <a:r>
              <a:rPr lang="es-ES" sz="2800" dirty="0">
                <a:latin typeface="Tahoma" panose="020B0604030504040204" pitchFamily="34" charset="0"/>
                <a:ea typeface="Tahoma" panose="020B0604030504040204" pitchFamily="34" charset="0"/>
                <a:cs typeface="Tahoma" panose="020B0604030504040204" pitchFamily="34" charset="0"/>
              </a:rPr>
              <a:t> a lo sumo. Mientras repasaba su vida pasada, veía tristezas y desilusiones; al ver hacia el futuro, todo era incertidumbre. La mano divina lo </a:t>
            </a:r>
            <a:r>
              <a:rPr lang="es-ES" sz="2800" dirty="0" err="1">
                <a:latin typeface="Tahoma" panose="020B0604030504040204" pitchFamily="34" charset="0"/>
                <a:ea typeface="Tahoma" panose="020B0604030504040204" pitchFamily="34" charset="0"/>
                <a:cs typeface="Tahoma" panose="020B0604030504040204" pitchFamily="34" charset="0"/>
              </a:rPr>
              <a:t>guió</a:t>
            </a:r>
            <a:r>
              <a:rPr lang="es-ES" sz="2800" dirty="0">
                <a:latin typeface="Tahoma" panose="020B0604030504040204" pitchFamily="34" charset="0"/>
                <a:ea typeface="Tahoma" panose="020B0604030504040204" pitchFamily="34" charset="0"/>
                <a:cs typeface="Tahoma" panose="020B0604030504040204" pitchFamily="34" charset="0"/>
              </a:rPr>
              <a:t> maravillosamente para traerle a la cruz y enseñarle que Dios era, en verdad, el galardonador de los que lo buscan diligentemente. Los que piden correctamente recibirán. </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3192454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ángulo">
            <a:extLst>
              <a:ext uri="{FF2B5EF4-FFF2-40B4-BE49-F238E27FC236}">
                <a16:creationId xmlns:a16="http://schemas.microsoft.com/office/drawing/2014/main" id="{1AF04FE8-6F95-0471-5379-3A889328E7C5}"/>
              </a:ext>
            </a:extLst>
          </p:cNvPr>
          <p:cNvSpPr/>
          <p:nvPr/>
        </p:nvSpPr>
        <p:spPr>
          <a:xfrm>
            <a:off x="818246" y="1387548"/>
            <a:ext cx="10555507" cy="4082903"/>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9ECC21CB-BED6-D767-9854-48DE2E621907}"/>
              </a:ext>
            </a:extLst>
          </p:cNvPr>
          <p:cNvSpPr txBox="1"/>
          <p:nvPr/>
        </p:nvSpPr>
        <p:spPr>
          <a:xfrm>
            <a:off x="1157176" y="1874727"/>
            <a:ext cx="9877646" cy="3108543"/>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El que busca con fe hallará. La experiencia obtenida en el horno de fuego y aflicción vale más que los inconvenientes y los dolores que causa. Las oraciones que usted ofreció en su soledad, cansancio y prueba, fueron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contestadas</a:t>
            </a:r>
            <a:r>
              <a:rPr lang="es-ES" sz="2800" dirty="0">
                <a:latin typeface="Tahoma" panose="020B0604030504040204" pitchFamily="34" charset="0"/>
                <a:ea typeface="Tahoma" panose="020B0604030504040204" pitchFamily="34" charset="0"/>
                <a:cs typeface="Tahoma" panose="020B0604030504040204" pitchFamily="34" charset="0"/>
              </a:rPr>
              <a:t> por Dios en la medida que usted lo podía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soportar</a:t>
            </a:r>
            <a:r>
              <a:rPr lang="es-ES" sz="2800" dirty="0">
                <a:latin typeface="Tahoma" panose="020B0604030504040204" pitchFamily="34" charset="0"/>
                <a:ea typeface="Tahoma" panose="020B0604030504040204" pitchFamily="34" charset="0"/>
                <a:cs typeface="Tahoma" panose="020B0604030504040204" pitchFamily="34" charset="0"/>
              </a:rPr>
              <a:t>. No tenía usted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un concepto claro</a:t>
            </a:r>
            <a:r>
              <a:rPr lang="es-ES" sz="2800" dirty="0">
                <a:latin typeface="Tahoma" panose="020B0604030504040204" pitchFamily="34" charset="0"/>
                <a:ea typeface="Tahoma" panose="020B0604030504040204" pitchFamily="34" charset="0"/>
                <a:cs typeface="Tahoma" panose="020B0604030504040204" pitchFamily="34" charset="0"/>
              </a:rPr>
              <a:t> y correcto acerca de sus hermanos, ni tampoco se veía usted mismo en forma exacta. </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0371555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ángulo">
            <a:extLst>
              <a:ext uri="{FF2B5EF4-FFF2-40B4-BE49-F238E27FC236}">
                <a16:creationId xmlns:a16="http://schemas.microsoft.com/office/drawing/2014/main" id="{62AC0D3D-9E92-637F-CDA8-CFC3FBC4504E}"/>
              </a:ext>
            </a:extLst>
          </p:cNvPr>
          <p:cNvSpPr/>
          <p:nvPr/>
        </p:nvSpPr>
        <p:spPr>
          <a:xfrm>
            <a:off x="818246" y="723014"/>
            <a:ext cx="10555507" cy="5358809"/>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5FD72B39-10B1-1B95-BF95-97E44E77F329}"/>
              </a:ext>
            </a:extLst>
          </p:cNvPr>
          <p:cNvSpPr txBox="1"/>
          <p:nvPr/>
        </p:nvSpPr>
        <p:spPr>
          <a:xfrm>
            <a:off x="1448684" y="1228397"/>
            <a:ext cx="9294629" cy="4401205"/>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Pero en su providencia Dios contestó las oraciones ofrecidas por usted en su angustia, para salvarlo y para que su propio nombre fuera glorificado. Al no conocerse a sí mismo, usted pidió cosas que no eran para su bien. Dios escucha sus oraciones sinceras, pero la bendición concedida es muy diferente a la que usted esperaba. En su providencia Dios decidió ponerlo más directamente en relación con su iglesia, para que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confiara</a:t>
            </a:r>
            <a:r>
              <a:rPr lang="es-ES" sz="2800" dirty="0">
                <a:latin typeface="Tahoma" panose="020B0604030504040204" pitchFamily="34" charset="0"/>
                <a:ea typeface="Tahoma" panose="020B0604030504040204" pitchFamily="34" charset="0"/>
                <a:cs typeface="Tahoma" panose="020B0604030504040204" pitchFamily="34" charset="0"/>
              </a:rPr>
              <a:t> menos en sí mismo y más en aquellos a quienes él está guiando para el progreso de su obra. Dios oye cada oración sincera.</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7528792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D0DF4B81-2F26-F0E5-C9B7-890874060F45}"/>
            </a:ext>
          </a:extLst>
        </p:cNvPr>
        <p:cNvGrpSpPr/>
        <p:nvPr/>
      </p:nvGrpSpPr>
      <p:grpSpPr>
        <a:xfrm>
          <a:off x="0" y="0"/>
          <a:ext cx="0" cy="0"/>
          <a:chOff x="0" y="0"/>
          <a:chExt cx="0" cy="0"/>
        </a:xfrm>
      </p:grpSpPr>
      <p:sp>
        <p:nvSpPr>
          <p:cNvPr id="7" name="Rectángulo redondeado">
            <a:extLst>
              <a:ext uri="{FF2B5EF4-FFF2-40B4-BE49-F238E27FC236}">
                <a16:creationId xmlns:a16="http://schemas.microsoft.com/office/drawing/2014/main" id="{6C39C4F5-6C0B-025A-031A-50C8057E22AE}"/>
              </a:ext>
            </a:extLst>
          </p:cNvPr>
          <p:cNvSpPr/>
          <p:nvPr/>
        </p:nvSpPr>
        <p:spPr>
          <a:xfrm>
            <a:off x="1611850" y="1685588"/>
            <a:ext cx="9142586" cy="3909994"/>
          </a:xfrm>
          <a:prstGeom prst="roundRect">
            <a:avLst>
              <a:gd name="adj" fmla="val 13991"/>
            </a:avLst>
          </a:prstGeom>
          <a:solidFill>
            <a:schemeClr val="accent4">
              <a:hueOff val="348544"/>
              <a:lumOff val="7139"/>
              <a:alpha val="29563"/>
            </a:scheme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FC9B8DF9-BDB8-89C5-85A9-1194E6AF9E0E}"/>
              </a:ext>
            </a:extLst>
          </p:cNvPr>
          <p:cNvSpPr txBox="1"/>
          <p:nvPr/>
        </p:nvSpPr>
        <p:spPr>
          <a:xfrm>
            <a:off x="1995972" y="2951946"/>
            <a:ext cx="8200056" cy="954107"/>
          </a:xfrm>
          <a:prstGeom prst="rect">
            <a:avLst/>
          </a:prstGeom>
          <a:noFill/>
        </p:spPr>
        <p:txBody>
          <a:bodyPr wrap="square">
            <a:spAutoFit/>
          </a:bodyPr>
          <a:lstStyle/>
          <a:p>
            <a:pPr algn="ctr"/>
            <a:r>
              <a:rPr lang="es-ES" sz="2800" b="1" dirty="0">
                <a:latin typeface="Tahoma" panose="020B0604030504040204" pitchFamily="34" charset="0"/>
                <a:ea typeface="Tahoma" panose="020B0604030504040204" pitchFamily="34" charset="0"/>
                <a:cs typeface="Tahoma" panose="020B0604030504040204" pitchFamily="34" charset="0"/>
              </a:rPr>
              <a:t>¿Es posible estar agradecidos por la bendición del “no”? ¿Por qué</a:t>
            </a:r>
            <a:r>
              <a:rPr lang="es-ES" sz="2800" dirty="0">
                <a:latin typeface="Tahoma" panose="020B0604030504040204" pitchFamily="34" charset="0"/>
                <a:ea typeface="Tahoma" panose="020B0604030504040204" pitchFamily="34" charset="0"/>
                <a:cs typeface="Tahoma" panose="020B0604030504040204" pitchFamily="34" charset="0"/>
              </a:rPr>
              <a:t>? (ver pp. 41, 42)</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
        <p:nvSpPr>
          <p:cNvPr id="4" name="01">
            <a:extLst>
              <a:ext uri="{FF2B5EF4-FFF2-40B4-BE49-F238E27FC236}">
                <a16:creationId xmlns:a16="http://schemas.microsoft.com/office/drawing/2014/main" id="{E20E9EB8-7601-AA18-0A00-EAE5F8C8139F}"/>
              </a:ext>
            </a:extLst>
          </p:cNvPr>
          <p:cNvSpPr/>
          <p:nvPr/>
        </p:nvSpPr>
        <p:spPr>
          <a:xfrm>
            <a:off x="437196" y="665645"/>
            <a:ext cx="3174105" cy="1765040"/>
          </a:xfrm>
          <a:custGeom>
            <a:avLst/>
            <a:gdLst/>
            <a:ahLst/>
            <a:cxnLst>
              <a:cxn ang="0">
                <a:pos x="wd2" y="hd2"/>
              </a:cxn>
              <a:cxn ang="5400000">
                <a:pos x="wd2" y="hd2"/>
              </a:cxn>
              <a:cxn ang="10800000">
                <a:pos x="wd2" y="hd2"/>
              </a:cxn>
              <a:cxn ang="16200000">
                <a:pos x="wd2" y="hd2"/>
              </a:cxn>
            </a:cxnLst>
            <a:rect l="0" t="0" r="r" b="b"/>
            <a:pathLst>
              <a:path w="21600" h="21600" extrusionOk="0">
                <a:moveTo>
                  <a:pt x="10603" y="0"/>
                </a:moveTo>
                <a:cubicBezTo>
                  <a:pt x="7967" y="0"/>
                  <a:pt x="5720" y="2939"/>
                  <a:pt x="4858" y="7062"/>
                </a:cubicBezTo>
                <a:cubicBezTo>
                  <a:pt x="4628" y="6992"/>
                  <a:pt x="4391" y="6953"/>
                  <a:pt x="4150" y="6953"/>
                </a:cubicBezTo>
                <a:cubicBezTo>
                  <a:pt x="1857" y="6953"/>
                  <a:pt x="0" y="10233"/>
                  <a:pt x="0" y="14278"/>
                </a:cubicBezTo>
                <a:cubicBezTo>
                  <a:pt x="0" y="18323"/>
                  <a:pt x="1857" y="21600"/>
                  <a:pt x="4150" y="21600"/>
                </a:cubicBezTo>
                <a:cubicBezTo>
                  <a:pt x="4193" y="21600"/>
                  <a:pt x="4237" y="21597"/>
                  <a:pt x="4279" y="21594"/>
                </a:cubicBezTo>
                <a:lnTo>
                  <a:pt x="10532" y="21597"/>
                </a:lnTo>
                <a:cubicBezTo>
                  <a:pt x="10555" y="21598"/>
                  <a:pt x="10579" y="21600"/>
                  <a:pt x="10603" y="21600"/>
                </a:cubicBezTo>
                <a:cubicBezTo>
                  <a:pt x="10626" y="21600"/>
                  <a:pt x="10648" y="21598"/>
                  <a:pt x="10672" y="21597"/>
                </a:cubicBezTo>
                <a:lnTo>
                  <a:pt x="18141" y="21600"/>
                </a:lnTo>
                <a:cubicBezTo>
                  <a:pt x="20051" y="21600"/>
                  <a:pt x="21600" y="18868"/>
                  <a:pt x="21600" y="15496"/>
                </a:cubicBezTo>
                <a:cubicBezTo>
                  <a:pt x="21600" y="12124"/>
                  <a:pt x="20051" y="9389"/>
                  <a:pt x="18141" y="9389"/>
                </a:cubicBezTo>
                <a:cubicBezTo>
                  <a:pt x="17627" y="9389"/>
                  <a:pt x="17139" y="9589"/>
                  <a:pt x="16701" y="9943"/>
                </a:cubicBezTo>
                <a:cubicBezTo>
                  <a:pt x="16453" y="4379"/>
                  <a:pt x="13819" y="0"/>
                  <a:pt x="10603" y="0"/>
                </a:cubicBezTo>
                <a:close/>
              </a:path>
            </a:pathLst>
          </a:custGeom>
          <a:solidFill>
            <a:srgbClr val="BBB05A"/>
          </a:solidFill>
          <a:ln w="12700">
            <a:miter lim="400000"/>
          </a:ln>
          <a:extLst>
            <a:ext uri="{C572A759-6A51-4108-AA02-DFA0A04FC94B}">
              <ma14:wrappingTextBoxFlag xmlns:lc="http://schemas.openxmlformats.org/drawingml/2006/lockedCanvas" xmlns:ma14="http://schemas.microsoft.com/office/mac/drawingml/2011/main" xmlns:a14="http://schemas.microsoft.com/office/drawing/2010/main" xmlns:m="http://schemas.openxmlformats.org/officeDocument/2006/math" xmlns="" val="1"/>
            </a:ext>
          </a:ex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20000" b="0" i="0" u="none" strike="noStrike" cap="none" spc="0" normalizeH="0" baseline="0">
                <a:ln>
                  <a:noFill/>
                </a:ln>
                <a:solidFill>
                  <a:srgbClr val="523A37"/>
                </a:solidFill>
                <a:effectLst/>
                <a:uFillTx/>
                <a:latin typeface="Futura"/>
                <a:ea typeface="Futura"/>
                <a:cs typeface="Futura"/>
                <a:sym typeface="Futura"/>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marL="0" marR="0" lvl="0" indent="0" defTabSz="825500" rtl="0" eaLnBrk="1" fontAlgn="auto" latinLnBrk="0" hangingPunct="0">
              <a:lnSpc>
                <a:spcPct val="100000"/>
              </a:lnSpc>
              <a:spcBef>
                <a:spcPts val="0"/>
              </a:spcBef>
              <a:spcAft>
                <a:spcPts val="0"/>
              </a:spcAft>
              <a:buClrTx/>
              <a:buSzTx/>
              <a:buFontTx/>
              <a:buNone/>
              <a:tabLst/>
              <a:defRPr/>
            </a:pPr>
            <a:r>
              <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rPr>
              <a:t>0</a:t>
            </a:r>
            <a:r>
              <a:rPr kumimoji="0" lang="en-US"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rPr>
              <a:t>6</a:t>
            </a:r>
            <a:endPar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endParaRPr>
          </a:p>
        </p:txBody>
      </p:sp>
    </p:spTree>
    <p:extLst>
      <p:ext uri="{BB962C8B-B14F-4D97-AF65-F5344CB8AC3E}">
        <p14:creationId xmlns:p14="http://schemas.microsoft.com/office/powerpoint/2010/main" val="19771000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7EB23C72-E18C-0577-0B1D-D18B689700F8}"/>
              </a:ext>
            </a:extLst>
          </p:cNvPr>
          <p:cNvSpPr txBox="1"/>
          <p:nvPr/>
        </p:nvSpPr>
        <p:spPr>
          <a:xfrm>
            <a:off x="1943724" y="1720840"/>
            <a:ext cx="8304551" cy="3416320"/>
          </a:xfrm>
          <a:prstGeom prst="rect">
            <a:avLst/>
          </a:prstGeom>
          <a:noFill/>
        </p:spPr>
        <p:txBody>
          <a:bodyPr wrap="square">
            <a:spAutoFit/>
          </a:bodyPr>
          <a:lstStyle/>
          <a:p>
            <a:pPr algn="ctr"/>
            <a:r>
              <a:rPr lang="es-ES" sz="2400" dirty="0">
                <a:latin typeface="Tahoma" panose="020B0604030504040204" pitchFamily="34" charset="0"/>
                <a:ea typeface="Tahoma" panose="020B0604030504040204" pitchFamily="34" charset="0"/>
                <a:cs typeface="Tahoma" panose="020B0604030504040204" pitchFamily="34" charset="0"/>
              </a:rPr>
              <a:t>Cuando Dios ayuda, todos los obstáculos desaparecen. Cuántos hombres de grandes habilidades naturales y mucha erudición han fallado al ser colocados en posiciones de responsabilidad, mientras que los que poseían habilidades espirituales más débiles, con un ambiente menos favorable, han tenido un éxito admirable. El secreto radica en que los primeros confiaban en sí mismos, mientras los últimos se habían unido con aquel cuya ciencia es admirable y cuyas obras son poderosas para cumplir lo que desea (p. 3).</a:t>
            </a:r>
            <a:endParaRPr lang="en-US" sz="24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4358709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ángulo">
            <a:extLst>
              <a:ext uri="{FF2B5EF4-FFF2-40B4-BE49-F238E27FC236}">
                <a16:creationId xmlns:a16="http://schemas.microsoft.com/office/drawing/2014/main" id="{763CA647-9FC0-DB24-AB3C-123D2310C350}"/>
              </a:ext>
            </a:extLst>
          </p:cNvPr>
          <p:cNvSpPr/>
          <p:nvPr/>
        </p:nvSpPr>
        <p:spPr>
          <a:xfrm>
            <a:off x="818246" y="1387548"/>
            <a:ext cx="10555507" cy="4082903"/>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C23CE144-876B-FDEE-6C08-07BABD313C65}"/>
              </a:ext>
            </a:extLst>
          </p:cNvPr>
          <p:cNvSpPr txBox="1"/>
          <p:nvPr/>
        </p:nvSpPr>
        <p:spPr>
          <a:xfrm>
            <a:off x="1220971" y="1659284"/>
            <a:ext cx="9750055" cy="3539430"/>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En su amante cuidado e interés por nosotros, muchas veces aquel que nos comprende mejor de lo que nos comprendemos a nosotros mismos, se niega a permitirnos que procuremos con egoísmo la satisfacción de nuestra ambición. No permite que pasemos por alto los deberes sencillos pero sagrados que tenemos más a mano. Muchas veces estos deberes entrañan la verdadera preparación indispensable para una obra superior. </a:t>
            </a:r>
            <a:endParaRPr lang="en-US" sz="2800" dirty="0"/>
          </a:p>
        </p:txBody>
      </p:sp>
    </p:spTree>
    <p:extLst>
      <p:ext uri="{BB962C8B-B14F-4D97-AF65-F5344CB8AC3E}">
        <p14:creationId xmlns:p14="http://schemas.microsoft.com/office/powerpoint/2010/main" val="1071869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a:extLst>
              <a:ext uri="{FF2B5EF4-FFF2-40B4-BE49-F238E27FC236}">
                <a16:creationId xmlns:a16="http://schemas.microsoft.com/office/drawing/2014/main" id="{87E26318-170A-F7DB-55AB-F87649D6B9BA}"/>
              </a:ext>
            </a:extLst>
          </p:cNvPr>
          <p:cNvSpPr/>
          <p:nvPr/>
        </p:nvSpPr>
        <p:spPr>
          <a:xfrm>
            <a:off x="944525" y="1419447"/>
            <a:ext cx="10302950" cy="4019106"/>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4" name="CuadroTexto 3">
            <a:extLst>
              <a:ext uri="{FF2B5EF4-FFF2-40B4-BE49-F238E27FC236}">
                <a16:creationId xmlns:a16="http://schemas.microsoft.com/office/drawing/2014/main" id="{7717B1DF-9836-9375-EC35-6499D72F11CB}"/>
              </a:ext>
            </a:extLst>
          </p:cNvPr>
          <p:cNvSpPr txBox="1"/>
          <p:nvPr/>
        </p:nvSpPr>
        <p:spPr>
          <a:xfrm>
            <a:off x="1826140" y="1874728"/>
            <a:ext cx="8539718" cy="3108543"/>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Muchas veces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nuestros planes</a:t>
            </a:r>
            <a:r>
              <a:rPr lang="es-ES" sz="2800" dirty="0">
                <a:latin typeface="Tahoma" panose="020B0604030504040204" pitchFamily="34" charset="0"/>
                <a:ea typeface="Tahoma" panose="020B0604030504040204" pitchFamily="34" charset="0"/>
                <a:cs typeface="Tahoma" panose="020B0604030504040204" pitchFamily="34" charset="0"/>
              </a:rPr>
              <a:t> fracasan para que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los de Dios</a:t>
            </a:r>
            <a:r>
              <a:rPr lang="es-ES" sz="2800" dirty="0">
                <a:latin typeface="Tahoma" panose="020B0604030504040204" pitchFamily="34" charset="0"/>
                <a:ea typeface="Tahoma" panose="020B0604030504040204" pitchFamily="34" charset="0"/>
                <a:cs typeface="Tahoma" panose="020B0604030504040204" pitchFamily="34" charset="0"/>
              </a:rPr>
              <a:t> respecto a nosotros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tengan éxito</a:t>
            </a:r>
            <a:r>
              <a:rPr lang="es-ES" sz="2800" dirty="0">
                <a:latin typeface="Tahoma" panose="020B0604030504040204" pitchFamily="34" charset="0"/>
                <a:ea typeface="Tahoma" panose="020B0604030504040204" pitchFamily="34" charset="0"/>
                <a:cs typeface="Tahoma" panose="020B0604030504040204" pitchFamily="34" charset="0"/>
              </a:rPr>
              <a:t>. [...]</a:t>
            </a:r>
            <a:br>
              <a:rPr lang="es-ES" sz="2800" dirty="0">
                <a:latin typeface="Tahoma" panose="020B0604030504040204" pitchFamily="34" charset="0"/>
                <a:ea typeface="Tahoma" panose="020B0604030504040204" pitchFamily="34" charset="0"/>
                <a:cs typeface="Tahoma" panose="020B0604030504040204" pitchFamily="34" charset="0"/>
              </a:rPr>
            </a:br>
            <a:r>
              <a:rPr lang="es-ES" sz="2800" dirty="0">
                <a:latin typeface="Tahoma" panose="020B0604030504040204" pitchFamily="34" charset="0"/>
                <a:ea typeface="Tahoma" panose="020B0604030504040204" pitchFamily="34" charset="0"/>
                <a:cs typeface="Tahoma" panose="020B0604030504040204" pitchFamily="34" charset="0"/>
              </a:rPr>
              <a:t>En la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vida futura</a:t>
            </a:r>
            <a:r>
              <a:rPr lang="es-ES" sz="2800" dirty="0">
                <a:latin typeface="Tahoma" panose="020B0604030504040204" pitchFamily="34" charset="0"/>
                <a:ea typeface="Tahoma" panose="020B0604030504040204" pitchFamily="34" charset="0"/>
                <a:cs typeface="Tahoma" panose="020B0604030504040204" pitchFamily="34" charset="0"/>
              </a:rPr>
              <a:t> se aclararán los misterios que aquí nos han preocupado y chasqueado.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Veremos</a:t>
            </a:r>
            <a:r>
              <a:rPr lang="es-ES" sz="2800" dirty="0">
                <a:latin typeface="Tahoma" panose="020B0604030504040204" pitchFamily="34" charset="0"/>
                <a:ea typeface="Tahoma" panose="020B0604030504040204" pitchFamily="34" charset="0"/>
                <a:cs typeface="Tahoma" panose="020B0604030504040204" pitchFamily="34" charset="0"/>
              </a:rPr>
              <a:t> que las oraciones que nos parecían desatendidas y las esperanzas defraudadas figuraron entre nuestras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mayores bendiciones</a:t>
            </a:r>
            <a:r>
              <a:rPr lang="es-ES" sz="2800" dirty="0">
                <a:latin typeface="Tahoma" panose="020B0604030504040204" pitchFamily="34" charset="0"/>
                <a:ea typeface="Tahoma" panose="020B0604030504040204" pitchFamily="34" charset="0"/>
                <a:cs typeface="Tahoma" panose="020B0604030504040204" pitchFamily="34" charset="0"/>
              </a:rPr>
              <a:t>.</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06855171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6E2717DB-ED62-343C-6845-C3148E906C0B}"/>
            </a:ext>
          </a:extLst>
        </p:cNvPr>
        <p:cNvGrpSpPr/>
        <p:nvPr/>
      </p:nvGrpSpPr>
      <p:grpSpPr>
        <a:xfrm>
          <a:off x="0" y="0"/>
          <a:ext cx="0" cy="0"/>
          <a:chOff x="0" y="0"/>
          <a:chExt cx="0" cy="0"/>
        </a:xfrm>
      </p:grpSpPr>
      <p:sp>
        <p:nvSpPr>
          <p:cNvPr id="2" name="Rectángulo">
            <a:extLst>
              <a:ext uri="{FF2B5EF4-FFF2-40B4-BE49-F238E27FC236}">
                <a16:creationId xmlns:a16="http://schemas.microsoft.com/office/drawing/2014/main" id="{23675CF5-006F-CAFE-EA50-99D6E38D2A3A}"/>
              </a:ext>
            </a:extLst>
          </p:cNvPr>
          <p:cNvSpPr/>
          <p:nvPr/>
        </p:nvSpPr>
        <p:spPr>
          <a:xfrm>
            <a:off x="944525" y="1419447"/>
            <a:ext cx="10302950" cy="4019106"/>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4" name="CuadroTexto 3">
            <a:extLst>
              <a:ext uri="{FF2B5EF4-FFF2-40B4-BE49-F238E27FC236}">
                <a16:creationId xmlns:a16="http://schemas.microsoft.com/office/drawing/2014/main" id="{CE18DA9B-D333-F278-BFEB-29D13C4B45BE}"/>
              </a:ext>
            </a:extLst>
          </p:cNvPr>
          <p:cNvSpPr txBox="1"/>
          <p:nvPr/>
        </p:nvSpPr>
        <p:spPr>
          <a:xfrm>
            <a:off x="1826140" y="1874728"/>
            <a:ext cx="8539718" cy="3108543"/>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Muchas veces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_____________</a:t>
            </a:r>
            <a:r>
              <a:rPr lang="es-ES" sz="2800" b="1" dirty="0">
                <a:solidFill>
                  <a:srgbClr val="FF0000"/>
                </a:solidFill>
                <a:latin typeface="Tahoma" panose="020B0604030504040204" pitchFamily="34" charset="0"/>
                <a:ea typeface="Tahoma" panose="020B0604030504040204" pitchFamily="34" charset="0"/>
                <a:cs typeface="Tahoma" panose="020B0604030504040204" pitchFamily="34" charset="0"/>
              </a:rPr>
              <a:t> </a:t>
            </a:r>
            <a:r>
              <a:rPr lang="es-ES" sz="2800" dirty="0">
                <a:latin typeface="Tahoma" panose="020B0604030504040204" pitchFamily="34" charset="0"/>
                <a:ea typeface="Tahoma" panose="020B0604030504040204" pitchFamily="34" charset="0"/>
                <a:cs typeface="Tahoma" panose="020B0604030504040204" pitchFamily="34" charset="0"/>
              </a:rPr>
              <a:t>fracasan para que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a:t>
            </a:r>
            <a:r>
              <a:rPr lang="es-ES" sz="2800" dirty="0">
                <a:latin typeface="Tahoma" panose="020B0604030504040204" pitchFamily="34" charset="0"/>
                <a:ea typeface="Tahoma" panose="020B0604030504040204" pitchFamily="34" charset="0"/>
                <a:cs typeface="Tahoma" panose="020B0604030504040204" pitchFamily="34" charset="0"/>
              </a:rPr>
              <a:t> respecto a nosotros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a:t>
            </a:r>
            <a:r>
              <a:rPr lang="es-ES" sz="2800" dirty="0">
                <a:latin typeface="Tahoma" panose="020B0604030504040204" pitchFamily="34" charset="0"/>
                <a:ea typeface="Tahoma" panose="020B0604030504040204" pitchFamily="34" charset="0"/>
                <a:cs typeface="Tahoma" panose="020B0604030504040204" pitchFamily="34" charset="0"/>
              </a:rPr>
              <a:t>. [...]</a:t>
            </a:r>
            <a:br>
              <a:rPr lang="es-ES" sz="2800" dirty="0">
                <a:latin typeface="Tahoma" panose="020B0604030504040204" pitchFamily="34" charset="0"/>
                <a:ea typeface="Tahoma" panose="020B0604030504040204" pitchFamily="34" charset="0"/>
                <a:cs typeface="Tahoma" panose="020B0604030504040204" pitchFamily="34" charset="0"/>
              </a:rPr>
            </a:br>
            <a:r>
              <a:rPr lang="es-ES" sz="2800" dirty="0">
                <a:latin typeface="Tahoma" panose="020B0604030504040204" pitchFamily="34" charset="0"/>
                <a:ea typeface="Tahoma" panose="020B0604030504040204" pitchFamily="34" charset="0"/>
                <a:cs typeface="Tahoma" panose="020B0604030504040204" pitchFamily="34" charset="0"/>
              </a:rPr>
              <a:t>En la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___________</a:t>
            </a:r>
            <a:r>
              <a:rPr lang="es-ES" sz="2800" dirty="0">
                <a:latin typeface="Tahoma" panose="020B0604030504040204" pitchFamily="34" charset="0"/>
                <a:ea typeface="Tahoma" panose="020B0604030504040204" pitchFamily="34" charset="0"/>
                <a:cs typeface="Tahoma" panose="020B0604030504040204" pitchFamily="34" charset="0"/>
              </a:rPr>
              <a:t> se aclararán los misterios que aquí nos han preocupado y chasqueado.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a:t>
            </a:r>
            <a:r>
              <a:rPr lang="es-ES" sz="2800" dirty="0">
                <a:latin typeface="Tahoma" panose="020B0604030504040204" pitchFamily="34" charset="0"/>
                <a:ea typeface="Tahoma" panose="020B0604030504040204" pitchFamily="34" charset="0"/>
                <a:cs typeface="Tahoma" panose="020B0604030504040204" pitchFamily="34" charset="0"/>
              </a:rPr>
              <a:t> que las oraciones que nos parecían desatendidas y las esperanzas defraudadas figuraron entre nuestras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_________________</a:t>
            </a:r>
            <a:r>
              <a:rPr lang="es-ES" sz="2800" dirty="0">
                <a:latin typeface="Tahoma" panose="020B0604030504040204" pitchFamily="34" charset="0"/>
                <a:ea typeface="Tahoma" panose="020B0604030504040204" pitchFamily="34" charset="0"/>
                <a:cs typeface="Tahoma" panose="020B0604030504040204" pitchFamily="34" charset="0"/>
              </a:rPr>
              <a:t>.</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12061061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ángulo redondeado">
            <a:extLst>
              <a:ext uri="{FF2B5EF4-FFF2-40B4-BE49-F238E27FC236}">
                <a16:creationId xmlns:a16="http://schemas.microsoft.com/office/drawing/2014/main" id="{0081964E-260D-E927-D7E6-27C0928B30B9}"/>
              </a:ext>
            </a:extLst>
          </p:cNvPr>
          <p:cNvSpPr/>
          <p:nvPr/>
        </p:nvSpPr>
        <p:spPr>
          <a:xfrm>
            <a:off x="3999479" y="2156849"/>
            <a:ext cx="7651568" cy="3626359"/>
          </a:xfrm>
          <a:prstGeom prst="roundRect">
            <a:avLst>
              <a:gd name="adj" fmla="val 13991"/>
            </a:avLst>
          </a:prstGeom>
          <a:solidFill>
            <a:schemeClr val="accent4">
              <a:hueOff val="348544"/>
              <a:lumOff val="7139"/>
              <a:alpha val="29563"/>
            </a:scheme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4" name="CuadroTexto 3">
            <a:extLst>
              <a:ext uri="{FF2B5EF4-FFF2-40B4-BE49-F238E27FC236}">
                <a16:creationId xmlns:a16="http://schemas.microsoft.com/office/drawing/2014/main" id="{2E4A765A-A621-42CE-AA42-87DE2B858DA3}"/>
              </a:ext>
            </a:extLst>
          </p:cNvPr>
          <p:cNvSpPr txBox="1"/>
          <p:nvPr/>
        </p:nvSpPr>
        <p:spPr>
          <a:xfrm>
            <a:off x="4520749" y="2490606"/>
            <a:ext cx="6609027" cy="2677656"/>
          </a:xfrm>
          <a:prstGeom prst="rect">
            <a:avLst/>
          </a:prstGeom>
          <a:noFill/>
        </p:spPr>
        <p:txBody>
          <a:bodyPr wrap="square">
            <a:spAutoFit/>
          </a:bodyPr>
          <a:lstStyle/>
          <a:p>
            <a:pPr algn="ctr"/>
            <a:r>
              <a:rPr lang="es-ES" sz="2400" dirty="0">
                <a:latin typeface="Tahoma" panose="020B0604030504040204" pitchFamily="34" charset="0"/>
                <a:ea typeface="Tahoma" panose="020B0604030504040204" pitchFamily="34" charset="0"/>
                <a:cs typeface="Tahoma" panose="020B0604030504040204" pitchFamily="34" charset="0"/>
              </a:rPr>
              <a:t>Los escépticos entienden que los milagros son imposibles porque violan las leyes naturales. Sin embargo, esta afirmación se opone a las Escrituras. ¿Qué milagros ha realizado Dios en tu vida y en tu familia? ¿Cómo tú y tu familia han sido testigos y han dado gracias por los milagros y bendiciones recibidos?</a:t>
            </a:r>
            <a:endParaRPr lang="en-US" sz="2400" dirty="0">
              <a:latin typeface="Tahoma" panose="020B0604030504040204" pitchFamily="34" charset="0"/>
              <a:ea typeface="Tahoma" panose="020B0604030504040204" pitchFamily="34" charset="0"/>
              <a:cs typeface="Tahoma" panose="020B0604030504040204" pitchFamily="34" charset="0"/>
            </a:endParaRPr>
          </a:p>
        </p:txBody>
      </p:sp>
      <p:sp>
        <p:nvSpPr>
          <p:cNvPr id="6" name="Rectángulo 5">
            <a:extLst>
              <a:ext uri="{FF2B5EF4-FFF2-40B4-BE49-F238E27FC236}">
                <a16:creationId xmlns:a16="http://schemas.microsoft.com/office/drawing/2014/main" id="{AC3A945F-0AC2-EE7E-D7BA-FC451512E11F}"/>
              </a:ext>
            </a:extLst>
          </p:cNvPr>
          <p:cNvSpPr/>
          <p:nvPr/>
        </p:nvSpPr>
        <p:spPr>
          <a:xfrm>
            <a:off x="3999479" y="1233519"/>
            <a:ext cx="4760969" cy="923330"/>
          </a:xfrm>
          <a:prstGeom prst="rect">
            <a:avLst/>
          </a:prstGeom>
          <a:noFill/>
        </p:spPr>
        <p:txBody>
          <a:bodyPr wrap="square" lIns="91440" tIns="45720" rIns="91440" bIns="45720">
            <a:spAutoFit/>
          </a:bodyPr>
          <a:lstStyle/>
          <a:p>
            <a:pPr algn="ctr"/>
            <a:r>
              <a:rPr lang="es-ES" sz="5400" dirty="0">
                <a:ln w="0">
                  <a:solidFill>
                    <a:srgbClr val="BFB34B"/>
                  </a:solidFill>
                </a:ln>
                <a:solidFill>
                  <a:srgbClr val="BDAE48"/>
                </a:solidFill>
                <a:effectLst>
                  <a:outerShdw blurRad="38100" dist="19050" dir="2700000" algn="tl" rotWithShape="0">
                    <a:schemeClr val="dk1">
                      <a:alpha val="40000"/>
                    </a:schemeClr>
                  </a:outerShdw>
                </a:effectLst>
                <a:latin typeface="Bernard MT Condensed" panose="02050806060905020404" pitchFamily="18" charset="0"/>
              </a:rPr>
              <a:t>Para reflexionar</a:t>
            </a:r>
          </a:p>
        </p:txBody>
      </p:sp>
      <p:sp>
        <p:nvSpPr>
          <p:cNvPr id="3" name="CuadroTexto 2">
            <a:extLst>
              <a:ext uri="{FF2B5EF4-FFF2-40B4-BE49-F238E27FC236}">
                <a16:creationId xmlns:a16="http://schemas.microsoft.com/office/drawing/2014/main" id="{6BA8D424-B056-661D-CD67-C18A63B928C5}"/>
              </a:ext>
            </a:extLst>
          </p:cNvPr>
          <p:cNvSpPr txBox="1"/>
          <p:nvPr/>
        </p:nvSpPr>
        <p:spPr>
          <a:xfrm>
            <a:off x="4344270" y="4970096"/>
            <a:ext cx="6961986" cy="1200329"/>
          </a:xfrm>
          <a:prstGeom prst="rect">
            <a:avLst/>
          </a:prstGeom>
          <a:noFill/>
        </p:spPr>
        <p:txBody>
          <a:bodyPr wrap="square">
            <a:spAutoFit/>
          </a:bodyPr>
          <a:lstStyle/>
          <a:p>
            <a:r>
              <a:rPr lang="es-ES" sz="2400" dirty="0"/>
              <a:t>____________________________________________________________________________________________________________________________________</a:t>
            </a:r>
          </a:p>
        </p:txBody>
      </p:sp>
    </p:spTree>
    <p:extLst>
      <p:ext uri="{BB962C8B-B14F-4D97-AF65-F5344CB8AC3E}">
        <p14:creationId xmlns:p14="http://schemas.microsoft.com/office/powerpoint/2010/main" val="78687687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redondeado">
            <a:extLst>
              <a:ext uri="{FF2B5EF4-FFF2-40B4-BE49-F238E27FC236}">
                <a16:creationId xmlns:a16="http://schemas.microsoft.com/office/drawing/2014/main" id="{A0F78A56-582C-ED03-5B84-E46C3B9F94FB}"/>
              </a:ext>
            </a:extLst>
          </p:cNvPr>
          <p:cNvSpPr/>
          <p:nvPr/>
        </p:nvSpPr>
        <p:spPr>
          <a:xfrm>
            <a:off x="3999479" y="2158409"/>
            <a:ext cx="7651568" cy="3624800"/>
          </a:xfrm>
          <a:prstGeom prst="roundRect">
            <a:avLst>
              <a:gd name="adj" fmla="val 13991"/>
            </a:avLst>
          </a:prstGeom>
          <a:solidFill>
            <a:srgbClr val="92D050">
              <a:alpha val="29563"/>
            </a:srgb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4" name="CuadroTexto 3">
            <a:extLst>
              <a:ext uri="{FF2B5EF4-FFF2-40B4-BE49-F238E27FC236}">
                <a16:creationId xmlns:a16="http://schemas.microsoft.com/office/drawing/2014/main" id="{66C780F3-FE2C-1F9A-795C-08F14A61AD4F}"/>
              </a:ext>
            </a:extLst>
          </p:cNvPr>
          <p:cNvSpPr txBox="1"/>
          <p:nvPr/>
        </p:nvSpPr>
        <p:spPr>
          <a:xfrm>
            <a:off x="4267343" y="2447315"/>
            <a:ext cx="7115840" cy="3046988"/>
          </a:xfrm>
          <a:prstGeom prst="rect">
            <a:avLst/>
          </a:prstGeom>
          <a:noFill/>
        </p:spPr>
        <p:txBody>
          <a:bodyPr wrap="square">
            <a:spAutoFit/>
          </a:bodyPr>
          <a:lstStyle/>
          <a:p>
            <a:pPr algn="ctr"/>
            <a:r>
              <a:rPr lang="es-ES" sz="2400" dirty="0">
                <a:latin typeface="Tahoma" panose="020B0604030504040204" pitchFamily="34" charset="0"/>
                <a:ea typeface="Tahoma" panose="020B0604030504040204" pitchFamily="34" charset="0"/>
                <a:cs typeface="Tahoma" panose="020B0604030504040204" pitchFamily="34" charset="0"/>
              </a:rPr>
              <a:t>¿Acaso Cristo y sus apóstoles no hicieron milagros? El mismo Salvador compasivo vive en nuestros días, y está tan dispuesto a escuchar la oración de fe como cuando andaba en forma visible entre los hombres. Lo natural coopera con lo sobrenatural. Forma parte del plan de Dios concedernos, en respuesta a la oración hecha con fe, lo que no nos daría si no se lo pidiésemos así (p. 30).</a:t>
            </a:r>
            <a:endParaRPr lang="en-US" sz="24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99523798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ángulo redondeado">
            <a:extLst>
              <a:ext uri="{FF2B5EF4-FFF2-40B4-BE49-F238E27FC236}">
                <a16:creationId xmlns:a16="http://schemas.microsoft.com/office/drawing/2014/main" id="{058A3DDD-03AE-8C67-F7CA-C4059053F6CA}"/>
              </a:ext>
            </a:extLst>
          </p:cNvPr>
          <p:cNvSpPr/>
          <p:nvPr/>
        </p:nvSpPr>
        <p:spPr>
          <a:xfrm>
            <a:off x="3999479" y="1679944"/>
            <a:ext cx="7651568" cy="4103265"/>
          </a:xfrm>
          <a:prstGeom prst="roundRect">
            <a:avLst>
              <a:gd name="adj" fmla="val 13991"/>
            </a:avLst>
          </a:prstGeom>
          <a:solidFill>
            <a:srgbClr val="92D050">
              <a:alpha val="29563"/>
            </a:srgb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1D711C39-2386-BFAB-FD62-EA42CAE9C030}"/>
              </a:ext>
            </a:extLst>
          </p:cNvPr>
          <p:cNvSpPr txBox="1"/>
          <p:nvPr/>
        </p:nvSpPr>
        <p:spPr>
          <a:xfrm>
            <a:off x="4203547" y="2023416"/>
            <a:ext cx="7243431" cy="3416320"/>
          </a:xfrm>
          <a:prstGeom prst="rect">
            <a:avLst/>
          </a:prstGeom>
          <a:noFill/>
        </p:spPr>
        <p:txBody>
          <a:bodyPr wrap="square">
            <a:spAutoFit/>
          </a:bodyPr>
          <a:lstStyle/>
          <a:p>
            <a:pPr algn="ctr"/>
            <a:r>
              <a:rPr lang="es-ES" sz="2400" dirty="0">
                <a:latin typeface="Tahoma" panose="020B0604030504040204" pitchFamily="34" charset="0"/>
                <a:ea typeface="Tahoma" panose="020B0604030504040204" pitchFamily="34" charset="0"/>
                <a:cs typeface="Tahoma" panose="020B0604030504040204" pitchFamily="34" charset="0"/>
              </a:rPr>
              <a:t>La bondad de Dios de escuchar y responder nuestras oraciones nos compromete seriamente a agradecerle por los favores recibidos. Deberíamos alabar a Dios mucho más. Las bendiciones recibidas en respuesta a la oración deberían ser prontamente reconocidas. El registro de cada bendición debería apuntarse en nuestro diario, para que cuando lo tomemos en nuestras manos, podamos recordar la bondad del Señor y alabar su santo nombre (p. 44).</a:t>
            </a:r>
            <a:endParaRPr lang="en-US" sz="24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2392391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Rectángulo redondeado">
            <a:extLst>
              <a:ext uri="{FF2B5EF4-FFF2-40B4-BE49-F238E27FC236}">
                <a16:creationId xmlns:a16="http://schemas.microsoft.com/office/drawing/2014/main" id="{5BF9C101-CAE9-C5F3-4536-53882A8F44E6}"/>
              </a:ext>
            </a:extLst>
          </p:cNvPr>
          <p:cNvSpPr/>
          <p:nvPr/>
        </p:nvSpPr>
        <p:spPr>
          <a:xfrm>
            <a:off x="1524707" y="1685588"/>
            <a:ext cx="9142586" cy="3909994"/>
          </a:xfrm>
          <a:prstGeom prst="roundRect">
            <a:avLst>
              <a:gd name="adj" fmla="val 13991"/>
            </a:avLst>
          </a:prstGeom>
          <a:solidFill>
            <a:schemeClr val="accent4">
              <a:hueOff val="348544"/>
              <a:lumOff val="7139"/>
              <a:alpha val="29563"/>
            </a:scheme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FC48E76D-764B-E501-329B-F9D4EE3EFE45}"/>
              </a:ext>
            </a:extLst>
          </p:cNvPr>
          <p:cNvSpPr txBox="1"/>
          <p:nvPr/>
        </p:nvSpPr>
        <p:spPr>
          <a:xfrm>
            <a:off x="2675893" y="2736502"/>
            <a:ext cx="6840213" cy="1384995"/>
          </a:xfrm>
          <a:prstGeom prst="rect">
            <a:avLst/>
          </a:prstGeom>
          <a:noFill/>
        </p:spPr>
        <p:txBody>
          <a:bodyPr wrap="square">
            <a:spAutoFit/>
          </a:bodyPr>
          <a:lstStyle/>
          <a:p>
            <a:pPr algn="ctr"/>
            <a:r>
              <a:rPr lang="es-ES" sz="2800" b="1" dirty="0">
                <a:latin typeface="Tahoma" panose="020B0604030504040204" pitchFamily="34" charset="0"/>
                <a:ea typeface="Tahoma" panose="020B0604030504040204" pitchFamily="34" charset="0"/>
                <a:cs typeface="Tahoma" panose="020B0604030504040204" pitchFamily="34" charset="0"/>
              </a:rPr>
              <a:t>¿Cuáles son las condiciones para que Dios escuche nuestras oraciones? </a:t>
            </a:r>
            <a:r>
              <a:rPr lang="es-ES" sz="2800" dirty="0">
                <a:latin typeface="Tahoma" panose="020B0604030504040204" pitchFamily="34" charset="0"/>
                <a:ea typeface="Tahoma" panose="020B0604030504040204" pitchFamily="34" charset="0"/>
                <a:cs typeface="Tahoma" panose="020B0604030504040204" pitchFamily="34" charset="0"/>
              </a:rPr>
              <a:t>(ver pp. 33, 34).</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
        <p:nvSpPr>
          <p:cNvPr id="4" name="01">
            <a:extLst>
              <a:ext uri="{FF2B5EF4-FFF2-40B4-BE49-F238E27FC236}">
                <a16:creationId xmlns:a16="http://schemas.microsoft.com/office/drawing/2014/main" id="{0C042625-EBD9-73FC-9861-6C2D743E232A}"/>
              </a:ext>
            </a:extLst>
          </p:cNvPr>
          <p:cNvSpPr/>
          <p:nvPr/>
        </p:nvSpPr>
        <p:spPr>
          <a:xfrm>
            <a:off x="437196" y="665645"/>
            <a:ext cx="3174105" cy="1765040"/>
          </a:xfrm>
          <a:custGeom>
            <a:avLst/>
            <a:gdLst/>
            <a:ahLst/>
            <a:cxnLst>
              <a:cxn ang="0">
                <a:pos x="wd2" y="hd2"/>
              </a:cxn>
              <a:cxn ang="5400000">
                <a:pos x="wd2" y="hd2"/>
              </a:cxn>
              <a:cxn ang="10800000">
                <a:pos x="wd2" y="hd2"/>
              </a:cxn>
              <a:cxn ang="16200000">
                <a:pos x="wd2" y="hd2"/>
              </a:cxn>
            </a:cxnLst>
            <a:rect l="0" t="0" r="r" b="b"/>
            <a:pathLst>
              <a:path w="21600" h="21600" extrusionOk="0">
                <a:moveTo>
                  <a:pt x="10603" y="0"/>
                </a:moveTo>
                <a:cubicBezTo>
                  <a:pt x="7967" y="0"/>
                  <a:pt x="5720" y="2939"/>
                  <a:pt x="4858" y="7062"/>
                </a:cubicBezTo>
                <a:cubicBezTo>
                  <a:pt x="4628" y="6992"/>
                  <a:pt x="4391" y="6953"/>
                  <a:pt x="4150" y="6953"/>
                </a:cubicBezTo>
                <a:cubicBezTo>
                  <a:pt x="1857" y="6953"/>
                  <a:pt x="0" y="10233"/>
                  <a:pt x="0" y="14278"/>
                </a:cubicBezTo>
                <a:cubicBezTo>
                  <a:pt x="0" y="18323"/>
                  <a:pt x="1857" y="21600"/>
                  <a:pt x="4150" y="21600"/>
                </a:cubicBezTo>
                <a:cubicBezTo>
                  <a:pt x="4193" y="21600"/>
                  <a:pt x="4237" y="21597"/>
                  <a:pt x="4279" y="21594"/>
                </a:cubicBezTo>
                <a:lnTo>
                  <a:pt x="10532" y="21597"/>
                </a:lnTo>
                <a:cubicBezTo>
                  <a:pt x="10555" y="21598"/>
                  <a:pt x="10579" y="21600"/>
                  <a:pt x="10603" y="21600"/>
                </a:cubicBezTo>
                <a:cubicBezTo>
                  <a:pt x="10626" y="21600"/>
                  <a:pt x="10648" y="21598"/>
                  <a:pt x="10672" y="21597"/>
                </a:cubicBezTo>
                <a:lnTo>
                  <a:pt x="18141" y="21600"/>
                </a:lnTo>
                <a:cubicBezTo>
                  <a:pt x="20051" y="21600"/>
                  <a:pt x="21600" y="18868"/>
                  <a:pt x="21600" y="15496"/>
                </a:cubicBezTo>
                <a:cubicBezTo>
                  <a:pt x="21600" y="12124"/>
                  <a:pt x="20051" y="9389"/>
                  <a:pt x="18141" y="9389"/>
                </a:cubicBezTo>
                <a:cubicBezTo>
                  <a:pt x="17627" y="9389"/>
                  <a:pt x="17139" y="9589"/>
                  <a:pt x="16701" y="9943"/>
                </a:cubicBezTo>
                <a:cubicBezTo>
                  <a:pt x="16453" y="4379"/>
                  <a:pt x="13819" y="0"/>
                  <a:pt x="10603" y="0"/>
                </a:cubicBezTo>
                <a:close/>
              </a:path>
            </a:pathLst>
          </a:custGeom>
          <a:solidFill>
            <a:srgbClr val="BBB05A"/>
          </a:solidFill>
          <a:ln w="12700">
            <a:miter lim="400000"/>
          </a:ln>
          <a:extLst>
            <a:ext uri="{C572A759-6A51-4108-AA02-DFA0A04FC94B}">
              <ma14:wrappingTextBoxFlag xmlns:lc="http://schemas.openxmlformats.org/drawingml/2006/lockedCanvas" xmlns:ma14="http://schemas.microsoft.com/office/mac/drawingml/2011/main" xmlns:a14="http://schemas.microsoft.com/office/drawing/2010/main" xmlns:m="http://schemas.openxmlformats.org/officeDocument/2006/math" xmlns="" val="1"/>
            </a:ext>
          </a:ex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20000" b="0" i="0" u="none" strike="noStrike" cap="none" spc="0" normalizeH="0" baseline="0">
                <a:ln>
                  <a:noFill/>
                </a:ln>
                <a:solidFill>
                  <a:srgbClr val="523A37"/>
                </a:solidFill>
                <a:effectLst/>
                <a:uFillTx/>
                <a:latin typeface="Futura"/>
                <a:ea typeface="Futura"/>
                <a:cs typeface="Futura"/>
                <a:sym typeface="Futura"/>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marL="0" marR="0" lvl="0" indent="0" defTabSz="825500" rtl="0" eaLnBrk="1" fontAlgn="auto" latinLnBrk="0" hangingPunct="0">
              <a:lnSpc>
                <a:spcPct val="100000"/>
              </a:lnSpc>
              <a:spcBef>
                <a:spcPts val="0"/>
              </a:spcBef>
              <a:spcAft>
                <a:spcPts val="0"/>
              </a:spcAft>
              <a:buClrTx/>
              <a:buSzTx/>
              <a:buFontTx/>
              <a:buNone/>
              <a:tabLst/>
              <a:defRPr/>
            </a:pPr>
            <a:r>
              <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rPr>
              <a:t>01</a:t>
            </a:r>
          </a:p>
        </p:txBody>
      </p:sp>
    </p:spTree>
    <p:extLst>
      <p:ext uri="{BB962C8B-B14F-4D97-AF65-F5344CB8AC3E}">
        <p14:creationId xmlns:p14="http://schemas.microsoft.com/office/powerpoint/2010/main" val="36874800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7B235FCB-2A28-C5AF-4A33-4D0DEC425075}"/>
            </a:ext>
          </a:extLst>
        </p:cNvPr>
        <p:cNvGrpSpPr/>
        <p:nvPr/>
      </p:nvGrpSpPr>
      <p:grpSpPr>
        <a:xfrm>
          <a:off x="0" y="0"/>
          <a:ext cx="0" cy="0"/>
          <a:chOff x="0" y="0"/>
          <a:chExt cx="0" cy="0"/>
        </a:xfrm>
      </p:grpSpPr>
      <p:sp>
        <p:nvSpPr>
          <p:cNvPr id="4" name="Rectángulo">
            <a:extLst>
              <a:ext uri="{FF2B5EF4-FFF2-40B4-BE49-F238E27FC236}">
                <a16:creationId xmlns:a16="http://schemas.microsoft.com/office/drawing/2014/main" id="{98BD0ED5-1569-ED59-0CA4-2A5A3A90A3E8}"/>
              </a:ext>
            </a:extLst>
          </p:cNvPr>
          <p:cNvSpPr/>
          <p:nvPr/>
        </p:nvSpPr>
        <p:spPr>
          <a:xfrm>
            <a:off x="818246" y="1112064"/>
            <a:ext cx="10555507" cy="4633872"/>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6" name="CuadroTexto 5">
            <a:extLst>
              <a:ext uri="{FF2B5EF4-FFF2-40B4-BE49-F238E27FC236}">
                <a16:creationId xmlns:a16="http://schemas.microsoft.com/office/drawing/2014/main" id="{EAB3DEA5-1595-7828-0E27-DC80352E7A4F}"/>
              </a:ext>
            </a:extLst>
          </p:cNvPr>
          <p:cNvSpPr txBox="1"/>
          <p:nvPr/>
        </p:nvSpPr>
        <p:spPr>
          <a:xfrm>
            <a:off x="1194215" y="1443841"/>
            <a:ext cx="9803568" cy="3970318"/>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Hay ciertas condiciones según las cuales podemos esperar que Dios oiga y conteste nuestras oraciones. Una de las primeras es que sintamos </a:t>
            </a:r>
            <a:r>
              <a:rPr lang="en-U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a:t>
            </a:r>
            <a:r>
              <a:rPr lang="en-US" sz="2800" b="1" dirty="0">
                <a:solidFill>
                  <a:srgbClr val="FF0000"/>
                </a:solidFill>
                <a:latin typeface="Tahoma" panose="020B0604030504040204" pitchFamily="34" charset="0"/>
                <a:ea typeface="Tahoma" panose="020B0604030504040204" pitchFamily="34" charset="0"/>
                <a:cs typeface="Tahoma" panose="020B0604030504040204" pitchFamily="34" charset="0"/>
              </a:rPr>
              <a:t> </a:t>
            </a:r>
            <a:r>
              <a:rPr lang="es-ES" sz="2800" dirty="0">
                <a:latin typeface="Tahoma" panose="020B0604030504040204" pitchFamily="34" charset="0"/>
                <a:ea typeface="Tahoma" panose="020B0604030504040204" pitchFamily="34" charset="0"/>
                <a:cs typeface="Tahoma" panose="020B0604030504040204" pitchFamily="34" charset="0"/>
              </a:rPr>
              <a:t>de su ayuda. Él nos ha hecho esta promesa: “Porque derramaré aguas sobre la tierra sedienta, y corrientes sobre el sequedal” (Isa. 44:3). Los que tienen hambre y sed de justicia, los que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a:t>
            </a:r>
            <a:r>
              <a:rPr lang="es-ES" sz="2800" dirty="0">
                <a:latin typeface="Tahoma" panose="020B0604030504040204" pitchFamily="34" charset="0"/>
                <a:ea typeface="Tahoma" panose="020B0604030504040204" pitchFamily="34" charset="0"/>
                <a:cs typeface="Tahoma" panose="020B0604030504040204" pitchFamily="34" charset="0"/>
              </a:rPr>
              <a:t> por Dios, pueden estar seguros de que serán hartos. El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a:t>
            </a:r>
            <a:r>
              <a:rPr lang="es-ES" sz="2800" dirty="0">
                <a:latin typeface="Tahoma" panose="020B0604030504040204" pitchFamily="34" charset="0"/>
                <a:ea typeface="Tahoma" panose="020B0604030504040204" pitchFamily="34" charset="0"/>
                <a:cs typeface="Tahoma" panose="020B0604030504040204" pitchFamily="34" charset="0"/>
              </a:rPr>
              <a:t> debe estar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a:t>
            </a:r>
            <a:r>
              <a:rPr lang="es-ES" sz="2800" dirty="0">
                <a:latin typeface="Tahoma" panose="020B0604030504040204" pitchFamily="34" charset="0"/>
                <a:ea typeface="Tahoma" panose="020B0604030504040204" pitchFamily="34" charset="0"/>
                <a:cs typeface="Tahoma" panose="020B0604030504040204" pitchFamily="34" charset="0"/>
              </a:rPr>
              <a:t> a la influencia del Espíritu; de otra manera no puede recibir las bendiciones de Dios. [...]</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2260773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0EA43835-06EB-6F6C-639B-040123175AED}"/>
            </a:ext>
          </a:extLst>
        </p:cNvPr>
        <p:cNvGrpSpPr/>
        <p:nvPr/>
      </p:nvGrpSpPr>
      <p:grpSpPr>
        <a:xfrm>
          <a:off x="0" y="0"/>
          <a:ext cx="0" cy="0"/>
          <a:chOff x="0" y="0"/>
          <a:chExt cx="0" cy="0"/>
        </a:xfrm>
      </p:grpSpPr>
      <p:sp>
        <p:nvSpPr>
          <p:cNvPr id="2" name="Rectángulo">
            <a:extLst>
              <a:ext uri="{FF2B5EF4-FFF2-40B4-BE49-F238E27FC236}">
                <a16:creationId xmlns:a16="http://schemas.microsoft.com/office/drawing/2014/main" id="{2F8F0643-DE54-F04B-AC5A-DE4BDDD0B091}"/>
              </a:ext>
            </a:extLst>
          </p:cNvPr>
          <p:cNvSpPr/>
          <p:nvPr/>
        </p:nvSpPr>
        <p:spPr>
          <a:xfrm>
            <a:off x="818246" y="1607694"/>
            <a:ext cx="10555507" cy="3642611"/>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4" name="CuadroTexto 3">
            <a:extLst>
              <a:ext uri="{FF2B5EF4-FFF2-40B4-BE49-F238E27FC236}">
                <a16:creationId xmlns:a16="http://schemas.microsoft.com/office/drawing/2014/main" id="{E7EB7506-E083-8652-A55C-78C33A8CEEDA}"/>
              </a:ext>
            </a:extLst>
          </p:cNvPr>
          <p:cNvSpPr txBox="1"/>
          <p:nvPr/>
        </p:nvSpPr>
        <p:spPr>
          <a:xfrm>
            <a:off x="1254176" y="2090171"/>
            <a:ext cx="9683646" cy="2677656"/>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Si toleramos la iniquidad en nuestro corazón, si estamos apegados a algún pecado conocido, el Señor no nos oirá; mas la oración del alma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a:t>
            </a:r>
            <a:r>
              <a:rPr lang="es-ES" sz="2800" dirty="0">
                <a:latin typeface="Tahoma" panose="020B0604030504040204" pitchFamily="34" charset="0"/>
                <a:ea typeface="Tahoma" panose="020B0604030504040204" pitchFamily="34" charset="0"/>
                <a:cs typeface="Tahoma" panose="020B0604030504040204" pitchFamily="34" charset="0"/>
              </a:rPr>
              <a:t> y contrita será siempre aceptada. Cuando hayamos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a:t>
            </a:r>
            <a:r>
              <a:rPr lang="es-ES" sz="2800" dirty="0">
                <a:latin typeface="Tahoma" panose="020B0604030504040204" pitchFamily="34" charset="0"/>
                <a:ea typeface="Tahoma" panose="020B0604030504040204" pitchFamily="34" charset="0"/>
                <a:cs typeface="Tahoma" panose="020B0604030504040204" pitchFamily="34" charset="0"/>
              </a:rPr>
              <a:t> con corazón contrito todos nuestros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a:t>
            </a:r>
            <a:r>
              <a:rPr lang="es-ES" sz="2800" dirty="0">
                <a:latin typeface="Tahoma" panose="020B0604030504040204" pitchFamily="34" charset="0"/>
                <a:ea typeface="Tahoma" panose="020B0604030504040204" pitchFamily="34" charset="0"/>
                <a:cs typeface="Tahoma" panose="020B0604030504040204" pitchFamily="34" charset="0"/>
              </a:rPr>
              <a:t> conocidos, podremos esperar que Dios conteste nuestras peticiones. </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1429919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3F725724-1A05-E4EF-64B9-73BBB4392158}"/>
            </a:ext>
          </a:extLst>
        </p:cNvPr>
        <p:cNvGrpSpPr/>
        <p:nvPr/>
      </p:nvGrpSpPr>
      <p:grpSpPr>
        <a:xfrm>
          <a:off x="0" y="0"/>
          <a:ext cx="0" cy="0"/>
          <a:chOff x="0" y="0"/>
          <a:chExt cx="0" cy="0"/>
        </a:xfrm>
      </p:grpSpPr>
      <p:sp>
        <p:nvSpPr>
          <p:cNvPr id="2" name="Rectángulo">
            <a:extLst>
              <a:ext uri="{FF2B5EF4-FFF2-40B4-BE49-F238E27FC236}">
                <a16:creationId xmlns:a16="http://schemas.microsoft.com/office/drawing/2014/main" id="{8B3CF663-91E1-B038-6CAD-4DC53559E46A}"/>
              </a:ext>
            </a:extLst>
          </p:cNvPr>
          <p:cNvSpPr/>
          <p:nvPr/>
        </p:nvSpPr>
        <p:spPr>
          <a:xfrm>
            <a:off x="818244" y="1112064"/>
            <a:ext cx="10555507" cy="4633872"/>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4" name="CuadroTexto 3">
            <a:extLst>
              <a:ext uri="{FF2B5EF4-FFF2-40B4-BE49-F238E27FC236}">
                <a16:creationId xmlns:a16="http://schemas.microsoft.com/office/drawing/2014/main" id="{CA10FC44-01CF-0935-8A65-143F771A1DF6}"/>
              </a:ext>
            </a:extLst>
          </p:cNvPr>
          <p:cNvSpPr txBox="1"/>
          <p:nvPr/>
        </p:nvSpPr>
        <p:spPr>
          <a:xfrm>
            <a:off x="1364101" y="1659285"/>
            <a:ext cx="9463791" cy="3539430"/>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Nuestros propios méritos nunca nos recomendarán a la gracia de Dios. Es el mérito de Jesús lo que nos salva y su sangre lo que nos limpia; sin embargo, nosotros tenemos una obra que hacer para cumplir las condiciones de la aceptación. La oración eficaz tiene otro elemento: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a:t>
            </a:r>
            <a:r>
              <a:rPr lang="es-ES" sz="2800" dirty="0">
                <a:latin typeface="Tahoma" panose="020B0604030504040204" pitchFamily="34" charset="0"/>
                <a:ea typeface="Tahoma" panose="020B0604030504040204" pitchFamily="34" charset="0"/>
                <a:cs typeface="Tahoma" panose="020B0604030504040204" pitchFamily="34" charset="0"/>
              </a:rPr>
              <a:t>.</a:t>
            </a:r>
          </a:p>
          <a:p>
            <a:pPr algn="ctr"/>
            <a:r>
              <a:rPr lang="es-ES" sz="2800" dirty="0">
                <a:latin typeface="Tahoma" panose="020B0604030504040204" pitchFamily="34" charset="0"/>
                <a:ea typeface="Tahoma" panose="020B0604030504040204" pitchFamily="34" charset="0"/>
                <a:cs typeface="Tahoma" panose="020B0604030504040204" pitchFamily="34" charset="0"/>
              </a:rPr>
              <a:t>“Porque es preciso que el que viene a Dios, crea que existe, y que se ha constituido remunerador de los que le buscan” (</a:t>
            </a:r>
            <a:r>
              <a:rPr lang="es-ES" sz="2800" dirty="0" err="1">
                <a:latin typeface="Tahoma" panose="020B0604030504040204" pitchFamily="34" charset="0"/>
                <a:ea typeface="Tahoma" panose="020B0604030504040204" pitchFamily="34" charset="0"/>
                <a:cs typeface="Tahoma" panose="020B0604030504040204" pitchFamily="34" charset="0"/>
              </a:rPr>
              <a:t>Heb</a:t>
            </a:r>
            <a:r>
              <a:rPr lang="es-ES" sz="2800" dirty="0">
                <a:latin typeface="Tahoma" panose="020B0604030504040204" pitchFamily="34" charset="0"/>
                <a:ea typeface="Tahoma" panose="020B0604030504040204" pitchFamily="34" charset="0"/>
                <a:cs typeface="Tahoma" panose="020B0604030504040204" pitchFamily="34" charset="0"/>
              </a:rPr>
              <a:t>. 11:6).</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8101666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ángulo">
            <a:extLst>
              <a:ext uri="{FF2B5EF4-FFF2-40B4-BE49-F238E27FC236}">
                <a16:creationId xmlns:a16="http://schemas.microsoft.com/office/drawing/2014/main" id="{BD316377-DA4C-8FBA-A203-23269D1EC74D}"/>
              </a:ext>
            </a:extLst>
          </p:cNvPr>
          <p:cNvSpPr/>
          <p:nvPr/>
        </p:nvSpPr>
        <p:spPr>
          <a:xfrm>
            <a:off x="818246" y="1112064"/>
            <a:ext cx="10555507" cy="4633872"/>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6" name="CuadroTexto 5">
            <a:extLst>
              <a:ext uri="{FF2B5EF4-FFF2-40B4-BE49-F238E27FC236}">
                <a16:creationId xmlns:a16="http://schemas.microsoft.com/office/drawing/2014/main" id="{E0ED935C-388A-F580-5084-190765C69117}"/>
              </a:ext>
            </a:extLst>
          </p:cNvPr>
          <p:cNvSpPr txBox="1"/>
          <p:nvPr/>
        </p:nvSpPr>
        <p:spPr>
          <a:xfrm>
            <a:off x="1194215" y="1443841"/>
            <a:ext cx="9803568" cy="3970318"/>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Hay ciertas condiciones según las cuales podemos esperar que Dios oiga y conteste nuestras oraciones. Una de las primeras es que sintamos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necesidad</a:t>
            </a:r>
            <a:r>
              <a:rPr lang="es-ES" sz="2800" dirty="0">
                <a:latin typeface="Tahoma" panose="020B0604030504040204" pitchFamily="34" charset="0"/>
                <a:ea typeface="Tahoma" panose="020B0604030504040204" pitchFamily="34" charset="0"/>
                <a:cs typeface="Tahoma" panose="020B0604030504040204" pitchFamily="34" charset="0"/>
              </a:rPr>
              <a:t> de su ayuda. Él nos ha hecho esta promesa: “Porque derramaré aguas sobre la tierra sedienta, y corrientes sobre el sequedal” (Isa. 44:3). Los que tienen hambre y sed de justicia, los que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suspiran</a:t>
            </a:r>
            <a:r>
              <a:rPr lang="es-ES" sz="2800" dirty="0">
                <a:latin typeface="Tahoma" panose="020B0604030504040204" pitchFamily="34" charset="0"/>
                <a:ea typeface="Tahoma" panose="020B0604030504040204" pitchFamily="34" charset="0"/>
                <a:cs typeface="Tahoma" panose="020B0604030504040204" pitchFamily="34" charset="0"/>
              </a:rPr>
              <a:t> por Dios, pueden estar seguros de que serán hartos. El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corazón</a:t>
            </a:r>
            <a:r>
              <a:rPr lang="es-ES" sz="2800" dirty="0">
                <a:latin typeface="Tahoma" panose="020B0604030504040204" pitchFamily="34" charset="0"/>
                <a:ea typeface="Tahoma" panose="020B0604030504040204" pitchFamily="34" charset="0"/>
                <a:cs typeface="Tahoma" panose="020B0604030504040204" pitchFamily="34" charset="0"/>
              </a:rPr>
              <a:t> debe estar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abierto</a:t>
            </a:r>
            <a:r>
              <a:rPr lang="es-ES" sz="2800" dirty="0">
                <a:latin typeface="Tahoma" panose="020B0604030504040204" pitchFamily="34" charset="0"/>
                <a:ea typeface="Tahoma" panose="020B0604030504040204" pitchFamily="34" charset="0"/>
                <a:cs typeface="Tahoma" panose="020B0604030504040204" pitchFamily="34" charset="0"/>
              </a:rPr>
              <a:t> a la influencia del Espíritu; de otra manera no puede recibir las bendiciones de Dios. [...]</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0326199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a:extLst>
              <a:ext uri="{FF2B5EF4-FFF2-40B4-BE49-F238E27FC236}">
                <a16:creationId xmlns:a16="http://schemas.microsoft.com/office/drawing/2014/main" id="{6FF538F6-92D3-E70A-508A-22863DC25059}"/>
              </a:ext>
            </a:extLst>
          </p:cNvPr>
          <p:cNvSpPr/>
          <p:nvPr/>
        </p:nvSpPr>
        <p:spPr>
          <a:xfrm>
            <a:off x="818246" y="1607694"/>
            <a:ext cx="10555507" cy="3642611"/>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4" name="CuadroTexto 3">
            <a:extLst>
              <a:ext uri="{FF2B5EF4-FFF2-40B4-BE49-F238E27FC236}">
                <a16:creationId xmlns:a16="http://schemas.microsoft.com/office/drawing/2014/main" id="{FB7ABAD5-C834-2046-F66B-A15FE4DFF6AA}"/>
              </a:ext>
            </a:extLst>
          </p:cNvPr>
          <p:cNvSpPr txBox="1"/>
          <p:nvPr/>
        </p:nvSpPr>
        <p:spPr>
          <a:xfrm>
            <a:off x="1254176" y="2090171"/>
            <a:ext cx="9683646" cy="2677656"/>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Si toleramos la iniquidad en nuestro corazón, si estamos apegados a algún pecado conocido, el Señor no nos oirá; mas la oración del alma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arrepentida</a:t>
            </a:r>
            <a:r>
              <a:rPr lang="es-ES" sz="2800" dirty="0">
                <a:latin typeface="Tahoma" panose="020B0604030504040204" pitchFamily="34" charset="0"/>
                <a:ea typeface="Tahoma" panose="020B0604030504040204" pitchFamily="34" charset="0"/>
                <a:cs typeface="Tahoma" panose="020B0604030504040204" pitchFamily="34" charset="0"/>
              </a:rPr>
              <a:t> y contrita será siempre aceptada. Cuando hayamos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confesado</a:t>
            </a:r>
            <a:r>
              <a:rPr lang="es-ES" sz="2800" dirty="0">
                <a:latin typeface="Tahoma" panose="020B0604030504040204" pitchFamily="34" charset="0"/>
                <a:ea typeface="Tahoma" panose="020B0604030504040204" pitchFamily="34" charset="0"/>
                <a:cs typeface="Tahoma" panose="020B0604030504040204" pitchFamily="34" charset="0"/>
              </a:rPr>
              <a:t> con corazón contrito todos nuestros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pecados</a:t>
            </a:r>
            <a:r>
              <a:rPr lang="es-ES" sz="2800" dirty="0">
                <a:latin typeface="Tahoma" panose="020B0604030504040204" pitchFamily="34" charset="0"/>
                <a:ea typeface="Tahoma" panose="020B0604030504040204" pitchFamily="34" charset="0"/>
                <a:cs typeface="Tahoma" panose="020B0604030504040204" pitchFamily="34" charset="0"/>
              </a:rPr>
              <a:t> conocidos, podremos esperar que Dios conteste nuestras peticiones. </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586061660"/>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2244</TotalTime>
  <Words>2479</Words>
  <Application>Microsoft Macintosh PowerPoint</Application>
  <PresentationFormat>Widescreen</PresentationFormat>
  <Paragraphs>44</Paragraphs>
  <Slides>35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35</vt:i4>
      </vt:variant>
    </vt:vector>
  </HeadingPairs>
  <TitlesOfParts>
    <vt:vector size="41" baseType="lpstr">
      <vt:lpstr>Arial</vt:lpstr>
      <vt:lpstr>Bernard MT Condensed</vt:lpstr>
      <vt:lpstr>Calibri</vt:lpstr>
      <vt:lpstr>Calibri Light</vt:lpstr>
      <vt:lpstr>Tahoma</vt:lpstr>
      <vt:lpstr>Tema de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Nelly Oscanoa</dc:creator>
  <cp:lastModifiedBy>DSA - Victor Diego Trivelato</cp:lastModifiedBy>
  <cp:revision>4</cp:revision>
  <dcterms:created xsi:type="dcterms:W3CDTF">2025-10-09T00:10:17Z</dcterms:created>
  <dcterms:modified xsi:type="dcterms:W3CDTF">2025-10-16T17:34:09Z</dcterms:modified>
</cp:coreProperties>
</file>