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B2C7D94D-D445-4581-AFA4-E58EBCEB4439}"/>
    <pc:docChg chg="modSld">
      <pc:chgData name="DSA - Maria Cristina Barbosa" userId="a7deaa94-27fa-4381-b313-ee83126f3c73" providerId="ADAL" clId="{B2C7D94D-D445-4581-AFA4-E58EBCEB4439}" dt="2024-10-28T20:29:49.652" v="5" actId="1076"/>
      <pc:docMkLst>
        <pc:docMk/>
      </pc:docMkLst>
      <pc:sldChg chg="modSp mod">
        <pc:chgData name="DSA - Maria Cristina Barbosa" userId="a7deaa94-27fa-4381-b313-ee83126f3c73" providerId="ADAL" clId="{B2C7D94D-D445-4581-AFA4-E58EBCEB4439}" dt="2024-10-28T20:29:02.329" v="1" actId="1076"/>
        <pc:sldMkLst>
          <pc:docMk/>
          <pc:sldMk cId="0" sldId="278"/>
        </pc:sldMkLst>
        <pc:spChg chg="mod">
          <ac:chgData name="DSA - Maria Cristina Barbosa" userId="a7deaa94-27fa-4381-b313-ee83126f3c73" providerId="ADAL" clId="{B2C7D94D-D445-4581-AFA4-E58EBCEB4439}" dt="2024-10-28T20:29:02.329" v="1" actId="1076"/>
          <ac:spMkLst>
            <pc:docMk/>
            <pc:sldMk cId="0" sldId="278"/>
            <ac:spMk id="277" creationId="{00000000-0000-0000-0000-000000000000}"/>
          </ac:spMkLst>
        </pc:spChg>
        <pc:spChg chg="mod">
          <ac:chgData name="DSA - Maria Cristina Barbosa" userId="a7deaa94-27fa-4381-b313-ee83126f3c73" providerId="ADAL" clId="{B2C7D94D-D445-4581-AFA4-E58EBCEB4439}" dt="2024-10-28T20:28:55.010" v="0" actId="1076"/>
          <ac:spMkLst>
            <pc:docMk/>
            <pc:sldMk cId="0" sldId="278"/>
            <ac:spMk id="278" creationId="{00000000-0000-0000-0000-000000000000}"/>
          </ac:spMkLst>
        </pc:spChg>
      </pc:sldChg>
      <pc:sldChg chg="modSp mod">
        <pc:chgData name="DSA - Maria Cristina Barbosa" userId="a7deaa94-27fa-4381-b313-ee83126f3c73" providerId="ADAL" clId="{B2C7D94D-D445-4581-AFA4-E58EBCEB4439}" dt="2024-10-28T20:29:49.652" v="5" actId="1076"/>
        <pc:sldMkLst>
          <pc:docMk/>
          <pc:sldMk cId="0" sldId="286"/>
        </pc:sldMkLst>
        <pc:spChg chg="mod">
          <ac:chgData name="DSA - Maria Cristina Barbosa" userId="a7deaa94-27fa-4381-b313-ee83126f3c73" providerId="ADAL" clId="{B2C7D94D-D445-4581-AFA4-E58EBCEB4439}" dt="2024-10-28T20:29:35.890" v="2" actId="1076"/>
          <ac:spMkLst>
            <pc:docMk/>
            <pc:sldMk cId="0" sldId="286"/>
            <ac:spMk id="321" creationId="{00000000-0000-0000-0000-000000000000}"/>
          </ac:spMkLst>
        </pc:spChg>
        <pc:spChg chg="mod">
          <ac:chgData name="DSA - Maria Cristina Barbosa" userId="a7deaa94-27fa-4381-b313-ee83126f3c73" providerId="ADAL" clId="{B2C7D94D-D445-4581-AFA4-E58EBCEB4439}" dt="2024-10-28T20:29:39.464" v="3" actId="1076"/>
          <ac:spMkLst>
            <pc:docMk/>
            <pc:sldMk cId="0" sldId="286"/>
            <ac:spMk id="322" creationId="{00000000-0000-0000-0000-000000000000}"/>
          </ac:spMkLst>
        </pc:spChg>
        <pc:spChg chg="mod">
          <ac:chgData name="DSA - Maria Cristina Barbosa" userId="a7deaa94-27fa-4381-b313-ee83126f3c73" providerId="ADAL" clId="{B2C7D94D-D445-4581-AFA4-E58EBCEB4439}" dt="2024-10-28T20:29:42.166" v="4" actId="1076"/>
          <ac:spMkLst>
            <pc:docMk/>
            <pc:sldMk cId="0" sldId="286"/>
            <ac:spMk id="323" creationId="{00000000-0000-0000-0000-000000000000}"/>
          </ac:spMkLst>
        </pc:spChg>
        <pc:spChg chg="mod">
          <ac:chgData name="DSA - Maria Cristina Barbosa" userId="a7deaa94-27fa-4381-b313-ee83126f3c73" providerId="ADAL" clId="{B2C7D94D-D445-4581-AFA4-E58EBCEB4439}" dt="2024-10-28T20:29:49.652" v="5" actId="1076"/>
          <ac:spMkLst>
            <pc:docMk/>
            <pc:sldMk cId="0" sldId="286"/>
            <ac:spMk id="3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0"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11"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2" name="02"/>
          <p:cNvSpPr txBox="1"/>
          <p:nvPr/>
        </p:nvSpPr>
        <p:spPr>
          <a:xfrm>
            <a:off x="10870431" y="236256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13" name="O que acontecerá com os ímpios mortos e com Satanás? (Ver p. 71, 72.)"/>
          <p:cNvSpPr txBox="1"/>
          <p:nvPr/>
        </p:nvSpPr>
        <p:spPr>
          <a:xfrm>
            <a:off x="4372515" y="7434722"/>
            <a:ext cx="15638970"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O que acontecerá com os ímpios mortos e com Satanás? (Ver p. 71, 72.)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7" name="Com extraordinária e impressionante majestade, Cristo chamará então, os ímpios mortos; e eles _____________ com o mesmo corpo ________ e __________ com que foram à sepultura. Que imagem! Que cena! Na primeira ressurreição, todos sairão com exuberância im"/>
          <p:cNvSpPr txBox="1"/>
          <p:nvPr/>
        </p:nvSpPr>
        <p:spPr>
          <a:xfrm>
            <a:off x="2453809" y="4568418"/>
            <a:ext cx="19476383"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Com extraordinária e impressionante majestade, Cristo chamará então, os ímpios mortos; e eles _____________ com o mesmo corpo ________ e __________ com que foram à sepultura. Que imagem! Que cena! Na primeira ressurreição, todos sairão com exuberância imortal, mas, na segunda, os indícios da maldição serão visíveis em todos. [...]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0" name="Rectángulo"/>
          <p:cNvSpPr/>
          <p:nvPr/>
        </p:nvSpPr>
        <p:spPr>
          <a:xfrm>
            <a:off x="1067836" y="3736641"/>
            <a:ext cx="22248328" cy="665465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1" name="___________ irá _____________, e todos começarão imediatamente a se preparar para a batalha. Haverá muitos homens hábeis naquele vasto exército, e prepararão todos os tipos de instrumentos de ________. Então, com Satanás à sua frente, a multidão se coloc"/>
          <p:cNvSpPr txBox="1"/>
          <p:nvPr/>
        </p:nvSpPr>
        <p:spPr>
          <a:xfrm>
            <a:off x="3551406" y="4987518"/>
            <a:ext cx="17281188"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___________ irá _____________, e todos começarão imediatamente a se preparar para a batalha. Haverá muitos homens hábeis naquele vasto exército, e prepararão todos os tipos de instrumentos de ________. Então, com Satanás à sua frente, a multidão se colocará em movimento.</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5" name="Reis e guerreiros seguirão imediatamente após Satanás, e as multidões virão atrás, em companhias. Cada companhia terá seu líder e marchará em ordem sobre a superfície fragmentada da Terra em direção à santa cidade. Jesus fechará as portas da cidade, e o "/>
          <p:cNvSpPr txBox="1"/>
          <p:nvPr/>
        </p:nvSpPr>
        <p:spPr>
          <a:xfrm>
            <a:off x="2406045" y="4568418"/>
            <a:ext cx="19571910"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Reis e guerreiros seguirão imediatamente após Satanás, e as multidões virão atrás, em companhias. Cada companhia terá seu líder e marchará em ordem sobre a superfície fragmentada da Terra em direção à santa cidade. Jesus fechará as portas da cidade, e o vasto exército vai cercá-la e se posicionar para a batalha, esperando um conflito acirrado.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9" name="Com extraordinária e impressionante majestade, Cristo chamará então, os ímpios mortos; e eles _____________ com o mesmo corpo ________ e __________ com que foram à sepultura. Que imagem! Que cena! Na primeira ressurreição, todos sairão com exuberância im"/>
          <p:cNvSpPr txBox="1"/>
          <p:nvPr/>
        </p:nvSpPr>
        <p:spPr>
          <a:xfrm>
            <a:off x="2453809" y="4568418"/>
            <a:ext cx="19476383"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Com extraordinária e impressionante majestade, Cristo chamará então, os ímpios mortos; e eles _____________ com o mesmo corpo ________ e __________ com que foram à sepultura. Que imagem! Que cena! Na primeira ressurreição, todos sairão com exuberância imortal, mas, na segunda, os indícios da maldição serão visíveis em todos. [...] </a:t>
            </a:r>
          </a:p>
        </p:txBody>
      </p:sp>
      <p:sp>
        <p:nvSpPr>
          <p:cNvPr id="230" name="ressurgirão"/>
          <p:cNvSpPr txBox="1"/>
          <p:nvPr/>
        </p:nvSpPr>
        <p:spPr>
          <a:xfrm>
            <a:off x="12448533" y="5250216"/>
            <a:ext cx="428802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ressurgirão</a:t>
            </a:r>
          </a:p>
        </p:txBody>
      </p:sp>
      <p:sp>
        <p:nvSpPr>
          <p:cNvPr id="231" name="fraco"/>
          <p:cNvSpPr txBox="1"/>
          <p:nvPr/>
        </p:nvSpPr>
        <p:spPr>
          <a:xfrm>
            <a:off x="5248114" y="6074494"/>
            <a:ext cx="197580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fraco</a:t>
            </a:r>
          </a:p>
        </p:txBody>
      </p:sp>
      <p:sp>
        <p:nvSpPr>
          <p:cNvPr id="232" name="doente"/>
          <p:cNvSpPr txBox="1"/>
          <p:nvPr/>
        </p:nvSpPr>
        <p:spPr>
          <a:xfrm>
            <a:off x="8799227" y="6074494"/>
            <a:ext cx="273196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doente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5" name="Rectángulo"/>
          <p:cNvSpPr/>
          <p:nvPr/>
        </p:nvSpPr>
        <p:spPr>
          <a:xfrm>
            <a:off x="1067836" y="3736641"/>
            <a:ext cx="22248328" cy="665465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6" name="___________ irá _____________, e todos começarão imediatamente a se preparar para a batalha. Haverá muitos homens hábeis naquele vasto exército, e prepararão todos os tipos de instrumentos de ________. Então, com Satanás à sua frente, a multidão se coloc"/>
          <p:cNvSpPr txBox="1"/>
          <p:nvPr/>
        </p:nvSpPr>
        <p:spPr>
          <a:xfrm>
            <a:off x="3551406" y="4987518"/>
            <a:ext cx="17281188"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___________ irá _____________, e todos começarão imediatamente a se preparar para a batalha. Haverá muitos homens hábeis naquele vasto exército, e prepararão todos os tipos de instrumentos de ________. Então, com Satanás à sua frente, a multidão se colocará em movimento.</a:t>
            </a:r>
          </a:p>
        </p:txBody>
      </p:sp>
      <p:sp>
        <p:nvSpPr>
          <p:cNvPr id="237" name="Satanás"/>
          <p:cNvSpPr txBox="1"/>
          <p:nvPr/>
        </p:nvSpPr>
        <p:spPr>
          <a:xfrm>
            <a:off x="4951558" y="4821970"/>
            <a:ext cx="301263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Satanás</a:t>
            </a:r>
          </a:p>
        </p:txBody>
      </p:sp>
      <p:sp>
        <p:nvSpPr>
          <p:cNvPr id="238" name="enganá-los"/>
          <p:cNvSpPr txBox="1"/>
          <p:nvPr/>
        </p:nvSpPr>
        <p:spPr>
          <a:xfrm>
            <a:off x="9594517" y="4821970"/>
            <a:ext cx="419970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enganá-los</a:t>
            </a:r>
          </a:p>
        </p:txBody>
      </p:sp>
      <p:sp>
        <p:nvSpPr>
          <p:cNvPr id="239" name="guerra"/>
          <p:cNvSpPr txBox="1"/>
          <p:nvPr/>
        </p:nvSpPr>
        <p:spPr>
          <a:xfrm>
            <a:off x="12069384" y="7329131"/>
            <a:ext cx="256851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guerra</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3" name="Reis e guerreiros seguirão imediatamente após Satanás, e as multidões virão atrás, em companhias. Cada companhia terá seu líder e marchará em ordem sobre a superfície fragmentada da Terra em direção à santa cidade. Jesus fechará as portas da cidade, e o "/>
          <p:cNvSpPr txBox="1"/>
          <p:nvPr/>
        </p:nvSpPr>
        <p:spPr>
          <a:xfrm>
            <a:off x="2406045" y="4568418"/>
            <a:ext cx="19571910"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Reis e guerreiros seguirão imediatamente após Satanás, e as multidões virão atrás, em companhias. Cada companhia terá seu líder e marchará em ordem sobre a superfície fragmentada da Terra em direção à santa cidade. Jesus fechará as portas da cidade, e o vasto exército vai cercá-la e se posicionar para a batalha, esperando um conflito acirrado.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6"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7"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8" name="03"/>
          <p:cNvSpPr txBox="1"/>
          <p:nvPr/>
        </p:nvSpPr>
        <p:spPr>
          <a:xfrm>
            <a:off x="10843766" y="2362564"/>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49" name="Quando os livros de registros forem abertos, todos os justos e injustos contemplarão acima do trono de Deus as cenas da mais linda história de amor de todo o Universo. Que cenas são essas? (Ver p. 74.)"/>
          <p:cNvSpPr txBox="1"/>
          <p:nvPr/>
        </p:nvSpPr>
        <p:spPr>
          <a:xfrm>
            <a:off x="4372931" y="6558422"/>
            <a:ext cx="15638138"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Quando os livros de registros forem abertos, todos os justos e injustos contemplarão acima do trono de Deus as cenas da mais linda história de amor de todo o Universo. Que cenas são essas? (Ver p. 74.)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3" name="Em seguida, diante da multidão agitada, serão reveladas as cenas finais: o paciente Sofredor trilhando o caminho do __________ ; o Príncipe do Céu suspenso na cruz; os ____________ arrogantes e a multidão zombadora escarnecendo de Sua agonia mortal; as t"/>
          <p:cNvSpPr txBox="1"/>
          <p:nvPr/>
        </p:nvSpPr>
        <p:spPr>
          <a:xfrm>
            <a:off x="2708734" y="4149318"/>
            <a:ext cx="18966531"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Em seguida, diante da multidão agitada, serão reveladas as cenas finais: o paciente Sofredor trilhando o caminho do __________ ; o Príncipe do Céu suspenso na cruz; os ____________ arrogantes e a multidão zombadora escarnecendo de Sua agonia mortal; as trevas sobrenaturais; a Terra a tremer, as rochas despedaçadas e as sepulturas abertas, marcando o momento em que o Redentor do mundo ____________ a vida.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7" name="O terrível espetáculo mostrará exatamente o que aconteceu. Satanás, seus anjos e súditos não terão como se desviar da representação de sua própria obra e vida. Cada ator relembrará a parte que desempenhou: Herodes, matando as crianças inocentes de Belém,"/>
          <p:cNvSpPr txBox="1"/>
          <p:nvPr/>
        </p:nvSpPr>
        <p:spPr>
          <a:xfrm>
            <a:off x="2306676" y="3730218"/>
            <a:ext cx="19770648"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O terrível espetáculo mostrará exatamente o que aconteceu. Satanás, seus anjos e súditos não terão como se desviar da representação de sua própria obra e vida. Cada ator relembrará a parte que desempenhou: Herodes, matando as crianças inocentes de Belém, a fim de destruir o Rei de Israel; a malvada Herodias, sobre cuja alma criminosa pesa o sangue de João Batista; o fraco e oportunista Pilatos; os soldados zombadores; os sacerdotes e príncipes e a multidão enfurecida que clamou:</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IÇÃO 8"/>
          <p:cNvSpPr txBox="1"/>
          <p:nvPr/>
        </p:nvSpPr>
        <p:spPr>
          <a:xfrm>
            <a:off x="1270916" y="2526494"/>
            <a:ext cx="473887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LIÇÃO 8</a:t>
            </a:r>
          </a:p>
        </p:txBody>
      </p:sp>
      <p:sp>
        <p:nvSpPr>
          <p:cNvPr id="175" name="O AMOR VENCEU"/>
          <p:cNvSpPr txBox="1"/>
          <p:nvPr/>
        </p:nvSpPr>
        <p:spPr>
          <a:xfrm>
            <a:off x="5707924" y="5454649"/>
            <a:ext cx="12968152"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O AMOR VENCEU</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1" name="“Caia sobre nós o Seu sangue e sobre nossos filhos!” (Mt 27:25) _______________________ a dimensão de seu crime. Inutilmente tentarão se ocultar da majestade divina do rosto de Jesus, mais resplandecente que o Sol, enquanto os __________ lançam suas coro"/>
          <p:cNvSpPr txBox="1"/>
          <p:nvPr/>
        </p:nvSpPr>
        <p:spPr>
          <a:xfrm>
            <a:off x="3065297" y="4568418"/>
            <a:ext cx="18253406"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“Caia sobre nós o Seu sangue e sobre nossos filhos!” (Mt 27:25) _______________________ a dimensão de seu crime. Inutilmente tentarão se ocultar da majestade divina do rosto de Jesus, mais resplandecente que o Sol, enquanto os __________ lançam suas coroas aos pés do Salvador, exclamando: “Ele morreu por mim!”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5" name="Em seguida, diante da multidão agitada, serão reveladas as cenas finais: o paciente Sofredor trilhando o caminho do __________ ; o Príncipe do Céu suspenso na cruz; os ____________ arrogantes e a multidão zombadora escarnecendo de Sua agonia mortal; as t"/>
          <p:cNvSpPr txBox="1"/>
          <p:nvPr/>
        </p:nvSpPr>
        <p:spPr>
          <a:xfrm>
            <a:off x="2708734" y="4149318"/>
            <a:ext cx="18966531"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Em seguida, diante da multidão agitada, serão reveladas as cenas finais: o paciente Sofredor trilhando o caminho do __________ ; o Príncipe do Céu suspenso na cruz; os ____________ arrogantes e a multidão zombadora escarnecendo de Sua agonia mortal; as trevas sobrenaturais; a Terra a tremer, as rochas despedaçadas e as sepulturas abertas, marcando o momento em que o Redentor do mundo ____________ a vida. </a:t>
            </a:r>
          </a:p>
        </p:txBody>
      </p:sp>
      <p:sp>
        <p:nvSpPr>
          <p:cNvPr id="266" name="Calvário"/>
          <p:cNvSpPr txBox="1"/>
          <p:nvPr/>
        </p:nvSpPr>
        <p:spPr>
          <a:xfrm>
            <a:off x="17827705" y="4817271"/>
            <a:ext cx="314388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Calvário</a:t>
            </a:r>
          </a:p>
        </p:txBody>
      </p:sp>
      <p:sp>
        <p:nvSpPr>
          <p:cNvPr id="267" name="sacerdotes"/>
          <p:cNvSpPr txBox="1"/>
          <p:nvPr/>
        </p:nvSpPr>
        <p:spPr>
          <a:xfrm>
            <a:off x="14191098" y="5668653"/>
            <a:ext cx="407587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sacerdotes</a:t>
            </a:r>
          </a:p>
        </p:txBody>
      </p:sp>
      <p:sp>
        <p:nvSpPr>
          <p:cNvPr id="268" name="entregou"/>
          <p:cNvSpPr txBox="1"/>
          <p:nvPr/>
        </p:nvSpPr>
        <p:spPr>
          <a:xfrm>
            <a:off x="11041047" y="9011604"/>
            <a:ext cx="351536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entregou</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2" name="O terrível espetáculo mostrará exatamente o que aconteceu. Satanás, seus anjos e súditos não terão como se desviar da representação de sua própria obra e vida. Cada ator relembrará a parte que desempenhou: Herodes, matando as crianças inocentes de Belém,"/>
          <p:cNvSpPr txBox="1"/>
          <p:nvPr/>
        </p:nvSpPr>
        <p:spPr>
          <a:xfrm>
            <a:off x="2306676" y="3730218"/>
            <a:ext cx="19770648"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O terrível espetáculo mostrará exatamente o que aconteceu. Satanás, seus anjos e súditos não terão como se desviar da representação de sua própria obra e vida. Cada ator relembrará a parte que desempenhou: Herodes, matando as crianças inocentes de Belém, a fim de destruir o Rei de Israel; a malvada Herodias, sobre cuja alma criminosa pesa o sangue de João Batista; o fraco e oportunista Pilatos; os soldados zombadores; os sacerdotes e príncipes e a multidão enfurecida que clamou:</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6" name="“Caia sobre nós o Seu sangue e sobre nossos filhos!” (Mt 27:25) _______________________ a dimensão de seu crime. Inutilmente tentarão se ocultar da majestade divina do rosto de Jesus, mais resplandecente que o Sol, enquanto os __________ lançam suas coro"/>
          <p:cNvSpPr txBox="1"/>
          <p:nvPr/>
        </p:nvSpPr>
        <p:spPr>
          <a:xfrm>
            <a:off x="3065297" y="4568418"/>
            <a:ext cx="18253406"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“Caia sobre nós o Seu sangue e sobre nossos filhos!” (Mt 27:25) _______________________ a dimensão de seu crime. Inutilmente tentarão se ocultar da majestade divina do rosto de Jesus, mais resplandecente que o Sol, enquanto os __________ lançam suas coroas aos pés do Salvador, exclamando: “Ele morreu por mim!” </a:t>
            </a:r>
          </a:p>
        </p:txBody>
      </p:sp>
      <p:sp>
        <p:nvSpPr>
          <p:cNvPr id="277" name="todos contemplarão"/>
          <p:cNvSpPr txBox="1"/>
          <p:nvPr/>
        </p:nvSpPr>
        <p:spPr>
          <a:xfrm>
            <a:off x="5780884" y="5242110"/>
            <a:ext cx="751903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todos</a:t>
            </a:r>
            <a:r>
              <a:rPr dirty="0"/>
              <a:t> </a:t>
            </a:r>
            <a:r>
              <a:rPr dirty="0" err="1"/>
              <a:t>contemplarão</a:t>
            </a:r>
            <a:endParaRPr dirty="0"/>
          </a:p>
        </p:txBody>
      </p:sp>
      <p:sp>
        <p:nvSpPr>
          <p:cNvPr id="278" name="remidos"/>
          <p:cNvSpPr txBox="1"/>
          <p:nvPr/>
        </p:nvSpPr>
        <p:spPr>
          <a:xfrm>
            <a:off x="17637513" y="6858000"/>
            <a:ext cx="311994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remidos</a:t>
            </a:r>
            <a:endParaRPr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1"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82"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3"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84" name="Os ímpios receberão sua recompensa. E o que acontecerá com os justos enquanto a terra queima em chamas da vingança de Deus? (Ver p. 77.)"/>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Os ímpios receberão sua recompensa. E o que acontecerá com os justos enquanto a terra queima em chamas da vingança de Deus? (Ver p. 77.) </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8" name="Enquanto a Terra estiver envolta nas chamas da vingança de Deus, os justos ________________ em segurança na _______________. Sobre os que tiverem parte na primeira ressurreição, a segunda morte não terá poder (Ap 20:6). Ao mesmo tempo que é um fogo consu"/>
          <p:cNvSpPr txBox="1"/>
          <p:nvPr/>
        </p:nvSpPr>
        <p:spPr>
          <a:xfrm>
            <a:off x="2541977" y="4568418"/>
            <a:ext cx="19300045"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Enquanto a Terra estiver envolta nas chamas da vingança de Deus, os justos ________________ em segurança na _______________. Sobre os que tiverem parte na primeira ressurreição, a segunda morte não terá poder (Ap 20:6). Ao mesmo tempo que é um fogo consumidor para os ímpios, _______ é tanto _____ quanto _________ para Seu povo (Sl 84:11). </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2" name="Enquanto a Terra estiver envolta nas chamas da vingança de Deus, os justos ________________ em segurança na _______________. Sobre os que tiverem parte na primeira ressurreição, a segunda morte não terá poder (Ap 20:6). Ao mesmo tempo que é um fogo consu"/>
          <p:cNvSpPr txBox="1"/>
          <p:nvPr/>
        </p:nvSpPr>
        <p:spPr>
          <a:xfrm>
            <a:off x="2541977" y="4568418"/>
            <a:ext cx="19300045"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Enquanto a Terra estiver envolta nas chamas da vingança de Deus, os justos ________________ em segurança na _______________. Sobre os que tiverem parte na primeira ressurreição, a segunda morte não terá poder (Ap 20:6). Ao mesmo tempo que é um fogo consumidor para os ímpios, _______ é tanto _____ quanto _________ para Seu povo (Sl 84:11). </a:t>
            </a:r>
          </a:p>
        </p:txBody>
      </p:sp>
      <p:sp>
        <p:nvSpPr>
          <p:cNvPr id="293" name="permanecerão"/>
          <p:cNvSpPr txBox="1"/>
          <p:nvPr/>
        </p:nvSpPr>
        <p:spPr>
          <a:xfrm>
            <a:off x="5504251" y="5242601"/>
            <a:ext cx="543877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permanecerão</a:t>
            </a:r>
          </a:p>
        </p:txBody>
      </p:sp>
      <p:sp>
        <p:nvSpPr>
          <p:cNvPr id="294" name="cidade santa"/>
          <p:cNvSpPr txBox="1"/>
          <p:nvPr/>
        </p:nvSpPr>
        <p:spPr>
          <a:xfrm>
            <a:off x="16500684" y="5242601"/>
            <a:ext cx="474700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cidade santa</a:t>
            </a:r>
          </a:p>
        </p:txBody>
      </p:sp>
      <p:sp>
        <p:nvSpPr>
          <p:cNvPr id="295" name="Deus"/>
          <p:cNvSpPr txBox="1"/>
          <p:nvPr/>
        </p:nvSpPr>
        <p:spPr>
          <a:xfrm>
            <a:off x="12116777" y="7770567"/>
            <a:ext cx="196424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Deus</a:t>
            </a:r>
          </a:p>
        </p:txBody>
      </p:sp>
      <p:sp>
        <p:nvSpPr>
          <p:cNvPr id="296" name="sol"/>
          <p:cNvSpPr txBox="1"/>
          <p:nvPr/>
        </p:nvSpPr>
        <p:spPr>
          <a:xfrm>
            <a:off x="17045709" y="7770567"/>
            <a:ext cx="117589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sol</a:t>
            </a:r>
          </a:p>
        </p:txBody>
      </p:sp>
      <p:sp>
        <p:nvSpPr>
          <p:cNvPr id="297" name="escudo"/>
          <p:cNvSpPr txBox="1"/>
          <p:nvPr/>
        </p:nvSpPr>
        <p:spPr>
          <a:xfrm>
            <a:off x="7248629" y="8599955"/>
            <a:ext cx="273031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escudo</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0" name="Figura"/>
          <p:cNvSpPr/>
          <p:nvPr/>
        </p:nvSpPr>
        <p:spPr>
          <a:xfrm rot="3034451">
            <a:off x="9828604" y="-30326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301" name="Rectángulo redondeado"/>
          <p:cNvSpPr/>
          <p:nvPr/>
        </p:nvSpPr>
        <p:spPr>
          <a:xfrm>
            <a:off x="2501724" y="5394492"/>
            <a:ext cx="19553373" cy="5446098"/>
          </a:xfrm>
          <a:prstGeom prst="roundRect">
            <a:avLst>
              <a:gd name="adj" fmla="val 11624"/>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2" name="05"/>
          <p:cNvSpPr txBox="1"/>
          <p:nvPr/>
        </p:nvSpPr>
        <p:spPr>
          <a:xfrm>
            <a:off x="10846866" y="1414692"/>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303" name="O antigo domínio do inimigo retornará às mãos de nosso Redentor e legítimo dono. O grande conflito terminará. O Universo inteiro estará purificado. Viveremos a eternidade em paz. Que revelações serão feitas ao longo da eternidade? Qual será a reação de t"/>
          <p:cNvSpPr txBox="1"/>
          <p:nvPr/>
        </p:nvSpPr>
        <p:spPr>
          <a:xfrm>
            <a:off x="3851000" y="5875990"/>
            <a:ext cx="16854820"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O antigo domínio do inimigo retornará às mãos de nosso Redentor e legítimo dono. O grande conflito terminará. O Universo inteiro estará purificado. Viveremos a eternidade em paz. Que revelações serão feitas ao longo da eternidade? Qual será a reação de toda criatura? (Ver p. 80)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6" name="Rectángulo"/>
          <p:cNvSpPr/>
          <p:nvPr/>
        </p:nvSpPr>
        <p:spPr>
          <a:xfrm>
            <a:off x="1067836" y="3635421"/>
            <a:ext cx="22248328" cy="685709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7" name="Ao transcorrerem os anos da eternidade, _________ mais e mais abundantes e gloriosas revelações de Deus e de Cristo. Assim como o conhecimento é progressivo, também o amor, a reverência e a felicidade aumentarão. Quanto mais as pessoas aprenderem a respe"/>
          <p:cNvSpPr txBox="1"/>
          <p:nvPr/>
        </p:nvSpPr>
        <p:spPr>
          <a:xfrm>
            <a:off x="3286483" y="4568418"/>
            <a:ext cx="17811034"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Ao transcorrerem os anos da eternidade, _________ mais e mais abundantes e gloriosas revelações de Deus e de Cristo. Assim como o conhecimento é progressivo, também o amor, a reverência e a felicidade aumentarão. Quanto mais as pessoas aprenderem a respeito de Deus, mais vão admirar Seu caráter.</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0" name="Rectángulo"/>
          <p:cNvSpPr/>
          <p:nvPr/>
        </p:nvSpPr>
        <p:spPr>
          <a:xfrm>
            <a:off x="1067836" y="3385956"/>
            <a:ext cx="22248328" cy="735602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1" name="Na medida em que Jesus revelar aos salvos as __________ da ___________ e os _______ surpreendentes do grande conflito com Satanás, o coração deles vai pulsar com mais forte devoção, e com mais arrebatadora alegria vão dedilhar as harpas de ouro. Cada vez"/>
          <p:cNvSpPr txBox="1"/>
          <p:nvPr/>
        </p:nvSpPr>
        <p:spPr>
          <a:xfrm>
            <a:off x="3303329" y="4149318"/>
            <a:ext cx="17777341"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Na medida em que Jesus revelar aos salvos as __________ da ___________ e os _______ surpreendentes do grande conflito com Satanás, o coração deles vai pulsar com mais forte devoção, e com mais arrebatadora alegria vão dedilhar as harpas de ouro. Cada vez mais, milhares de milhares e milhões de milhões de vozes se unirão para ampliar o potente __________ de louvor ao Deus eterno.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8" name="“Após a segunda vinda de Cristo, os ímpios terão sido destruídos e seus corpos estarão na superfície da Terra. O planeta terá a aparência de um deserto desolado. Cidades e povoados, devastados pelo terremoto, estarão em ruínas. Montanhas terão sido remov"/>
          <p:cNvSpPr txBox="1"/>
          <p:nvPr/>
        </p:nvSpPr>
        <p:spPr>
          <a:xfrm>
            <a:off x="2700727" y="3524250"/>
            <a:ext cx="18982545"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“Após a segunda vinda de Cristo, os ímpios terão sido destruídos e seus corpos estarão na superfície da Terra. O planeta terá a aparência de um deserto desolado. Cidades e povoados, devastados pelo terremoto, estarão em ruínas. Montanhas terão sido removidas de seus lugares, formando grandes crateras. Enormes pedras, lançadas pelo mar ou arrancadas da própria terra estarão espalhadas por toda parte. Grandes árvores terão sido arrancadas pela raiz e estarão jogadas pelo chão.</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4" name="Rectángulo"/>
          <p:cNvSpPr/>
          <p:nvPr/>
        </p:nvSpPr>
        <p:spPr>
          <a:xfrm>
            <a:off x="1067836" y="3635421"/>
            <a:ext cx="22248328" cy="685709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5" name="Ao transcorrerem os anos da eternidade, _________ mais e mais abundantes e gloriosas revelações de Deus e de Cristo. Assim como o conhecimento é progressivo, também o amor, a reverência e a felicidade aumentarão. Quanto mais as pessoas aprenderem a respe"/>
          <p:cNvSpPr txBox="1"/>
          <p:nvPr/>
        </p:nvSpPr>
        <p:spPr>
          <a:xfrm>
            <a:off x="3286483" y="4568418"/>
            <a:ext cx="17811034"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Ao transcorrerem os anos da eternidade, _________ mais e mais abundantes e gloriosas revelações de Deus e de Cristo. Assim como o conhecimento é progressivo, também o amor, a reverência e a felicidade aumentarão. Quanto mais as pessoas aprenderem a respeito de Deus, mais vão admirar Seu caráter.</a:t>
            </a:r>
          </a:p>
        </p:txBody>
      </p:sp>
      <p:sp>
        <p:nvSpPr>
          <p:cNvPr id="316" name="haverá"/>
          <p:cNvSpPr txBox="1"/>
          <p:nvPr/>
        </p:nvSpPr>
        <p:spPr>
          <a:xfrm>
            <a:off x="15826868" y="4403919"/>
            <a:ext cx="262547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haverá</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9" name="Rectángulo"/>
          <p:cNvSpPr/>
          <p:nvPr/>
        </p:nvSpPr>
        <p:spPr>
          <a:xfrm>
            <a:off x="1067836" y="3385956"/>
            <a:ext cx="22248328" cy="735602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20" name="Na medida em que Jesus revelar aos salvos as __________ da ___________ e os _______ surpreendentes do grande conflito com Satanás, o coração deles vai pulsar com mais forte devoção, e com mais arrebatadora alegria vão dedilhar as harpas de ouro. Cada vez"/>
          <p:cNvSpPr txBox="1"/>
          <p:nvPr/>
        </p:nvSpPr>
        <p:spPr>
          <a:xfrm>
            <a:off x="3303329" y="4149318"/>
            <a:ext cx="17777341"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Na medida em que Jesus revelar aos salvos as __________ da ___________ e os _______ surpreendentes do grande conflito com Satanás, o coração deles vai pulsar com mais forte devoção, e com mais arrebatadora alegria vão dedilhar as harpas de ouro. Cada vez mais, milhares de milhares e milhões de milhões de vozes se unirão para ampliar o potente __________ de louvor ao Deus eterno. </a:t>
            </a:r>
          </a:p>
        </p:txBody>
      </p:sp>
      <p:sp>
        <p:nvSpPr>
          <p:cNvPr id="321" name="riquezas"/>
          <p:cNvSpPr txBox="1"/>
          <p:nvPr/>
        </p:nvSpPr>
        <p:spPr>
          <a:xfrm>
            <a:off x="16748930" y="3894067"/>
            <a:ext cx="324377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riquezas</a:t>
            </a:r>
            <a:endParaRPr dirty="0"/>
          </a:p>
        </p:txBody>
      </p:sp>
      <p:sp>
        <p:nvSpPr>
          <p:cNvPr id="322" name="redenção"/>
          <p:cNvSpPr txBox="1"/>
          <p:nvPr/>
        </p:nvSpPr>
        <p:spPr>
          <a:xfrm>
            <a:off x="4691176" y="4821168"/>
            <a:ext cx="355663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redenção</a:t>
            </a:r>
            <a:endParaRPr dirty="0"/>
          </a:p>
        </p:txBody>
      </p:sp>
      <p:sp>
        <p:nvSpPr>
          <p:cNvPr id="323" name="fatos"/>
          <p:cNvSpPr txBox="1"/>
          <p:nvPr/>
        </p:nvSpPr>
        <p:spPr>
          <a:xfrm>
            <a:off x="10147918" y="4821168"/>
            <a:ext cx="195846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fatos</a:t>
            </a:r>
            <a:endParaRPr dirty="0"/>
          </a:p>
        </p:txBody>
      </p:sp>
      <p:sp>
        <p:nvSpPr>
          <p:cNvPr id="324" name="cântico"/>
          <p:cNvSpPr txBox="1"/>
          <p:nvPr/>
        </p:nvSpPr>
        <p:spPr>
          <a:xfrm>
            <a:off x="7218601" y="8969649"/>
            <a:ext cx="277323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cântico</a:t>
            </a:r>
            <a:endParaRPr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27"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28" name="Você quer ver o final da mais linda história de amor do Universo e participar da vida eterna com sua família? O que está fazendo para alcançar o ideal de Deus para o seu lar?"/>
          <p:cNvSpPr txBox="1"/>
          <p:nvPr/>
        </p:nvSpPr>
        <p:spPr>
          <a:xfrm>
            <a:off x="10420470" y="5463959"/>
            <a:ext cx="11338965"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Você quer ver o final da mais linda história de amor do Universo e participar da vida eterna com sua família? O que está fazendo para alcançar o ideal de Deus para o seu lar? </a:t>
            </a:r>
          </a:p>
        </p:txBody>
      </p:sp>
      <p:sp>
        <p:nvSpPr>
          <p:cNvPr id="329" name="Rectángulo redondeado"/>
          <p:cNvSpPr/>
          <p:nvPr/>
        </p:nvSpPr>
        <p:spPr>
          <a:xfrm>
            <a:off x="9410022" y="2456135"/>
            <a:ext cx="6672112"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0" name="PARA REFLETIR:"/>
          <p:cNvSpPr txBox="1"/>
          <p:nvPr/>
        </p:nvSpPr>
        <p:spPr>
          <a:xfrm>
            <a:off x="10110827" y="2825466"/>
            <a:ext cx="527050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REFLETIR:</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33"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4" name="“‘Eles serão povos de Deus, e Deus mesmo estará com eles. E lhes enxugará dos olhos toda lágrima, e a morte já não existirá, já não haverá luto, nem pranto, nem dor, porque as primeiras coisas passaram’ (Ap 21:3, 4)."/>
          <p:cNvSpPr txBox="1"/>
          <p:nvPr/>
        </p:nvSpPr>
        <p:spPr>
          <a:xfrm>
            <a:off x="4220097" y="5200650"/>
            <a:ext cx="15943805"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“‘Eles serão povos de Deus, e Deus mesmo estará com eles. E lhes enxugará dos olhos toda lágrima, e a morte já não existirá, já não haverá luto, nem pranto, nem dor, porque as primeiras coisas passaram’ (Ap 21:3, 4).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37"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8" name="“Na cidade de Deus ‘não haverá noite’ (Ap 21:25). Ninguém necessitará ou desejará repouso. Não haverá cansaço em viver segundo a vontade de Deus e em oferecer louvor a Seu nome. Sempre sentiremos o frescor da manhã, que nunca terá fim. ‘Nem precisam eles"/>
          <p:cNvSpPr txBox="1"/>
          <p:nvPr/>
        </p:nvSpPr>
        <p:spPr>
          <a:xfrm>
            <a:off x="3791797" y="3943350"/>
            <a:ext cx="16800407"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“Na cidade de Deus ‘não haverá noite’ (Ap 21:25). Ninguém necessitará ou desejará repouso. Não haverá cansaço em viver segundo a vontade de Deus e em oferecer louvor a Seu nome. Sempre sentiremos o frescor da manhã, que nunca terá fim. ‘Nem precisam eles de luz de candeia, nem da luz do Sol, porque o Senhor Deus brilhará sobre eles’ (Ap 22:5)” (p. 79). </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0"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1" name="Essa será a morada de Satanás com seus anjos maus durante mil anos. Ali ele estará fadado a vagar sem rumo, pelo mundo devastado, para ver os efeitos de sua rebelião contra a lei de Deus. Durante mil anos, ele poderá experimentar o fruto da maldição que "/>
          <p:cNvSpPr txBox="1"/>
          <p:nvPr/>
        </p:nvSpPr>
        <p:spPr>
          <a:xfrm>
            <a:off x="3663178" y="3448050"/>
            <a:ext cx="17057644" cy="6819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Essa será a morada de Satanás com seus anjos maus durante mil anos. Ali ele estará fadado a vagar sem rumo, pelo mundo devastado, para ver os efeitos de sua rebelião contra a lei de Deus. Durante mil anos, ele poderá experimentar o fruto da maldição que causou. </a:t>
            </a:r>
          </a:p>
          <a:p>
            <a:pPr algn="ctr" defTabSz="457200">
              <a:lnSpc>
                <a:spcPct val="100000"/>
              </a:lnSpc>
              <a:spcBef>
                <a:spcPts val="1200"/>
              </a:spcBef>
              <a:defRPr sz="5500">
                <a:latin typeface="MyriadPro-Regular"/>
                <a:ea typeface="MyriadPro-Regular"/>
                <a:cs typeface="MyriadPro-Regular"/>
                <a:sym typeface="MyriadPro-Regular"/>
              </a:defRPr>
            </a:pPr>
            <a:r>
              <a:t>“Restrito apenas à Terra, Satanás não terá o privilégio de percorrer outros planetas para tentar e prejudicar os que não caíram” (p. 70).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4"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5"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6"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7" name="Nos Céus, após concluir o juízo dos ímpios e passados os mil anos, que evento acontecerá? (Ver p. 70, 71.)"/>
          <p:cNvSpPr txBox="1"/>
          <p:nvPr/>
        </p:nvSpPr>
        <p:spPr>
          <a:xfrm>
            <a:off x="4570605" y="7434721"/>
            <a:ext cx="15242790"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Nos Céus, após concluir o juízo dos ímpios e passados os mil anos, que evento acontecerá? (Ver p. 70, 71.)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1" name="Depois que se concluir o juízo dos ímpios, no fim dos mil anos, Jesus deixará a cidade; e os salvos, bem como um cortejo do exército angelical, vão acompanhá-Lo. ________________ sobre uma grande ____________ , a qual se partirá no momento em que Seus pé"/>
          <p:cNvSpPr txBox="1"/>
          <p:nvPr/>
        </p:nvSpPr>
        <p:spPr>
          <a:xfrm>
            <a:off x="3854651" y="4568418"/>
            <a:ext cx="1667469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Depois que se concluir o juízo dos ímpios, no fim dos mil anos, Jesus deixará a cidade; e os salvos, bem como um cortejo do exército angelical, vão acompanhá-Lo. ________________ sobre uma grande ____________ , a qual se partirá no momento em que Seus pés a tocarem, formando uma grande planície.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5" name="Então, olharemos para cima e ___________ a grande e bela _________ , com doze fundamentos e doze portas, três de cada lado e um anjo em cada porta. Exclamaremos: “A cidade! A grande cidade! Vem descendo de Deus, do Céu!” Ela descerá em todo o seu esplend"/>
          <p:cNvSpPr txBox="1"/>
          <p:nvPr/>
        </p:nvSpPr>
        <p:spPr>
          <a:xfrm>
            <a:off x="3099315" y="4362450"/>
            <a:ext cx="18185370"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Então, olharemos para cima e ___________ a grande e bela _________ , com doze fundamentos e doze portas, três de cada lado e um anjo em cada porta. Exclamaremos: “A cidade! A grande cidade! Vem descendo de Deus, do Céu!” Ela descerá em todo o seu esplendor e deslumbrante glória e se fixará na grande planície que Jesus terá preparado para ela.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9" name="Depois que se concluir o juízo dos ímpios, no fim dos mil anos, Jesus deixará a cidade; e os salvos, bem como um cortejo do exército angelical, vão acompanhá-Lo. ________________ sobre uma grande ____________ , a qual se partirá no momento em que Seus pé"/>
          <p:cNvSpPr txBox="1"/>
          <p:nvPr/>
        </p:nvSpPr>
        <p:spPr>
          <a:xfrm>
            <a:off x="3854651" y="4568418"/>
            <a:ext cx="1667469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Depois que se concluir o juízo dos ímpios, no fim dos mil anos, Jesus deixará a cidade; e os salvos, bem como um cortejo do exército angelical, vão acompanhá-Lo. ________________ sobre uma grande ____________ , a qual se partirá no momento em que Seus pés a tocarem, formando uma grande planície.</a:t>
            </a:r>
          </a:p>
        </p:txBody>
      </p:sp>
      <p:sp>
        <p:nvSpPr>
          <p:cNvPr id="200" name="Cristo descerá"/>
          <p:cNvSpPr txBox="1"/>
          <p:nvPr/>
        </p:nvSpPr>
        <p:spPr>
          <a:xfrm>
            <a:off x="4288320" y="6930182"/>
            <a:ext cx="526789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Cristo descerá</a:t>
            </a:r>
          </a:p>
        </p:txBody>
      </p:sp>
      <p:sp>
        <p:nvSpPr>
          <p:cNvPr id="201" name="montanha"/>
          <p:cNvSpPr txBox="1"/>
          <p:nvPr/>
        </p:nvSpPr>
        <p:spPr>
          <a:xfrm>
            <a:off x="15444399" y="6930182"/>
            <a:ext cx="392150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montanha</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5" name="Então, olharemos para cima e ___________ a grande e bela _________ , com doze fundamentos e doze portas, três de cada lado e um anjo em cada porta. Exclamaremos: “A cidade! A grande cidade! Vem descendo de Deus, do Céu!” Ela descerá em todo o seu esplend"/>
          <p:cNvSpPr txBox="1"/>
          <p:nvPr/>
        </p:nvSpPr>
        <p:spPr>
          <a:xfrm>
            <a:off x="3099315" y="4362450"/>
            <a:ext cx="18185370"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Então, olharemos para cima e ___________ a grande e bela _________ , com doze fundamentos e doze portas, três de cada lado e um anjo em cada porta. Exclamaremos: “A cidade! A grande cidade! Vem descendo de Deus, do Céu!” Ela descerá em todo o seu esplendor e deslumbrante glória e se fixará na grande planície que Jesus terá preparado para ela. </a:t>
            </a:r>
          </a:p>
        </p:txBody>
      </p:sp>
      <p:sp>
        <p:nvSpPr>
          <p:cNvPr id="206" name="veremos"/>
          <p:cNvSpPr txBox="1"/>
          <p:nvPr/>
        </p:nvSpPr>
        <p:spPr>
          <a:xfrm>
            <a:off x="12523807" y="4207557"/>
            <a:ext cx="326275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veremos</a:t>
            </a:r>
          </a:p>
        </p:txBody>
      </p:sp>
      <p:sp>
        <p:nvSpPr>
          <p:cNvPr id="207" name="cidade"/>
          <p:cNvSpPr txBox="1"/>
          <p:nvPr/>
        </p:nvSpPr>
        <p:spPr>
          <a:xfrm>
            <a:off x="4083565" y="5036945"/>
            <a:ext cx="256851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cidade</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1985</Words>
  <Application>Microsoft Office PowerPoint</Application>
  <PresentationFormat>Personalizar</PresentationFormat>
  <Paragraphs>66</Paragraphs>
  <Slides>35</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35</vt:i4>
      </vt:variant>
    </vt:vector>
  </HeadingPairs>
  <TitlesOfParts>
    <vt:vector size="44" baseType="lpstr">
      <vt:lpstr>Canela Bold</vt:lpstr>
      <vt:lpstr>Canela Deck Regular</vt:lpstr>
      <vt:lpstr>Canela Regular</vt:lpstr>
      <vt:lpstr>Canela Text Regular</vt:lpstr>
      <vt:lpstr>Graphik</vt:lpstr>
      <vt:lpstr>Graphik Medium</vt:lpstr>
      <vt:lpstr>Graphik Semibold</vt:lpstr>
      <vt:lpstr>Helvetica Neue</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2024-10-28T20:29:50Z</dcterms:modified>
</cp:coreProperties>
</file>