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A98E7073-AED7-44AA-88DF-94B24865A596}"/>
    <pc:docChg chg="modSld">
      <pc:chgData name="DSA - Maria Cristina Barbosa" userId="a7deaa94-27fa-4381-b313-ee83126f3c73" providerId="ADAL" clId="{A98E7073-AED7-44AA-88DF-94B24865A596}" dt="2024-10-29T14:55:18.470" v="5" actId="1076"/>
      <pc:docMkLst>
        <pc:docMk/>
      </pc:docMkLst>
      <pc:sldChg chg="modSp mod">
        <pc:chgData name="DSA - Maria Cristina Barbosa" userId="a7deaa94-27fa-4381-b313-ee83126f3c73" providerId="ADAL" clId="{A98E7073-AED7-44AA-88DF-94B24865A596}" dt="2024-10-29T14:54:05.257" v="0" actId="1076"/>
        <pc:sldMkLst>
          <pc:docMk/>
          <pc:sldMk cId="0" sldId="264"/>
        </pc:sldMkLst>
        <pc:spChg chg="mod">
          <ac:chgData name="DSA - Maria Cristina Barbosa" userId="a7deaa94-27fa-4381-b313-ee83126f3c73" providerId="ADAL" clId="{A98E7073-AED7-44AA-88DF-94B24865A596}" dt="2024-10-29T14:54:05.257" v="0" actId="1076"/>
          <ac:spMkLst>
            <pc:docMk/>
            <pc:sldMk cId="0" sldId="264"/>
            <ac:spMk id="212" creationId="{00000000-0000-0000-0000-000000000000}"/>
          </ac:spMkLst>
        </pc:spChg>
      </pc:sldChg>
      <pc:sldChg chg="modSp mod">
        <pc:chgData name="DSA - Maria Cristina Barbosa" userId="a7deaa94-27fa-4381-b313-ee83126f3c73" providerId="ADAL" clId="{A98E7073-AED7-44AA-88DF-94B24865A596}" dt="2024-10-29T14:54:25.330" v="1" actId="1076"/>
        <pc:sldMkLst>
          <pc:docMk/>
          <pc:sldMk cId="0" sldId="267"/>
        </pc:sldMkLst>
        <pc:spChg chg="mod">
          <ac:chgData name="DSA - Maria Cristina Barbosa" userId="a7deaa94-27fa-4381-b313-ee83126f3c73" providerId="ADAL" clId="{A98E7073-AED7-44AA-88DF-94B24865A596}" dt="2024-10-29T14:54:25.330" v="1" actId="1076"/>
          <ac:spMkLst>
            <pc:docMk/>
            <pc:sldMk cId="0" sldId="267"/>
            <ac:spMk id="237" creationId="{00000000-0000-0000-0000-000000000000}"/>
          </ac:spMkLst>
        </pc:spChg>
      </pc:sldChg>
      <pc:sldChg chg="modSp mod">
        <pc:chgData name="DSA - Maria Cristina Barbosa" userId="a7deaa94-27fa-4381-b313-ee83126f3c73" providerId="ADAL" clId="{A98E7073-AED7-44AA-88DF-94B24865A596}" dt="2024-10-29T14:54:40.170" v="2" actId="1076"/>
        <pc:sldMkLst>
          <pc:docMk/>
          <pc:sldMk cId="0" sldId="272"/>
        </pc:sldMkLst>
        <pc:spChg chg="mod">
          <ac:chgData name="DSA - Maria Cristina Barbosa" userId="a7deaa94-27fa-4381-b313-ee83126f3c73" providerId="ADAL" clId="{A98E7073-AED7-44AA-88DF-94B24865A596}" dt="2024-10-29T14:54:40.170" v="2" actId="1076"/>
          <ac:spMkLst>
            <pc:docMk/>
            <pc:sldMk cId="0" sldId="272"/>
            <ac:spMk id="264" creationId="{00000000-0000-0000-0000-000000000000}"/>
          </ac:spMkLst>
        </pc:spChg>
      </pc:sldChg>
      <pc:sldChg chg="modSp mod">
        <pc:chgData name="DSA - Maria Cristina Barbosa" userId="a7deaa94-27fa-4381-b313-ee83126f3c73" providerId="ADAL" clId="{A98E7073-AED7-44AA-88DF-94B24865A596}" dt="2024-10-29T14:55:18.470" v="5" actId="1076"/>
        <pc:sldMkLst>
          <pc:docMk/>
          <pc:sldMk cId="0" sldId="275"/>
        </pc:sldMkLst>
        <pc:spChg chg="mod">
          <ac:chgData name="DSA - Maria Cristina Barbosa" userId="a7deaa94-27fa-4381-b313-ee83126f3c73" providerId="ADAL" clId="{A98E7073-AED7-44AA-88DF-94B24865A596}" dt="2024-10-29T14:55:05.320" v="3" actId="1076"/>
          <ac:spMkLst>
            <pc:docMk/>
            <pc:sldMk cId="0" sldId="275"/>
            <ac:spMk id="279" creationId="{00000000-0000-0000-0000-000000000000}"/>
          </ac:spMkLst>
        </pc:spChg>
        <pc:spChg chg="mod">
          <ac:chgData name="DSA - Maria Cristina Barbosa" userId="a7deaa94-27fa-4381-b313-ee83126f3c73" providerId="ADAL" clId="{A98E7073-AED7-44AA-88DF-94B24865A596}" dt="2024-10-29T14:55:12.460" v="4" actId="1076"/>
          <ac:spMkLst>
            <pc:docMk/>
            <pc:sldMk cId="0" sldId="275"/>
            <ac:spMk id="280" creationId="{00000000-0000-0000-0000-000000000000}"/>
          </ac:spMkLst>
        </pc:spChg>
        <pc:spChg chg="mod">
          <ac:chgData name="DSA - Maria Cristina Barbosa" userId="a7deaa94-27fa-4381-b313-ee83126f3c73" providerId="ADAL" clId="{A98E7073-AED7-44AA-88DF-94B24865A596}" dt="2024-10-29T14:55:18.470" v="5" actId="1076"/>
          <ac:spMkLst>
            <pc:docMk/>
            <pc:sldMk cId="0" sldId="275"/>
            <ac:spMk id="28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0"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21"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2"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23" name="Ángeles visitaron a la pareja que pecó. ¿Qué les contaron? ¿Qué mensajes de esperanza trajeron? (Ver pág. 26)."/>
          <p:cNvSpPr txBox="1"/>
          <p:nvPr/>
        </p:nvSpPr>
        <p:spPr>
          <a:xfrm>
            <a:off x="3764590" y="7434722"/>
            <a:ext cx="16854820"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Ángeles visitaron a la pareja que pecó. ¿Qué les contaron? ¿Qué mensajes de esperanza trajeron? (Ver pág. 26).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6" name="Rectángulo"/>
          <p:cNvSpPr/>
          <p:nvPr/>
        </p:nvSpPr>
        <p:spPr>
          <a:xfrm>
            <a:off x="1067836" y="2881567"/>
            <a:ext cx="22248328" cy="828047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7" name="Se les informó que el ______________ , que había conversado con ellos en el Edén, se había sentido impulsado por la piedad, al ver su condición desesperada, y que se había __________ voluntariamente para __________ el _________ que les correspondía y ___"/>
          <p:cNvSpPr txBox="1"/>
          <p:nvPr/>
        </p:nvSpPr>
        <p:spPr>
          <a:xfrm>
            <a:off x="2717944" y="3268954"/>
            <a:ext cx="18948111" cy="750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Se les informó que el ______________ , que había conversado con ellos en el Edén, se había sentido impulsado por la piedad, al ver su condición desesperada, y que se había __________ voluntariamente para __________ el _________ que les correspondía y _______ para que los seres humanos pudieran ______ por fe en la expiación que Cristo proponía hacer por ellos. Por medio de Jesús se había abierto una puerta de esperanza para que el hombre, a pesar de su gran pecado, no quedara bajo el dominio completo de Satanás.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0" name="Rectángulo"/>
          <p:cNvSpPr/>
          <p:nvPr/>
        </p:nvSpPr>
        <p:spPr>
          <a:xfrm>
            <a:off x="1067836" y="2881567"/>
            <a:ext cx="22248328" cy="828047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1" name="Se les informó que el ______________ , que había conversado con ellos en el Edén, se había sentido impulsado por la piedad, al ver su condición desesperada, y que se había __________ voluntariamente para __________ el _________ que les correspondía y ___"/>
          <p:cNvSpPr txBox="1"/>
          <p:nvPr/>
        </p:nvSpPr>
        <p:spPr>
          <a:xfrm>
            <a:off x="2717944" y="3268954"/>
            <a:ext cx="18948111" cy="750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Se les </a:t>
            </a:r>
            <a:r>
              <a:rPr dirty="0" err="1"/>
              <a:t>informó</a:t>
            </a:r>
            <a:r>
              <a:rPr dirty="0"/>
              <a:t> que </a:t>
            </a:r>
            <a:r>
              <a:rPr dirty="0" err="1"/>
              <a:t>el</a:t>
            </a:r>
            <a:r>
              <a:rPr dirty="0"/>
              <a:t> ______________ , que </a:t>
            </a:r>
            <a:r>
              <a:rPr dirty="0" err="1"/>
              <a:t>había</a:t>
            </a:r>
            <a:r>
              <a:rPr dirty="0"/>
              <a:t> </a:t>
            </a:r>
            <a:r>
              <a:rPr dirty="0" err="1"/>
              <a:t>conversado</a:t>
            </a:r>
            <a:r>
              <a:rPr dirty="0"/>
              <a:t> con </a:t>
            </a:r>
            <a:r>
              <a:rPr dirty="0" err="1"/>
              <a:t>ellos</a:t>
            </a:r>
            <a:r>
              <a:rPr dirty="0"/>
              <a:t> </a:t>
            </a:r>
            <a:r>
              <a:rPr dirty="0" err="1"/>
              <a:t>en</a:t>
            </a:r>
            <a:r>
              <a:rPr dirty="0"/>
              <a:t> </a:t>
            </a:r>
            <a:r>
              <a:rPr dirty="0" err="1"/>
              <a:t>el</a:t>
            </a:r>
            <a:r>
              <a:rPr dirty="0"/>
              <a:t> </a:t>
            </a:r>
            <a:r>
              <a:rPr dirty="0" err="1"/>
              <a:t>Edén</a:t>
            </a:r>
            <a:r>
              <a:rPr dirty="0"/>
              <a:t>, se </a:t>
            </a:r>
            <a:r>
              <a:rPr dirty="0" err="1"/>
              <a:t>había</a:t>
            </a:r>
            <a:r>
              <a:rPr dirty="0"/>
              <a:t> </a:t>
            </a:r>
            <a:r>
              <a:rPr dirty="0" err="1"/>
              <a:t>sentido</a:t>
            </a:r>
            <a:r>
              <a:rPr dirty="0"/>
              <a:t> </a:t>
            </a:r>
            <a:r>
              <a:rPr dirty="0" err="1"/>
              <a:t>impulsado</a:t>
            </a:r>
            <a:r>
              <a:rPr dirty="0"/>
              <a:t> </a:t>
            </a:r>
            <a:r>
              <a:rPr dirty="0" err="1"/>
              <a:t>por</a:t>
            </a:r>
            <a:r>
              <a:rPr dirty="0"/>
              <a:t> la </a:t>
            </a:r>
            <a:r>
              <a:rPr dirty="0" err="1"/>
              <a:t>piedad</a:t>
            </a:r>
            <a:r>
              <a:rPr dirty="0"/>
              <a:t>, al </a:t>
            </a:r>
            <a:r>
              <a:rPr dirty="0" err="1"/>
              <a:t>ver</a:t>
            </a:r>
            <a:r>
              <a:rPr dirty="0"/>
              <a:t> </a:t>
            </a:r>
            <a:r>
              <a:rPr dirty="0" err="1"/>
              <a:t>su</a:t>
            </a:r>
            <a:r>
              <a:rPr dirty="0"/>
              <a:t> </a:t>
            </a:r>
            <a:r>
              <a:rPr dirty="0" err="1"/>
              <a:t>condición</a:t>
            </a:r>
            <a:r>
              <a:rPr dirty="0"/>
              <a:t> </a:t>
            </a:r>
            <a:r>
              <a:rPr dirty="0" err="1"/>
              <a:t>desesperada</a:t>
            </a:r>
            <a:r>
              <a:rPr dirty="0"/>
              <a:t>, y que se </a:t>
            </a:r>
            <a:r>
              <a:rPr dirty="0" err="1"/>
              <a:t>había</a:t>
            </a:r>
            <a:r>
              <a:rPr dirty="0"/>
              <a:t> __________ </a:t>
            </a:r>
            <a:r>
              <a:rPr dirty="0" err="1"/>
              <a:t>voluntariamente</a:t>
            </a:r>
            <a:r>
              <a:rPr dirty="0"/>
              <a:t> para __________ </a:t>
            </a:r>
            <a:r>
              <a:rPr dirty="0" err="1"/>
              <a:t>el</a:t>
            </a:r>
            <a:r>
              <a:rPr dirty="0"/>
              <a:t> _________ que les </a:t>
            </a:r>
            <a:r>
              <a:rPr dirty="0" err="1"/>
              <a:t>correspondía</a:t>
            </a:r>
            <a:r>
              <a:rPr dirty="0"/>
              <a:t> y _______ para que </a:t>
            </a:r>
            <a:r>
              <a:rPr dirty="0" err="1"/>
              <a:t>los</a:t>
            </a:r>
            <a:r>
              <a:rPr dirty="0"/>
              <a:t> </a:t>
            </a:r>
            <a:r>
              <a:rPr dirty="0" err="1"/>
              <a:t>seres</a:t>
            </a:r>
            <a:r>
              <a:rPr dirty="0"/>
              <a:t> </a:t>
            </a:r>
            <a:r>
              <a:rPr dirty="0" err="1"/>
              <a:t>humanos</a:t>
            </a:r>
            <a:r>
              <a:rPr dirty="0"/>
              <a:t> </a:t>
            </a:r>
            <a:r>
              <a:rPr dirty="0" err="1"/>
              <a:t>pudieran</a:t>
            </a:r>
            <a:r>
              <a:rPr dirty="0"/>
              <a:t> ______ </a:t>
            </a:r>
            <a:r>
              <a:rPr dirty="0" err="1"/>
              <a:t>por</a:t>
            </a:r>
            <a:r>
              <a:rPr dirty="0"/>
              <a:t> </a:t>
            </a:r>
            <a:r>
              <a:rPr dirty="0" err="1"/>
              <a:t>fe</a:t>
            </a:r>
            <a:r>
              <a:rPr dirty="0"/>
              <a:t> </a:t>
            </a:r>
            <a:r>
              <a:rPr dirty="0" err="1"/>
              <a:t>en</a:t>
            </a:r>
            <a:r>
              <a:rPr dirty="0"/>
              <a:t> la </a:t>
            </a:r>
            <a:r>
              <a:rPr dirty="0" err="1"/>
              <a:t>expiación</a:t>
            </a:r>
            <a:r>
              <a:rPr dirty="0"/>
              <a:t> que Cristo </a:t>
            </a:r>
            <a:r>
              <a:rPr dirty="0" err="1"/>
              <a:t>proponía</a:t>
            </a:r>
            <a:r>
              <a:rPr dirty="0"/>
              <a:t> </a:t>
            </a:r>
            <a:r>
              <a:rPr dirty="0" err="1"/>
              <a:t>hacer</a:t>
            </a:r>
            <a:r>
              <a:rPr dirty="0"/>
              <a:t> </a:t>
            </a:r>
            <a:r>
              <a:rPr dirty="0" err="1"/>
              <a:t>por</a:t>
            </a:r>
            <a:r>
              <a:rPr dirty="0"/>
              <a:t> </a:t>
            </a:r>
            <a:r>
              <a:rPr dirty="0" err="1"/>
              <a:t>ellos</a:t>
            </a:r>
            <a:r>
              <a:rPr dirty="0"/>
              <a:t>. Por medio de Jesús se </a:t>
            </a:r>
            <a:r>
              <a:rPr dirty="0" err="1"/>
              <a:t>había</a:t>
            </a:r>
            <a:r>
              <a:rPr dirty="0"/>
              <a:t> </a:t>
            </a:r>
            <a:r>
              <a:rPr dirty="0" err="1"/>
              <a:t>abierto</a:t>
            </a:r>
            <a:r>
              <a:rPr dirty="0"/>
              <a:t> </a:t>
            </a:r>
            <a:r>
              <a:rPr dirty="0" err="1"/>
              <a:t>una</a:t>
            </a:r>
            <a:r>
              <a:rPr dirty="0"/>
              <a:t> </a:t>
            </a:r>
            <a:r>
              <a:rPr dirty="0" err="1"/>
              <a:t>puerta</a:t>
            </a:r>
            <a:r>
              <a:rPr dirty="0"/>
              <a:t> de </a:t>
            </a:r>
            <a:r>
              <a:rPr dirty="0" err="1"/>
              <a:t>esperanza</a:t>
            </a:r>
            <a:r>
              <a:rPr dirty="0"/>
              <a:t> para que </a:t>
            </a:r>
            <a:r>
              <a:rPr dirty="0" err="1"/>
              <a:t>el</a:t>
            </a:r>
            <a:r>
              <a:rPr dirty="0"/>
              <a:t> hombre, a </a:t>
            </a:r>
            <a:r>
              <a:rPr dirty="0" err="1"/>
              <a:t>pesar</a:t>
            </a:r>
            <a:r>
              <a:rPr dirty="0"/>
              <a:t> de </a:t>
            </a:r>
            <a:r>
              <a:rPr dirty="0" err="1"/>
              <a:t>su</a:t>
            </a:r>
            <a:r>
              <a:rPr dirty="0"/>
              <a:t> gran </a:t>
            </a:r>
            <a:r>
              <a:rPr dirty="0" err="1"/>
              <a:t>pecado</a:t>
            </a:r>
            <a:r>
              <a:rPr dirty="0"/>
              <a:t>, no </a:t>
            </a:r>
            <a:r>
              <a:rPr dirty="0" err="1"/>
              <a:t>quedara</a:t>
            </a:r>
            <a:r>
              <a:rPr dirty="0"/>
              <a:t> bajo </a:t>
            </a:r>
            <a:r>
              <a:rPr dirty="0" err="1"/>
              <a:t>el</a:t>
            </a:r>
            <a:r>
              <a:rPr dirty="0"/>
              <a:t> </a:t>
            </a:r>
            <a:r>
              <a:rPr dirty="0" err="1"/>
              <a:t>dominio</a:t>
            </a:r>
            <a:r>
              <a:rPr dirty="0"/>
              <a:t> </a:t>
            </a:r>
            <a:r>
              <a:rPr dirty="0" err="1"/>
              <a:t>completo</a:t>
            </a:r>
            <a:r>
              <a:rPr dirty="0"/>
              <a:t> de </a:t>
            </a:r>
            <a:r>
              <a:rPr dirty="0" err="1"/>
              <a:t>Satanás</a:t>
            </a:r>
            <a:r>
              <a:rPr dirty="0"/>
              <a:t>. </a:t>
            </a:r>
          </a:p>
        </p:txBody>
      </p:sp>
      <p:sp>
        <p:nvSpPr>
          <p:cNvPr id="232" name="Hijo de Dios"/>
          <p:cNvSpPr txBox="1"/>
          <p:nvPr/>
        </p:nvSpPr>
        <p:spPr>
          <a:xfrm>
            <a:off x="9629571" y="3101521"/>
            <a:ext cx="452577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Hijo de Dios</a:t>
            </a:r>
          </a:p>
        </p:txBody>
      </p:sp>
      <p:sp>
        <p:nvSpPr>
          <p:cNvPr id="233" name="ofrecido"/>
          <p:cNvSpPr txBox="1"/>
          <p:nvPr/>
        </p:nvSpPr>
        <p:spPr>
          <a:xfrm>
            <a:off x="17220992" y="4783993"/>
            <a:ext cx="318185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ofrecido</a:t>
            </a:r>
          </a:p>
        </p:txBody>
      </p:sp>
      <p:sp>
        <p:nvSpPr>
          <p:cNvPr id="234" name="soportar"/>
          <p:cNvSpPr txBox="1"/>
          <p:nvPr/>
        </p:nvSpPr>
        <p:spPr>
          <a:xfrm>
            <a:off x="10667809" y="5617973"/>
            <a:ext cx="33023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soportar</a:t>
            </a:r>
          </a:p>
        </p:txBody>
      </p:sp>
      <p:sp>
        <p:nvSpPr>
          <p:cNvPr id="235" name="castigo"/>
          <p:cNvSpPr txBox="1"/>
          <p:nvPr/>
        </p:nvSpPr>
        <p:spPr>
          <a:xfrm>
            <a:off x="15110243" y="5617973"/>
            <a:ext cx="277241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castigo</a:t>
            </a:r>
          </a:p>
        </p:txBody>
      </p:sp>
      <p:sp>
        <p:nvSpPr>
          <p:cNvPr id="236" name="morir"/>
          <p:cNvSpPr txBox="1"/>
          <p:nvPr/>
        </p:nvSpPr>
        <p:spPr>
          <a:xfrm>
            <a:off x="7853303" y="6432550"/>
            <a:ext cx="215411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morir</a:t>
            </a:r>
          </a:p>
        </p:txBody>
      </p:sp>
      <p:sp>
        <p:nvSpPr>
          <p:cNvPr id="237" name="vivir"/>
          <p:cNvSpPr txBox="1"/>
          <p:nvPr/>
        </p:nvSpPr>
        <p:spPr>
          <a:xfrm>
            <a:off x="3277998" y="7359650"/>
            <a:ext cx="175539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vivir</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0" name="Figura"/>
          <p:cNvSpPr/>
          <p:nvPr/>
        </p:nvSpPr>
        <p:spPr>
          <a:xfrm rot="3034451">
            <a:off x="9828604" y="194367"/>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1" name="Rectángulo redondeado"/>
          <p:cNvSpPr/>
          <p:nvPr/>
        </p:nvSpPr>
        <p:spPr>
          <a:xfrm>
            <a:off x="3180507" y="5858338"/>
            <a:ext cx="18022986" cy="4838313"/>
          </a:xfrm>
          <a:prstGeom prst="roundRect">
            <a:avLst>
              <a:gd name="adj" fmla="val 13084"/>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2" name="04"/>
          <p:cNvSpPr txBox="1"/>
          <p:nvPr/>
        </p:nvSpPr>
        <p:spPr>
          <a:xfrm>
            <a:off x="10803458" y="1912325"/>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43" name="Adán y Eva comprendieron cuán elevada y sagrada era la ley de Dios. Su transgresión requería un sacrificio. ¿Qué se le reveló a la pareja caída? ¿Cómo se sintieron ellos dos? (Ver págs. 27, 28)."/>
          <p:cNvSpPr txBox="1"/>
          <p:nvPr/>
        </p:nvSpPr>
        <p:spPr>
          <a:xfrm>
            <a:off x="4567180" y="6474094"/>
            <a:ext cx="15249640"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Adán y Eva comprendieron cuán elevada y sagrada era la ley de Dios. Su transgresión requería un sacrificio. ¿Qué se le reveló a la pareja caída? ¿Cómo se sintieron ellos dos? (Ver págs. 27, 28).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7" name="A Adán se le ___________ importantes acontecimientos del futuro, desde su expulsión del Edén hasta el _________ y más allá, hasta la _________________ de Cristo a la Tierra [...].…"/>
          <p:cNvSpPr txBox="1"/>
          <p:nvPr/>
        </p:nvSpPr>
        <p:spPr>
          <a:xfrm>
            <a:off x="2713872" y="4073118"/>
            <a:ext cx="18956256" cy="5981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A Adán se le ___________ importantes acontecimientos del futuro, desde su expulsión del Edén hasta el _________ y más allá, hasta la _________________ de Cristo a la Tierra [...]. </a:t>
            </a:r>
          </a:p>
          <a:p>
            <a:pPr algn="ctr" defTabSz="457200">
              <a:lnSpc>
                <a:spcPct val="100000"/>
              </a:lnSpc>
              <a:spcBef>
                <a:spcPts val="1200"/>
              </a:spcBef>
              <a:defRPr sz="5500">
                <a:latin typeface="MyriadPro-Regular"/>
                <a:ea typeface="MyriadPro-Regular"/>
                <a:cs typeface="MyriadPro-Regular"/>
                <a:sym typeface="MyriadPro-Regular"/>
              </a:defRPr>
            </a:pPr>
            <a:r>
              <a:t>Se transportó a Adán a través de las generaciones sucesivas para que viera el aumento del crimen, la culpa y la contaminación, porque el hombre cedería a sus inclinaciones naturalmente fuertes a desobedecer la santa Ley de Dios.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1" name="Se le mostró que la ___________ del Señor recaería cada vez con más fuerza sobre la raza humana, el ganado y la tierra, por causa de la permanente transgresión del hombre. Se le mostró también que la iniquidad y la ___________ irían en aumento constante;"/>
          <p:cNvSpPr txBox="1"/>
          <p:nvPr/>
        </p:nvSpPr>
        <p:spPr>
          <a:xfrm>
            <a:off x="2650696" y="3730218"/>
            <a:ext cx="1908260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Se le mostró que la ___________ del Señor recaería cada vez con más fuerza sobre la raza humana, el ganado y la tierra, por causa de la permanente transgresión del hombre. Se le mostró también que la iniquidad y la ___________ irían en aumento constante; sin embargo, en medio de toda la marea de la miseria y la desgracia humana siempre habría unos pocos que conservarían el conocimiento de Dios y que permanecerían incontaminados en medio de la prevaleciente degeneración moral.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5" name="A Adán se le ___________ importantes acontecimientos del futuro, desde su expulsión del Edén hasta el _________ y más allá, hasta la _________________ de Cristo a la Tierra [...].…"/>
          <p:cNvSpPr txBox="1"/>
          <p:nvPr/>
        </p:nvSpPr>
        <p:spPr>
          <a:xfrm>
            <a:off x="2713872" y="4073118"/>
            <a:ext cx="18956256" cy="5981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A Adán se le ___________ importantes acontecimientos del futuro, desde su expulsión del Edén hasta el _________ y más allá, hasta la _________________ de Cristo a la Tierra [...]. </a:t>
            </a:r>
          </a:p>
          <a:p>
            <a:pPr algn="ctr" defTabSz="457200">
              <a:lnSpc>
                <a:spcPct val="100000"/>
              </a:lnSpc>
              <a:spcBef>
                <a:spcPts val="1200"/>
              </a:spcBef>
              <a:defRPr sz="5500">
                <a:latin typeface="MyriadPro-Regular"/>
                <a:ea typeface="MyriadPro-Regular"/>
                <a:cs typeface="MyriadPro-Regular"/>
                <a:sym typeface="MyriadPro-Regular"/>
              </a:defRPr>
            </a:pPr>
            <a:r>
              <a:t>Se transportó a Adán a través de las generaciones sucesivas para que viera el aumento del crimen, la culpa y la contaminación, porque el hombre cedería a sus inclinaciones naturalmente fuertes a desobedecer la santa Ley de Dios.</a:t>
            </a:r>
          </a:p>
        </p:txBody>
      </p:sp>
      <p:sp>
        <p:nvSpPr>
          <p:cNvPr id="256" name="revelaron"/>
          <p:cNvSpPr txBox="1"/>
          <p:nvPr/>
        </p:nvSpPr>
        <p:spPr>
          <a:xfrm>
            <a:off x="7345670" y="3891883"/>
            <a:ext cx="364331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revelaron</a:t>
            </a:r>
          </a:p>
        </p:txBody>
      </p:sp>
      <p:sp>
        <p:nvSpPr>
          <p:cNvPr id="257" name="diluvio"/>
          <p:cNvSpPr txBox="1"/>
          <p:nvPr/>
        </p:nvSpPr>
        <p:spPr>
          <a:xfrm>
            <a:off x="16392476" y="4732268"/>
            <a:ext cx="268078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diluvio</a:t>
            </a:r>
          </a:p>
        </p:txBody>
      </p:sp>
      <p:sp>
        <p:nvSpPr>
          <p:cNvPr id="258" name="primera venida"/>
          <p:cNvSpPr txBox="1"/>
          <p:nvPr/>
        </p:nvSpPr>
        <p:spPr>
          <a:xfrm>
            <a:off x="7711851" y="5582872"/>
            <a:ext cx="586638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primera venida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2" name="Se le mostró que la ___________ del Señor recaería cada vez con más fuerza sobre la raza humana, el ganado y la tierra, por causa de la permanente transgresión del hombre. Se le mostró también que la iniquidad y la ___________ irían en aumento constante;"/>
          <p:cNvSpPr txBox="1"/>
          <p:nvPr/>
        </p:nvSpPr>
        <p:spPr>
          <a:xfrm>
            <a:off x="2650696" y="3730218"/>
            <a:ext cx="1908260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Se le </a:t>
            </a:r>
            <a:r>
              <a:rPr dirty="0" err="1"/>
              <a:t>mostró</a:t>
            </a:r>
            <a:r>
              <a:rPr dirty="0"/>
              <a:t> que la ___________ del </a:t>
            </a:r>
            <a:r>
              <a:rPr dirty="0" err="1"/>
              <a:t>Señor</a:t>
            </a:r>
            <a:r>
              <a:rPr dirty="0"/>
              <a:t> </a:t>
            </a:r>
            <a:r>
              <a:rPr dirty="0" err="1"/>
              <a:t>recaería</a:t>
            </a:r>
            <a:r>
              <a:rPr dirty="0"/>
              <a:t> </a:t>
            </a:r>
            <a:r>
              <a:rPr dirty="0" err="1"/>
              <a:t>cada</a:t>
            </a:r>
            <a:r>
              <a:rPr dirty="0"/>
              <a:t> </a:t>
            </a:r>
            <a:r>
              <a:rPr dirty="0" err="1"/>
              <a:t>vez</a:t>
            </a:r>
            <a:r>
              <a:rPr dirty="0"/>
              <a:t> con </a:t>
            </a:r>
            <a:r>
              <a:rPr dirty="0" err="1"/>
              <a:t>más</a:t>
            </a:r>
            <a:r>
              <a:rPr dirty="0"/>
              <a:t> </a:t>
            </a:r>
            <a:r>
              <a:rPr dirty="0" err="1"/>
              <a:t>fuerza</a:t>
            </a:r>
            <a:r>
              <a:rPr dirty="0"/>
              <a:t> </a:t>
            </a:r>
            <a:r>
              <a:rPr dirty="0" err="1"/>
              <a:t>sobre</a:t>
            </a:r>
            <a:r>
              <a:rPr dirty="0"/>
              <a:t> la raza </a:t>
            </a:r>
            <a:r>
              <a:rPr dirty="0" err="1"/>
              <a:t>humana</a:t>
            </a:r>
            <a:r>
              <a:rPr dirty="0"/>
              <a:t>, </a:t>
            </a:r>
            <a:r>
              <a:rPr dirty="0" err="1"/>
              <a:t>el</a:t>
            </a:r>
            <a:r>
              <a:rPr dirty="0"/>
              <a:t> </a:t>
            </a:r>
            <a:r>
              <a:rPr dirty="0" err="1"/>
              <a:t>ganado</a:t>
            </a:r>
            <a:r>
              <a:rPr dirty="0"/>
              <a:t> y la tierra, </a:t>
            </a:r>
            <a:r>
              <a:rPr dirty="0" err="1"/>
              <a:t>por</a:t>
            </a:r>
            <a:r>
              <a:rPr dirty="0"/>
              <a:t> causa de la </a:t>
            </a:r>
            <a:r>
              <a:rPr dirty="0" err="1"/>
              <a:t>permanente</a:t>
            </a:r>
            <a:r>
              <a:rPr dirty="0"/>
              <a:t> </a:t>
            </a:r>
            <a:r>
              <a:rPr dirty="0" err="1"/>
              <a:t>transgresión</a:t>
            </a:r>
            <a:r>
              <a:rPr dirty="0"/>
              <a:t> del hombre. Se le </a:t>
            </a:r>
            <a:r>
              <a:rPr dirty="0" err="1"/>
              <a:t>mostró</a:t>
            </a:r>
            <a:r>
              <a:rPr dirty="0"/>
              <a:t> </a:t>
            </a:r>
            <a:r>
              <a:rPr dirty="0" err="1"/>
              <a:t>también</a:t>
            </a:r>
            <a:r>
              <a:rPr dirty="0"/>
              <a:t> que la </a:t>
            </a:r>
            <a:r>
              <a:rPr dirty="0" err="1"/>
              <a:t>iniquidad</a:t>
            </a:r>
            <a:r>
              <a:rPr dirty="0"/>
              <a:t> y la ___________ </a:t>
            </a:r>
            <a:r>
              <a:rPr dirty="0" err="1"/>
              <a:t>irían</a:t>
            </a:r>
            <a:r>
              <a:rPr dirty="0"/>
              <a:t> </a:t>
            </a:r>
            <a:r>
              <a:rPr dirty="0" err="1"/>
              <a:t>en</a:t>
            </a:r>
            <a:r>
              <a:rPr dirty="0"/>
              <a:t> </a:t>
            </a:r>
            <a:r>
              <a:rPr dirty="0" err="1"/>
              <a:t>aumento</a:t>
            </a:r>
            <a:r>
              <a:rPr dirty="0"/>
              <a:t> </a:t>
            </a:r>
            <a:r>
              <a:rPr dirty="0" err="1"/>
              <a:t>constante</a:t>
            </a:r>
            <a:r>
              <a:rPr dirty="0"/>
              <a:t>; sin embargo, </a:t>
            </a:r>
            <a:r>
              <a:rPr dirty="0" err="1"/>
              <a:t>en</a:t>
            </a:r>
            <a:r>
              <a:rPr dirty="0"/>
              <a:t> medio de </a:t>
            </a:r>
            <a:r>
              <a:rPr dirty="0" err="1"/>
              <a:t>toda</a:t>
            </a:r>
            <a:r>
              <a:rPr dirty="0"/>
              <a:t> la </a:t>
            </a:r>
            <a:r>
              <a:rPr dirty="0" err="1"/>
              <a:t>marea</a:t>
            </a:r>
            <a:r>
              <a:rPr dirty="0"/>
              <a:t> de la </a:t>
            </a:r>
            <a:r>
              <a:rPr dirty="0" err="1"/>
              <a:t>miseria</a:t>
            </a:r>
            <a:r>
              <a:rPr dirty="0"/>
              <a:t> y la </a:t>
            </a:r>
            <a:r>
              <a:rPr dirty="0" err="1"/>
              <a:t>desgracia</a:t>
            </a:r>
            <a:r>
              <a:rPr dirty="0"/>
              <a:t> </a:t>
            </a:r>
            <a:r>
              <a:rPr dirty="0" err="1"/>
              <a:t>humana</a:t>
            </a:r>
            <a:r>
              <a:rPr dirty="0"/>
              <a:t> </a:t>
            </a:r>
            <a:r>
              <a:rPr dirty="0" err="1"/>
              <a:t>siempre</a:t>
            </a:r>
            <a:r>
              <a:rPr dirty="0"/>
              <a:t> </a:t>
            </a:r>
            <a:r>
              <a:rPr dirty="0" err="1"/>
              <a:t>habría</a:t>
            </a:r>
            <a:r>
              <a:rPr dirty="0"/>
              <a:t> </a:t>
            </a:r>
            <a:r>
              <a:rPr dirty="0" err="1"/>
              <a:t>unos</a:t>
            </a:r>
            <a:r>
              <a:rPr dirty="0"/>
              <a:t> </a:t>
            </a:r>
            <a:r>
              <a:rPr dirty="0" err="1"/>
              <a:t>pocos</a:t>
            </a:r>
            <a:r>
              <a:rPr dirty="0"/>
              <a:t> que </a:t>
            </a:r>
            <a:r>
              <a:rPr dirty="0" err="1"/>
              <a:t>conservarían</a:t>
            </a:r>
            <a:r>
              <a:rPr dirty="0"/>
              <a:t> </a:t>
            </a:r>
            <a:r>
              <a:rPr dirty="0" err="1"/>
              <a:t>el</a:t>
            </a:r>
            <a:r>
              <a:rPr dirty="0"/>
              <a:t> </a:t>
            </a:r>
            <a:r>
              <a:rPr dirty="0" err="1"/>
              <a:t>conocimiento</a:t>
            </a:r>
            <a:r>
              <a:rPr dirty="0"/>
              <a:t> de Dios y que </a:t>
            </a:r>
            <a:r>
              <a:rPr dirty="0" err="1"/>
              <a:t>permanecerían</a:t>
            </a:r>
            <a:r>
              <a:rPr dirty="0"/>
              <a:t> </a:t>
            </a:r>
            <a:r>
              <a:rPr dirty="0" err="1"/>
              <a:t>incontaminados</a:t>
            </a:r>
            <a:r>
              <a:rPr dirty="0"/>
              <a:t> </a:t>
            </a:r>
            <a:r>
              <a:rPr dirty="0" err="1"/>
              <a:t>en</a:t>
            </a:r>
            <a:r>
              <a:rPr dirty="0"/>
              <a:t> medio de la </a:t>
            </a:r>
            <a:r>
              <a:rPr dirty="0" err="1"/>
              <a:t>prevaleciente</a:t>
            </a:r>
            <a:r>
              <a:rPr dirty="0"/>
              <a:t> </a:t>
            </a:r>
            <a:r>
              <a:rPr dirty="0" err="1"/>
              <a:t>degeneración</a:t>
            </a:r>
            <a:r>
              <a:rPr dirty="0"/>
              <a:t> moral. </a:t>
            </a:r>
          </a:p>
        </p:txBody>
      </p:sp>
      <p:sp>
        <p:nvSpPr>
          <p:cNvPr id="263" name="maldición"/>
          <p:cNvSpPr txBox="1"/>
          <p:nvPr/>
        </p:nvSpPr>
        <p:spPr>
          <a:xfrm>
            <a:off x="8530342" y="3561831"/>
            <a:ext cx="376383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maldición</a:t>
            </a:r>
          </a:p>
        </p:txBody>
      </p:sp>
      <p:sp>
        <p:nvSpPr>
          <p:cNvPr id="264" name="violencia"/>
          <p:cNvSpPr txBox="1"/>
          <p:nvPr/>
        </p:nvSpPr>
        <p:spPr>
          <a:xfrm>
            <a:off x="8858890" y="6052673"/>
            <a:ext cx="343528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violencia</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7"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68"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9" name="05"/>
          <p:cNvSpPr txBox="1"/>
          <p:nvPr/>
        </p:nvSpPr>
        <p:spPr>
          <a:xfrm>
            <a:off x="10846866" y="2362564"/>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70" name="Adán y Eva sintieron en carne propia lo que era quitarle la vida a un inocente como ofrenda por el pecado. ¿Qué sentimiento tuvieron? (Ver págs. 28, 29)."/>
          <p:cNvSpPr txBox="1"/>
          <p:nvPr/>
        </p:nvSpPr>
        <p:spPr>
          <a:xfrm>
            <a:off x="4252179" y="6996572"/>
            <a:ext cx="15879642"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Adán y Eva sintieron en carne propia lo que era quitarle la vida a un inocente como ofrenda por el pecado. ¿Qué sentimiento tuvieron? (Ver págs. 28, 29).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4" name="Cuando Adán, de acuerdo con las indicaciones especiales de Dios, presentó una ofrenda por el pecado, fue para él una ceremonia sumamente _________. Tuvo que levantar la mano para tomar una vida que solo Dios podía dar, para entregar su ofrenda por el pec"/>
          <p:cNvSpPr txBox="1"/>
          <p:nvPr/>
        </p:nvSpPr>
        <p:spPr>
          <a:xfrm>
            <a:off x="1836860" y="3730218"/>
            <a:ext cx="20710281"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Adán, de acuerdo con las indicaciones especiales de Dios, presentó una ofrenda por el pecado, fue para él una ceremonia sumamente _________. Tuvo que levantar la mano para tomar una vida que solo Dios podía dar, para entregar su ofrenda por el pecado. Por primera vez estuvo en ____________ de la _________. Al contemplar la víctima sangrante en medio de las contorsiones de su agonía, se lo indujo a observar por fe al Hijo de Dios, a quien esa víctima prefiguraba, y que moriría como sacrificio en favor del hombre.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3"/>
          <p:cNvSpPr txBox="1"/>
          <p:nvPr/>
        </p:nvSpPr>
        <p:spPr>
          <a:xfrm>
            <a:off x="1270916" y="2526494"/>
            <a:ext cx="620572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3</a:t>
            </a:r>
          </a:p>
        </p:txBody>
      </p:sp>
      <p:sp>
        <p:nvSpPr>
          <p:cNvPr id="175" name="REVELACIONES"/>
          <p:cNvSpPr txBox="1"/>
          <p:nvPr/>
        </p:nvSpPr>
        <p:spPr>
          <a:xfrm>
            <a:off x="6415819" y="4518000"/>
            <a:ext cx="11552362"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REVELACIONES</a:t>
            </a:r>
          </a:p>
        </p:txBody>
      </p:sp>
      <p:sp>
        <p:nvSpPr>
          <p:cNvPr id="176" name="DEL VERDADERO AMOR"/>
          <p:cNvSpPr txBox="1"/>
          <p:nvPr/>
        </p:nvSpPr>
        <p:spPr>
          <a:xfrm>
            <a:off x="3233191" y="7164689"/>
            <a:ext cx="17917618"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DEL VERDADERO AMOR</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8" name="Cuando Adán, de acuerdo con las indicaciones especiales de Dios, presentó una ofrenda por el pecado, fue para él una ceremonia sumamente _________. Tuvo que levantar la mano para tomar una vida que solo Dios podía dar, para entregar su ofrenda por el pec"/>
          <p:cNvSpPr txBox="1"/>
          <p:nvPr/>
        </p:nvSpPr>
        <p:spPr>
          <a:xfrm>
            <a:off x="1836860" y="3730218"/>
            <a:ext cx="20710281"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Adán, de acuerdo con las indicaciones especiales de Dios, presentó una ofrenda por el pecado, fue para él una ceremonia sumamente _________. Tuvo que levantar la mano para tomar una vida que solo Dios podía dar, para entregar su ofrenda por el pecado. Por primera vez estuvo en ____________ de la _________. Al contemplar la víctima sangrante en medio de las contorsiones de su agonía, se lo indujo a observar por fe al Hijo de Dios, a quien esa víctima prefiguraba, y que moriría como sacrificio en favor del hombre. </a:t>
            </a:r>
          </a:p>
        </p:txBody>
      </p:sp>
      <p:sp>
        <p:nvSpPr>
          <p:cNvPr id="279" name="penosa"/>
          <p:cNvSpPr txBox="1"/>
          <p:nvPr/>
        </p:nvSpPr>
        <p:spPr>
          <a:xfrm>
            <a:off x="5811878" y="5246007"/>
            <a:ext cx="279800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penosa</a:t>
            </a:r>
            <a:endParaRPr sz="6500" dirty="0">
              <a:solidFill>
                <a:srgbClr val="A62B17"/>
              </a:solidFill>
              <a:latin typeface="Myriad Pro Bold"/>
              <a:ea typeface="Myriad Pro Bold"/>
              <a:cs typeface="Myriad Pro Bold"/>
              <a:sym typeface="Myriad Pro Bold"/>
            </a:endParaRPr>
          </a:p>
        </p:txBody>
      </p:sp>
      <p:sp>
        <p:nvSpPr>
          <p:cNvPr id="280" name="presencia"/>
          <p:cNvSpPr txBox="1"/>
          <p:nvPr/>
        </p:nvSpPr>
        <p:spPr>
          <a:xfrm>
            <a:off x="8609879" y="6915779"/>
            <a:ext cx="366312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presencia</a:t>
            </a:r>
            <a:endParaRPr sz="6500" dirty="0">
              <a:solidFill>
                <a:srgbClr val="A62B17"/>
              </a:solidFill>
              <a:latin typeface="Myriad Pro Bold"/>
              <a:ea typeface="Myriad Pro Bold"/>
              <a:cs typeface="Myriad Pro Bold"/>
              <a:sym typeface="Myriad Pro Bold"/>
            </a:endParaRPr>
          </a:p>
        </p:txBody>
      </p:sp>
      <p:sp>
        <p:nvSpPr>
          <p:cNvPr id="281" name="muerte"/>
          <p:cNvSpPr txBox="1"/>
          <p:nvPr/>
        </p:nvSpPr>
        <p:spPr>
          <a:xfrm>
            <a:off x="14443541" y="6915779"/>
            <a:ext cx="28070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muerte</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4"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5" name="Pecado es transgredir la ley de Dios. En el monte Sinaí, Dios reveló su ley, los Diez Mandamientos. ¿Por qué necesitó agregar instrucciones específicas de los deberes hacia Dios y hacia el prójimo? ¿De qué manera obedecer las instrucciones de Dios vuelve"/>
          <p:cNvSpPr txBox="1"/>
          <p:nvPr/>
        </p:nvSpPr>
        <p:spPr>
          <a:xfrm>
            <a:off x="9950282" y="4587659"/>
            <a:ext cx="12279340" cy="623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Pecado es transgredir la ley de Dios. En el monte Sinaí, Dios reveló su ley, los Diez Mandamientos. ¿Por qué necesitó agregar instrucciones específicas de los deberes hacia Dios y hacia el prójimo? ¿De qué manera obedecer las instrucciones de Dios vuelve tu familia más saludable? </a:t>
            </a:r>
          </a:p>
        </p:txBody>
      </p:sp>
      <p:sp>
        <p:nvSpPr>
          <p:cNvPr id="286"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7"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0" name="Rectángulo redondeado"/>
          <p:cNvSpPr/>
          <p:nvPr/>
        </p:nvSpPr>
        <p:spPr>
          <a:xfrm>
            <a:off x="2146593" y="3954041"/>
            <a:ext cx="20090814" cy="5807918"/>
          </a:xfrm>
          <a:prstGeom prst="roundRect">
            <a:avLst>
              <a:gd name="adj" fmla="val 14094"/>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1" name="“Esas indicaciones y esos requerimientos específicos se dieron para inducir al hombre falible a obedecer la ley moral, que tan proclive está a transgredir."/>
          <p:cNvSpPr txBox="1"/>
          <p:nvPr/>
        </p:nvSpPr>
        <p:spPr>
          <a:xfrm>
            <a:off x="3955915" y="5619750"/>
            <a:ext cx="16472170" cy="247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“Esas indicaciones y esos requerimientos específicos se dieron para inducir al hombre falible a obedecer la ley moral, que tan proclive está a transgredir.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4"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5" name="”Si el pueblo de Dios hubiera obedecido los principios contenidos en los Diez Mandamientos, no habría habido necesidad de las indicaciones definidas dadas a Moisés, que él escribió en un libro, con relación a su deber hacia Dios y hacia sus semejantes."/>
          <p:cNvSpPr txBox="1"/>
          <p:nvPr/>
        </p:nvSpPr>
        <p:spPr>
          <a:xfrm>
            <a:off x="3502391" y="4781550"/>
            <a:ext cx="17379219"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”Si el pueblo de Dios hubiera obedecido los principios contenidos en los Diez Mandamientos, no habría habido necesidad de las indicaciones definidas dadas a Moisés, que él escribió en un libro, con relación a su deber hacia Dios y hacia sus semejantes.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8"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9" name="Las indicaciones específicas que el Señor le dio a Moisés con respecto al deber de su pueblo hacia sus semejantes y al extranjero, son los principios de los Diez Mandamientos simplificados y presentados en forma definida para que no pudieran caer en erro"/>
          <p:cNvSpPr txBox="1"/>
          <p:nvPr/>
        </p:nvSpPr>
        <p:spPr>
          <a:xfrm>
            <a:off x="3766758" y="4781550"/>
            <a:ext cx="16850484"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Las indicaciones específicas que el Señor le dio a Moisés con respecto al deber de su pueblo hacia sus semejantes y al extranjero, son los principios de los Diez Mandamientos simplificados y presentados en forma definida para que no pudieran caer en error” (pág. 33).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El Cielo se llenó de pesar cuando todos se dieron cuenta de que el hombre estaba perdido y que el mundo creado por Dios se llenaría de mortales condenados a la miseria, la enfermedad y la muerte, y que no había vía de escape para el ofensor. Toda la fam"/>
          <p:cNvSpPr txBox="1"/>
          <p:nvPr/>
        </p:nvSpPr>
        <p:spPr>
          <a:xfrm>
            <a:off x="3069525" y="3105150"/>
            <a:ext cx="18244950"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Cielo se llenó de pesar cuando todos se dieron cuenta de que el hombre estaba perdido y que el mundo creado por Dios se llenaría de mortales condenados a la miseria, la enfermedad y la muerte, y que no había vía de escape para el ofensor. Toda la familia de Adán debía morir. Contemplé al amante Jesús y percibí una expresión de simpatía y pesar en su rostro. Pronto lo vi aproximarse al extraordinario y brillante resplandor que rodea al Altísimo. Mi ángel acompañante dijo: ‘Está en íntima comunión con su Padre’ ” (pág. 23).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3"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4"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5" name="Ante la tristeza y compasión que se sentían en el Cielo, ¿qué le anunció Cristo al ejército celestial después de reunirse con el Padre? (Ver pág. 23)."/>
          <p:cNvSpPr txBox="1"/>
          <p:nvPr/>
        </p:nvSpPr>
        <p:spPr>
          <a:xfrm>
            <a:off x="4646277" y="6996571"/>
            <a:ext cx="15091446"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Ante la tristeza y compasión que se sentían en el Cielo, ¿qué le anunció Cristo al ejército celestial después de reunirse con el Padre? (Ver pág. 23).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9" name="[Jesús] informó a la hueste angélica que se había encontrado una vía de escape para el hombre perdido. Les dijo que había suplicado a su Padre, y que había ofrecido _________ en _________ , para que la sentencia de _________ recayera _________ , a fin de"/>
          <p:cNvSpPr txBox="1"/>
          <p:nvPr/>
        </p:nvSpPr>
        <p:spPr>
          <a:xfrm>
            <a:off x="2422522" y="3730218"/>
            <a:ext cx="1953895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[Jesús] informó a la hueste angélica que se había encontrado una vía de escape para el hombre perdido. Les dijo que había suplicado a su Padre, y que había ofrecido _________ en _________ , para que la sentencia de _________ recayera _________ , a fin de que por su intermedio el hombre pudiera encontrar perdón; para que por los méritos de su sangre, y como resultado de su obediencia a la Ley de Dios, el hombre pudiera gozar del favor del Señor, volver al hermoso jardín y comer del fruto del árbol de la vida.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3" name="[Jesús] informó a la hueste angélica que se había encontrado una vía de escape para el hombre perdido. Les dijo que había suplicado a su Padre, y que había ofrecido _________ en _________ , para que la sentencia de _________ recayera _________ , a fin de"/>
          <p:cNvSpPr txBox="1"/>
          <p:nvPr/>
        </p:nvSpPr>
        <p:spPr>
          <a:xfrm>
            <a:off x="2422522" y="3730218"/>
            <a:ext cx="1953895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[Jesús] informó a la hueste angélica que se había encontrado una vía de escape para el hombre perdido. Les dijo que había suplicado a su Padre, y que había ofrecido _________ en _________ , para que la sentencia de _________ recayera _________ , a fin de que por su intermedio el hombre pudiera encontrar perdón; para que por los méritos de su sangre, y como resultado de su obediencia a la Ley de Dios, el hombre pudiera gozar del favor del Señor, volver al hermoso jardín y comer del fruto del árbol de la vida. </a:t>
            </a:r>
          </a:p>
        </p:txBody>
      </p:sp>
      <p:sp>
        <p:nvSpPr>
          <p:cNvPr id="194" name="su vida"/>
          <p:cNvSpPr txBox="1"/>
          <p:nvPr/>
        </p:nvSpPr>
        <p:spPr>
          <a:xfrm>
            <a:off x="12531098" y="5235936"/>
            <a:ext cx="271214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su vida</a:t>
            </a:r>
          </a:p>
        </p:txBody>
      </p:sp>
      <p:sp>
        <p:nvSpPr>
          <p:cNvPr id="195" name="rescate"/>
          <p:cNvSpPr txBox="1"/>
          <p:nvPr/>
        </p:nvSpPr>
        <p:spPr>
          <a:xfrm>
            <a:off x="16723480" y="5235936"/>
            <a:ext cx="275507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rescate</a:t>
            </a:r>
          </a:p>
        </p:txBody>
      </p:sp>
      <p:sp>
        <p:nvSpPr>
          <p:cNvPr id="196" name="muerte"/>
          <p:cNvSpPr txBox="1"/>
          <p:nvPr/>
        </p:nvSpPr>
        <p:spPr>
          <a:xfrm>
            <a:off x="8756744" y="6082207"/>
            <a:ext cx="28070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muerte</a:t>
            </a:r>
          </a:p>
        </p:txBody>
      </p:sp>
      <p:sp>
        <p:nvSpPr>
          <p:cNvPr id="197" name="sobre él"/>
          <p:cNvSpPr txBox="1"/>
          <p:nvPr/>
        </p:nvSpPr>
        <p:spPr>
          <a:xfrm>
            <a:off x="14602932" y="6082207"/>
            <a:ext cx="301510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sobre él</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0"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01"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2"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03" name="Ángeles postrados ante Dios el Hijo ofrecieron su propia vida en lugar de la vida de él. La más linda historia de amor estaba tomando forma. ¿Qué historia es esta? (Ver pág. 24)."/>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Ángeles postrados ante Dios el Hijo ofrecieron su propia vida en lugar de la vida de él. La más linda historia de amor estaba tomando forma. ¿Qué historia es esta? (Ver pág. 24).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6" name="Rectángulo"/>
          <p:cNvSpPr/>
          <p:nvPr/>
        </p:nvSpPr>
        <p:spPr>
          <a:xfrm>
            <a:off x="1067836" y="2819269"/>
            <a:ext cx="22248328" cy="837507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7" name="Los ángeles se postraron delante de él. Ofrecieron sus vidas. Jesús les dijo que mediante _________ salvaría a muchos, y que la de un ángel no podía pagar esa deuda. Solo su vida podía ser ___________ por su Padre como _________ en favor del hombre. Les "/>
          <p:cNvSpPr txBox="1"/>
          <p:nvPr/>
        </p:nvSpPr>
        <p:spPr>
          <a:xfrm>
            <a:off x="2662776" y="3253958"/>
            <a:ext cx="19058448" cy="750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ángeles se postraron delante de él. Ofrecieron sus vidas. Jesús les dijo que mediante _________ salvaría a muchos, y que la de un ángel no podía pagar esa deuda. Solo su vida podía ser ___________ por su Padre como _________ en favor del hombre. Les dijo que desempeñarían un papel, que estarían con él en diferentes oportunidades para fortalecerlo; que __________ la naturaleza caída del hombre, y que su fortaleza ni siquiera se igualaría con la de ellos; que serían testigos de su ______________ y sus grandes _______________.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0" name="Rectángulo"/>
          <p:cNvSpPr/>
          <p:nvPr/>
        </p:nvSpPr>
        <p:spPr>
          <a:xfrm>
            <a:off x="1067836" y="2819269"/>
            <a:ext cx="22248328" cy="837507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1" name="Los ángeles se postraron delante de él. Ofrecieron sus vidas. Jesús les dijo que mediante _________ salvaría a muchos, y que la de un ángel no podía pagar esa deuda. Solo su vida podía ser ___________ por su Padre como _________ en favor del hombre. Les "/>
          <p:cNvSpPr txBox="1"/>
          <p:nvPr/>
        </p:nvSpPr>
        <p:spPr>
          <a:xfrm>
            <a:off x="2662776" y="3253958"/>
            <a:ext cx="19058448" cy="750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ángeles se postraron delante de él. Ofrecieron sus vidas. Jesús les dijo que mediante _________ salvaría a muchos, y que la de un ángel no podía pagar esa deuda. Solo su vida podía ser ___________ por su Padre como _________ en favor del hombre. Les dijo que desempeñarían un papel, que estarían con él en diferentes oportunidades para fortalecerlo; que __________ la naturaleza caída del hombre, y que su fortaleza ni siquiera se igualaría con la de ellos; que serían testigos de su ______________ y sus grandes _______________. </a:t>
            </a:r>
          </a:p>
        </p:txBody>
      </p:sp>
      <p:sp>
        <p:nvSpPr>
          <p:cNvPr id="212" name="la suya"/>
          <p:cNvSpPr txBox="1"/>
          <p:nvPr/>
        </p:nvSpPr>
        <p:spPr>
          <a:xfrm>
            <a:off x="9313460" y="3921912"/>
            <a:ext cx="264528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la suya</a:t>
            </a:r>
          </a:p>
        </p:txBody>
      </p:sp>
      <p:sp>
        <p:nvSpPr>
          <p:cNvPr id="213" name="aceptada"/>
          <p:cNvSpPr txBox="1"/>
          <p:nvPr/>
        </p:nvSpPr>
        <p:spPr>
          <a:xfrm>
            <a:off x="2886448" y="5603162"/>
            <a:ext cx="350958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aceptada</a:t>
            </a:r>
          </a:p>
        </p:txBody>
      </p:sp>
      <p:sp>
        <p:nvSpPr>
          <p:cNvPr id="214" name="rescate"/>
          <p:cNvSpPr txBox="1"/>
          <p:nvPr/>
        </p:nvSpPr>
        <p:spPr>
          <a:xfrm>
            <a:off x="12529925" y="5603162"/>
            <a:ext cx="275507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rescate</a:t>
            </a:r>
          </a:p>
        </p:txBody>
      </p:sp>
      <p:sp>
        <p:nvSpPr>
          <p:cNvPr id="215" name="tomaría"/>
          <p:cNvSpPr txBox="1"/>
          <p:nvPr/>
        </p:nvSpPr>
        <p:spPr>
          <a:xfrm>
            <a:off x="17330127" y="7276341"/>
            <a:ext cx="301098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tomaría</a:t>
            </a:r>
          </a:p>
        </p:txBody>
      </p:sp>
      <p:sp>
        <p:nvSpPr>
          <p:cNvPr id="216" name="humillación"/>
          <p:cNvSpPr txBox="1"/>
          <p:nvPr/>
        </p:nvSpPr>
        <p:spPr>
          <a:xfrm>
            <a:off x="5181834" y="9794088"/>
            <a:ext cx="446386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humillación</a:t>
            </a:r>
          </a:p>
        </p:txBody>
      </p:sp>
      <p:sp>
        <p:nvSpPr>
          <p:cNvPr id="217" name="sufrimientos"/>
          <p:cNvSpPr txBox="1"/>
          <p:nvPr/>
        </p:nvSpPr>
        <p:spPr>
          <a:xfrm>
            <a:off x="14299515" y="9794088"/>
            <a:ext cx="475939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sufrimientos</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1624</Words>
  <Application>Microsoft Office PowerPoint</Application>
  <PresentationFormat>Personalizar</PresentationFormat>
  <Paragraphs>57</Paragraphs>
  <Slides>25</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25</vt:i4>
      </vt:variant>
    </vt:vector>
  </HeadingPairs>
  <TitlesOfParts>
    <vt:vector size="35" baseType="lpstr">
      <vt:lpstr>Canela Bold</vt:lpstr>
      <vt:lpstr>Canela Deck Regular</vt:lpstr>
      <vt:lpstr>Canela Regular</vt:lpstr>
      <vt:lpstr>Canela Text Regular</vt:lpstr>
      <vt:lpstr>Graphik</vt:lpstr>
      <vt:lpstr>Graphik Medium</vt:lpstr>
      <vt:lpstr>Graphik Semibold</vt:lpstr>
      <vt:lpstr>Helvetica Neue</vt:lpstr>
      <vt:lpstr>Myriad Pro Bold</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2024-10-29T14:55:27Z</dcterms:modified>
</cp:coreProperties>
</file>