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8" r:id="rId3"/>
    <p:sldId id="278" r:id="rId4"/>
    <p:sldId id="299" r:id="rId5"/>
    <p:sldId id="300" r:id="rId6"/>
    <p:sldId id="301" r:id="rId7"/>
    <p:sldId id="302" r:id="rId8"/>
    <p:sldId id="303" r:id="rId9"/>
    <p:sldId id="304" r:id="rId10"/>
    <p:sldId id="283" r:id="rId11"/>
    <p:sldId id="305" r:id="rId12"/>
    <p:sldId id="306" r:id="rId13"/>
    <p:sldId id="309" r:id="rId14"/>
    <p:sldId id="308" r:id="rId15"/>
    <p:sldId id="310" r:id="rId16"/>
    <p:sldId id="311" r:id="rId17"/>
    <p:sldId id="314" r:id="rId18"/>
    <p:sldId id="312" r:id="rId19"/>
    <p:sldId id="315" r:id="rId20"/>
    <p:sldId id="316" r:id="rId21"/>
    <p:sldId id="317" r:id="rId22"/>
    <p:sldId id="318" r:id="rId23"/>
    <p:sldId id="319" r:id="rId24"/>
    <p:sldId id="320" r:id="rId25"/>
    <p:sldId id="321" r:id="rId26"/>
    <p:sldId id="322" r:id="rId27"/>
    <p:sldId id="327" r:id="rId28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ustomXml" Target="../customXml/item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Relationship Id="rId35" Type="http://schemas.openxmlformats.org/officeDocument/2006/relationships/customXml" Target="../customXml/item3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515E062-F771-40E6-8F38-3C03F610BB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8353A02-0261-4C84-B9B0-CCF7FE6BD31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714ED33-C227-4D2F-98C3-5563D067C4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70734-D5D7-4DDC-B402-5B998870681C}" type="datetimeFigureOut">
              <a:rPr lang="pt-BR" smtClean="0"/>
              <a:t>10/05/2022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A68882A-821D-4A0A-98E5-1C7A6E8BD2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92DE65DD-6396-48E0-A29F-6F5B86842D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FC432-D87B-4EA3-9414-5A8D34C02E3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049305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A43059C-EEB5-49D1-A487-D82A914FE8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64648D51-3D25-4389-84D8-C063045701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2AD8323-4BA5-4495-86F3-4CD0401AC7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70734-D5D7-4DDC-B402-5B998870681C}" type="datetimeFigureOut">
              <a:rPr lang="pt-BR" smtClean="0"/>
              <a:t>10/05/2022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4F467F4-9CA0-4FB6-A6F3-DF81CB0460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E904D9F-FB9A-4EFD-B855-D6DD473BEF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FC432-D87B-4EA3-9414-5A8D34C02E3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820189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EBF28169-2649-44DD-9E5B-0A1557B2B68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302F192A-AC7E-4F29-830E-F05779F902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8E3EF64-C816-4DCF-B9AB-3F58ECAC24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70734-D5D7-4DDC-B402-5B998870681C}" type="datetimeFigureOut">
              <a:rPr lang="pt-BR" smtClean="0"/>
              <a:t>10/05/2022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91BDB20-D37F-412A-982F-1D1ABF9785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F8EA1AD-DD67-4732-8389-F48F7797A5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FC432-D87B-4EA3-9414-5A8D34C02E3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38595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517947-706D-4434-A948-026FBE5FF8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05AB3866-6DEC-488A-9B00-96D177BE57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0A511ED6-8604-4442-89B1-9A2A2317C3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70734-D5D7-4DDC-B402-5B998870681C}" type="datetimeFigureOut">
              <a:rPr lang="pt-BR" smtClean="0"/>
              <a:t>10/05/2022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51C272A-9DBE-4BA5-B804-3FDBADE69E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D78BE76-83E7-43A3-9279-C9FC0F83A2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FC432-D87B-4EA3-9414-5A8D34C02E3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075963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FF5B185-B53F-4A2C-97F2-A1CC20DE95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671F805C-6359-460B-82F3-7A24DFE6B2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72660FD-8345-48FE-8739-DD3336526D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70734-D5D7-4DDC-B402-5B998870681C}" type="datetimeFigureOut">
              <a:rPr lang="pt-BR" smtClean="0"/>
              <a:t>10/05/2022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B918D5C-82B1-4C85-BECE-0AC80B277A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A7688F0-4CEF-46CC-AACB-898EEE8F05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FC432-D87B-4EA3-9414-5A8D34C02E3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445876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5D16782-CD5D-40DE-B132-5F91DA98CC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CE29853-70D6-4B8A-B693-3DF401CFBC3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BE0B99F8-25B8-4779-A380-0F8B1DA4C8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EBA5B02B-7660-43E7-93A7-DE75C9D7F0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70734-D5D7-4DDC-B402-5B998870681C}" type="datetimeFigureOut">
              <a:rPr lang="pt-BR" smtClean="0"/>
              <a:t>10/05/2022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2680E3DE-228C-4694-A3B2-EF3B9B4C64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32994CF2-70FD-455D-8C7F-DD0EA970E7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FC432-D87B-4EA3-9414-5A8D34C02E3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973327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631083-F86E-4A7D-BA73-C7532E3A9F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B7762499-2186-4E8F-BCE7-FD8701A322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B7B6D83B-3B9F-4AF3-BAEF-46E50B3712E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31EAE168-4426-44A1-B9BB-917E61C75CD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039DE4A5-3E7D-45DD-9916-1F4BF0FAE08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29EB4DB9-71FE-491E-B905-E317A2B72F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70734-D5D7-4DDC-B402-5B998870681C}" type="datetimeFigureOut">
              <a:rPr lang="pt-BR" smtClean="0"/>
              <a:t>10/05/2022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3737D3EF-803D-482A-A39F-05424D77F6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BCFAA6AC-F00B-42B8-983E-3F8A8B561B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FC432-D87B-4EA3-9414-5A8D34C02E3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827353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D36EFB4-9525-445B-B1F4-4EF4E2721F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ECE4DBC0-D843-4279-8335-099EDA42DE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70734-D5D7-4DDC-B402-5B998870681C}" type="datetimeFigureOut">
              <a:rPr lang="pt-BR" smtClean="0"/>
              <a:t>10/05/2022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3297161E-FE54-4A79-B101-CAB4F53257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642007A2-5750-493C-938A-34FCE7D52F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FC432-D87B-4EA3-9414-5A8D34C02E3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016756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28AA371D-B67D-45A4-A22B-13D465B1C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70734-D5D7-4DDC-B402-5B998870681C}" type="datetimeFigureOut">
              <a:rPr lang="pt-BR" smtClean="0"/>
              <a:t>10/05/2022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2EDF60AF-8532-4F19-BCCC-DE3D1FBC72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EDA64209-78E6-4269-9BD9-F7AB3987C3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FC432-D87B-4EA3-9414-5A8D34C02E3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087831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66EB05C-F5D5-420C-B321-47FDFCA04E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DCDCF10C-F758-4B91-9148-D6276CF634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2B5F9BBA-A314-49D7-A982-C5F0E2A194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5A7ED126-A1AD-4A1B-A8FE-4D530FFC05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70734-D5D7-4DDC-B402-5B998870681C}" type="datetimeFigureOut">
              <a:rPr lang="pt-BR" smtClean="0"/>
              <a:t>10/05/2022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03967991-97EE-42F5-A225-E985841DE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7BA69D75-DE24-4729-80C2-60FC091DA3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FC432-D87B-4EA3-9414-5A8D34C02E3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355258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9261207-F2DA-4FD8-88C7-D52574F0CD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583C1C9D-B0A5-4AE1-9FA9-20AF8F43031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C5178019-46BC-433E-A859-94D381AA58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D9D4D40E-CA3F-4F84-BE2B-C56C16A732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370734-D5D7-4DDC-B402-5B998870681C}" type="datetimeFigureOut">
              <a:rPr lang="pt-BR" smtClean="0"/>
              <a:t>10/05/2022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DBE9E293-2774-49F8-8A95-B483F9E1E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C6BAE6A2-4402-40B7-9732-22E94F527B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7FC432-D87B-4EA3-9414-5A8D34C02E3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6787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78CBF8C3-E3A7-4D7B-8E41-C99C5985B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A539F910-F7A8-4F92-AAFE-36C9EB3535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8DEFB71-F44F-430A-A9E2-AB245431B1C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370734-D5D7-4DDC-B402-5B998870681C}" type="datetimeFigureOut">
              <a:rPr lang="pt-BR" smtClean="0"/>
              <a:t>10/05/2022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D8602D7-6079-45CE-8199-277C9730190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7ACFE99-6625-4487-B94E-2BCE132AAD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7FC432-D87B-4EA3-9414-5A8D34C02E3C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276534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F4952A3-E24B-4E50-B03B-6DAB7AAA4E1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6241FAF-9AAE-4BF4-B7A2-738E15F6485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A3EAA6C4-5AE9-4DE0-8165-D2F1DADA2F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37133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0B8C2696-BF8C-4B9B-A3E1-711E8A5442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CaixaDeTexto 8">
            <a:extLst>
              <a:ext uri="{FF2B5EF4-FFF2-40B4-BE49-F238E27FC236}">
                <a16:creationId xmlns:a16="http://schemas.microsoft.com/office/drawing/2014/main" id="{C6D68FA0-5047-4EF4-89A5-ABF37C5990CF}"/>
              </a:ext>
            </a:extLst>
          </p:cNvPr>
          <p:cNvSpPr txBox="1"/>
          <p:nvPr/>
        </p:nvSpPr>
        <p:spPr>
          <a:xfrm>
            <a:off x="658837" y="2228671"/>
            <a:ext cx="10874325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30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“Pela fé, entendemos que o Universo foi formado pela palavra de Deus, de maneira que o visível veio a existir das coisas que não são visíveis” </a:t>
            </a:r>
            <a:r>
              <a:rPr lang="pt-BR" sz="30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(Hebreus 11:3) </a:t>
            </a:r>
            <a:r>
              <a:rPr lang="pt-BR" sz="30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e “assim diz o SENHOR, que criou os céus, o único Deus; que criou a terra e a estabeleceu; para que fosse habitada” </a:t>
            </a:r>
            <a:r>
              <a:rPr lang="pt-BR" sz="30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(Isaías 45:18). </a:t>
            </a:r>
          </a:p>
        </p:txBody>
      </p:sp>
    </p:spTree>
    <p:extLst>
      <p:ext uri="{BB962C8B-B14F-4D97-AF65-F5344CB8AC3E}">
        <p14:creationId xmlns:p14="http://schemas.microsoft.com/office/powerpoint/2010/main" val="4275296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0B8C2696-BF8C-4B9B-A3E1-711E8A5442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CaixaDeTexto 8">
            <a:extLst>
              <a:ext uri="{FF2B5EF4-FFF2-40B4-BE49-F238E27FC236}">
                <a16:creationId xmlns:a16="http://schemas.microsoft.com/office/drawing/2014/main" id="{C6D68FA0-5047-4EF4-89A5-ABF37C5990CF}"/>
              </a:ext>
            </a:extLst>
          </p:cNvPr>
          <p:cNvSpPr txBox="1"/>
          <p:nvPr/>
        </p:nvSpPr>
        <p:spPr>
          <a:xfrm>
            <a:off x="658837" y="2690336"/>
            <a:ext cx="10874325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3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“Tu és digno, Senhor e Deus nosso, de receber a glória, a honra e o poder, porque criaste todas as coisas e por Tua vontade elas vieram a existir e foram criadas” </a:t>
            </a:r>
            <a:r>
              <a:rPr lang="pt-BR" sz="3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(Apocalipse 4:11). </a:t>
            </a:r>
          </a:p>
        </p:txBody>
      </p:sp>
    </p:spTree>
    <p:extLst>
      <p:ext uri="{BB962C8B-B14F-4D97-AF65-F5344CB8AC3E}">
        <p14:creationId xmlns:p14="http://schemas.microsoft.com/office/powerpoint/2010/main" val="2102785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0B8C2696-BF8C-4B9B-A3E1-711E8A5442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CaixaDeTexto 8">
            <a:extLst>
              <a:ext uri="{FF2B5EF4-FFF2-40B4-BE49-F238E27FC236}">
                <a16:creationId xmlns:a16="http://schemas.microsoft.com/office/drawing/2014/main" id="{C6D68FA0-5047-4EF4-89A5-ABF37C5990CF}"/>
              </a:ext>
            </a:extLst>
          </p:cNvPr>
          <p:cNvSpPr txBox="1"/>
          <p:nvPr/>
        </p:nvSpPr>
        <p:spPr>
          <a:xfrm>
            <a:off x="1389184" y="2459504"/>
            <a:ext cx="9413631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“No princípio era o Verbo, e o Verbo estava com Deus, e o Verbo era Deus. Ele estava no princípio com Deus. Todas as coisas foram feitas por Ele, e, sem Ele, nada do que foi feito se fez” </a:t>
            </a:r>
            <a:r>
              <a:rPr lang="pt-BR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(João 1:1-3).</a:t>
            </a:r>
          </a:p>
        </p:txBody>
      </p:sp>
    </p:spTree>
    <p:extLst>
      <p:ext uri="{BB962C8B-B14F-4D97-AF65-F5344CB8AC3E}">
        <p14:creationId xmlns:p14="http://schemas.microsoft.com/office/powerpoint/2010/main" val="1817441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0B8C2696-BF8C-4B9B-A3E1-711E8A5442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CaixaDeTexto 8">
            <a:extLst>
              <a:ext uri="{FF2B5EF4-FFF2-40B4-BE49-F238E27FC236}">
                <a16:creationId xmlns:a16="http://schemas.microsoft.com/office/drawing/2014/main" id="{C6D68FA0-5047-4EF4-89A5-ABF37C5990CF}"/>
              </a:ext>
            </a:extLst>
          </p:cNvPr>
          <p:cNvSpPr txBox="1"/>
          <p:nvPr/>
        </p:nvSpPr>
        <p:spPr>
          <a:xfrm>
            <a:off x="843476" y="1997839"/>
            <a:ext cx="10505048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“Os céus por Sua palavra se fizeram, e, pelo sopro de Sua boca, o exército deles” </a:t>
            </a:r>
            <a:r>
              <a:rPr lang="pt-BR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(Salmo 33:6). </a:t>
            </a:r>
          </a:p>
          <a:p>
            <a:pPr algn="ctr"/>
            <a:endParaRPr lang="pt-BR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algn="ctr"/>
            <a:r>
              <a:rPr lang="pt-BR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“Acontece que, de propósito, esquecem que os céus existem desde muito tempo, e que a terra surgiu da água e através da água pela palavra de Deus” </a:t>
            </a:r>
            <a:r>
              <a:rPr lang="pt-BR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(2 Pedro 3:5).</a:t>
            </a:r>
          </a:p>
        </p:txBody>
      </p:sp>
    </p:spTree>
    <p:extLst>
      <p:ext uri="{BB962C8B-B14F-4D97-AF65-F5344CB8AC3E}">
        <p14:creationId xmlns:p14="http://schemas.microsoft.com/office/powerpoint/2010/main" val="3519562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0B8C2696-BF8C-4B9B-A3E1-711E8A5442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CaixaDeTexto 8">
            <a:extLst>
              <a:ext uri="{FF2B5EF4-FFF2-40B4-BE49-F238E27FC236}">
                <a16:creationId xmlns:a16="http://schemas.microsoft.com/office/drawing/2014/main" id="{C6D68FA0-5047-4EF4-89A5-ABF37C5990CF}"/>
              </a:ext>
            </a:extLst>
          </p:cNvPr>
          <p:cNvSpPr txBox="1"/>
          <p:nvPr/>
        </p:nvSpPr>
        <p:spPr>
          <a:xfrm>
            <a:off x="394775" y="1536174"/>
            <a:ext cx="11402450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30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“</a:t>
            </a:r>
            <a:r>
              <a:rPr lang="pt-BR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Assim diz Deus, o SENHOR, que criou os céus e os estendeu; que formou a terra e tudo o que ela produz; que dá fôlego de vida ao povo que nela está e o espírito aos que andam nela” </a:t>
            </a:r>
            <a:r>
              <a:rPr lang="pt-BR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(Isaías 42:5).</a:t>
            </a:r>
          </a:p>
          <a:p>
            <a:pPr algn="ctr"/>
            <a:r>
              <a:rPr lang="pt-BR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</a:p>
          <a:p>
            <a:pPr algn="ctr"/>
            <a:r>
              <a:rPr lang="pt-BR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Só tu és o SENHOR! Fizeste o céu, o céu dos céus e todo o seu exército, a terra e tudo o que nela há, os mares e tudo o que há neles. Tu conservas a todos com vida, e o exército dos céus Te adora” </a:t>
            </a:r>
            <a:r>
              <a:rPr lang="pt-BR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(Neemias 9:6).</a:t>
            </a:r>
          </a:p>
        </p:txBody>
      </p:sp>
    </p:spTree>
    <p:extLst>
      <p:ext uri="{BB962C8B-B14F-4D97-AF65-F5344CB8AC3E}">
        <p14:creationId xmlns:p14="http://schemas.microsoft.com/office/powerpoint/2010/main" val="250273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72272CF9-5AB2-45FE-B6DF-5923537B8D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CaixaDeTexto 8">
            <a:extLst>
              <a:ext uri="{FF2B5EF4-FFF2-40B4-BE49-F238E27FC236}">
                <a16:creationId xmlns:a16="http://schemas.microsoft.com/office/drawing/2014/main" id="{C6D68FA0-5047-4EF4-89A5-ABF37C5990CF}"/>
              </a:ext>
            </a:extLst>
          </p:cNvPr>
          <p:cNvSpPr txBox="1"/>
          <p:nvPr/>
        </p:nvSpPr>
        <p:spPr>
          <a:xfrm>
            <a:off x="862319" y="2228671"/>
            <a:ext cx="10467362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30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“Pois Nele foram criadas todas as coisas, nos céus e sobre a terra, as visíveis e as invisíveis, sejam tronos, sejam soberanias, quer principados, quer potestades. Tudo foi criado por meio Dele e para Ele. Ele é antes de todas as coisas. Nele tudo subsiste” </a:t>
            </a:r>
            <a:r>
              <a:rPr lang="pt-BR" sz="30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(Colossenses 1:16,17). </a:t>
            </a:r>
          </a:p>
        </p:txBody>
      </p:sp>
    </p:spTree>
    <p:extLst>
      <p:ext uri="{BB962C8B-B14F-4D97-AF65-F5344CB8AC3E}">
        <p14:creationId xmlns:p14="http://schemas.microsoft.com/office/powerpoint/2010/main" val="2461178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72272CF9-5AB2-45FE-B6DF-5923537B8D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CaixaDeTexto 8">
            <a:extLst>
              <a:ext uri="{FF2B5EF4-FFF2-40B4-BE49-F238E27FC236}">
                <a16:creationId xmlns:a16="http://schemas.microsoft.com/office/drawing/2014/main" id="{C6D68FA0-5047-4EF4-89A5-ABF37C5990CF}"/>
              </a:ext>
            </a:extLst>
          </p:cNvPr>
          <p:cNvSpPr txBox="1"/>
          <p:nvPr/>
        </p:nvSpPr>
        <p:spPr>
          <a:xfrm>
            <a:off x="862319" y="2228671"/>
            <a:ext cx="10467362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O sétimo dia, um segmento de tempo, dimensão na qual as coisas do espaço existem, foi abençoado e a primeira coisa “santificada” (separada para uso santo em hebraico) na Bíblia, </a:t>
            </a:r>
            <a:r>
              <a:rPr lang="pt-BR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“porque nele Deus descansou de toda a obra que, como Criador, tinha feito” </a:t>
            </a:r>
            <a:r>
              <a:rPr lang="pt-BR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(Gênesis 2:3). </a:t>
            </a:r>
          </a:p>
        </p:txBody>
      </p:sp>
    </p:spTree>
    <p:extLst>
      <p:ext uri="{BB962C8B-B14F-4D97-AF65-F5344CB8AC3E}">
        <p14:creationId xmlns:p14="http://schemas.microsoft.com/office/powerpoint/2010/main" val="1397577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Imagem 24">
            <a:extLst>
              <a:ext uri="{FF2B5EF4-FFF2-40B4-BE49-F238E27FC236}">
                <a16:creationId xmlns:a16="http://schemas.microsoft.com/office/drawing/2014/main" id="{3F0A414D-5B0F-4CA6-922A-B327943B5A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3966" y="4918018"/>
            <a:ext cx="2658034" cy="1935641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12ECDA18-9FF8-4C8D-BC64-8711593E46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9058" y="179312"/>
            <a:ext cx="1551435" cy="1130810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0DD2BD7C-AEC2-49CA-8B35-EF79721DB27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941"/>
          <a:stretch/>
        </p:blipFill>
        <p:spPr>
          <a:xfrm>
            <a:off x="5626034" y="102258"/>
            <a:ext cx="4790275" cy="4433375"/>
          </a:xfrm>
          <a:prstGeom prst="rect">
            <a:avLst/>
          </a:prstGeom>
        </p:spPr>
      </p:pic>
      <p:sp>
        <p:nvSpPr>
          <p:cNvPr id="13" name="CaixaDeTexto 12">
            <a:extLst>
              <a:ext uri="{FF2B5EF4-FFF2-40B4-BE49-F238E27FC236}">
                <a16:creationId xmlns:a16="http://schemas.microsoft.com/office/drawing/2014/main" id="{614E119E-995E-45E7-B242-34061C466782}"/>
              </a:ext>
            </a:extLst>
          </p:cNvPr>
          <p:cNvSpPr txBox="1"/>
          <p:nvPr/>
        </p:nvSpPr>
        <p:spPr>
          <a:xfrm>
            <a:off x="2169459" y="2318945"/>
            <a:ext cx="5020234" cy="3785652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pt-BR" sz="3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Adorar qualquer coisa além de Deus, que nos criou e nos mantém, é idolatria. É como elogiar e agradecer à extraordinária estátua em mármore do rei Davi criada por Michelangelo em vez de fazê-lo ao seu criador. </a:t>
            </a:r>
            <a:endParaRPr lang="pt-BR" sz="3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2317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72272CF9-5AB2-45FE-B6DF-5923537B8D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CaixaDeTexto 8">
            <a:extLst>
              <a:ext uri="{FF2B5EF4-FFF2-40B4-BE49-F238E27FC236}">
                <a16:creationId xmlns:a16="http://schemas.microsoft.com/office/drawing/2014/main" id="{C6D68FA0-5047-4EF4-89A5-ABF37C5990CF}"/>
              </a:ext>
            </a:extLst>
          </p:cNvPr>
          <p:cNvSpPr txBox="1"/>
          <p:nvPr/>
        </p:nvSpPr>
        <p:spPr>
          <a:xfrm>
            <a:off x="862319" y="2228671"/>
            <a:ext cx="10467362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“Eles trocaram a verdade de Deus pela mentira, adorando e servindo a criatura em lugar do Criador” </a:t>
            </a:r>
            <a:r>
              <a:rPr lang="pt-BR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(Romanos 1:25)</a:t>
            </a:r>
            <a:r>
              <a:rPr lang="pt-BR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, ao Sol, a Lua e as estrelas </a:t>
            </a:r>
            <a:r>
              <a:rPr lang="pt-BR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(Deuteronômio 4:19)</a:t>
            </a:r>
            <a:r>
              <a:rPr lang="pt-BR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,</a:t>
            </a:r>
            <a:r>
              <a:rPr lang="pt-BR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pt-BR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ou aos “deuses” das nações vizinhas </a:t>
            </a:r>
            <a:r>
              <a:rPr lang="pt-BR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(Juízes 10:6; Deuteronômio 8:19; 1 Reis 11:33; Salmo 81:9; Jeremias 1:16). </a:t>
            </a:r>
          </a:p>
        </p:txBody>
      </p:sp>
    </p:spTree>
    <p:extLst>
      <p:ext uri="{BB962C8B-B14F-4D97-AF65-F5344CB8AC3E}">
        <p14:creationId xmlns:p14="http://schemas.microsoft.com/office/powerpoint/2010/main" val="3748962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72272CF9-5AB2-45FE-B6DF-5923537B8D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CaixaDeTexto 8">
            <a:extLst>
              <a:ext uri="{FF2B5EF4-FFF2-40B4-BE49-F238E27FC236}">
                <a16:creationId xmlns:a16="http://schemas.microsoft.com/office/drawing/2014/main" id="{C6D68FA0-5047-4EF4-89A5-ABF37C5990CF}"/>
              </a:ext>
            </a:extLst>
          </p:cNvPr>
          <p:cNvSpPr txBox="1"/>
          <p:nvPr/>
        </p:nvSpPr>
        <p:spPr>
          <a:xfrm>
            <a:off x="390391" y="2228671"/>
            <a:ext cx="11411217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O profeta Isaías retratou como essa prática era fútil e desprovida de significado: </a:t>
            </a:r>
            <a:r>
              <a:rPr lang="pt-BR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“esculpe uma imagem e se ajoelha diante dela. Parte da madeira queima para assar o alimento e com o resto faz um deus, uma imagem de escultura; ajoelha-se diante dela, prostra-se e lhe dirige a sua oração” </a:t>
            </a:r>
            <a:r>
              <a:rPr lang="pt-BR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(Isaías 44:14-17). </a:t>
            </a:r>
          </a:p>
        </p:txBody>
      </p:sp>
    </p:spTree>
    <p:extLst>
      <p:ext uri="{BB962C8B-B14F-4D97-AF65-F5344CB8AC3E}">
        <p14:creationId xmlns:p14="http://schemas.microsoft.com/office/powerpoint/2010/main" val="3323588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43CFB8A7-F0EE-4F14-8EC4-FAB7AEBE53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342"/>
            <a:ext cx="12191999" cy="6853658"/>
          </a:xfrm>
          <a:prstGeom prst="rect">
            <a:avLst/>
          </a:prstGeom>
        </p:spPr>
      </p:pic>
      <p:pic>
        <p:nvPicPr>
          <p:cNvPr id="25" name="Imagem 24">
            <a:extLst>
              <a:ext uri="{FF2B5EF4-FFF2-40B4-BE49-F238E27FC236}">
                <a16:creationId xmlns:a16="http://schemas.microsoft.com/office/drawing/2014/main" id="{3F0A414D-5B0F-4CA6-922A-B327943B5A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3966" y="4918018"/>
            <a:ext cx="2658034" cy="1935641"/>
          </a:xfrm>
          <a:prstGeom prst="rect">
            <a:avLst/>
          </a:prstGeom>
        </p:spPr>
      </p:pic>
      <p:pic>
        <p:nvPicPr>
          <p:cNvPr id="27" name="Imagem 26">
            <a:extLst>
              <a:ext uri="{FF2B5EF4-FFF2-40B4-BE49-F238E27FC236}">
                <a16:creationId xmlns:a16="http://schemas.microsoft.com/office/drawing/2014/main" id="{DFEADBAA-C7F6-4915-A9C2-065495097F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8788" y="228600"/>
            <a:ext cx="1512812" cy="1102659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F94D6D9D-FC2A-45BD-B686-A08D718FE590}"/>
              </a:ext>
            </a:extLst>
          </p:cNvPr>
          <p:cNvSpPr txBox="1"/>
          <p:nvPr/>
        </p:nvSpPr>
        <p:spPr>
          <a:xfrm>
            <a:off x="2808193" y="658905"/>
            <a:ext cx="6575613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6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CONFLITO DE ADORAÇÃO </a:t>
            </a:r>
          </a:p>
        </p:txBody>
      </p:sp>
    </p:spTree>
    <p:extLst>
      <p:ext uri="{BB962C8B-B14F-4D97-AF65-F5344CB8AC3E}">
        <p14:creationId xmlns:p14="http://schemas.microsoft.com/office/powerpoint/2010/main" val="20518548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90348340-5FA4-406B-88A5-2E3F3384B7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12192000" cy="6853659"/>
          </a:xfrm>
          <a:prstGeom prst="rect">
            <a:avLst/>
          </a:prstGeom>
        </p:spPr>
      </p:pic>
      <p:pic>
        <p:nvPicPr>
          <p:cNvPr id="25" name="Imagem 24">
            <a:extLst>
              <a:ext uri="{FF2B5EF4-FFF2-40B4-BE49-F238E27FC236}">
                <a16:creationId xmlns:a16="http://schemas.microsoft.com/office/drawing/2014/main" id="{3F0A414D-5B0F-4CA6-922A-B327943B5A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3966" y="4918018"/>
            <a:ext cx="2658034" cy="1935641"/>
          </a:xfrm>
          <a:prstGeom prst="rect">
            <a:avLst/>
          </a:prstGeom>
        </p:spPr>
      </p:pic>
      <p:pic>
        <p:nvPicPr>
          <p:cNvPr id="27" name="Imagem 26">
            <a:extLst>
              <a:ext uri="{FF2B5EF4-FFF2-40B4-BE49-F238E27FC236}">
                <a16:creationId xmlns:a16="http://schemas.microsoft.com/office/drawing/2014/main" id="{DFEADBAA-C7F6-4915-A9C2-065495097F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8788" y="228600"/>
            <a:ext cx="1512812" cy="1102659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57BA5718-02AD-4937-88D6-022C7E031E28}"/>
              </a:ext>
            </a:extLst>
          </p:cNvPr>
          <p:cNvSpPr txBox="1"/>
          <p:nvPr/>
        </p:nvSpPr>
        <p:spPr>
          <a:xfrm>
            <a:off x="672352" y="3533022"/>
            <a:ext cx="10847295" cy="1384995"/>
          </a:xfrm>
          <a:prstGeom prst="rect">
            <a:avLst/>
          </a:prstGeom>
          <a:solidFill>
            <a:schemeClr val="tx1">
              <a:alpha val="65000"/>
            </a:schemeClr>
          </a:solidFill>
          <a:ln w="5715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Tudo aquilo que toma o lugar de Deus na sua vida é falsa adoração e, não importa o que seja, nada pode salvá-lo, nem o dinheiro, nem o poder; cedo ou tarde voltaremos ao pó, de onde viemos.</a:t>
            </a:r>
            <a:endParaRPr lang="pt-BR" sz="30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90016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72272CF9-5AB2-45FE-B6DF-5923537B8D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CaixaDeTexto 8">
            <a:extLst>
              <a:ext uri="{FF2B5EF4-FFF2-40B4-BE49-F238E27FC236}">
                <a16:creationId xmlns:a16="http://schemas.microsoft.com/office/drawing/2014/main" id="{C6D68FA0-5047-4EF4-89A5-ABF37C5990CF}"/>
              </a:ext>
            </a:extLst>
          </p:cNvPr>
          <p:cNvSpPr txBox="1"/>
          <p:nvPr/>
        </p:nvSpPr>
        <p:spPr>
          <a:xfrm>
            <a:off x="390391" y="2228671"/>
            <a:ext cx="11411217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Nossa única esperança e salvação se encontram no Senhor e em Seu “evangelho eterno”.  </a:t>
            </a:r>
            <a:r>
              <a:rPr lang="pt-BR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Somente Deus merece ser adorado. </a:t>
            </a:r>
            <a:r>
              <a:rPr lang="pt-BR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Fama, sexo, poder, ciência, tecnologia, o eu, nenhum desses ídolos tem poder para nos salvar mais do que um pedaço de madeira ou uma foto na parede. </a:t>
            </a:r>
          </a:p>
        </p:txBody>
      </p:sp>
    </p:spTree>
    <p:extLst>
      <p:ext uri="{BB962C8B-B14F-4D97-AF65-F5344CB8AC3E}">
        <p14:creationId xmlns:p14="http://schemas.microsoft.com/office/powerpoint/2010/main" val="1116447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1E604A38-DF4A-497C-957B-C3AE0927F1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95"/>
            <a:ext cx="12191999" cy="6855153"/>
          </a:xfrm>
          <a:prstGeom prst="rect">
            <a:avLst/>
          </a:prstGeom>
        </p:spPr>
      </p:pic>
      <p:pic>
        <p:nvPicPr>
          <p:cNvPr id="25" name="Imagem 24">
            <a:extLst>
              <a:ext uri="{FF2B5EF4-FFF2-40B4-BE49-F238E27FC236}">
                <a16:creationId xmlns:a16="http://schemas.microsoft.com/office/drawing/2014/main" id="{3F0A414D-5B0F-4CA6-922A-B327943B5A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3966" y="4918018"/>
            <a:ext cx="2658034" cy="1935641"/>
          </a:xfrm>
          <a:prstGeom prst="rect">
            <a:avLst/>
          </a:prstGeom>
        </p:spPr>
      </p:pic>
      <p:pic>
        <p:nvPicPr>
          <p:cNvPr id="27" name="Imagem 26">
            <a:extLst>
              <a:ext uri="{FF2B5EF4-FFF2-40B4-BE49-F238E27FC236}">
                <a16:creationId xmlns:a16="http://schemas.microsoft.com/office/drawing/2014/main" id="{DFEADBAA-C7F6-4915-A9C2-065495097F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8788" y="228600"/>
            <a:ext cx="1512812" cy="1102659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57BA5718-02AD-4937-88D6-022C7E031E28}"/>
              </a:ext>
            </a:extLst>
          </p:cNvPr>
          <p:cNvSpPr txBox="1"/>
          <p:nvPr/>
        </p:nvSpPr>
        <p:spPr>
          <a:xfrm>
            <a:off x="672351" y="3586810"/>
            <a:ext cx="10847295" cy="1815882"/>
          </a:xfrm>
          <a:prstGeom prst="rect">
            <a:avLst/>
          </a:prstGeom>
          <a:solidFill>
            <a:schemeClr val="tx1">
              <a:alpha val="65000"/>
            </a:schemeClr>
          </a:solidFill>
          <a:ln w="5715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 experiência de </a:t>
            </a:r>
            <a:r>
              <a:rPr lang="pt-BR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Sadraque</a:t>
            </a:r>
            <a:r>
              <a:rPr lang="pt-BR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</a:t>
            </a:r>
            <a:r>
              <a:rPr lang="pt-BR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Mesaque</a:t>
            </a:r>
            <a:r>
              <a:rPr lang="pt-BR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e </a:t>
            </a:r>
            <a:r>
              <a:rPr lang="pt-BR" sz="28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Abede</a:t>
            </a:r>
            <a:r>
              <a:rPr lang="pt-BR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-Nego, em sua recusa em adorar a estátua, está diretamente ligada às três mensagens angélicas. Em </a:t>
            </a:r>
            <a:r>
              <a:rPr lang="pt-BR" sz="2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Daniel 3</a:t>
            </a:r>
            <a:r>
              <a:rPr lang="pt-BR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a expressão “adorem a imagem de ouro” ocorre seis vezes </a:t>
            </a:r>
            <a:r>
              <a:rPr lang="pt-BR" sz="2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(versos 5, 7, 10, 12, 14, 18).</a:t>
            </a:r>
            <a:endParaRPr lang="pt-BR" sz="3000" b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518014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7B5F1242-8986-4725-ADA9-642F972EDD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CaixaDeTexto 8">
            <a:extLst>
              <a:ext uri="{FF2B5EF4-FFF2-40B4-BE49-F238E27FC236}">
                <a16:creationId xmlns:a16="http://schemas.microsoft.com/office/drawing/2014/main" id="{C6D68FA0-5047-4EF4-89A5-ABF37C5990CF}"/>
              </a:ext>
            </a:extLst>
          </p:cNvPr>
          <p:cNvSpPr txBox="1"/>
          <p:nvPr/>
        </p:nvSpPr>
        <p:spPr>
          <a:xfrm>
            <a:off x="390391" y="2459504"/>
            <a:ext cx="11411217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30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Apocalipse 13:15 adverte quanto a um tempo de perseguição e ameaças de morte para adorar “a imagem” </a:t>
            </a:r>
            <a:r>
              <a:rPr lang="pt-BR" sz="30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(Apocalipse 13:15).  </a:t>
            </a:r>
            <a:r>
              <a:rPr lang="pt-BR" sz="30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Assim como em </a:t>
            </a:r>
            <a:r>
              <a:rPr lang="pt-BR" sz="30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Daniel 3</a:t>
            </a:r>
            <a:r>
              <a:rPr lang="pt-BR" sz="30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, a questão da adoração e de quem adoraremos ganha relevância especial. </a:t>
            </a:r>
          </a:p>
        </p:txBody>
      </p:sp>
    </p:spTree>
    <p:extLst>
      <p:ext uri="{BB962C8B-B14F-4D97-AF65-F5344CB8AC3E}">
        <p14:creationId xmlns:p14="http://schemas.microsoft.com/office/powerpoint/2010/main" val="1177129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7B5F1242-8986-4725-ADA9-642F972EDD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CaixaDeTexto 8">
            <a:extLst>
              <a:ext uri="{FF2B5EF4-FFF2-40B4-BE49-F238E27FC236}">
                <a16:creationId xmlns:a16="http://schemas.microsoft.com/office/drawing/2014/main" id="{C6D68FA0-5047-4EF4-89A5-ABF37C5990CF}"/>
              </a:ext>
            </a:extLst>
          </p:cNvPr>
          <p:cNvSpPr txBox="1"/>
          <p:nvPr/>
        </p:nvSpPr>
        <p:spPr>
          <a:xfrm>
            <a:off x="1065785" y="2459504"/>
            <a:ext cx="10060429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30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A terceira mensagem angélica usa o vocabulário de Daniel 3 quando adverte contra a adoração da falsa “imagem” </a:t>
            </a:r>
            <a:r>
              <a:rPr lang="pt-BR" sz="30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(Apocalipse 14:9, 11)</a:t>
            </a:r>
            <a:r>
              <a:rPr lang="pt-BR" sz="30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,</a:t>
            </a:r>
            <a:r>
              <a:rPr lang="pt-BR" sz="30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pt-BR" sz="30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que aparece pela primeira vez em Apocalipse 13.</a:t>
            </a:r>
          </a:p>
        </p:txBody>
      </p:sp>
    </p:spTree>
    <p:extLst>
      <p:ext uri="{BB962C8B-B14F-4D97-AF65-F5344CB8AC3E}">
        <p14:creationId xmlns:p14="http://schemas.microsoft.com/office/powerpoint/2010/main" val="3229339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7B5F1242-8986-4725-ADA9-642F972EDD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CaixaDeTexto 8">
            <a:extLst>
              <a:ext uri="{FF2B5EF4-FFF2-40B4-BE49-F238E27FC236}">
                <a16:creationId xmlns:a16="http://schemas.microsoft.com/office/drawing/2014/main" id="{C6D68FA0-5047-4EF4-89A5-ABF37C5990CF}"/>
              </a:ext>
            </a:extLst>
          </p:cNvPr>
          <p:cNvSpPr txBox="1"/>
          <p:nvPr/>
        </p:nvSpPr>
        <p:spPr>
          <a:xfrm>
            <a:off x="390391" y="2228671"/>
            <a:ext cx="11411217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Apocalipse 13:15 adverte quanto a um tempo de perseguição e ameaças de morte para adorar “a imagem” </a:t>
            </a:r>
            <a:r>
              <a:rPr lang="pt-BR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(Apocalipse 13:15).  </a:t>
            </a:r>
            <a:r>
              <a:rPr lang="pt-BR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Assim como em </a:t>
            </a:r>
            <a:r>
              <a:rPr lang="pt-BR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Daniel 3</a:t>
            </a:r>
            <a:r>
              <a:rPr lang="pt-BR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, a questão da adoração e de quem adoraremos ganha relevância especial. </a:t>
            </a:r>
          </a:p>
        </p:txBody>
      </p:sp>
    </p:spTree>
    <p:extLst>
      <p:ext uri="{BB962C8B-B14F-4D97-AF65-F5344CB8AC3E}">
        <p14:creationId xmlns:p14="http://schemas.microsoft.com/office/powerpoint/2010/main" val="4289298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7B5F1242-8986-4725-ADA9-642F972EDD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CaixaDeTexto 8">
            <a:extLst>
              <a:ext uri="{FF2B5EF4-FFF2-40B4-BE49-F238E27FC236}">
                <a16:creationId xmlns:a16="http://schemas.microsoft.com/office/drawing/2014/main" id="{C6D68FA0-5047-4EF4-89A5-ABF37C5990CF}"/>
              </a:ext>
            </a:extLst>
          </p:cNvPr>
          <p:cNvSpPr txBox="1"/>
          <p:nvPr/>
        </p:nvSpPr>
        <p:spPr>
          <a:xfrm>
            <a:off x="634466" y="1997839"/>
            <a:ext cx="10923067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30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A primeira mensagem angélica começa com o “evangelho eterno”, as boas-novas de Jesus, nosso Criador e Redentor, cuja justiça nos dá esperança na hora de Seu juízo, e nos conclama a temer, dar glória e adorar Aquele “que fez o céu, a terra, o mar e as fontes das águas” e estabeleceu, no Éden, o sétimo dia como memorial dessa criação.</a:t>
            </a:r>
          </a:p>
        </p:txBody>
      </p:sp>
    </p:spTree>
    <p:extLst>
      <p:ext uri="{BB962C8B-B14F-4D97-AF65-F5344CB8AC3E}">
        <p14:creationId xmlns:p14="http://schemas.microsoft.com/office/powerpoint/2010/main" val="302428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m 10">
            <a:extLst>
              <a:ext uri="{FF2B5EF4-FFF2-40B4-BE49-F238E27FC236}">
                <a16:creationId xmlns:a16="http://schemas.microsoft.com/office/drawing/2014/main" id="{7269A3CB-33BF-457A-98AB-1AD33219A0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42"/>
            <a:ext cx="12193976" cy="6853658"/>
          </a:xfrm>
          <a:prstGeom prst="rect">
            <a:avLst/>
          </a:prstGeom>
        </p:spPr>
      </p:pic>
      <p:pic>
        <p:nvPicPr>
          <p:cNvPr id="25" name="Imagem 24">
            <a:extLst>
              <a:ext uri="{FF2B5EF4-FFF2-40B4-BE49-F238E27FC236}">
                <a16:creationId xmlns:a16="http://schemas.microsoft.com/office/drawing/2014/main" id="{3F0A414D-5B0F-4CA6-922A-B327943B5A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3966" y="4918018"/>
            <a:ext cx="2658034" cy="1935641"/>
          </a:xfrm>
          <a:prstGeom prst="rect">
            <a:avLst/>
          </a:prstGeom>
        </p:spPr>
      </p:pic>
      <p:pic>
        <p:nvPicPr>
          <p:cNvPr id="27" name="Imagem 26">
            <a:extLst>
              <a:ext uri="{FF2B5EF4-FFF2-40B4-BE49-F238E27FC236}">
                <a16:creationId xmlns:a16="http://schemas.microsoft.com/office/drawing/2014/main" id="{DFEADBAA-C7F6-4915-A9C2-065495097F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8788" y="228600"/>
            <a:ext cx="1512812" cy="1102659"/>
          </a:xfrm>
          <a:prstGeom prst="rect">
            <a:avLst/>
          </a:prstGeom>
        </p:spPr>
      </p:pic>
      <p:sp>
        <p:nvSpPr>
          <p:cNvPr id="13" name="CaixaDeTexto 12">
            <a:extLst>
              <a:ext uri="{FF2B5EF4-FFF2-40B4-BE49-F238E27FC236}">
                <a16:creationId xmlns:a16="http://schemas.microsoft.com/office/drawing/2014/main" id="{C345FBB7-F9F9-4B0E-8FCA-A946ACB08BC2}"/>
              </a:ext>
            </a:extLst>
          </p:cNvPr>
          <p:cNvSpPr txBox="1"/>
          <p:nvPr/>
        </p:nvSpPr>
        <p:spPr>
          <a:xfrm>
            <a:off x="4108175" y="3976526"/>
            <a:ext cx="49563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7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O CRIADOR</a:t>
            </a:r>
            <a:endParaRPr lang="pt-BR" sz="8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16" name="CaixaDeTexto 15">
            <a:extLst>
              <a:ext uri="{FF2B5EF4-FFF2-40B4-BE49-F238E27FC236}">
                <a16:creationId xmlns:a16="http://schemas.microsoft.com/office/drawing/2014/main" id="{99E1C8BA-C2A0-41C9-A63C-1254685AD928}"/>
              </a:ext>
            </a:extLst>
          </p:cNvPr>
          <p:cNvSpPr txBox="1"/>
          <p:nvPr/>
        </p:nvSpPr>
        <p:spPr>
          <a:xfrm>
            <a:off x="3094893" y="2235144"/>
            <a:ext cx="5317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A BESTA E SUA IMAGEM</a:t>
            </a:r>
          </a:p>
        </p:txBody>
      </p:sp>
      <p:sp>
        <p:nvSpPr>
          <p:cNvPr id="17" name="CaixaDeTexto 16">
            <a:extLst>
              <a:ext uri="{FF2B5EF4-FFF2-40B4-BE49-F238E27FC236}">
                <a16:creationId xmlns:a16="http://schemas.microsoft.com/office/drawing/2014/main" id="{B7230E56-DDE2-41F6-B2D1-D5BB5E6DD5B7}"/>
              </a:ext>
            </a:extLst>
          </p:cNvPr>
          <p:cNvSpPr txBox="1"/>
          <p:nvPr/>
        </p:nvSpPr>
        <p:spPr>
          <a:xfrm>
            <a:off x="728138" y="283733"/>
            <a:ext cx="9528274" cy="1292662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pt-BR" sz="2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O convite para adorar o Criador se torna mais evidente na mensagem do terceiro anjo quanto à adoração da “imagem”, em que envolverá o mundo inteiro no dilema:</a:t>
            </a:r>
          </a:p>
        </p:txBody>
      </p:sp>
    </p:spTree>
    <p:extLst>
      <p:ext uri="{BB962C8B-B14F-4D97-AF65-F5344CB8AC3E}">
        <p14:creationId xmlns:p14="http://schemas.microsoft.com/office/powerpoint/2010/main" val="3744245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BCD0894F-D897-472C-BBDC-B2DA813752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5" name="Imagem 24">
            <a:extLst>
              <a:ext uri="{FF2B5EF4-FFF2-40B4-BE49-F238E27FC236}">
                <a16:creationId xmlns:a16="http://schemas.microsoft.com/office/drawing/2014/main" id="{3F0A414D-5B0F-4CA6-922A-B327943B5A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3966" y="4918018"/>
            <a:ext cx="2658034" cy="1935641"/>
          </a:xfrm>
          <a:prstGeom prst="rect">
            <a:avLst/>
          </a:prstGeom>
        </p:spPr>
      </p:pic>
      <p:pic>
        <p:nvPicPr>
          <p:cNvPr id="27" name="Imagem 26">
            <a:extLst>
              <a:ext uri="{FF2B5EF4-FFF2-40B4-BE49-F238E27FC236}">
                <a16:creationId xmlns:a16="http://schemas.microsoft.com/office/drawing/2014/main" id="{DFEADBAA-C7F6-4915-A9C2-065495097F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8788" y="228600"/>
            <a:ext cx="1512812" cy="1102659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57BA5718-02AD-4937-88D6-022C7E031E28}"/>
              </a:ext>
            </a:extLst>
          </p:cNvPr>
          <p:cNvSpPr txBox="1"/>
          <p:nvPr/>
        </p:nvSpPr>
        <p:spPr>
          <a:xfrm>
            <a:off x="717176" y="2367171"/>
            <a:ext cx="10757647" cy="1846659"/>
          </a:xfrm>
          <a:prstGeom prst="rect">
            <a:avLst/>
          </a:prstGeom>
          <a:solidFill>
            <a:schemeClr val="tx1">
              <a:alpha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O conflito cósmico, a queda e a condição pecadora do ser humano, a morte de Jesus, o evangelho eterno e o juízo só fazem sentido se Deus criou nosso mundo. Por isso a Bíblia ensina: </a:t>
            </a:r>
          </a:p>
          <a:p>
            <a:pPr algn="ctr"/>
            <a:r>
              <a:rPr lang="pt-BR" sz="2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“No princípio, Deus criou os céus e a terra” (Gênesis 1:1).</a:t>
            </a:r>
            <a:r>
              <a:rPr lang="pt-BR" sz="3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6103098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6AABA246-F28B-43E0-B1D6-41F5F75DCD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5" name="Imagem 24">
            <a:extLst>
              <a:ext uri="{FF2B5EF4-FFF2-40B4-BE49-F238E27FC236}">
                <a16:creationId xmlns:a16="http://schemas.microsoft.com/office/drawing/2014/main" id="{3F0A414D-5B0F-4CA6-922A-B327943B5A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3966" y="4918018"/>
            <a:ext cx="2658034" cy="1935641"/>
          </a:xfrm>
          <a:prstGeom prst="rect">
            <a:avLst/>
          </a:prstGeom>
        </p:spPr>
      </p:pic>
      <p:pic>
        <p:nvPicPr>
          <p:cNvPr id="27" name="Imagem 26">
            <a:extLst>
              <a:ext uri="{FF2B5EF4-FFF2-40B4-BE49-F238E27FC236}">
                <a16:creationId xmlns:a16="http://schemas.microsoft.com/office/drawing/2014/main" id="{DFEADBAA-C7F6-4915-A9C2-065495097F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8788" y="228600"/>
            <a:ext cx="1512812" cy="1102659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57BA5718-02AD-4937-88D6-022C7E031E28}"/>
              </a:ext>
            </a:extLst>
          </p:cNvPr>
          <p:cNvSpPr txBox="1"/>
          <p:nvPr/>
        </p:nvSpPr>
        <p:spPr>
          <a:xfrm>
            <a:off x="717176" y="2505670"/>
            <a:ext cx="10757647" cy="1846659"/>
          </a:xfrm>
          <a:prstGeom prst="rect">
            <a:avLst/>
          </a:prstGeom>
          <a:solidFill>
            <a:schemeClr val="tx1">
              <a:alpha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Contrariando a ideia moderna de que a vida surgiu sem premeditação, intenção ou propósito, ou seja, do acaso, a Bíblia começa com o que deveria ser uma verdade óbvia: a vida, em toda sua beleza e surpreendente complexidade, foi criada por Deus!</a:t>
            </a:r>
            <a:endParaRPr lang="pt-BR" sz="30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02752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9D0E9D86-DB8B-4990-B876-FA331C0433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9507CB8A-64C7-4EAF-8EB9-2564D3F7A66C}"/>
              </a:ext>
            </a:extLst>
          </p:cNvPr>
          <p:cNvSpPr txBox="1"/>
          <p:nvPr/>
        </p:nvSpPr>
        <p:spPr>
          <a:xfrm>
            <a:off x="618978" y="1227928"/>
            <a:ext cx="10954043" cy="40677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sz="25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As mensagens dos três anjos são especificamente para os últimos dias, mas também apontam aos dias da criação da Terra: “adorem Aquele que fez o céu, a terra, o mar e as fontes das águas” </a:t>
            </a:r>
            <a:r>
              <a:rPr lang="pt-BR" sz="25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(Apocalipse 14:7), </a:t>
            </a:r>
            <a:r>
              <a:rPr lang="pt-BR" sz="25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e também remetem ao quarto mandamento: “Lembre-se do dia de sábado, para o santificar...porque em seis dias o SENHOR fez os céus e a terra, o mar e tudo o que neles há e, ao sétimo dia, descansou; por isso o SENHOR abençoou o dia de sábado e o santificou” </a:t>
            </a:r>
            <a:r>
              <a:rPr lang="pt-BR" sz="25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(Êxodo 20:8-11). </a:t>
            </a:r>
          </a:p>
        </p:txBody>
      </p:sp>
    </p:spTree>
    <p:extLst>
      <p:ext uri="{BB962C8B-B14F-4D97-AF65-F5344CB8AC3E}">
        <p14:creationId xmlns:p14="http://schemas.microsoft.com/office/powerpoint/2010/main" val="9648343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9D0E9D86-DB8B-4990-B876-FA331C0433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9507CB8A-64C7-4EAF-8EB9-2564D3F7A66C}"/>
              </a:ext>
            </a:extLst>
          </p:cNvPr>
          <p:cNvSpPr txBox="1"/>
          <p:nvPr/>
        </p:nvSpPr>
        <p:spPr>
          <a:xfrm>
            <a:off x="618978" y="2613392"/>
            <a:ext cx="10954043" cy="23365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sz="25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pt-BR" sz="25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“E Deus abençoou o sétimo dia e o santificou; porque nele descansou de toda a obra que, como Criador, tinha feito” </a:t>
            </a:r>
            <a:r>
              <a:rPr lang="pt-BR" sz="25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(Gênesis 2:3). </a:t>
            </a:r>
            <a:r>
              <a:rPr lang="pt-BR" sz="25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O primeiro anjo </a:t>
            </a:r>
            <a:r>
              <a:rPr lang="pt-BR" sz="25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(Apocalipse 14:6)</a:t>
            </a:r>
            <a:r>
              <a:rPr lang="pt-BR" sz="25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 nos leva ao quarto mandamento </a:t>
            </a:r>
            <a:r>
              <a:rPr lang="pt-BR" sz="25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(Êxodo 20:8-11), </a:t>
            </a:r>
            <a:r>
              <a:rPr lang="pt-BR" sz="25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o qual nos conduz aos seis dias da criação </a:t>
            </a:r>
            <a:r>
              <a:rPr lang="pt-BR" sz="25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(Gênesis 1 e 2).</a:t>
            </a:r>
          </a:p>
        </p:txBody>
      </p:sp>
    </p:spTree>
    <p:extLst>
      <p:ext uri="{BB962C8B-B14F-4D97-AF65-F5344CB8AC3E}">
        <p14:creationId xmlns:p14="http://schemas.microsoft.com/office/powerpoint/2010/main" val="12713371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9D0E9D86-DB8B-4990-B876-FA331C0433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9507CB8A-64C7-4EAF-8EB9-2564D3F7A66C}"/>
              </a:ext>
            </a:extLst>
          </p:cNvPr>
          <p:cNvSpPr txBox="1"/>
          <p:nvPr/>
        </p:nvSpPr>
        <p:spPr>
          <a:xfrm>
            <a:off x="518160" y="2030297"/>
            <a:ext cx="11155680" cy="23365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sz="25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Quando Deus abençoou, santificou e descansou no sétimo dia, somente Adão e Eva existiam. Não havia judeus. O povo judeu surgiu milhares de anos depois, após Abraão </a:t>
            </a:r>
            <a:r>
              <a:rPr lang="pt-BR" sz="25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(cf. Gênesis 29:35). </a:t>
            </a:r>
            <a:r>
              <a:rPr lang="pt-BR" sz="25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Inclusive, a palavra “judeu” é usada pela primeira vez em </a:t>
            </a:r>
            <a:r>
              <a:rPr lang="pt-BR" sz="25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2 Reis 16:6 </a:t>
            </a:r>
            <a:r>
              <a:rPr lang="pt-BR" sz="25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e em </a:t>
            </a:r>
            <a:r>
              <a:rPr lang="pt-BR" sz="25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2 Reis 25:25</a:t>
            </a:r>
            <a:r>
              <a:rPr lang="pt-BR" sz="25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, no VIII e VI séculos a.C.</a:t>
            </a:r>
            <a:endParaRPr lang="pt-BR" sz="25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46814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439CB513-700D-4B65-9349-F25DB2254F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-4341"/>
            <a:ext cx="6096000" cy="6858000"/>
          </a:xfrm>
          <a:prstGeom prst="rect">
            <a:avLst/>
          </a:prstGeom>
        </p:spPr>
      </p:pic>
      <p:pic>
        <p:nvPicPr>
          <p:cNvPr id="25" name="Imagem 24">
            <a:extLst>
              <a:ext uri="{FF2B5EF4-FFF2-40B4-BE49-F238E27FC236}">
                <a16:creationId xmlns:a16="http://schemas.microsoft.com/office/drawing/2014/main" id="{3F0A414D-5B0F-4CA6-922A-B327943B5A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3966" y="4918018"/>
            <a:ext cx="2658034" cy="1935641"/>
          </a:xfrm>
          <a:prstGeom prst="rect">
            <a:avLst/>
          </a:prstGeom>
        </p:spPr>
      </p:pic>
      <p:pic>
        <p:nvPicPr>
          <p:cNvPr id="27" name="Imagem 26">
            <a:extLst>
              <a:ext uri="{FF2B5EF4-FFF2-40B4-BE49-F238E27FC236}">
                <a16:creationId xmlns:a16="http://schemas.microsoft.com/office/drawing/2014/main" id="{DFEADBAA-C7F6-4915-A9C2-065495097F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8788" y="228600"/>
            <a:ext cx="1512812" cy="1102659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57BA5718-02AD-4937-88D6-022C7E031E28}"/>
              </a:ext>
            </a:extLst>
          </p:cNvPr>
          <p:cNvSpPr txBox="1"/>
          <p:nvPr/>
        </p:nvSpPr>
        <p:spPr>
          <a:xfrm>
            <a:off x="492094" y="1439500"/>
            <a:ext cx="5022442" cy="3970318"/>
          </a:xfrm>
          <a:prstGeom prst="rect">
            <a:avLst/>
          </a:prstGeom>
          <a:solidFill>
            <a:schemeClr val="tx1">
              <a:alpha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Descansar no sétimo dia e santificar o sábado não é exclusividade dos judeus e nem se originou com eles, nem a partir deles. Fazendo uma analogia: a maçã, logotipo dos produtos da Apple, não começou com Steve Jobs </a:t>
            </a:r>
            <a:endParaRPr lang="pt-BR" sz="30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82355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lipse 9">
            <a:extLst>
              <a:ext uri="{FF2B5EF4-FFF2-40B4-BE49-F238E27FC236}">
                <a16:creationId xmlns:a16="http://schemas.microsoft.com/office/drawing/2014/main" id="{82B0359D-CDFC-47B1-959C-BEB6681D795B}"/>
              </a:ext>
            </a:extLst>
          </p:cNvPr>
          <p:cNvSpPr/>
          <p:nvPr/>
        </p:nvSpPr>
        <p:spPr>
          <a:xfrm>
            <a:off x="3587262" y="179312"/>
            <a:ext cx="4754880" cy="4392687"/>
          </a:xfrm>
          <a:prstGeom prst="ellipse">
            <a:avLst/>
          </a:prstGeom>
          <a:gradFill>
            <a:gsLst>
              <a:gs pos="14000">
                <a:srgbClr val="FFFF00"/>
              </a:gs>
              <a:gs pos="100000">
                <a:schemeClr val="accent4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25" name="Imagem 24">
            <a:extLst>
              <a:ext uri="{FF2B5EF4-FFF2-40B4-BE49-F238E27FC236}">
                <a16:creationId xmlns:a16="http://schemas.microsoft.com/office/drawing/2014/main" id="{3F0A414D-5B0F-4CA6-922A-B327943B5A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3966" y="4918018"/>
            <a:ext cx="2658034" cy="1935641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57BA5718-02AD-4937-88D6-022C7E031E28}"/>
              </a:ext>
            </a:extLst>
          </p:cNvPr>
          <p:cNvSpPr txBox="1"/>
          <p:nvPr/>
        </p:nvSpPr>
        <p:spPr>
          <a:xfrm>
            <a:off x="3896751" y="1144548"/>
            <a:ext cx="4135901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2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A doutrina da criação aparece ao longo de toda a Bíblia, tanto no Antigo quanto no </a:t>
            </a:r>
            <a:r>
              <a:rPr lang="pt-BR" sz="220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Novo Testamento, </a:t>
            </a:r>
            <a:r>
              <a:rPr lang="pt-BR" sz="22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e é fundamental para todas as outras doutrinas, pois todos os ensinos bíblicos têm conexão com a criação. </a:t>
            </a: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E201A7AB-624B-42F5-AC19-E41E2A6741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04470">
            <a:off x="124865" y="3227998"/>
            <a:ext cx="10344443" cy="4687326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12ECDA18-9FF8-4C8D-BC64-8711593E460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9058" y="179312"/>
            <a:ext cx="1551435" cy="1130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8640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8" grpId="0"/>
    </p:bld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F9EA5E59716CA04482326D7D6394CBC5" ma:contentTypeVersion="13" ma:contentTypeDescription="Crie um novo documento." ma:contentTypeScope="" ma:versionID="e87b4e1636177a06e8b771d3d213db63">
  <xsd:schema xmlns:xsd="http://www.w3.org/2001/XMLSchema" xmlns:xs="http://www.w3.org/2001/XMLSchema" xmlns:p="http://schemas.microsoft.com/office/2006/metadata/properties" xmlns:ns2="546f6921-c430-45e7-8b30-d6d9b86d8f0f" xmlns:ns3="364167a4-bc77-49ec-93f2-879d4481bae7" targetNamespace="http://schemas.microsoft.com/office/2006/metadata/properties" ma:root="true" ma:fieldsID="40198aa8277ee27e93d59dcc948ed4f1" ns2:_="" ns3:_="">
    <xsd:import namespace="546f6921-c430-45e7-8b30-d6d9b86d8f0f"/>
    <xsd:import namespace="364167a4-bc77-49ec-93f2-879d4481bae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LengthInSecond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46f6921-c430-45e7-8b30-d6d9b86d8f0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19" nillable="true" ma:taxonomy="true" ma:internalName="lcf76f155ced4ddcb4097134ff3c332f" ma:taxonomyFieldName="MediaServiceImageTags" ma:displayName="Marcações de imagem" ma:readOnly="false" ma:fieldId="{5cf76f15-5ced-4ddc-b409-7134ff3c332f}" ma:taxonomyMulti="true" ma:sspId="8e8593b7-542e-4346-9e98-482410f851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64167a4-bc77-49ec-93f2-879d4481bae7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1321966f-2f05-4b4c-8c5f-5864bf1374cb}" ma:internalName="TaxCatchAll" ma:showField="CatchAllData" ma:web="364167a4-bc77-49ec-93f2-879d4481bae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46f6921-c430-45e7-8b30-d6d9b86d8f0f">
      <Terms xmlns="http://schemas.microsoft.com/office/infopath/2007/PartnerControls"/>
    </lcf76f155ced4ddcb4097134ff3c332f>
    <TaxCatchAll xmlns="364167a4-bc77-49ec-93f2-879d4481bae7" xsi:nil="true"/>
    <MediaLengthInSeconds xmlns="546f6921-c430-45e7-8b30-d6d9b86d8f0f" xsi:nil="true"/>
  </documentManagement>
</p:properties>
</file>

<file path=customXml/itemProps1.xml><?xml version="1.0" encoding="utf-8"?>
<ds:datastoreItem xmlns:ds="http://schemas.openxmlformats.org/officeDocument/2006/customXml" ds:itemID="{C22A23B7-C438-4B26-B1FE-4C85404014AE}"/>
</file>

<file path=customXml/itemProps2.xml><?xml version="1.0" encoding="utf-8"?>
<ds:datastoreItem xmlns:ds="http://schemas.openxmlformats.org/officeDocument/2006/customXml" ds:itemID="{7A981457-B53A-4349-BC04-4C1A3DD6D2AD}"/>
</file>

<file path=customXml/itemProps3.xml><?xml version="1.0" encoding="utf-8"?>
<ds:datastoreItem xmlns:ds="http://schemas.openxmlformats.org/officeDocument/2006/customXml" ds:itemID="{950664D5-412E-429D-A17B-2C75E08C1A58}"/>
</file>

<file path=docProps/app.xml><?xml version="1.0" encoding="utf-8"?>
<Properties xmlns="http://schemas.openxmlformats.org/officeDocument/2006/extended-properties" xmlns:vt="http://schemas.openxmlformats.org/officeDocument/2006/docPropsVTypes">
  <TotalTime>377</TotalTime>
  <Words>1429</Words>
  <Application>Microsoft Office PowerPoint</Application>
  <PresentationFormat>Widescreen</PresentationFormat>
  <Paragraphs>33</Paragraphs>
  <Slides>27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27</vt:i4>
      </vt:variant>
    </vt:vector>
  </HeadingPairs>
  <TitlesOfParts>
    <vt:vector size="28" baseType="lpstr"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hlourencosouza@hotmail.com</dc:creator>
  <cp:lastModifiedBy>Márcio y Elizabeth Basso Gomes</cp:lastModifiedBy>
  <cp:revision>6</cp:revision>
  <dcterms:created xsi:type="dcterms:W3CDTF">2022-04-21T04:25:43Z</dcterms:created>
  <dcterms:modified xsi:type="dcterms:W3CDTF">2022-05-10T16:21:38Z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0x010100F9EA5E59716CA04482326D7D6394CBC5</vt:lpwstr>
  </property>
  <property fmtid="{D5CDD505-2E9C-101B-9397-08002B2CF9AE}" pid="3" name="Order">
    <vt:r8>71900</vt:r8>
  </property>
  <property fmtid="{D5CDD505-2E9C-101B-9397-08002B2CF9AE}" pid="4" name="_ExtendedDescription">
    <vt:lpwstr/>
  </property>
  <property fmtid="{D5CDD505-2E9C-101B-9397-08002B2CF9AE}" pid="5" name="TriggerFlowInfo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</Properties>
</file>