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7" r:id="rId3"/>
    <p:sldId id="259" r:id="rId4"/>
    <p:sldId id="260" r:id="rId5"/>
    <p:sldId id="261" r:id="rId6"/>
    <p:sldId id="262" r:id="rId7"/>
    <p:sldId id="278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9" r:id="rId19"/>
    <p:sldId id="274" r:id="rId20"/>
    <p:sldId id="275" r:id="rId21"/>
    <p:sldId id="280" r:id="rId22"/>
    <p:sldId id="281" r:id="rId23"/>
    <p:sldId id="276" r:id="rId24"/>
    <p:sldId id="282" r:id="rId25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C8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9F8241-78E1-4FC3-B9A1-B9093F168E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69920D3-5540-451C-8E4C-819E728BA1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F5D0C4B-E97E-4AAC-8D45-919B250437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F1968-7C50-4D92-BE42-C9AF7FCEE31A}" type="datetimeFigureOut">
              <a:rPr lang="pt-BR" smtClean="0"/>
              <a:t>10/05/2022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468943B-12ED-4CEC-BB97-EC06865066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D000577-C90D-4E7D-8FBD-F6DA640D05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18B5F-DB47-4001-97CF-50E28F60775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32899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70B30F4-5700-492E-9FDF-0A3831BB53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888F0AF-356E-4096-9380-5BB9D36862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D15BFD0-C73B-4BB0-9CD8-9FCFB30DE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F1968-7C50-4D92-BE42-C9AF7FCEE31A}" type="datetimeFigureOut">
              <a:rPr lang="pt-BR" smtClean="0"/>
              <a:t>10/05/2022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1CDF861-CF8A-45C0-BCBC-CE77CD5AF7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73C1DD1-9C98-46A0-A778-9F0396CEC7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18B5F-DB47-4001-97CF-50E28F60775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61074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219BA9F-0839-458D-A57A-5F1FC48066B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6D847AAD-944A-49AC-8EE2-6B392F78C4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93B9B72-C79C-45D8-8FB6-14777D41E5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F1968-7C50-4D92-BE42-C9AF7FCEE31A}" type="datetimeFigureOut">
              <a:rPr lang="pt-BR" smtClean="0"/>
              <a:t>10/05/2022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1778B5A-EF23-4086-8D99-1778863346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D7E43C7-663D-44D0-B9A8-D6C05DDED9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18B5F-DB47-4001-97CF-50E28F60775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98127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78A690-5235-4FCA-83AE-F9AB6358F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8AC7AF5-536C-4EE7-9244-2E7EDDA9A6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52998F1-63F9-43B7-B691-8C552CCA05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F1968-7C50-4D92-BE42-C9AF7FCEE31A}" type="datetimeFigureOut">
              <a:rPr lang="pt-BR" smtClean="0"/>
              <a:t>10/05/2022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246CA88-B944-45DA-967A-48D8AF96B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53106B7-366E-4A02-BAA0-C3923E6DC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18B5F-DB47-4001-97CF-50E28F60775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47962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367C60-1CDD-43B5-9049-4E0A5B26C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6A0C9522-BA0E-4BE4-94DA-8BA0456FDE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7559AA4-BDDE-44C5-9BC1-6CB6CC404C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F1968-7C50-4D92-BE42-C9AF7FCEE31A}" type="datetimeFigureOut">
              <a:rPr lang="pt-BR" smtClean="0"/>
              <a:t>10/05/2022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D02670F-AB68-4A7F-8A0B-EFBF63087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A79971D-6CA4-48FB-875C-6FF8F9D3F0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18B5F-DB47-4001-97CF-50E28F60775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56874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3971D36-F9CB-4EE7-A7EF-BCA6B00633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1643142-71D5-4D97-8949-014635B02E9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FEC4B6A-2A21-4B6F-9387-9C957B0151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31D64C2-F996-4BFC-856D-D13B747B21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F1968-7C50-4D92-BE42-C9AF7FCEE31A}" type="datetimeFigureOut">
              <a:rPr lang="pt-BR" smtClean="0"/>
              <a:t>10/05/2022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C4ABF55-8796-4E1E-9759-D88CF5170D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184715A-C688-47A5-BC09-32DEE00E62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18B5F-DB47-4001-97CF-50E28F60775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69706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691A1C-6697-4BC5-93B0-60F3BB582C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388FC13-1458-46C5-9334-863817C950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AC1AE4C5-9F07-4D8A-B927-FEFF7064F3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4007475C-AD1D-4A93-8FF4-8E0893D8D74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72BF0926-4477-497E-A2DC-ED7102DEAA6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6AA74EBC-5901-49AC-B10E-E733899417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F1968-7C50-4D92-BE42-C9AF7FCEE31A}" type="datetimeFigureOut">
              <a:rPr lang="pt-BR" smtClean="0"/>
              <a:t>10/05/2022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24EED61D-C4A7-44E7-B5A3-A56697422D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875AB00C-D1AC-4D9E-91E7-9289AD896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18B5F-DB47-4001-97CF-50E28F60775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85824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48B13B5-0364-4BF7-926E-8EA81CBBD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988069A1-22E2-4509-AB98-94E749B2A7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F1968-7C50-4D92-BE42-C9AF7FCEE31A}" type="datetimeFigureOut">
              <a:rPr lang="pt-BR" smtClean="0"/>
              <a:t>10/05/2022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3333D2E6-0713-45DC-93C1-D70A1C8064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4E66E44-4DC1-4556-9513-688AD5549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18B5F-DB47-4001-97CF-50E28F60775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21573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6128CB3D-C6EB-4E0B-9CB9-40713C2630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F1968-7C50-4D92-BE42-C9AF7FCEE31A}" type="datetimeFigureOut">
              <a:rPr lang="pt-BR" smtClean="0"/>
              <a:t>10/05/2022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3B34F44E-7611-4150-B349-70F7D7147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8A4810B-980B-4697-B934-EE3A56918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18B5F-DB47-4001-97CF-50E28F60775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59903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C58DBAA-1D09-4342-B429-10C5AC488E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C03E446-2ACE-4D59-838C-65470E83B8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DADFE1FD-52DB-4A67-86EA-5747A98400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BE5F8D8-7C1C-41C8-9AA0-9729517298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F1968-7C50-4D92-BE42-C9AF7FCEE31A}" type="datetimeFigureOut">
              <a:rPr lang="pt-BR" smtClean="0"/>
              <a:t>10/05/2022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EA3D100-2BD0-4F8A-8874-3141F98992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C40346C-1B9A-4ED6-BB8F-2E6EEEC14A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18B5F-DB47-4001-97CF-50E28F60775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28802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5EC56D-9E19-4982-B030-4097939FE2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D277BC32-4C1C-4221-8F41-0B57D14FC60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B32F956A-8A38-4FA3-A145-32143521CC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ACF6113-2188-47C4-BE2A-14FBB9FB3C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F1968-7C50-4D92-BE42-C9AF7FCEE31A}" type="datetimeFigureOut">
              <a:rPr lang="pt-BR" smtClean="0"/>
              <a:t>10/05/2022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DA4A104-1C04-4140-BBF0-AADF8B273B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F04BCDF-E0DB-41E1-B0FB-B399B62CA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218B5F-DB47-4001-97CF-50E28F60775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06714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87913D29-AE52-48AD-9DEC-B54FD7CC7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DD3FFD77-F4FA-49F1-9F46-1678617A04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32F94A8-E2DF-4C81-BCE9-F0383E03CE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F1968-7C50-4D92-BE42-C9AF7FCEE31A}" type="datetimeFigureOut">
              <a:rPr lang="pt-BR" smtClean="0"/>
              <a:t>10/05/2022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EB6BA94-DCE6-485A-9E7D-305228E31A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E7C095F-A8D0-4C2B-92A9-39244EE54B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218B5F-DB47-4001-97CF-50E28F60775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5996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54CC47-E74C-4841-BEC9-88AB57D942E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D84C3B1-DBD6-40D4-8428-FF2C31D7CED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5786DFC2-BA39-43EE-BE5E-ACAD1D1A45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253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>
            <a:extLst>
              <a:ext uri="{FF2B5EF4-FFF2-40B4-BE49-F238E27FC236}">
                <a16:creationId xmlns:a16="http://schemas.microsoft.com/office/drawing/2014/main" id="{4B0480EE-31A5-419D-AC12-D1EBE6FCDB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1999" cy="6850089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3F0A414D-5B0F-4CA6-922A-B327943B5A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966" y="4918018"/>
            <a:ext cx="2658034" cy="1935641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BF8B52AD-FD9B-4CA6-B1CE-E6ADE37117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6800" y="179882"/>
            <a:ext cx="1551435" cy="1130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806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0CBA1646-3711-4552-A473-C442D160A8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8300B8DF-7F22-4F99-AA1B-6D7DD959358B}"/>
              </a:ext>
            </a:extLst>
          </p:cNvPr>
          <p:cNvSpPr txBox="1"/>
          <p:nvPr/>
        </p:nvSpPr>
        <p:spPr>
          <a:xfrm>
            <a:off x="638331" y="2074783"/>
            <a:ext cx="10915338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0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“Quando, pois, o dragão se viu atirado para a terra, perseguiu a mulher que dera à luz o filho varão; e foram dadas à mulher as duas asas da grande águia, para que voasse até ao deserto, ao seu lugar, aí onde é sustentada durante um tempo, tempos e metade de um tempo, fora da vista da serpente”. </a:t>
            </a:r>
          </a:p>
          <a:p>
            <a:pPr algn="r"/>
            <a:r>
              <a:rPr lang="pt-BR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Apocalipse 12:13,14</a:t>
            </a:r>
          </a:p>
        </p:txBody>
      </p:sp>
    </p:spTree>
    <p:extLst>
      <p:ext uri="{BB962C8B-B14F-4D97-AF65-F5344CB8AC3E}">
        <p14:creationId xmlns:p14="http://schemas.microsoft.com/office/powerpoint/2010/main" val="68290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A5BE802-545C-4915-921B-6C516107E7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12192000" cy="6853659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3F0A414D-5B0F-4CA6-922A-B327943B5A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966" y="4918018"/>
            <a:ext cx="2658034" cy="1935641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DFEADBAA-C7F6-4915-A9C2-065495097F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8788" y="228600"/>
            <a:ext cx="1512812" cy="1102659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3CE92D2C-B135-45DF-86C9-E359247B9FD0}"/>
              </a:ext>
            </a:extLst>
          </p:cNvPr>
          <p:cNvSpPr txBox="1"/>
          <p:nvPr/>
        </p:nvSpPr>
        <p:spPr>
          <a:xfrm>
            <a:off x="210400" y="1075417"/>
            <a:ext cx="108953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3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A fuga da mulher para o “deserto” alude ao antigo Israel, que viveu no deserto e foi protegido por Deus dos inimigos e da destruição (cf. Salmo 78:52), mas também à perseguição de Roma à igreja cristã após a ascensão de Jesus.</a:t>
            </a:r>
          </a:p>
        </p:txBody>
      </p:sp>
    </p:spTree>
    <p:extLst>
      <p:ext uri="{BB962C8B-B14F-4D97-AF65-F5344CB8AC3E}">
        <p14:creationId xmlns:p14="http://schemas.microsoft.com/office/powerpoint/2010/main" val="2258362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8C3D603-0449-4F6A-BC06-372E734F38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12192000" cy="6853659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3F0A414D-5B0F-4CA6-922A-B327943B5A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966" y="4918018"/>
            <a:ext cx="2658034" cy="1935641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DFEADBAA-C7F6-4915-A9C2-065495097F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8788" y="228600"/>
            <a:ext cx="1512812" cy="1102659"/>
          </a:xfrm>
          <a:prstGeom prst="rect">
            <a:avLst/>
          </a:prstGeom>
        </p:spPr>
      </p:pic>
      <p:sp>
        <p:nvSpPr>
          <p:cNvPr id="4" name="Elipse 3">
            <a:extLst>
              <a:ext uri="{FF2B5EF4-FFF2-40B4-BE49-F238E27FC236}">
                <a16:creationId xmlns:a16="http://schemas.microsoft.com/office/drawing/2014/main" id="{2B2295E1-6D33-435E-AD78-264CA4AB810D}"/>
              </a:ext>
            </a:extLst>
          </p:cNvPr>
          <p:cNvSpPr/>
          <p:nvPr/>
        </p:nvSpPr>
        <p:spPr>
          <a:xfrm>
            <a:off x="3374036" y="849187"/>
            <a:ext cx="5443927" cy="5159625"/>
          </a:xfrm>
          <a:prstGeom prst="ellipse">
            <a:avLst/>
          </a:prstGeom>
          <a:gradFill flip="none" rotWithShape="1">
            <a:gsLst>
              <a:gs pos="0">
                <a:srgbClr val="BFBC8E">
                  <a:alpha val="7000"/>
                </a:srgbClr>
              </a:gs>
              <a:gs pos="100000">
                <a:srgbClr val="8C856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0595FD58-3FA5-4CBC-9999-56129C1BD43A}"/>
              </a:ext>
            </a:extLst>
          </p:cNvPr>
          <p:cNvSpPr txBox="1"/>
          <p:nvPr/>
        </p:nvSpPr>
        <p:spPr>
          <a:xfrm>
            <a:off x="3687580" y="1841778"/>
            <a:ext cx="481683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pt-BR" sz="250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Cristãos eram jogados aos leões, queimados como tochas vivas no Coliseu, vestidos de peles de animais e arrasados por cães, pregados em cruzes ou entregues às chamas para servir de iluminação noturna após o sol se pôr</a:t>
            </a:r>
          </a:p>
        </p:txBody>
      </p:sp>
    </p:spTree>
    <p:extLst>
      <p:ext uri="{BB962C8B-B14F-4D97-AF65-F5344CB8AC3E}">
        <p14:creationId xmlns:p14="http://schemas.microsoft.com/office/powerpoint/2010/main" val="3541569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7FE15987-4924-4825-BBFE-EE00A0E8ED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3F0A414D-5B0F-4CA6-922A-B327943B5A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966" y="4918018"/>
            <a:ext cx="2658034" cy="1935641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DFEADBAA-C7F6-4915-A9C2-065495097F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8788" y="228600"/>
            <a:ext cx="1512812" cy="1102659"/>
          </a:xfrm>
          <a:prstGeom prst="rect">
            <a:avLst/>
          </a:prstGeom>
        </p:spPr>
      </p:pic>
      <p:sp>
        <p:nvSpPr>
          <p:cNvPr id="7" name="Retângulo 6">
            <a:extLst>
              <a:ext uri="{FF2B5EF4-FFF2-40B4-BE49-F238E27FC236}">
                <a16:creationId xmlns:a16="http://schemas.microsoft.com/office/drawing/2014/main" id="{BD37BC88-68FB-4C2A-A5EC-57470D6F3E04}"/>
              </a:ext>
            </a:extLst>
          </p:cNvPr>
          <p:cNvSpPr/>
          <p:nvPr/>
        </p:nvSpPr>
        <p:spPr>
          <a:xfrm>
            <a:off x="1576465" y="2423424"/>
            <a:ext cx="9039068" cy="2150968"/>
          </a:xfrm>
          <a:prstGeom prst="rect">
            <a:avLst/>
          </a:prstGeom>
          <a:solidFill>
            <a:schemeClr val="dk1">
              <a:alpha val="8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DAFC87DA-D425-40D7-8F29-4EC91A535D4B}"/>
              </a:ext>
            </a:extLst>
          </p:cNvPr>
          <p:cNvSpPr txBox="1"/>
          <p:nvPr/>
        </p:nvSpPr>
        <p:spPr>
          <a:xfrm>
            <a:off x="1576465" y="2490940"/>
            <a:ext cx="9039068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A perseguição continuou aos fiéis por mais de mil anos, tornando-se particularmente atroz no período da Reforma. </a:t>
            </a:r>
          </a:p>
          <a:p>
            <a:pPr algn="just"/>
            <a:r>
              <a:rPr lang="pt-BR" sz="2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A perseguição terminou somente com o domínio da Europa por forças seculares e com a prisão do papa Pio VI, em 1798, pelo general francês Louis-Alexandre </a:t>
            </a:r>
            <a:r>
              <a:rPr lang="pt-BR" sz="25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Berthier</a:t>
            </a:r>
            <a:r>
              <a:rPr lang="pt-BR" sz="2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69067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872FA15-E2A0-4F16-8C14-4EA57A5E90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D8D9707D-F72F-4F26-8CFE-5E41691D1AD7}"/>
              </a:ext>
            </a:extLst>
          </p:cNvPr>
          <p:cNvSpPr txBox="1"/>
          <p:nvPr/>
        </p:nvSpPr>
        <p:spPr>
          <a:xfrm>
            <a:off x="1553980" y="1997839"/>
            <a:ext cx="908403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pt-BR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Usando símbolos, Apocalipse 12 retratou a tentativa de Satanás de destruir a igreja de Deus e, agora, é o momento em que o dragão irado trava guerra com o restante da descendência da mulher, os fiéis que guardam os mandamentos de Deus e têm o testemunho de Jesus” (Ap. 12:17)  </a:t>
            </a:r>
          </a:p>
        </p:txBody>
      </p:sp>
    </p:spTree>
    <p:extLst>
      <p:ext uri="{BB962C8B-B14F-4D97-AF65-F5344CB8AC3E}">
        <p14:creationId xmlns:p14="http://schemas.microsoft.com/office/powerpoint/2010/main" val="1090680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4D61A5C-E185-455D-8E67-DDC4B85EF7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4833"/>
            <a:ext cx="12192000" cy="6858000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9D63500A-997C-423A-BA4B-08393ED3C634}"/>
              </a:ext>
            </a:extLst>
          </p:cNvPr>
          <p:cNvSpPr txBox="1"/>
          <p:nvPr/>
        </p:nvSpPr>
        <p:spPr>
          <a:xfrm>
            <a:off x="1219200" y="1075544"/>
            <a:ext cx="4876800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>
                <a:latin typeface="Roboto" panose="02000000000000000000" pitchFamily="2" charset="0"/>
                <a:ea typeface="Roboto" panose="02000000000000000000" pitchFamily="2" charset="0"/>
              </a:rPr>
              <a:t>EM APOCALIPSE 13</a:t>
            </a:r>
          </a:p>
          <a:p>
            <a:r>
              <a:rPr lang="pt-BR" sz="2500" dirty="0">
                <a:latin typeface="Roboto" panose="02000000000000000000" pitchFamily="2" charset="0"/>
                <a:ea typeface="Roboto" panose="02000000000000000000" pitchFamily="2" charset="0"/>
              </a:rPr>
              <a:t>É POSSÍVEL IDENTIFICAR: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609D892F-B321-421D-9B70-84B452C49E37}"/>
              </a:ext>
            </a:extLst>
          </p:cNvPr>
          <p:cNvSpPr txBox="1"/>
          <p:nvPr/>
        </p:nvSpPr>
        <p:spPr>
          <a:xfrm>
            <a:off x="1219200" y="2414135"/>
            <a:ext cx="7789889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BR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O dragão tentando destruir a Terra (versos 2, 4, 11).</a:t>
            </a:r>
          </a:p>
          <a:p>
            <a:pPr algn="just"/>
            <a:endParaRPr lang="pt-BR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t-BR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Retrata ainda a aclamação de um poder global e outra perseguição futura, em escala mundial, a todos os que não tiverem a marca da besta, ou seja, os que não adorarem a ela e à sua imagem (versos 8, 15-17).</a:t>
            </a:r>
          </a:p>
          <a:p>
            <a:endParaRPr lang="pt-BR" sz="2000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747202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9C980F25-6FCE-4FCD-AE4E-111D850C10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342"/>
            <a:ext cx="12192000" cy="6862341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3F0A414D-5B0F-4CA6-922A-B327943B5A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966" y="4918018"/>
            <a:ext cx="2658034" cy="1935641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DFEADBAA-C7F6-4915-A9C2-065495097F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8788" y="228600"/>
            <a:ext cx="1512812" cy="1102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71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4D61A5C-E185-455D-8E67-DDC4B85EF7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9D63500A-997C-423A-BA4B-08393ED3C634}"/>
              </a:ext>
            </a:extLst>
          </p:cNvPr>
          <p:cNvSpPr txBox="1"/>
          <p:nvPr/>
        </p:nvSpPr>
        <p:spPr>
          <a:xfrm>
            <a:off x="1219199" y="1168310"/>
            <a:ext cx="66923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b="1" dirty="0">
                <a:latin typeface="Roboto" panose="02000000000000000000" pitchFamily="2" charset="0"/>
                <a:ea typeface="Roboto" panose="02000000000000000000" pitchFamily="2" charset="0"/>
              </a:rPr>
              <a:t>AINDA EM APOCALIPSE 13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609D892F-B321-421D-9B70-84B452C49E37}"/>
              </a:ext>
            </a:extLst>
          </p:cNvPr>
          <p:cNvSpPr txBox="1"/>
          <p:nvPr/>
        </p:nvSpPr>
        <p:spPr>
          <a:xfrm>
            <a:off x="1219199" y="2480397"/>
            <a:ext cx="7789889" cy="3485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2000" dirty="0">
                <a:latin typeface="Roboto" panose="02000000000000000000" pitchFamily="2" charset="0"/>
                <a:ea typeface="Roboto" panose="02000000000000000000" pitchFamily="2" charset="0"/>
              </a:rPr>
              <a:t>A</a:t>
            </a:r>
            <a:r>
              <a:rPr lang="pt-BR" sz="2000" b="1" dirty="0">
                <a:latin typeface="Roboto" panose="02000000000000000000" pitchFamily="2" charset="0"/>
                <a:ea typeface="Roboto" panose="02000000000000000000" pitchFamily="2" charset="0"/>
              </a:rPr>
              <a:t> Adoração</a:t>
            </a:r>
            <a:r>
              <a:rPr lang="pt-BR" sz="2000" b="1" i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pt-BR" sz="2000" dirty="0">
                <a:latin typeface="Roboto" panose="02000000000000000000" pitchFamily="2" charset="0"/>
                <a:ea typeface="Roboto" panose="02000000000000000000" pitchFamily="2" charset="0"/>
              </a:rPr>
              <a:t>é apresentada</a:t>
            </a:r>
            <a:r>
              <a:rPr lang="pt-BR" sz="2000" b="1" dirty="0"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  <a:r>
              <a:rPr lang="pt-BR" sz="2000" dirty="0">
                <a:latin typeface="Roboto" panose="02000000000000000000" pitchFamily="2" charset="0"/>
                <a:ea typeface="Roboto" panose="02000000000000000000" pitchFamily="2" charset="0"/>
              </a:rPr>
              <a:t>como um fator fundamental nos últimos dias do conflito cósmico e tema central e recorrente de Apocalipse 13 (versos 4, 8, 12 e 15). Esses versos relatam que Satanás, o dragão, tentará forçar o mundo a adorá-lo</a:t>
            </a: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pt-BR" sz="2500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pt-BR" sz="2500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endParaRPr lang="pt-BR" sz="2000" dirty="0">
              <a:latin typeface="Roboto" panose="02000000000000000000" pitchFamily="2" charset="0"/>
              <a:ea typeface="Roboto" panose="02000000000000000000" pitchFamily="2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856948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agem 24">
            <a:extLst>
              <a:ext uri="{FF2B5EF4-FFF2-40B4-BE49-F238E27FC236}">
                <a16:creationId xmlns:a16="http://schemas.microsoft.com/office/drawing/2014/main" id="{3F0A414D-5B0F-4CA6-922A-B327943B5A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966" y="4918018"/>
            <a:ext cx="2658034" cy="1935641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DFEADBAA-C7F6-4915-A9C2-065495097F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8788" y="228600"/>
            <a:ext cx="1512812" cy="1102659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4A1C72BF-D582-4DAB-B03C-D0425D38C4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0ACFC76E-B094-445F-8A0D-E0C186B46A6F}"/>
              </a:ext>
            </a:extLst>
          </p:cNvPr>
          <p:cNvSpPr txBox="1"/>
          <p:nvPr/>
        </p:nvSpPr>
        <p:spPr>
          <a:xfrm>
            <a:off x="1763843" y="2228671"/>
            <a:ext cx="866431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Conforme Isaías 14:14, desde o início Satanás procura usurpar a autoridade e o lugar do próprio Deus, a ponto de declarar: “Subirei acima das mais altas nuvens e serei semelhante ao Altíssimo”</a:t>
            </a:r>
          </a:p>
        </p:txBody>
      </p:sp>
    </p:spTree>
    <p:extLst>
      <p:ext uri="{BB962C8B-B14F-4D97-AF65-F5344CB8AC3E}">
        <p14:creationId xmlns:p14="http://schemas.microsoft.com/office/powerpoint/2010/main" val="2563931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>
            <a:extLst>
              <a:ext uri="{FF2B5EF4-FFF2-40B4-BE49-F238E27FC236}">
                <a16:creationId xmlns:a16="http://schemas.microsoft.com/office/drawing/2014/main" id="{0C60ADD8-8F3F-4A9C-8BE3-D65790DCA4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3659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3F0A414D-5B0F-4CA6-922A-B327943B5A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966" y="4918018"/>
            <a:ext cx="2658034" cy="1935641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DFEADBAA-C7F6-4915-A9C2-065495097F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8788" y="228600"/>
            <a:ext cx="1512812" cy="1102659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F94D6D9D-FC2A-45BD-B686-A08D718FE590}"/>
              </a:ext>
            </a:extLst>
          </p:cNvPr>
          <p:cNvSpPr txBox="1"/>
          <p:nvPr/>
        </p:nvSpPr>
        <p:spPr>
          <a:xfrm>
            <a:off x="2808193" y="2872831"/>
            <a:ext cx="657561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6600" b="1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AS MENSAGENS</a:t>
            </a:r>
          </a:p>
        </p:txBody>
      </p:sp>
    </p:spTree>
    <p:extLst>
      <p:ext uri="{BB962C8B-B14F-4D97-AF65-F5344CB8AC3E}">
        <p14:creationId xmlns:p14="http://schemas.microsoft.com/office/powerpoint/2010/main" val="1596527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BA096F9-408D-4CAE-9555-03700FF22C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12192000" cy="6853659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3F0A414D-5B0F-4CA6-922A-B327943B5A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966" y="4918018"/>
            <a:ext cx="2658034" cy="1935641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DFEADBAA-C7F6-4915-A9C2-065495097F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8788" y="228600"/>
            <a:ext cx="1512812" cy="1102659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DA745D6D-185D-4BF6-89A8-D0E97FC42CDE}"/>
              </a:ext>
            </a:extLst>
          </p:cNvPr>
          <p:cNvSpPr/>
          <p:nvPr/>
        </p:nvSpPr>
        <p:spPr>
          <a:xfrm>
            <a:off x="1943725" y="2587689"/>
            <a:ext cx="8304550" cy="1678278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7F41884A-32C9-45B6-B978-510871CD9F6A}"/>
              </a:ext>
            </a:extLst>
          </p:cNvPr>
          <p:cNvSpPr txBox="1"/>
          <p:nvPr/>
        </p:nvSpPr>
        <p:spPr>
          <a:xfrm>
            <a:off x="2058649" y="2788640"/>
            <a:ext cx="807470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Quem deve ser adorado, quem merece adoração e como deve ser adorado são assuntos que assumem relevância crucial na compreensão das três mensagens angélicas.</a:t>
            </a:r>
          </a:p>
          <a:p>
            <a:endParaRPr lang="pt-BR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1925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54E8B4DF-9B88-458A-9AD6-F8288998A6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"/>
            <a:ext cx="12192000" cy="6853659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3F0A414D-5B0F-4CA6-922A-B327943B5A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966" y="4918018"/>
            <a:ext cx="2658034" cy="1935641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DFEADBAA-C7F6-4915-A9C2-065495097F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8788" y="228600"/>
            <a:ext cx="1512812" cy="1102659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DA745D6D-185D-4BF6-89A8-D0E97FC42CDE}"/>
              </a:ext>
            </a:extLst>
          </p:cNvPr>
          <p:cNvSpPr/>
          <p:nvPr/>
        </p:nvSpPr>
        <p:spPr>
          <a:xfrm>
            <a:off x="1943725" y="2587689"/>
            <a:ext cx="8304550" cy="1678278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7F41884A-32C9-45B6-B978-510871CD9F6A}"/>
              </a:ext>
            </a:extLst>
          </p:cNvPr>
          <p:cNvSpPr txBox="1"/>
          <p:nvPr/>
        </p:nvSpPr>
        <p:spPr>
          <a:xfrm>
            <a:off x="1943725" y="2791499"/>
            <a:ext cx="83045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ase"/>
            <a:r>
              <a:rPr lang="pt-BR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Enquanto Deus aceita adoração e obediência somente pelo amor e pela liberdade, as forças do mal impõem a adoração por meio do engano, da violência e das pressões. </a:t>
            </a:r>
          </a:p>
        </p:txBody>
      </p:sp>
    </p:spTree>
    <p:extLst>
      <p:ext uri="{BB962C8B-B14F-4D97-AF65-F5344CB8AC3E}">
        <p14:creationId xmlns:p14="http://schemas.microsoft.com/office/powerpoint/2010/main" val="3006520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0BF68EB2-852A-4E3F-9692-07A212691C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1FFEEE15-AFDA-499E-A8A6-20DD7A6DCC73}"/>
              </a:ext>
            </a:extLst>
          </p:cNvPr>
          <p:cNvSpPr txBox="1"/>
          <p:nvPr/>
        </p:nvSpPr>
        <p:spPr>
          <a:xfrm>
            <a:off x="1808813" y="2090172"/>
            <a:ext cx="857437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Segundo Apocalipse 13, “eles farão morrer todos os que não adorarem a imagem da besta (v. 15), e ninguém poderá “comprar ou vender” (v. 17), a menos que se sujeite, porém, as Escrituras nos provêm esperança e conforto.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78865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60074E4-A557-4630-9F03-9CDCFBFA3B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3F0A414D-5B0F-4CA6-922A-B327943B5A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966" y="4918018"/>
            <a:ext cx="2658034" cy="1935641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DFEADBAA-C7F6-4915-A9C2-065495097F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8788" y="228600"/>
            <a:ext cx="1512812" cy="1102659"/>
          </a:xfrm>
          <a:prstGeom prst="rect">
            <a:avLst/>
          </a:prstGeom>
        </p:spPr>
      </p:pic>
      <p:sp>
        <p:nvSpPr>
          <p:cNvPr id="7" name="Elipse 6">
            <a:extLst>
              <a:ext uri="{FF2B5EF4-FFF2-40B4-BE49-F238E27FC236}">
                <a16:creationId xmlns:a16="http://schemas.microsoft.com/office/drawing/2014/main" id="{C23FB547-99A0-4CA0-8A0B-4B0183F2195B}"/>
              </a:ext>
            </a:extLst>
          </p:cNvPr>
          <p:cNvSpPr/>
          <p:nvPr/>
        </p:nvSpPr>
        <p:spPr>
          <a:xfrm>
            <a:off x="787899" y="437750"/>
            <a:ext cx="3486852" cy="3254110"/>
          </a:xfrm>
          <a:prstGeom prst="ellipse">
            <a:avLst/>
          </a:prstGeom>
          <a:gradFill flip="none" rotWithShape="1">
            <a:gsLst>
              <a:gs pos="0">
                <a:srgbClr val="FFFF00">
                  <a:alpha val="75000"/>
                </a:srgbClr>
              </a:gs>
              <a:gs pos="96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F4F248FA-E307-4E5C-A31E-2AF99C511917}"/>
              </a:ext>
            </a:extLst>
          </p:cNvPr>
          <p:cNvSpPr txBox="1"/>
          <p:nvPr/>
        </p:nvSpPr>
        <p:spPr>
          <a:xfrm>
            <a:off x="747022" y="1331259"/>
            <a:ext cx="356860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O povo remanescente </a:t>
            </a:r>
          </a:p>
          <a:p>
            <a:pPr algn="ctr"/>
            <a:r>
              <a:rPr lang="pt-B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de Deus não tem razões </a:t>
            </a:r>
          </a:p>
          <a:p>
            <a:pPr algn="ctr"/>
            <a:r>
              <a:rPr lang="pt-B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para temer! </a:t>
            </a:r>
          </a:p>
        </p:txBody>
      </p:sp>
    </p:spTree>
    <p:extLst>
      <p:ext uri="{BB962C8B-B14F-4D97-AF65-F5344CB8AC3E}">
        <p14:creationId xmlns:p14="http://schemas.microsoft.com/office/powerpoint/2010/main" val="1807156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682C1D55-B03E-4924-AB4F-4163FE1BDF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77"/>
            <a:ext cx="12192000" cy="6852181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3F0A414D-5B0F-4CA6-922A-B327943B5A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966" y="4918018"/>
            <a:ext cx="2658034" cy="1935641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ED4236BB-9D85-4713-BB20-E27EE89306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6938" y="240317"/>
            <a:ext cx="1551435" cy="1130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949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m 21">
            <a:extLst>
              <a:ext uri="{FF2B5EF4-FFF2-40B4-BE49-F238E27FC236}">
                <a16:creationId xmlns:a16="http://schemas.microsoft.com/office/drawing/2014/main" id="{396C8758-5492-4B89-8C1F-8DB990D7A3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41"/>
            <a:ext cx="12192000" cy="6853659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3F0A414D-5B0F-4CA6-922A-B327943B5A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966" y="4918018"/>
            <a:ext cx="2658034" cy="1935641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DFEADBAA-C7F6-4915-A9C2-065495097F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8788" y="228600"/>
            <a:ext cx="1512812" cy="1102659"/>
          </a:xfrm>
          <a:prstGeom prst="rect">
            <a:avLst/>
          </a:prstGeom>
        </p:spPr>
      </p:pic>
      <p:sp>
        <p:nvSpPr>
          <p:cNvPr id="23" name="CaixaDeTexto 22">
            <a:extLst>
              <a:ext uri="{FF2B5EF4-FFF2-40B4-BE49-F238E27FC236}">
                <a16:creationId xmlns:a16="http://schemas.microsoft.com/office/drawing/2014/main" id="{CE533659-1722-4405-A3F6-299CDCDC2933}"/>
              </a:ext>
            </a:extLst>
          </p:cNvPr>
          <p:cNvSpPr txBox="1"/>
          <p:nvPr/>
        </p:nvSpPr>
        <p:spPr>
          <a:xfrm>
            <a:off x="6935228" y="1383962"/>
            <a:ext cx="50463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4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APOCALIPSE 14</a:t>
            </a:r>
          </a:p>
          <a:p>
            <a:pPr algn="ctr"/>
            <a:r>
              <a:rPr lang="pt-BR" sz="20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AS TRÊS MENSAGENS ANGÉLICAS</a:t>
            </a:r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25C5A8C8-4279-4122-949E-834DA1C49E2A}"/>
              </a:ext>
            </a:extLst>
          </p:cNvPr>
          <p:cNvSpPr/>
          <p:nvPr/>
        </p:nvSpPr>
        <p:spPr>
          <a:xfrm>
            <a:off x="7385539" y="2513884"/>
            <a:ext cx="4135902" cy="2733366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0">
                <a:schemeClr val="tx1">
                  <a:alpha val="45000"/>
                </a:schemeClr>
              </a:gs>
              <a:gs pos="100000">
                <a:schemeClr val="bg2">
                  <a:lumMod val="90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8" name="CaixaDeTexto 27">
            <a:extLst>
              <a:ext uri="{FF2B5EF4-FFF2-40B4-BE49-F238E27FC236}">
                <a16:creationId xmlns:a16="http://schemas.microsoft.com/office/drawing/2014/main" id="{CB2BF4C4-AC81-4B63-81DF-59DBBFBA707B}"/>
              </a:ext>
            </a:extLst>
          </p:cNvPr>
          <p:cNvSpPr txBox="1"/>
          <p:nvPr/>
        </p:nvSpPr>
        <p:spPr>
          <a:xfrm>
            <a:off x="7965418" y="2428887"/>
            <a:ext cx="3137095" cy="2903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pt-BR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1- URGENTES</a:t>
            </a:r>
          </a:p>
          <a:p>
            <a:pPr algn="just">
              <a:lnSpc>
                <a:spcPct val="200000"/>
              </a:lnSpc>
            </a:pPr>
            <a:r>
              <a:rPr lang="pt-BR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2- UNIVERSAIS</a:t>
            </a:r>
          </a:p>
          <a:p>
            <a:pPr algn="just">
              <a:lnSpc>
                <a:spcPct val="200000"/>
              </a:lnSpc>
            </a:pPr>
            <a:r>
              <a:rPr lang="pt-BR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3- APELATIVAS</a:t>
            </a:r>
          </a:p>
        </p:txBody>
      </p:sp>
    </p:spTree>
    <p:extLst>
      <p:ext uri="{BB962C8B-B14F-4D97-AF65-F5344CB8AC3E}">
        <p14:creationId xmlns:p14="http://schemas.microsoft.com/office/powerpoint/2010/main" val="1958685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6897A279-F65E-423E-8E8A-795CC6A953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3F0A414D-5B0F-4CA6-922A-B327943B5A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966" y="4918018"/>
            <a:ext cx="2658034" cy="1935641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DFEADBAA-C7F6-4915-A9C2-065495097F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8788" y="228600"/>
            <a:ext cx="1512812" cy="1102659"/>
          </a:xfrm>
          <a:prstGeom prst="rect">
            <a:avLst/>
          </a:prstGeom>
        </p:spPr>
      </p:pic>
      <p:sp>
        <p:nvSpPr>
          <p:cNvPr id="4" name="Elipse 3">
            <a:extLst>
              <a:ext uri="{FF2B5EF4-FFF2-40B4-BE49-F238E27FC236}">
                <a16:creationId xmlns:a16="http://schemas.microsoft.com/office/drawing/2014/main" id="{7B1671DD-20D1-40DA-A182-27AA8934EA27}"/>
              </a:ext>
            </a:extLst>
          </p:cNvPr>
          <p:cNvSpPr/>
          <p:nvPr/>
        </p:nvSpPr>
        <p:spPr>
          <a:xfrm>
            <a:off x="900952" y="1242157"/>
            <a:ext cx="5540189" cy="4981399"/>
          </a:xfrm>
          <a:prstGeom prst="ellips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0">
                <a:schemeClr val="tx1">
                  <a:alpha val="45000"/>
                </a:schemeClr>
              </a:gs>
              <a:gs pos="100000">
                <a:schemeClr val="bg2">
                  <a:lumMod val="90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86E51608-E220-49DF-A667-DC4678A4A0FA}"/>
              </a:ext>
            </a:extLst>
          </p:cNvPr>
          <p:cNvSpPr txBox="1"/>
          <p:nvPr/>
        </p:nvSpPr>
        <p:spPr>
          <a:xfrm>
            <a:off x="1039904" y="2199523"/>
            <a:ext cx="526228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Que em breve vão acontecer (Apocalipse 1:1)</a:t>
            </a:r>
          </a:p>
          <a:p>
            <a:pPr algn="ctr"/>
            <a:r>
              <a:rPr lang="pt-B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</a:p>
          <a:p>
            <a:pPr algn="ctr"/>
            <a:r>
              <a:rPr lang="pt-B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De como e quem Ele é </a:t>
            </a:r>
          </a:p>
          <a:p>
            <a:pPr algn="ctr"/>
            <a:r>
              <a:rPr lang="pt-B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(Apocalipse 1:8)</a:t>
            </a:r>
          </a:p>
          <a:p>
            <a:pPr algn="ctr"/>
            <a:r>
              <a:rPr lang="pt-B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 </a:t>
            </a:r>
          </a:p>
          <a:p>
            <a:pPr algn="ctr"/>
            <a:r>
              <a:rPr lang="pt-B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Qual o Seu papel desde a criação </a:t>
            </a:r>
          </a:p>
          <a:p>
            <a:pPr algn="ctr"/>
            <a:r>
              <a:rPr lang="pt-B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do mundo </a:t>
            </a:r>
          </a:p>
          <a:p>
            <a:pPr algn="ctr"/>
            <a:r>
              <a:rPr lang="pt-B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(Apocalipse 13:8).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5BA0FBE9-323A-4E2F-80B0-99104F79874D}"/>
              </a:ext>
            </a:extLst>
          </p:cNvPr>
          <p:cNvSpPr txBox="1"/>
          <p:nvPr/>
        </p:nvSpPr>
        <p:spPr>
          <a:xfrm>
            <a:off x="-1" y="906861"/>
            <a:ext cx="888402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Em grego, </a:t>
            </a:r>
            <a:r>
              <a:rPr lang="pt-BR" sz="3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Apokalypsis</a:t>
            </a:r>
            <a:r>
              <a:rPr lang="pt-BR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 significa “revelação,”</a:t>
            </a:r>
          </a:p>
          <a:p>
            <a:pPr algn="ctr"/>
            <a:r>
              <a:rPr lang="pt-BR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ou seja, é a revelação de Jesus Cristo das coisas... 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125694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525B607-4BED-49E8-8CD1-6D9DAC97F3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97FAB4DA-679B-4E77-94AD-095993B56C71}"/>
              </a:ext>
            </a:extLst>
          </p:cNvPr>
          <p:cNvSpPr txBox="1"/>
          <p:nvPr/>
        </p:nvSpPr>
        <p:spPr>
          <a:xfrm>
            <a:off x="842682" y="1997839"/>
            <a:ext cx="1050663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Para compreensão e contextualização das mensagens de Apocalipse, referentes aos derradeiros e difíceis dias desta Terra, é imprescindível recorrer a expressões, palavras, ideias e personagens relatados no Antigo Testamento, como: </a:t>
            </a:r>
            <a:r>
              <a:rPr lang="pt-BR" sz="3000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“Babilônia”, “besta”, “mandamentos de Deus”, “vinho do furor” </a:t>
            </a:r>
            <a:r>
              <a:rPr lang="pt-BR" sz="30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" panose="02000000000000000000" pitchFamily="2" charset="0"/>
                <a:ea typeface="Roboto" panose="02000000000000000000" pitchFamily="2" charset="0"/>
              </a:rPr>
              <a:t>e</a:t>
            </a:r>
            <a:r>
              <a:rPr lang="pt-BR" sz="3000" dirty="0">
                <a:solidFill>
                  <a:srgbClr val="FF0000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 “para todo o sempre”.</a:t>
            </a:r>
          </a:p>
        </p:txBody>
      </p:sp>
    </p:spTree>
    <p:extLst>
      <p:ext uri="{BB962C8B-B14F-4D97-AF65-F5344CB8AC3E}">
        <p14:creationId xmlns:p14="http://schemas.microsoft.com/office/powerpoint/2010/main" val="513357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BB20952-C89F-40FD-B5C2-3E269E51EF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8600"/>
            <a:ext cx="12192000" cy="6858000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3F0A414D-5B0F-4CA6-922A-B327943B5A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966" y="4918018"/>
            <a:ext cx="2658034" cy="1935641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DFEADBAA-C7F6-4915-A9C2-065495097F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8788" y="228600"/>
            <a:ext cx="1512812" cy="1102659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E94B4E10-7A61-438B-B7A0-71649DD3C47E}"/>
              </a:ext>
            </a:extLst>
          </p:cNvPr>
          <p:cNvSpPr txBox="1"/>
          <p:nvPr/>
        </p:nvSpPr>
        <p:spPr>
          <a:xfrm>
            <a:off x="121883" y="1674179"/>
            <a:ext cx="10741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O livro foi escrito quando João estava exilado na ilha de </a:t>
            </a:r>
            <a:r>
              <a:rPr lang="pt-BR" sz="2800" dirty="0" err="1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Patmos</a:t>
            </a:r>
            <a:endParaRPr lang="pt-BR" sz="280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8ACA30F3-7BCE-46BB-9E5A-E17C0322158D}"/>
              </a:ext>
            </a:extLst>
          </p:cNvPr>
          <p:cNvSpPr/>
          <p:nvPr/>
        </p:nvSpPr>
        <p:spPr>
          <a:xfrm>
            <a:off x="340659" y="1674179"/>
            <a:ext cx="10327341" cy="523220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90917173-D600-443A-AFE0-61F0DC41DA98}"/>
              </a:ext>
            </a:extLst>
          </p:cNvPr>
          <p:cNvSpPr txBox="1"/>
          <p:nvPr/>
        </p:nvSpPr>
        <p:spPr>
          <a:xfrm>
            <a:off x="3621740" y="2214515"/>
            <a:ext cx="70462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Ele abrange desde os tempos de Jesus até o fim de nosso mundo e a criação do novo.</a:t>
            </a:r>
          </a:p>
        </p:txBody>
      </p:sp>
    </p:spTree>
    <p:extLst>
      <p:ext uri="{BB962C8B-B14F-4D97-AF65-F5344CB8AC3E}">
        <p14:creationId xmlns:p14="http://schemas.microsoft.com/office/powerpoint/2010/main" val="3049921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m 22">
            <a:extLst>
              <a:ext uri="{FF2B5EF4-FFF2-40B4-BE49-F238E27FC236}">
                <a16:creationId xmlns:a16="http://schemas.microsoft.com/office/drawing/2014/main" id="{7E749070-4B5F-4395-829F-059009ED69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Seta: Pentágono 20">
            <a:extLst>
              <a:ext uri="{FF2B5EF4-FFF2-40B4-BE49-F238E27FC236}">
                <a16:creationId xmlns:a16="http://schemas.microsoft.com/office/drawing/2014/main" id="{10D5C28A-FDE0-4ACB-AC29-E97B996B000A}"/>
              </a:ext>
            </a:extLst>
          </p:cNvPr>
          <p:cNvSpPr/>
          <p:nvPr/>
        </p:nvSpPr>
        <p:spPr>
          <a:xfrm>
            <a:off x="2505075" y="1628666"/>
            <a:ext cx="6227346" cy="1105200"/>
          </a:xfrm>
          <a:prstGeom prst="homePlate">
            <a:avLst>
              <a:gd name="adj" fmla="val 3609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Apocalipse 12 retrata a guerra que iniciou no Céu (v. 7) e a expulsão de Satanás e seus anjos. </a:t>
            </a:r>
          </a:p>
        </p:txBody>
      </p:sp>
      <p:sp>
        <p:nvSpPr>
          <p:cNvPr id="40" name="Seta: Pentágono 39">
            <a:extLst>
              <a:ext uri="{FF2B5EF4-FFF2-40B4-BE49-F238E27FC236}">
                <a16:creationId xmlns:a16="http://schemas.microsoft.com/office/drawing/2014/main" id="{4357987A-E130-45BC-9F85-E61E856562E8}"/>
              </a:ext>
            </a:extLst>
          </p:cNvPr>
          <p:cNvSpPr/>
          <p:nvPr/>
        </p:nvSpPr>
        <p:spPr>
          <a:xfrm>
            <a:off x="2505075" y="3429000"/>
            <a:ext cx="6227346" cy="1105200"/>
          </a:xfrm>
          <a:prstGeom prst="homePlate">
            <a:avLst>
              <a:gd name="adj" fmla="val 3609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Eles foram lançados para a Terra, onde o dragão (Satanás) tentou devorar o Filho (Jesus) “quando nascesse” (v. 4).</a:t>
            </a:r>
            <a:r>
              <a:rPr lang="pt-BR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304850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7D53458-9B70-4006-9F4F-25F3E08CD4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6"/>
            <a:ext cx="12191999" cy="6855507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3F0A414D-5B0F-4CA6-922A-B327943B5A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966" y="4918018"/>
            <a:ext cx="2658034" cy="1935641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DFEADBAA-C7F6-4915-A9C2-065495097F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8788" y="228600"/>
            <a:ext cx="1512812" cy="1102659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A5147A86-FAA2-4555-80F9-09DE652C99DB}"/>
              </a:ext>
            </a:extLst>
          </p:cNvPr>
          <p:cNvSpPr txBox="1"/>
          <p:nvPr/>
        </p:nvSpPr>
        <p:spPr>
          <a:xfrm>
            <a:off x="430305" y="3713654"/>
            <a:ext cx="113313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“e, despojando os principados e as potestades, publicamente os expôs ao desprezo, triunfando deles na cruz” </a:t>
            </a:r>
          </a:p>
          <a:p>
            <a:pPr algn="r"/>
            <a:r>
              <a:rPr lang="pt-BR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</a:rPr>
              <a:t>Colossenses 2:15 </a:t>
            </a:r>
          </a:p>
        </p:txBody>
      </p:sp>
    </p:spTree>
    <p:extLst>
      <p:ext uri="{BB962C8B-B14F-4D97-AF65-F5344CB8AC3E}">
        <p14:creationId xmlns:p14="http://schemas.microsoft.com/office/powerpoint/2010/main" val="824643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D820C0B-BE01-4CC4-8BE1-736CFAC6B3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0683"/>
            <a:ext cx="12192000" cy="6858000"/>
          </a:xfrm>
          <a:prstGeom prst="rect">
            <a:avLst/>
          </a:prstGeom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3F0A414D-5B0F-4CA6-922A-B327943B5A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3966" y="4918018"/>
            <a:ext cx="2658034" cy="1935641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435C0E6B-9153-47BF-A2FB-7D4622E5B6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3822" y="0"/>
            <a:ext cx="1551435" cy="1130810"/>
          </a:xfrm>
          <a:prstGeom prst="rect">
            <a:avLst/>
          </a:prstGeom>
        </p:spPr>
      </p:pic>
      <p:sp>
        <p:nvSpPr>
          <p:cNvPr id="8" name="Retângulo 7">
            <a:extLst>
              <a:ext uri="{FF2B5EF4-FFF2-40B4-BE49-F238E27FC236}">
                <a16:creationId xmlns:a16="http://schemas.microsoft.com/office/drawing/2014/main" id="{F29E6F2E-A261-49A2-832E-E1139C99E182}"/>
              </a:ext>
            </a:extLst>
          </p:cNvPr>
          <p:cNvSpPr/>
          <p:nvPr/>
        </p:nvSpPr>
        <p:spPr>
          <a:xfrm>
            <a:off x="2235200" y="653141"/>
            <a:ext cx="7474857" cy="1741714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F3C788C6-F7C5-47FB-BE81-04EA321D37BA}"/>
              </a:ext>
            </a:extLst>
          </p:cNvPr>
          <p:cNvSpPr txBox="1"/>
          <p:nvPr/>
        </p:nvSpPr>
        <p:spPr>
          <a:xfrm>
            <a:off x="1696165" y="862279"/>
            <a:ext cx="859245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000" dirty="0">
                <a:solidFill>
                  <a:srgbClr val="FF0000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APOCALIPSE 12 RETRATA A VITÓRIA DEFINITIVA DE CRISTO</a:t>
            </a:r>
            <a:endParaRPr lang="pt-BR" sz="4000" dirty="0">
              <a:solidFill>
                <a:srgbClr val="FF0000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1552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9EA5E59716CA04482326D7D6394CBC5" ma:contentTypeVersion="13" ma:contentTypeDescription="Crie um novo documento." ma:contentTypeScope="" ma:versionID="e87b4e1636177a06e8b771d3d213db63">
  <xsd:schema xmlns:xsd="http://www.w3.org/2001/XMLSchema" xmlns:xs="http://www.w3.org/2001/XMLSchema" xmlns:p="http://schemas.microsoft.com/office/2006/metadata/properties" xmlns:ns2="546f6921-c430-45e7-8b30-d6d9b86d8f0f" xmlns:ns3="364167a4-bc77-49ec-93f2-879d4481bae7" targetNamespace="http://schemas.microsoft.com/office/2006/metadata/properties" ma:root="true" ma:fieldsID="40198aa8277ee27e93d59dcc948ed4f1" ns2:_="" ns3:_="">
    <xsd:import namespace="546f6921-c430-45e7-8b30-d6d9b86d8f0f"/>
    <xsd:import namespace="364167a4-bc77-49ec-93f2-879d4481bae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6f6921-c430-45e7-8b30-d6d9b86d8f0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9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64167a4-bc77-49ec-93f2-879d4481bae7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1321966f-2f05-4b4c-8c5f-5864bf1374cb}" ma:internalName="TaxCatchAll" ma:showField="CatchAllData" ma:web="364167a4-bc77-49ec-93f2-879d4481bae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46f6921-c430-45e7-8b30-d6d9b86d8f0f">
      <Terms xmlns="http://schemas.microsoft.com/office/infopath/2007/PartnerControls"/>
    </lcf76f155ced4ddcb4097134ff3c332f>
    <TaxCatchAll xmlns="364167a4-bc77-49ec-93f2-879d4481bae7" xsi:nil="true"/>
    <MediaLengthInSeconds xmlns="546f6921-c430-45e7-8b30-d6d9b86d8f0f" xsi:nil="true"/>
  </documentManagement>
</p:properties>
</file>

<file path=customXml/itemProps1.xml><?xml version="1.0" encoding="utf-8"?>
<ds:datastoreItem xmlns:ds="http://schemas.openxmlformats.org/officeDocument/2006/customXml" ds:itemID="{579C0097-6158-4F01-8953-41440BDE0F2D}"/>
</file>

<file path=customXml/itemProps2.xml><?xml version="1.0" encoding="utf-8"?>
<ds:datastoreItem xmlns:ds="http://schemas.openxmlformats.org/officeDocument/2006/customXml" ds:itemID="{615A181D-88D4-4CAB-8939-3BFBB083C196}"/>
</file>

<file path=customXml/itemProps3.xml><?xml version="1.0" encoding="utf-8"?>
<ds:datastoreItem xmlns:ds="http://schemas.openxmlformats.org/officeDocument/2006/customXml" ds:itemID="{AFE05E6C-B5DB-4BF3-8A11-8E2E80840C4E}"/>
</file>

<file path=docProps/app.xml><?xml version="1.0" encoding="utf-8"?>
<Properties xmlns="http://schemas.openxmlformats.org/officeDocument/2006/extended-properties" xmlns:vt="http://schemas.openxmlformats.org/officeDocument/2006/docPropsVTypes">
  <TotalTime>1019</TotalTime>
  <Words>783</Words>
  <Application>Microsoft Office PowerPoint</Application>
  <PresentationFormat>Widescreen</PresentationFormat>
  <Paragraphs>47</Paragraphs>
  <Slides>24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24</vt:i4>
      </vt:variant>
    </vt:vector>
  </HeadingPairs>
  <TitlesOfParts>
    <vt:vector size="25" baseType="lpstr"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hlourencosouza@hotmail.com</dc:creator>
  <cp:lastModifiedBy>Márcio y Elizabeth Basso Gomes</cp:lastModifiedBy>
  <cp:revision>5</cp:revision>
  <dcterms:created xsi:type="dcterms:W3CDTF">2022-04-18T01:19:37Z</dcterms:created>
  <dcterms:modified xsi:type="dcterms:W3CDTF">2022-05-10T17:51:24Z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0x010100F9EA5E59716CA04482326D7D6394CBC5</vt:lpwstr>
  </property>
  <property fmtid="{D5CDD505-2E9C-101B-9397-08002B2CF9AE}" pid="3" name="Order">
    <vt:r8>72500</vt:r8>
  </property>
  <property fmtid="{D5CDD505-2E9C-101B-9397-08002B2CF9AE}" pid="4" name="_ExtendedDescription">
    <vt:lpwstr/>
  </property>
  <property fmtid="{D5CDD505-2E9C-101B-9397-08002B2CF9AE}" pid="5" name="TriggerFlowInfo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</Properties>
</file>