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78" r:id="rId4"/>
    <p:sldId id="327" r:id="rId5"/>
    <p:sldId id="299" r:id="rId6"/>
    <p:sldId id="320" r:id="rId7"/>
    <p:sldId id="321" r:id="rId8"/>
    <p:sldId id="300" r:id="rId9"/>
    <p:sldId id="322" r:id="rId10"/>
    <p:sldId id="323" r:id="rId11"/>
    <p:sldId id="301" r:id="rId12"/>
    <p:sldId id="302" r:id="rId13"/>
    <p:sldId id="303" r:id="rId14"/>
    <p:sldId id="304" r:id="rId15"/>
    <p:sldId id="324" r:id="rId16"/>
    <p:sldId id="325" r:id="rId17"/>
    <p:sldId id="326" r:id="rId18"/>
    <p:sldId id="305" r:id="rId19"/>
    <p:sldId id="306" r:id="rId20"/>
    <p:sldId id="307" r:id="rId2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D57"/>
    <a:srgbClr val="865B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255295-23AD-4777-AAB3-52A47C081F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03173A9-E4B7-4E61-A099-DCAA7B6ADC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BA610B8-4E78-4D01-97EB-0F6CC9AB6F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79AA0C5-6FEC-4C2B-B818-2B885E823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0ABB0AA-F7BE-4AA3-9318-0D2D679C5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83675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EABE10C-A4CE-43BB-99A9-241C5A4C8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5DEF0F3-8E62-4A16-AB23-9EACF60A15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B8F19D0-66F5-410B-B796-99A942ECA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3EF23E4-175B-4C81-8F5F-E197DD07C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F5F7A5-6E14-4535-8876-814BEACAE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2216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D528CD2-CB23-4931-95F2-731F3A000A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2DC3A9C8-5BD8-4BF3-B388-6FC4B13729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4CDFE5D-E28E-4C2E-B737-E6E4099C1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19F04DC-DF94-4A49-9656-2643EB5F6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73FBE7D-64DD-4D3A-A76D-963D21E18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323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0505B4-C509-4341-BAEB-A992063C2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ACD5114-9F8D-4C88-80D3-A618D65B29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827652E-0C04-4B9C-99B3-3865BAC017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7FF797-979E-4063-9AF8-06AA055F5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CD9A1C-01B7-4196-8E05-FE1016939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00605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71713E-382D-4F5F-AEC6-9D5B0A46C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60FC1A1-395F-45B4-890E-3BCAB29E8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75D4A1-1937-494F-97A6-3A4E4CB1E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B9CB06F-3C5E-4C4D-8E8E-4FEF3C3ED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42A8EA-A0B6-411B-9ECB-C0EC86FCE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815174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17BCAD-2091-4282-ADD7-CE2C066C0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6BE98A6-2C89-442D-8557-FA11E36B84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F712ECE-DBEA-4607-9DBA-1C1D9916A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C342AD9-A17C-44D3-B689-6064DE2D5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8CD903-0E5C-4B01-8F9F-E5B72582E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570DB76-5291-423D-B1C9-39067102B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7403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FF7EDB-57D4-47FE-B952-FB14F247B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4A3357F-AFF6-4FB4-9CE4-6A315B984A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D9546FF-2A37-4298-B214-755D946E9D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0465B12-CD4C-4DC8-939A-08D8615400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4C0B321-F5DF-45AA-AA1E-57417B04BD7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5539CB43-FD4E-42EC-8B88-BB8D76D6DD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3FC24AC-3CD5-4360-B85A-0D2733EC4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56495C2E-2386-45F3-8208-3C53BA4D6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8528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D0936A-E890-4DA6-BD08-22474559A8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05D3E0C7-6FB3-4F26-B2A7-9590B0A1A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DC592489-2D65-4989-8FF5-A1F7C5B25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9A2BBEC6-2C3B-41D2-915A-D1E4F0FB8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9462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F27E7F45-AFE1-4075-A76F-C9D8873D6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C05EFE0-41A8-4F4C-A9B6-D87507AE9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A9DC53B2-F566-4034-A971-1994F6CC0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6090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8A92B5-DFDD-42BE-8EE9-195D8904C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BC4AFF3-C801-4D70-8D88-79422CEEBE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CBABDB5-A2E0-45AF-86AC-A0383A66E0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6E6CE90-9983-411C-9522-9B06A96AF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6DEA906-BB58-4437-96DF-D5218F4B2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EFF79B2-8A1D-425E-9B7C-1344B3696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1748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EF94F6-3E8D-44D5-ACBE-3945A82BA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5E38484-0E14-4D7E-903D-5F9EB0A151D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49F21B1-B8C8-44AD-A0C8-BD32E81129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FDE3E44-20F9-4379-AEC1-895E172E5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425B871-9B3A-48AE-A600-0747C0ECFD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DF2F6403-9FF2-4831-9508-93BCAC970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1071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1DB5312-AFDA-4C90-B9B5-F88555F42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94059C7-28EB-4EDA-988E-C73C28449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A359C8A-C5CF-4414-A36A-A5ACB286FA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A9E8C-C2A6-4CC8-B7BC-3467F0568585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398CA2E-76C9-43B6-BABE-0198169E79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AD49AC-66D4-453A-8CD5-50CD409716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28750-2CB7-4EFD-AFE3-4DE5AA59648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148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025422-1813-4029-BD73-AF19FD03E4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080B497-29CF-4314-87A6-FC1933C92A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258A94B8-D270-431A-A910-6A90C1381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9527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3988887-DED8-4133-A5A2-90B4EA283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283914" y="2228671"/>
            <a:ext cx="10054646" cy="2015936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Todos somos pecadores, não “há quem entenda, não há quem busque a Deus” </a:t>
            </a:r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(Romanos 3:11-18)</a:t>
            </a:r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. Tudo que fizemos será revelado </a:t>
            </a:r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(ver Eclesiastes 12:14), </a:t>
            </a:r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porém, nossa salvação é o evangelho, a justiça de Cristo, aceita pelo Pai como se fosse nossa no momento em que nos apropriamos dela pela fé.</a:t>
            </a:r>
            <a:endParaRPr lang="pt-BR" sz="2500" b="1" dirty="0"/>
          </a:p>
        </p:txBody>
      </p:sp>
    </p:spTree>
    <p:extLst>
      <p:ext uri="{BB962C8B-B14F-4D97-AF65-F5344CB8AC3E}">
        <p14:creationId xmlns:p14="http://schemas.microsoft.com/office/powerpoint/2010/main" val="3038590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0DB004B1-7FE8-4605-92DF-92746170D7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608976" y="2305615"/>
            <a:ext cx="10974047" cy="2246769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juízo em Daniel 7 é “a favor dos santos do Altíssimo” </a:t>
            </a:r>
            <a:r>
              <a:rPr lang="pt-BR" sz="2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(Daniel 7:22, NVI), </a:t>
            </a:r>
            <a:r>
              <a:rPr lang="pt-BR" sz="28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pois foram cobertos pela justiça de Cristo. Paulo ensina: “Agora, pois, já não existe nenhuma condenação para os que estão em Cristo Jesus” </a:t>
            </a:r>
            <a:r>
              <a:rPr lang="pt-BR" sz="2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(Romanos 8:1), </a:t>
            </a:r>
            <a:r>
              <a:rPr lang="pt-BR" sz="28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pois “o ser humano é justificado pela fé, independentemente das obras da lei” </a:t>
            </a:r>
            <a:r>
              <a:rPr lang="pt-BR" sz="28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(Romanos 3:28). </a:t>
            </a:r>
            <a:endParaRPr lang="pt-BR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1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83BC54E3-61DA-437C-86AB-5690A5DC7A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A9ACFEB2-D8C6-4804-A2C0-04170A76A6A4}"/>
              </a:ext>
            </a:extLst>
          </p:cNvPr>
          <p:cNvSpPr txBox="1"/>
          <p:nvPr/>
        </p:nvSpPr>
        <p:spPr>
          <a:xfrm>
            <a:off x="92765" y="0"/>
            <a:ext cx="539363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t-B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lei de Deus, que é santa, justa e boa 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(Romanos 7:12), </a:t>
            </a:r>
            <a:r>
              <a:rPr lang="pt-B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aponta para o pecado, mas não é capaz de expiá-lo (pagá-lo, purificá-lo). Somente o Sumo Sacerdote, Jesus, prefigurado no templo do antigo Israel por meio de símbolos, poderia ser o “Cordeiro de Deus” que tira o pecado do mundo” </a:t>
            </a:r>
            <a:r>
              <a:rPr lang="pt-BR" sz="2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(João 1:29)</a:t>
            </a:r>
            <a:r>
              <a:rPr lang="pt-B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. Ele assumiu nossa culpa e morreu em nosso lugar.</a:t>
            </a:r>
          </a:p>
        </p:txBody>
      </p:sp>
    </p:spTree>
    <p:extLst>
      <p:ext uri="{BB962C8B-B14F-4D97-AF65-F5344CB8AC3E}">
        <p14:creationId xmlns:p14="http://schemas.microsoft.com/office/powerpoint/2010/main" val="499637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5E1351B9-9484-4681-A3CB-FEFE56CB86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B12BB4D5-7B60-45F2-BF6A-464A164582CA}"/>
              </a:ext>
            </a:extLst>
          </p:cNvPr>
          <p:cNvSpPr/>
          <p:nvPr/>
        </p:nvSpPr>
        <p:spPr>
          <a:xfrm>
            <a:off x="3044221" y="639345"/>
            <a:ext cx="6168652" cy="5574961"/>
          </a:xfrm>
          <a:prstGeom prst="ellipse">
            <a:avLst/>
          </a:prstGeom>
          <a:gradFill>
            <a:gsLst>
              <a:gs pos="14000">
                <a:srgbClr val="865B31">
                  <a:alpha val="50000"/>
                </a:srgbClr>
              </a:gs>
              <a:gs pos="100000">
                <a:srgbClr val="FFFD57"/>
              </a:gs>
            </a:gsLst>
            <a:lin ang="270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7DA05135-8FB8-49BC-A21B-D29975722BAF}"/>
              </a:ext>
            </a:extLst>
          </p:cNvPr>
          <p:cNvSpPr txBox="1"/>
          <p:nvPr/>
        </p:nvSpPr>
        <p:spPr>
          <a:xfrm>
            <a:off x="3697384" y="1518610"/>
            <a:ext cx="4797229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200" dirty="0">
                <a:latin typeface="Roboto" panose="02000000000000000000" pitchFamily="2" charset="0"/>
                <a:ea typeface="Roboto" panose="02000000000000000000" pitchFamily="2" charset="0"/>
              </a:rPr>
              <a:t>O ritual realizado no Santíssimo, segundo compartimento do Templo, no Dia da Expiação, o </a:t>
            </a:r>
            <a:r>
              <a:rPr lang="pt-BR" sz="2200" dirty="0" err="1">
                <a:latin typeface="Roboto" panose="02000000000000000000" pitchFamily="2" charset="0"/>
                <a:ea typeface="Roboto" panose="02000000000000000000" pitchFamily="2" charset="0"/>
              </a:rPr>
              <a:t>Yom</a:t>
            </a:r>
            <a:r>
              <a:rPr lang="pt-BR" sz="2200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200" dirty="0" err="1">
                <a:latin typeface="Roboto" panose="02000000000000000000" pitchFamily="2" charset="0"/>
                <a:ea typeface="Roboto" panose="02000000000000000000" pitchFamily="2" charset="0"/>
              </a:rPr>
              <a:t>Kippur</a:t>
            </a:r>
            <a:r>
              <a:rPr lang="pt-BR" sz="2200" dirty="0">
                <a:latin typeface="Roboto" panose="02000000000000000000" pitchFamily="2" charset="0"/>
                <a:ea typeface="Roboto" panose="02000000000000000000" pitchFamily="2" charset="0"/>
              </a:rPr>
              <a:t>, representava tanto o evangelho eterno como o dia do juízo </a:t>
            </a:r>
            <a:r>
              <a:rPr lang="pt-BR" sz="2200" b="1" dirty="0">
                <a:latin typeface="Roboto" panose="02000000000000000000" pitchFamily="2" charset="0"/>
                <a:ea typeface="Roboto" panose="02000000000000000000" pitchFamily="2" charset="0"/>
              </a:rPr>
              <a:t>(Apocalipse 14:6), </a:t>
            </a:r>
            <a:r>
              <a:rPr lang="pt-BR" sz="2200" dirty="0">
                <a:latin typeface="Roboto" panose="02000000000000000000" pitchFamily="2" charset="0"/>
                <a:ea typeface="Roboto" panose="02000000000000000000" pitchFamily="2" charset="0"/>
              </a:rPr>
              <a:t>pois, mediante o sangue do Cordeiro derramado e aspergido na tampa do propiciatório, eram perdoados, expurgados e purificados todos os pecados dos filhos de Israel </a:t>
            </a:r>
            <a:r>
              <a:rPr lang="pt-BR" sz="2200" b="1" dirty="0">
                <a:latin typeface="Roboto" panose="02000000000000000000" pitchFamily="2" charset="0"/>
                <a:ea typeface="Roboto" panose="02000000000000000000" pitchFamily="2" charset="0"/>
              </a:rPr>
              <a:t>(Levítico 16). </a:t>
            </a:r>
          </a:p>
        </p:txBody>
      </p:sp>
    </p:spTree>
    <p:extLst>
      <p:ext uri="{BB962C8B-B14F-4D97-AF65-F5344CB8AC3E}">
        <p14:creationId xmlns:p14="http://schemas.microsoft.com/office/powerpoint/2010/main" val="28564537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217952" y="2304192"/>
            <a:ext cx="9756094" cy="224676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“O juízo começará pelos da casa de Deus, os que são obedientes, depois se seguirá aos que desobedecem o evangelho (I Pedro 4:17). Todos vamos prestar contas de nossas palavras (Mateus 12:36,37), todos seremos julgados com justiça pelo Homem escolhido por Deus (Atos 17:31).</a:t>
            </a:r>
            <a:endParaRPr lang="pt-BR" dirty="0">
              <a:solidFill>
                <a:schemeClr val="bg1"/>
              </a:solidFill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D05A6803-D92B-4467-8B25-C7F010BF3A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746"/>
            <a:ext cx="12192000" cy="6853659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74321E4B-A342-489A-B5C1-C83DF9A52D71}"/>
              </a:ext>
            </a:extLst>
          </p:cNvPr>
          <p:cNvSpPr txBox="1"/>
          <p:nvPr/>
        </p:nvSpPr>
        <p:spPr>
          <a:xfrm rot="21068798">
            <a:off x="5250701" y="3207424"/>
            <a:ext cx="2032013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CULPADO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7DB26A8-6124-49C3-B1DC-7CB09C435DBA}"/>
              </a:ext>
            </a:extLst>
          </p:cNvPr>
          <p:cNvSpPr txBox="1"/>
          <p:nvPr/>
        </p:nvSpPr>
        <p:spPr>
          <a:xfrm>
            <a:off x="3444430" y="932952"/>
            <a:ext cx="5901846" cy="1938992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Expiação é para perdoar pecadores, não para condená-los, e perdão só pode se originar do sangue. Embora na arca da aliança, contida no segundo compartimento do santuário, estivessem os Dez Mandamentos, a expiação acontecia não por causa da lei, mas apesar dela.</a:t>
            </a:r>
          </a:p>
        </p:txBody>
      </p:sp>
    </p:spTree>
    <p:extLst>
      <p:ext uri="{BB962C8B-B14F-4D97-AF65-F5344CB8AC3E}">
        <p14:creationId xmlns:p14="http://schemas.microsoft.com/office/powerpoint/2010/main" val="22999878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848B2F-988D-4567-8DBD-9E42A865C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283914" y="2228671"/>
            <a:ext cx="10054646" cy="2015936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livro de Hebreus explica que o santuário terreno era um modelo do santuário celestial, no qual Jesus, Sumo Sacerdote, após derramar o sangue na cruz, </a:t>
            </a:r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“Se assentou à direita do trono da Majestade nos céus, como Ministro do santuário e do verdadeiro tabernáculo que o Senhor erigiu, e não o homem” </a:t>
            </a:r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(Hebreus 8:1,2).</a:t>
            </a:r>
            <a:endParaRPr lang="pt-BR" sz="2500" b="1" dirty="0"/>
          </a:p>
        </p:txBody>
      </p:sp>
    </p:spTree>
    <p:extLst>
      <p:ext uri="{BB962C8B-B14F-4D97-AF65-F5344CB8AC3E}">
        <p14:creationId xmlns:p14="http://schemas.microsoft.com/office/powerpoint/2010/main" val="364500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848B2F-988D-4567-8DBD-9E42A865C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068677" y="2421032"/>
            <a:ext cx="10054646" cy="2015936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Assim como o primeiro sacerdote intercedia pelos pecadores, levando sangue para dentro do santuário, Jesus, nosso Sumo Sacerdote no santuário celestial, intercede por nós também </a:t>
            </a:r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(Romanos 8:34) </a:t>
            </a:r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 pode salvar totalmente os que por Ele se aproximam de Deus </a:t>
            </a:r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(Hebreus 7:25). </a:t>
            </a:r>
            <a:endParaRPr lang="pt-BR" sz="2500" b="1" dirty="0"/>
          </a:p>
        </p:txBody>
      </p:sp>
    </p:spTree>
    <p:extLst>
      <p:ext uri="{BB962C8B-B14F-4D97-AF65-F5344CB8AC3E}">
        <p14:creationId xmlns:p14="http://schemas.microsoft.com/office/powerpoint/2010/main" val="64593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848B2F-988D-4567-8DBD-9E42A865C2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068677" y="2228671"/>
            <a:ext cx="10054646" cy="2400657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“Meus filhinhos, escrevo-lhes estas coisas para que vocês não pequem. Mas, se alguém pecar, temos Advogado junto ao Pai, Jesus Cristo, o Justo” </a:t>
            </a:r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(1 João 2:1). </a:t>
            </a:r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“Porque Cristo não entrou em santuário feito por mãos humanas, figura do verdadeiro Santuário, porém no próprio Céu, para comparecer, agora, por nós, diante de Deus” </a:t>
            </a:r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(Hebreus 9:24).</a:t>
            </a:r>
            <a:endParaRPr lang="pt-BR" sz="2500" b="1" dirty="0"/>
          </a:p>
        </p:txBody>
      </p:sp>
    </p:spTree>
    <p:extLst>
      <p:ext uri="{BB962C8B-B14F-4D97-AF65-F5344CB8AC3E}">
        <p14:creationId xmlns:p14="http://schemas.microsoft.com/office/powerpoint/2010/main" val="101685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67E3333-3BB0-4AA0-B8F8-0784DC1D8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341"/>
            <a:ext cx="12191999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6951921" y="1676384"/>
            <a:ext cx="5164089" cy="3108543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Podemos ter a certeza da salvação por causa daquilo que Cristo fez por nós na cruz, como nosso sacrifício, e por aquilo que faz por nós agora, no santuário celestial, na função de Sumo Sacerdote.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119943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1974CC8-732E-4355-BF03-159797023D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aixaDeTexto 8">
            <a:extLst>
              <a:ext uri="{FF2B5EF4-FFF2-40B4-BE49-F238E27FC236}">
                <a16:creationId xmlns:a16="http://schemas.microsoft.com/office/drawing/2014/main" id="{EAA18B37-6859-4CE2-B198-B76185818928}"/>
              </a:ext>
            </a:extLst>
          </p:cNvPr>
          <p:cNvSpPr txBox="1"/>
          <p:nvPr/>
        </p:nvSpPr>
        <p:spPr>
          <a:xfrm>
            <a:off x="1497623" y="1874728"/>
            <a:ext cx="9196753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dirty="0">
                <a:latin typeface="Roboto" panose="02000000000000000000" pitchFamily="2" charset="0"/>
                <a:ea typeface="Roboto" panose="02000000000000000000" pitchFamily="2" charset="0"/>
              </a:rPr>
              <a:t>“Quem os condenará? É Cristo Jesus quem morreu, ou melhor, quem ressuscitou, o qual está à direita de Deus e também intercede por nós” </a:t>
            </a:r>
            <a:r>
              <a:rPr lang="pt-BR" sz="2800" b="1" dirty="0">
                <a:latin typeface="Roboto" panose="02000000000000000000" pitchFamily="2" charset="0"/>
                <a:ea typeface="Roboto" panose="02000000000000000000" pitchFamily="2" charset="0"/>
              </a:rPr>
              <a:t>(Romanos 8:34). </a:t>
            </a:r>
            <a:r>
              <a:rPr lang="pt-BR" sz="2800" dirty="0">
                <a:latin typeface="Roboto" panose="02000000000000000000" pitchFamily="2" charset="0"/>
                <a:ea typeface="Roboto" panose="02000000000000000000" pitchFamily="2" charset="0"/>
              </a:rPr>
              <a:t>Por causa dessa intercessão por nós, “agora, pois, já não existe nenhuma condenação para os que estão em Cristo Jesus” </a:t>
            </a:r>
            <a:r>
              <a:rPr lang="pt-BR" sz="2800" b="1" dirty="0">
                <a:latin typeface="Roboto" panose="02000000000000000000" pitchFamily="2" charset="0"/>
                <a:ea typeface="Roboto" panose="02000000000000000000" pitchFamily="2" charset="0"/>
              </a:rPr>
              <a:t>(Romanos 8:1).</a:t>
            </a:r>
          </a:p>
          <a:p>
            <a:pPr algn="ctr"/>
            <a:r>
              <a:rPr lang="pt-BR" sz="2800" b="1" dirty="0">
                <a:latin typeface="Roboto" panose="02000000000000000000" pitchFamily="2" charset="0"/>
                <a:ea typeface="Roboto" panose="02000000000000000000" pitchFamily="2" charset="0"/>
              </a:rPr>
              <a:t>NENHUMA CONDENAÇÃO AGORA NEM NO JUÍZO! </a:t>
            </a:r>
          </a:p>
        </p:txBody>
      </p:sp>
    </p:spTree>
    <p:extLst>
      <p:ext uri="{BB962C8B-B14F-4D97-AF65-F5344CB8AC3E}">
        <p14:creationId xmlns:p14="http://schemas.microsoft.com/office/powerpoint/2010/main" val="3831876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F74DA46-C9F0-4654-AB63-C5C01F277E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94D6D9D-FC2A-45BD-B686-A08D718FE590}"/>
              </a:ext>
            </a:extLst>
          </p:cNvPr>
          <p:cNvSpPr txBox="1"/>
          <p:nvPr/>
        </p:nvSpPr>
        <p:spPr>
          <a:xfrm>
            <a:off x="4744570" y="2513707"/>
            <a:ext cx="657561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HORA DO JUÍZO</a:t>
            </a:r>
          </a:p>
        </p:txBody>
      </p:sp>
    </p:spTree>
    <p:extLst>
      <p:ext uri="{BB962C8B-B14F-4D97-AF65-F5344CB8AC3E}">
        <p14:creationId xmlns:p14="http://schemas.microsoft.com/office/powerpoint/2010/main" val="20518548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20ADA3B2-E669-4B01-8494-7CAAC655A7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8A5A7D30-FEEC-420D-B60E-FD43B1E882A6}"/>
              </a:ext>
            </a:extLst>
          </p:cNvPr>
          <p:cNvSpPr txBox="1"/>
          <p:nvPr/>
        </p:nvSpPr>
        <p:spPr>
          <a:xfrm>
            <a:off x="2538631" y="3765176"/>
            <a:ext cx="7114737" cy="1477328"/>
          </a:xfrm>
          <a:prstGeom prst="rect">
            <a:avLst/>
          </a:prstGeom>
          <a:solidFill>
            <a:schemeClr val="tx1">
              <a:alpha val="5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mensagem do primeiro anjo acontece no contexto do Dia da Expiação e “é chegada a hora do juízo”, mas, embora Seu povo tenha o dever de temer a Deus e dar glória a Ele, os remidos o fazem com a segurança da vida eterna em Jesus, prometida a eles pelo “evangelho eterno”, a promessa que lhes pertence pela fé.</a:t>
            </a:r>
          </a:p>
        </p:txBody>
      </p:sp>
    </p:spTree>
    <p:extLst>
      <p:ext uri="{BB962C8B-B14F-4D97-AF65-F5344CB8AC3E}">
        <p14:creationId xmlns:p14="http://schemas.microsoft.com/office/powerpoint/2010/main" val="765839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C9A3138-1EB7-41AB-8685-7CCBD30FA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0574" y="-222766"/>
            <a:ext cx="12191999" cy="6852166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217952" y="2304192"/>
            <a:ext cx="9900622" cy="224676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“O juízo começará pelos da casa de Deus, os que são obedientes, depois se seguirá aos que desobedecem o evangelho </a:t>
            </a:r>
            <a:r>
              <a:rPr lang="pt-B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(I Pedro 4:17). </a:t>
            </a: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Todos vamos prestar contas de nossas palavras </a:t>
            </a:r>
            <a:r>
              <a:rPr lang="pt-B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(Mateus 12:36, 37)</a:t>
            </a: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, todos seremos julgados com justiça pelo Homem escolhido por Deus </a:t>
            </a:r>
            <a:r>
              <a:rPr lang="pt-BR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(Atos 17:31)</a:t>
            </a:r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03098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3988887-DED8-4133-A5A2-90B4EA283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635934" y="2736502"/>
            <a:ext cx="10920132" cy="1384995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Baseados nos juízos passado relatados na Bíblia, podemos aprender que nos juízos divinos do presente e do futuro serão considerados o tempo, o lugar e as circunstâncias. </a:t>
            </a:r>
          </a:p>
        </p:txBody>
      </p:sp>
    </p:spTree>
    <p:extLst>
      <p:ext uri="{BB962C8B-B14F-4D97-AF65-F5344CB8AC3E}">
        <p14:creationId xmlns:p14="http://schemas.microsoft.com/office/powerpoint/2010/main" val="304876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3988887-DED8-4133-A5A2-90B4EA283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635934" y="2305615"/>
            <a:ext cx="10920132" cy="2246769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capítulo 7 </a:t>
            </a:r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de Daniel relata o sonho profético de quatro bestas que surgiram do mar </a:t>
            </a: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(verso 3), </a:t>
            </a:r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cada uma simbolizando um império mundial </a:t>
            </a: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(v. 17) </a:t>
            </a:r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que se levantaria e desaparecia, até acontecer um julgamento de proporções gigantescas no Céu </a:t>
            </a: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(versos 9, 10, 22, 26), </a:t>
            </a:r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que conduz ao reino eterno de Deus </a:t>
            </a:r>
            <a:r>
              <a:rPr lang="pt-B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(versos 14, 22, 27). 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159994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3988887-DED8-4133-A5A2-90B4EA283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283914" y="2090172"/>
            <a:ext cx="9624172" cy="2677656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“Estes grandes animais, que são quatro, são quatro reis que se levantarão da terra. Mas os santos do Altíssimo receberão o reino e o possuirão para todo o sempre, de eternidade a eternidade” (Daniel 7:17, 18). Eles são identificados como Babilônia, Média-Pérsia, Grécia e Roma, que permanece de alguma forma até o fim do mundo.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83611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3988887-DED8-4133-A5A2-90B4EA283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283914" y="2228671"/>
            <a:ext cx="9624172" cy="2400657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quarto poder, Roma medieval, quando houve forte perseguição (versos 21, 24, 25), surgiu após a Grécia. Roma passou pelas fases da república, depois dos Césares e se estende até hoje em sua fase papal. Porém, um juízo celestial do tempo do fim (versos 9, 10, 22, 26) conduz ao reino eterno, ao “novo céu e nova terra” (Apocalipse 21:1; ver Isaías 65:17; 66:22; 2 Pedro 3:13).</a:t>
            </a:r>
            <a:endParaRPr lang="pt-BR" sz="2500" dirty="0"/>
          </a:p>
        </p:txBody>
      </p:sp>
    </p:spTree>
    <p:extLst>
      <p:ext uri="{BB962C8B-B14F-4D97-AF65-F5344CB8AC3E}">
        <p14:creationId xmlns:p14="http://schemas.microsoft.com/office/powerpoint/2010/main" val="3712191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8A41E67E-0100-4CE2-91EE-EB5928271E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876262" y="2734330"/>
            <a:ext cx="10439474" cy="1384995"/>
          </a:xfrm>
          <a:prstGeom prst="rect">
            <a:avLst/>
          </a:prstGeom>
          <a:solidFill>
            <a:schemeClr val="tx1">
              <a:alpha val="50000"/>
            </a:schemeClr>
          </a:solidFill>
          <a:ln w="571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Ancião de Dias, agora com o “Filho do homem”, como Se referia Jesus a Si mesmo no Novo Testamento, está num evento celestial que conduz diretamente ao reino eterno de Deus. </a:t>
            </a:r>
            <a:endParaRPr lang="pt-B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049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E3988887-DED8-4133-A5A2-90B4EA283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57BA5718-02AD-4937-88D6-022C7E031E28}"/>
              </a:ext>
            </a:extLst>
          </p:cNvPr>
          <p:cNvSpPr txBox="1"/>
          <p:nvPr/>
        </p:nvSpPr>
        <p:spPr>
          <a:xfrm>
            <a:off x="1283914" y="2228671"/>
            <a:ext cx="10054646" cy="1846659"/>
          </a:xfrm>
          <a:prstGeom prst="rect">
            <a:avLst/>
          </a:prstGeom>
          <a:noFill/>
          <a:ln w="571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pt-BR" sz="25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“Até que veio o Ancião de Dias e fez justiça aos santos do Altíssimo. E veio o tempo em que os santos possuíram o reino” </a:t>
            </a:r>
            <a:r>
              <a:rPr lang="pt-BR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(Daniel 7:22; cf. versos 26 e 27). </a:t>
            </a:r>
            <a:r>
              <a:rPr lang="pt-B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Para os “santos”, o povo de Deus, o juízo é uma boa notícia, pois herdarão o reino.</a:t>
            </a:r>
            <a:endParaRPr lang="pt-BR" sz="2500" b="1" dirty="0"/>
          </a:p>
        </p:txBody>
      </p:sp>
    </p:spTree>
    <p:extLst>
      <p:ext uri="{BB962C8B-B14F-4D97-AF65-F5344CB8AC3E}">
        <p14:creationId xmlns:p14="http://schemas.microsoft.com/office/powerpoint/2010/main" val="277995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3" ma:contentTypeDescription="Crie um novo documento." ma:contentTypeScope="" ma:versionID="e87b4e1636177a06e8b771d3d213db63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40198aa8277ee27e93d59dcc948ed4f1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6f6921-c430-45e7-8b30-d6d9b86d8f0f">
      <Terms xmlns="http://schemas.microsoft.com/office/infopath/2007/PartnerControls"/>
    </lcf76f155ced4ddcb4097134ff3c332f>
    <TaxCatchAll xmlns="364167a4-bc77-49ec-93f2-879d4481bae7" xsi:nil="true"/>
    <MediaLengthInSeconds xmlns="546f6921-c430-45e7-8b30-d6d9b86d8f0f" xsi:nil="true"/>
  </documentManagement>
</p:properties>
</file>

<file path=customXml/itemProps1.xml><?xml version="1.0" encoding="utf-8"?>
<ds:datastoreItem xmlns:ds="http://schemas.openxmlformats.org/officeDocument/2006/customXml" ds:itemID="{BA7F6862-BC8D-4A06-A095-F1907CE0B450}"/>
</file>

<file path=customXml/itemProps2.xml><?xml version="1.0" encoding="utf-8"?>
<ds:datastoreItem xmlns:ds="http://schemas.openxmlformats.org/officeDocument/2006/customXml" ds:itemID="{85B87AF1-F1C5-4016-82DC-28A6E7E24F79}"/>
</file>

<file path=customXml/itemProps3.xml><?xml version="1.0" encoding="utf-8"?>
<ds:datastoreItem xmlns:ds="http://schemas.openxmlformats.org/officeDocument/2006/customXml" ds:itemID="{C69D9F5C-9669-40DC-B30E-2786EFC73895}"/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1164</Words>
  <Application>Microsoft Office PowerPoint</Application>
  <PresentationFormat>Widescreen</PresentationFormat>
  <Paragraphs>22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20</vt:i4>
      </vt:variant>
    </vt:vector>
  </HeadingPairs>
  <TitlesOfParts>
    <vt:vector size="2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hlourencosouza@hotmail.com</dc:creator>
  <cp:lastModifiedBy>Márcio y Elizabeth Basso Gomes</cp:lastModifiedBy>
  <cp:revision>5</cp:revision>
  <dcterms:created xsi:type="dcterms:W3CDTF">2022-04-21T20:11:29Z</dcterms:created>
  <dcterms:modified xsi:type="dcterms:W3CDTF">2022-05-10T16:21:24Z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0x010100F9EA5E59716CA04482326D7D6394CBC5</vt:lpwstr>
  </property>
  <property fmtid="{D5CDD505-2E9C-101B-9397-08002B2CF9AE}" pid="3" name="Order">
    <vt:r8>71800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