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5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18288000" cy="10287000"/>
  <p:notesSz cx="6858000" cy="9144000"/>
  <p:embeddedFontLst>
    <p:embeddedFont>
      <p:font typeface="Anton" pitchFamily="2" charset="77"/>
      <p:regular r:id="rId11"/>
    </p:embeddedFont>
    <p:embeddedFont>
      <p:font typeface="Brittany" pitchFamily="2" charset="0"/>
      <p:regular r:id="rId12"/>
    </p:embeddedFont>
    <p:embeddedFont>
      <p:font typeface="Montserrat" pitchFamily="2" charset="77"/>
      <p:regular r:id="rId13"/>
      <p:bold r:id="rId14"/>
      <p:italic r:id="rId15"/>
      <p:boldItalic r:id="rId16"/>
    </p:embeddedFont>
    <p:embeddedFont>
      <p:font typeface="Poppins" pitchFamily="2" charset="77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54" autoAdjust="0"/>
    <p:restoredTop sz="94707" autoAdjust="0"/>
  </p:normalViewPr>
  <p:slideViewPr>
    <p:cSldViewPr>
      <p:cViewPr varScale="1">
        <p:scale>
          <a:sx n="72" d="100"/>
          <a:sy n="72" d="100"/>
        </p:scale>
        <p:origin x="272" y="8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301547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4547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95400" y="2865722"/>
            <a:ext cx="1166934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935"/>
              </a:lnSpc>
              <a:spcBef>
                <a:spcPct val="0"/>
              </a:spcBef>
            </a:pPr>
            <a:r>
              <a:rPr lang="en-US" sz="8000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95400" y="4297076"/>
            <a:ext cx="7764497" cy="2841377"/>
            <a:chOff x="0" y="-323850"/>
            <a:chExt cx="10352664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682342" y="113801"/>
              <a:ext cx="7670322" cy="2760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TEMAS SUGERENTES</a:t>
              </a:r>
            </a:p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PARA LA CLASE DE MAESTROS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664386" y="7466691"/>
            <a:ext cx="446568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6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8B64D6FD-2D1E-6329-6771-674B329B3667}"/>
              </a:ext>
            </a:extLst>
          </p:cNvPr>
          <p:cNvSpPr txBox="1"/>
          <p:nvPr/>
        </p:nvSpPr>
        <p:spPr>
          <a:xfrm>
            <a:off x="3200400" y="11049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2724452" y="4220362"/>
            <a:ext cx="10448742" cy="2770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LLEVANDO AL AITOEXAMEN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CAB53ADC-6E93-9677-FC93-6A73A8FB437F}"/>
              </a:ext>
            </a:extLst>
          </p:cNvPr>
          <p:cNvSpPr txBox="1"/>
          <p:nvPr/>
        </p:nvSpPr>
        <p:spPr>
          <a:xfrm>
            <a:off x="4114800" y="2494982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9829491"/>
          </a:xfrm>
          <a:custGeom>
            <a:avLst/>
            <a:gdLst/>
            <a:ahLst/>
            <a:cxnLst/>
            <a:rect l="l" t="t" r="r" b="b"/>
            <a:pathLst>
              <a:path w="18288000" h="9829491">
                <a:moveTo>
                  <a:pt x="18288000" y="0"/>
                </a:moveTo>
                <a:lnTo>
                  <a:pt x="0" y="0"/>
                </a:lnTo>
                <a:lnTo>
                  <a:pt x="0" y="9829491"/>
                </a:lnTo>
                <a:lnTo>
                  <a:pt x="18288000" y="9829491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4887" b="-23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1028700" y="3504076"/>
            <a:ext cx="7353300" cy="32276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Examinaos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vosotros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mismos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estáis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fe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probaos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vosotros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mismos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”.</a:t>
            </a:r>
          </a:p>
          <a:p>
            <a:pPr algn="l">
              <a:lnSpc>
                <a:spcPts val="5125"/>
              </a:lnSpc>
            </a:pPr>
            <a:endParaRPr lang="en-US" sz="3818" spc="1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2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Coríntios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13:5</a:t>
            </a:r>
          </a:p>
        </p:txBody>
      </p:sp>
      <p:sp>
        <p:nvSpPr>
          <p:cNvPr id="5" name="AutoShape 5"/>
          <p:cNvSpPr/>
          <p:nvPr/>
        </p:nvSpPr>
        <p:spPr>
          <a:xfrm>
            <a:off x="1028700" y="5654870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Freeform 7"/>
          <p:cNvSpPr/>
          <p:nvPr/>
        </p:nvSpPr>
        <p:spPr>
          <a:xfrm>
            <a:off x="9240991" y="0"/>
            <a:ext cx="9185270" cy="10287000"/>
          </a:xfrm>
          <a:custGeom>
            <a:avLst/>
            <a:gdLst/>
            <a:ahLst/>
            <a:cxnLst/>
            <a:rect l="l" t="t" r="r" b="b"/>
            <a:pathLst>
              <a:path w="9185270" h="10287000">
                <a:moveTo>
                  <a:pt x="0" y="0"/>
                </a:moveTo>
                <a:lnTo>
                  <a:pt x="9185270" y="0"/>
                </a:lnTo>
                <a:lnTo>
                  <a:pt x="918527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960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028700" y="564596"/>
            <a:ext cx="5221868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LLEVANDO AL AITOEXAMEN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-31865" y="0"/>
            <a:ext cx="18288000" cy="9851072"/>
          </a:xfrm>
          <a:custGeom>
            <a:avLst/>
            <a:gdLst/>
            <a:ahLst/>
            <a:cxnLst/>
            <a:rect l="l" t="t" r="r" b="b"/>
            <a:pathLst>
              <a:path w="18288000" h="9851072">
                <a:moveTo>
                  <a:pt x="0" y="0"/>
                </a:moveTo>
                <a:lnTo>
                  <a:pt x="18288000" y="0"/>
                </a:lnTo>
                <a:lnTo>
                  <a:pt x="18288000" y="9851072"/>
                </a:lnTo>
                <a:lnTo>
                  <a:pt x="0" y="98510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000"/>
            </a:blip>
            <a:stretch>
              <a:fillRect t="-11842" b="-1184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28700" y="3286721"/>
            <a:ext cx="7810500" cy="43804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apóstol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Pablo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exhortó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creyentes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examinarse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espiritualmente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Este principio también se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aplica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manera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especial al maestro de Escuela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quien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solo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representa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carácter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Cristo ante sus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7496399" y="1952032"/>
            <a:ext cx="10791601" cy="8012241"/>
          </a:xfrm>
          <a:custGeom>
            <a:avLst/>
            <a:gdLst/>
            <a:ahLst/>
            <a:cxnLst/>
            <a:rect l="l" t="t" r="r" b="b"/>
            <a:pathLst>
              <a:path w="10791601" h="8012241">
                <a:moveTo>
                  <a:pt x="10791601" y="0"/>
                </a:moveTo>
                <a:lnTo>
                  <a:pt x="0" y="0"/>
                </a:lnTo>
                <a:lnTo>
                  <a:pt x="0" y="8012240"/>
                </a:lnTo>
                <a:lnTo>
                  <a:pt x="10791601" y="8012240"/>
                </a:lnTo>
                <a:lnTo>
                  <a:pt x="10791601" y="0"/>
                </a:lnTo>
                <a:close/>
              </a:path>
            </a:pathLst>
          </a:custGeom>
          <a:blipFill>
            <a:blip r:embed="rId4"/>
            <a:stretch>
              <a:fillRect r="-25293" b="-1243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B53EC376-8745-1A7A-6299-7718FA744A46}"/>
              </a:ext>
            </a:extLst>
          </p:cNvPr>
          <p:cNvSpPr txBox="1"/>
          <p:nvPr/>
        </p:nvSpPr>
        <p:spPr>
          <a:xfrm>
            <a:off x="1028700" y="564596"/>
            <a:ext cx="5221868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LLEVANDO AL AITOEXAMEN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B83A7-A443-B768-0D2E-24B5CB0D1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B5B4205-9743-8492-129D-5001A9A38AF7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8B03EB4-CED9-D1BD-DD18-C9CB680B0B61}"/>
              </a:ext>
            </a:extLst>
          </p:cNvPr>
          <p:cNvSpPr/>
          <p:nvPr/>
        </p:nvSpPr>
        <p:spPr>
          <a:xfrm>
            <a:off x="-102523" y="-37743"/>
            <a:ext cx="18288000" cy="9851072"/>
          </a:xfrm>
          <a:custGeom>
            <a:avLst/>
            <a:gdLst/>
            <a:ahLst/>
            <a:cxnLst/>
            <a:rect l="l" t="t" r="r" b="b"/>
            <a:pathLst>
              <a:path w="18288000" h="9851072">
                <a:moveTo>
                  <a:pt x="0" y="0"/>
                </a:moveTo>
                <a:lnTo>
                  <a:pt x="18288000" y="0"/>
                </a:lnTo>
                <a:lnTo>
                  <a:pt x="18288000" y="9851072"/>
                </a:lnTo>
                <a:lnTo>
                  <a:pt x="0" y="985107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000"/>
            </a:blip>
            <a:stretch>
              <a:fillRect t="-11842" b="-1184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10B9E710-9E13-1C1E-8263-69AABDB94D47}"/>
              </a:ext>
            </a:extLst>
          </p:cNvPr>
          <p:cNvSpPr txBox="1"/>
          <p:nvPr/>
        </p:nvSpPr>
        <p:spPr>
          <a:xfrm>
            <a:off x="1828800" y="3780402"/>
            <a:ext cx="7315200" cy="27261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evaluación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constante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nuestras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actitudes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prioridades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motivaciones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ayuda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crecer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corregir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errores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ser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útiles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las manos de Dios.</a:t>
            </a: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675B901D-DA89-F84C-F832-DD3CBC420662}"/>
              </a:ext>
            </a:extLst>
          </p:cNvPr>
          <p:cNvSpPr/>
          <p:nvPr/>
        </p:nvSpPr>
        <p:spPr>
          <a:xfrm flipH="1">
            <a:off x="7496399" y="1952032"/>
            <a:ext cx="10791601" cy="8012241"/>
          </a:xfrm>
          <a:custGeom>
            <a:avLst/>
            <a:gdLst/>
            <a:ahLst/>
            <a:cxnLst/>
            <a:rect l="l" t="t" r="r" b="b"/>
            <a:pathLst>
              <a:path w="10791601" h="8012241">
                <a:moveTo>
                  <a:pt x="10791601" y="0"/>
                </a:moveTo>
                <a:lnTo>
                  <a:pt x="0" y="0"/>
                </a:lnTo>
                <a:lnTo>
                  <a:pt x="0" y="8012240"/>
                </a:lnTo>
                <a:lnTo>
                  <a:pt x="10791601" y="8012240"/>
                </a:lnTo>
                <a:lnTo>
                  <a:pt x="10791601" y="0"/>
                </a:lnTo>
                <a:close/>
              </a:path>
            </a:pathLst>
          </a:custGeom>
          <a:blipFill>
            <a:blip r:embed="rId4"/>
            <a:stretch>
              <a:fillRect r="-25293" b="-1243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C1843810-4682-B14D-A639-409FBCEFF7DE}"/>
              </a:ext>
            </a:extLst>
          </p:cNvPr>
          <p:cNvSpPr txBox="1"/>
          <p:nvPr/>
        </p:nvSpPr>
        <p:spPr>
          <a:xfrm>
            <a:off x="1028700" y="564596"/>
            <a:ext cx="5221868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LLEVANDO AL AITOEXAMEN</a:t>
            </a:r>
          </a:p>
        </p:txBody>
      </p:sp>
    </p:spTree>
    <p:extLst>
      <p:ext uri="{BB962C8B-B14F-4D97-AF65-F5344CB8AC3E}">
        <p14:creationId xmlns:p14="http://schemas.microsoft.com/office/powerpoint/2010/main" val="241925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-23553" y="28416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 dirty="0"/>
          </a:p>
        </p:txBody>
      </p:sp>
      <p:sp>
        <p:nvSpPr>
          <p:cNvPr id="5" name="Freeform 5"/>
          <p:cNvSpPr/>
          <p:nvPr/>
        </p:nvSpPr>
        <p:spPr>
          <a:xfrm>
            <a:off x="12081789" y="1617587"/>
            <a:ext cx="5359527" cy="8229600"/>
          </a:xfrm>
          <a:custGeom>
            <a:avLst/>
            <a:gdLst/>
            <a:ahLst/>
            <a:cxnLst/>
            <a:rect l="l" t="t" r="r" b="b"/>
            <a:pathLst>
              <a:path w="5359527" h="8229600">
                <a:moveTo>
                  <a:pt x="0" y="0"/>
                </a:moveTo>
                <a:lnTo>
                  <a:pt x="5359527" y="0"/>
                </a:lnTo>
                <a:lnTo>
                  <a:pt x="535952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867693" y="3283384"/>
            <a:ext cx="12391107" cy="2264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Evaluarnos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honestidad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permite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reconocer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tanto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fortalezas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áreas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mejora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Así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Pablo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llamaba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cristianos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probarse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sí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mismos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nosotros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también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debemos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hacernos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preguntas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clave: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81216" y="774049"/>
            <a:ext cx="11027619" cy="21113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478"/>
              </a:lnSpc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1. EL AUTOEXAMEN FORTALECE NUESTRA</a:t>
            </a:r>
          </a:p>
          <a:p>
            <a:pPr>
              <a:lnSpc>
                <a:spcPts val="8478"/>
              </a:lnSpc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MISIÓN COMO MAESTROS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D092E33-B8D2-1AD5-8438-45F5EFFB8A02}"/>
              </a:ext>
            </a:extLst>
          </p:cNvPr>
          <p:cNvSpPr txBox="1"/>
          <p:nvPr/>
        </p:nvSpPr>
        <p:spPr>
          <a:xfrm>
            <a:off x="944065" y="7962900"/>
            <a:ext cx="9152312" cy="11102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480"/>
              </a:lnSpc>
              <a:defRPr sz="3168" spc="44">
                <a:solidFill>
                  <a:srgbClr val="000000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r>
              <a:rPr lang="pt-BR" dirty="0"/>
              <a:t>Este </a:t>
            </a:r>
            <a:r>
              <a:rPr lang="pt-BR" dirty="0" err="1"/>
              <a:t>proceso</a:t>
            </a:r>
            <a:r>
              <a:rPr lang="pt-BR" dirty="0"/>
              <a:t> no busca </a:t>
            </a:r>
            <a:r>
              <a:rPr lang="pt-BR" dirty="0" err="1"/>
              <a:t>desanimarnos</a:t>
            </a:r>
            <a:r>
              <a:rPr lang="pt-BR" dirty="0"/>
              <a:t>, sino </a:t>
            </a:r>
            <a:r>
              <a:rPr lang="pt-BR" b="1" dirty="0"/>
              <a:t>afinar </a:t>
            </a:r>
            <a:r>
              <a:rPr lang="pt-BR" b="1" dirty="0" err="1"/>
              <a:t>nuestro</a:t>
            </a:r>
            <a:r>
              <a:rPr lang="pt-BR" b="1" dirty="0"/>
              <a:t> carácter para servir </a:t>
            </a:r>
            <a:r>
              <a:rPr lang="pt-BR" b="1" dirty="0" err="1"/>
              <a:t>mejor</a:t>
            </a:r>
            <a:r>
              <a:rPr lang="pt-BR" b="1" dirty="0"/>
              <a:t>.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B334FDB-B179-924C-410A-8FB5B7DE4817}"/>
              </a:ext>
            </a:extLst>
          </p:cNvPr>
          <p:cNvSpPr txBox="1"/>
          <p:nvPr/>
        </p:nvSpPr>
        <p:spPr>
          <a:xfrm>
            <a:off x="940348" y="5747965"/>
            <a:ext cx="12166051" cy="1768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4072" lvl="1" indent="-342036">
              <a:lnSpc>
                <a:spcPts val="4480"/>
              </a:lnSpc>
              <a:buFont typeface="Arial"/>
              <a:buChar char="•"/>
            </a:pP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¿Estoy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enseñando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amor? </a:t>
            </a:r>
          </a:p>
          <a:p>
            <a:pPr marL="684072" lvl="1" indent="-342036">
              <a:lnSpc>
                <a:spcPts val="4480"/>
              </a:lnSpc>
              <a:buFont typeface="Arial"/>
              <a:buChar char="•"/>
            </a:pP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¿Vivo lo que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predico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</a:t>
            </a:r>
          </a:p>
          <a:p>
            <a:pPr marL="684072" lvl="1" indent="-342036">
              <a:lnSpc>
                <a:spcPts val="4480"/>
              </a:lnSpc>
              <a:buFont typeface="Arial"/>
              <a:buChar char="•"/>
            </a:pP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¿Estoy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creciendo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espiritualmente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estoy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estancado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8946168" y="15933"/>
            <a:ext cx="10370532" cy="9818654"/>
          </a:xfrm>
          <a:custGeom>
            <a:avLst/>
            <a:gdLst/>
            <a:ahLst/>
            <a:cxnLst/>
            <a:rect l="l" t="t" r="r" b="b"/>
            <a:pathLst>
              <a:path w="10370532" h="9818654">
                <a:moveTo>
                  <a:pt x="0" y="0"/>
                </a:moveTo>
                <a:lnTo>
                  <a:pt x="10370532" y="0"/>
                </a:lnTo>
                <a:lnTo>
                  <a:pt x="10370532" y="9818654"/>
                </a:lnTo>
                <a:lnTo>
                  <a:pt x="0" y="98186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2838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295400" y="3671621"/>
            <a:ext cx="9829800" cy="45610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 Espíritu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Profecía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afirma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“Si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no es persona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piedad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sincera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pureza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abnegación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ni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dispuesto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soportar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inconvenientes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no es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obra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grande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solemne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Es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maestro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probar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sus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propias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facultades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propio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espíritu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y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comprender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medio de un examen</a:t>
            </a:r>
          </a:p>
          <a:p>
            <a:pPr>
              <a:lnSpc>
                <a:spcPts val="4477"/>
              </a:lnSpc>
            </a:pP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estricto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sí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mismo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verdadera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posición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delante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Dios” (COES, p. 107).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739355"/>
            <a:ext cx="11696700" cy="21113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8478"/>
              </a:lnSpc>
              <a:defRPr sz="6056">
                <a:solidFill>
                  <a:srgbClr val="000000"/>
                </a:solidFill>
                <a:latin typeface="Anton"/>
                <a:ea typeface="Anton"/>
                <a:cs typeface="Anton"/>
              </a:defRPr>
            </a:lvl1pPr>
          </a:lstStyle>
          <a:p>
            <a:r>
              <a:rPr lang="en-US" dirty="0">
                <a:sym typeface="Anton"/>
              </a:rPr>
              <a:t>2. </a:t>
            </a:r>
            <a:r>
              <a:rPr lang="pt-BR" dirty="0"/>
              <a:t>EL CARÁCTER DEL MAESTRO</a:t>
            </a:r>
          </a:p>
          <a:p>
            <a:r>
              <a:rPr lang="pt-BR" dirty="0"/>
              <a:t>    IMPACTA MÁS QUE SUS PALABRAS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-16626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1331793" y="3771979"/>
            <a:ext cx="8726607" cy="45737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Elena G. de White dice: “El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Señor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quiere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maestros de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nuestras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escuelas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sabáticas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examinen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sí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mismos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están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amor de Dios”. Un maestro que se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examina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regularmente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sensible a la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voz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Espíritu Santo,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dispuesto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corregirse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y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puede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instrumento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útil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obra</a:t>
            </a:r>
            <a:r>
              <a:rPr lang="en-US" sz="32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33211" y="895350"/>
            <a:ext cx="10941709" cy="2105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66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UNA REVISIÓN CONSTANTE MANTIENE</a:t>
            </a:r>
          </a:p>
          <a:p>
            <a:pPr algn="l">
              <a:lnSpc>
                <a:spcPts val="8466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VIVA NUESTRA CONEXIÓN CON DIOS</a:t>
            </a:r>
          </a:p>
        </p:txBody>
      </p:sp>
      <p:sp>
        <p:nvSpPr>
          <p:cNvPr id="6" name="Freeform 6"/>
          <p:cNvSpPr/>
          <p:nvPr/>
        </p:nvSpPr>
        <p:spPr>
          <a:xfrm>
            <a:off x="7917468" y="16626"/>
            <a:ext cx="10370532" cy="9818654"/>
          </a:xfrm>
          <a:custGeom>
            <a:avLst/>
            <a:gdLst/>
            <a:ahLst/>
            <a:cxnLst/>
            <a:rect l="l" t="t" r="r" b="b"/>
            <a:pathLst>
              <a:path w="10370532" h="9818654">
                <a:moveTo>
                  <a:pt x="0" y="0"/>
                </a:moveTo>
                <a:lnTo>
                  <a:pt x="10370532" y="0"/>
                </a:lnTo>
                <a:lnTo>
                  <a:pt x="10370532" y="9818654"/>
                </a:lnTo>
                <a:lnTo>
                  <a:pt x="0" y="98186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28380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37244" y="32578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598780" y="3190269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296829" y="3212271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429000" y="5143499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391400" y="5264549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1582400" y="540405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-32708" y="5528435"/>
            <a:ext cx="3513891" cy="3502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Haz un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autoexamen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espiritual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semana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</a:t>
            </a:r>
          </a:p>
          <a:p>
            <a:pPr lvl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¿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Cómo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está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</a:t>
            </a:r>
            <a:endParaRPr lang="en-US" sz="33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relación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Dios?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5678890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PRÁCTICAS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505200" y="5675864"/>
            <a:ext cx="3824201" cy="35189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Pide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un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colega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o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líder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que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dé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retroalimentación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constructiva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sobre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enseñanza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454815" y="5695059"/>
            <a:ext cx="3915507" cy="29290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Sé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sensible a las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señales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del Espíritu. Si hay algo que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cambiar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</a:t>
            </a:r>
          </a:p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no lo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postergues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538029" y="5608812"/>
            <a:ext cx="3417505" cy="41088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Reflexiona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¿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amor o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costumbre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? ¿Con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humildad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o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desde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rutina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?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9299941" y="3422961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978072" y="3378611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974156" y="5366321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504056" y="3202036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276133" y="341119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5056501" y="5608812"/>
            <a:ext cx="3130531" cy="40030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Ora,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pidiendo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que Dios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revele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lo que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necesitas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transformar</a:t>
            </a:r>
            <a:endParaRPr lang="en-US" sz="33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3861"/>
              </a:lnSpc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ser un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mejor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guía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marL="0" lvl="0" indent="0" algn="ctr">
              <a:lnSpc>
                <a:spcPts val="3861"/>
              </a:lnSpc>
            </a:pPr>
            <a:endParaRPr lang="en-US" sz="3300" u="none" strike="noStrik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" name="TextBox 8">
            <a:extLst>
              <a:ext uri="{FF2B5EF4-FFF2-40B4-BE49-F238E27FC236}">
                <a16:creationId xmlns:a16="http://schemas.microsoft.com/office/drawing/2014/main" id="{17D2DF8A-9624-7CEF-9FE6-D5C176B1A98D}"/>
              </a:ext>
            </a:extLst>
          </p:cNvPr>
          <p:cNvSpPr txBox="1"/>
          <p:nvPr/>
        </p:nvSpPr>
        <p:spPr>
          <a:xfrm>
            <a:off x="1258561" y="1370486"/>
            <a:ext cx="5221868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LLEVANDO AL AITOEXAMEN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476</Words>
  <Application>Microsoft Macintosh PowerPoint</Application>
  <PresentationFormat>Personalizar</PresentationFormat>
  <Paragraphs>53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6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6 - 3 trim </dc:title>
  <cp:lastModifiedBy>Sana Littke</cp:lastModifiedBy>
  <cp:revision>6</cp:revision>
  <dcterms:created xsi:type="dcterms:W3CDTF">2006-08-16T00:00:00Z</dcterms:created>
  <dcterms:modified xsi:type="dcterms:W3CDTF">2025-06-10T19:10:05Z</dcterms:modified>
  <dc:identifier>DAGpETGk1jk</dc:identifier>
</cp:coreProperties>
</file>