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sldIdLst>
    <p:sldId id="264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8288000" cy="10287000"/>
  <p:notesSz cx="6858000" cy="9144000"/>
  <p:embeddedFontLst>
    <p:embeddedFont>
      <p:font typeface="Anton" pitchFamily="2" charset="77"/>
      <p:regular r:id="rId11"/>
    </p:embeddedFont>
    <p:embeddedFont>
      <p:font typeface="Brittany" pitchFamily="2" charset="0"/>
      <p:regular r:id="rId12"/>
    </p:embeddedFont>
    <p:embeddedFont>
      <p:font typeface="Montserrat" pitchFamily="2" charset="77"/>
      <p:regular r:id="rId13"/>
      <p:bold r:id="rId14"/>
      <p:italic r:id="rId15"/>
      <p:boldItalic r:id="rId16"/>
    </p:embeddedFont>
    <p:embeddedFont>
      <p:font typeface="Poppins" pitchFamily="2" charset="77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74" autoAdjust="0"/>
    <p:restoredTop sz="94591" autoAdjust="0"/>
  </p:normalViewPr>
  <p:slideViewPr>
    <p:cSldViewPr>
      <p:cViewPr varScale="1">
        <p:scale>
          <a:sx n="93" d="100"/>
          <a:sy n="93" d="100"/>
        </p:scale>
        <p:origin x="3784" y="2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FF5C21-3316-9043-957F-E5A951BDAEAE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B6D44D-C755-4540-8DEA-032BFE79F3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76610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B6D44D-C755-4540-8DEA-032BFE79F3AB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0087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8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14547"/>
            <a:ext cx="17898384" cy="1025790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14547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295400" y="2865722"/>
            <a:ext cx="11669348" cy="14313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1935"/>
              </a:lnSpc>
              <a:spcBef>
                <a:spcPct val="0"/>
              </a:spcBef>
            </a:pPr>
            <a:r>
              <a:rPr lang="en-US" sz="8000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EL MAESTRO QUE ENSEÑABA 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6848" y="673945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295400" y="4297076"/>
            <a:ext cx="7764497" cy="2841377"/>
            <a:chOff x="0" y="-323850"/>
            <a:chExt cx="10352664" cy="3788502"/>
          </a:xfrm>
        </p:grpSpPr>
        <p:sp>
          <p:nvSpPr>
            <p:cNvPr id="9" name="TextBox 9"/>
            <p:cNvSpPr txBox="1"/>
            <p:nvPr/>
          </p:nvSpPr>
          <p:spPr>
            <a:xfrm>
              <a:off x="2682342" y="113801"/>
              <a:ext cx="7670322" cy="276050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5352"/>
                </a:lnSpc>
              </a:pPr>
              <a:r>
                <a:rPr lang="en-US" sz="3600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TEMAS SUGERENTES</a:t>
              </a:r>
            </a:p>
            <a:p>
              <a:pPr algn="l">
                <a:lnSpc>
                  <a:spcPts val="5352"/>
                </a:lnSpc>
              </a:pPr>
              <a:r>
                <a:rPr lang="en-US" sz="3600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PARA LA CLASE DE MAESTROS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23850"/>
              <a:ext cx="2402959" cy="37885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77"/>
                </a:lnSpc>
                <a:spcBef>
                  <a:spcPct val="0"/>
                </a:spcBef>
              </a:pPr>
              <a:r>
                <a:rPr lang="en-US" sz="17197" dirty="0">
                  <a:solidFill>
                    <a:srgbClr val="EBEFF2"/>
                  </a:solidFill>
                  <a:latin typeface="Anton"/>
                  <a:ea typeface="Anton"/>
                  <a:cs typeface="Anton"/>
                  <a:sym typeface="Anton"/>
                </a:rPr>
                <a:t>13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903392" y="7175115"/>
            <a:ext cx="4008488" cy="14313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TEMA 11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32CF3949-97CD-F203-D767-1BFCFE404EE2}"/>
              </a:ext>
            </a:extLst>
          </p:cNvPr>
          <p:cNvSpPr txBox="1"/>
          <p:nvPr/>
        </p:nvSpPr>
        <p:spPr>
          <a:xfrm>
            <a:off x="3200400" y="1104900"/>
            <a:ext cx="3962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rgbClr val="FDB960"/>
                </a:solidFill>
              </a:rPr>
              <a:t>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2000"/>
            </a:blip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8" name="TextBox 8"/>
          <p:cNvSpPr txBox="1"/>
          <p:nvPr/>
        </p:nvSpPr>
        <p:spPr>
          <a:xfrm>
            <a:off x="1866218" y="2020710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238E002B-357B-453E-CEA7-EADC94FBC3F9}"/>
              </a:ext>
            </a:extLst>
          </p:cNvPr>
          <p:cNvSpPr txBox="1"/>
          <p:nvPr/>
        </p:nvSpPr>
        <p:spPr>
          <a:xfrm>
            <a:off x="2042444" y="4419484"/>
            <a:ext cx="10448742" cy="2860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EBEFF2"/>
                </a:solidFill>
                <a:latin typeface="Anton"/>
                <a:ea typeface="Anton"/>
                <a:cs typeface="Anton"/>
                <a:sym typeface="Anton"/>
              </a:rPr>
              <a:t>EL MAESTRO QUE ENSEÑABA </a:t>
            </a:r>
          </a:p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FDB960"/>
                </a:solidFill>
                <a:latin typeface="Anton"/>
                <a:ea typeface="Anton"/>
                <a:cs typeface="Anton"/>
                <a:sym typeface="Anton"/>
              </a:rPr>
              <a:t>PARA ENVIAR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63ADFA9-E6E5-CC9F-203C-B53099966011}"/>
              </a:ext>
            </a:extLst>
          </p:cNvPr>
          <p:cNvSpPr txBox="1"/>
          <p:nvPr/>
        </p:nvSpPr>
        <p:spPr>
          <a:xfrm>
            <a:off x="4114800" y="2503152"/>
            <a:ext cx="3962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rgbClr val="FDB960"/>
                </a:solidFill>
              </a:rPr>
              <a:t>‘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-3803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3C458FF7-D09A-3024-B2ED-444665D0B27F}"/>
              </a:ext>
            </a:extLst>
          </p:cNvPr>
          <p:cNvGrpSpPr/>
          <p:nvPr/>
        </p:nvGrpSpPr>
        <p:grpSpPr>
          <a:xfrm>
            <a:off x="0" y="-20337"/>
            <a:ext cx="11347785" cy="9852600"/>
            <a:chOff x="0" y="-20337"/>
            <a:chExt cx="11347785" cy="98526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1330326" cy="9811927"/>
            </a:xfrm>
            <a:custGeom>
              <a:avLst/>
              <a:gdLst/>
              <a:ahLst/>
              <a:cxnLst/>
              <a:rect l="l" t="t" r="r" b="b"/>
              <a:pathLst>
                <a:path w="11330326" h="9811927">
                  <a:moveTo>
                    <a:pt x="0" y="0"/>
                  </a:moveTo>
                  <a:lnTo>
                    <a:pt x="11330326" y="0"/>
                  </a:lnTo>
                  <a:lnTo>
                    <a:pt x="11330326" y="9811927"/>
                  </a:lnTo>
                  <a:lnTo>
                    <a:pt x="0" y="981192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r="-29722"/>
              </a:stretch>
            </a:blipFill>
          </p:spPr>
          <p:txBody>
            <a:bodyPr/>
            <a:lstStyle/>
            <a:p>
              <a:endParaRPr lang="pt-BR"/>
            </a:p>
          </p:txBody>
        </p:sp>
        <p:grpSp>
          <p:nvGrpSpPr>
            <p:cNvPr id="5" name="Group 5"/>
            <p:cNvGrpSpPr/>
            <p:nvPr/>
          </p:nvGrpSpPr>
          <p:grpSpPr>
            <a:xfrm rot="-10800000">
              <a:off x="5665163" y="-20337"/>
              <a:ext cx="5682622" cy="9852600"/>
              <a:chOff x="0" y="0"/>
              <a:chExt cx="1496658" cy="2594924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1496658" cy="2594924"/>
              </a:xfrm>
              <a:custGeom>
                <a:avLst/>
                <a:gdLst/>
                <a:ahLst/>
                <a:cxnLst/>
                <a:rect l="l" t="t" r="r" b="b"/>
                <a:pathLst>
                  <a:path w="1496658" h="2594924">
                    <a:moveTo>
                      <a:pt x="0" y="0"/>
                    </a:moveTo>
                    <a:lnTo>
                      <a:pt x="1496658" y="0"/>
                    </a:lnTo>
                    <a:lnTo>
                      <a:pt x="1496658" y="2594924"/>
                    </a:lnTo>
                    <a:lnTo>
                      <a:pt x="0" y="25949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CF0F3">
                      <a:alpha val="100000"/>
                    </a:srgbClr>
                  </a:gs>
                  <a:gs pos="50000">
                    <a:srgbClr val="D7E0E5">
                      <a:alpha val="82000"/>
                    </a:srgbClr>
                  </a:gs>
                  <a:gs pos="100000">
                    <a:srgbClr val="D7E0E5">
                      <a:alpha val="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7" name="TextBox 7"/>
              <p:cNvSpPr txBox="1"/>
              <p:nvPr/>
            </p:nvSpPr>
            <p:spPr>
              <a:xfrm>
                <a:off x="0" y="-66675"/>
                <a:ext cx="1496658" cy="26615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96"/>
                  </a:lnSpc>
                </a:pPr>
                <a:endParaRPr/>
              </a:p>
            </p:txBody>
          </p:sp>
        </p:grpSp>
      </p:grpSp>
      <p:sp>
        <p:nvSpPr>
          <p:cNvPr id="8" name="TextBox 8"/>
          <p:cNvSpPr txBox="1"/>
          <p:nvPr/>
        </p:nvSpPr>
        <p:spPr>
          <a:xfrm>
            <a:off x="9237295" y="4229100"/>
            <a:ext cx="7865484" cy="22057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4311"/>
              </a:lnSpc>
              <a:defRPr sz="3200" spc="3">
                <a:solidFill>
                  <a:srgbClr val="000000"/>
                </a:solidFill>
                <a:latin typeface="Montserrat"/>
                <a:ea typeface="Montserrat"/>
                <a:cs typeface="Montserrat"/>
              </a:defRPr>
            </a:lvl1pPr>
          </a:lstStyle>
          <a:p>
            <a:pPr algn="r"/>
            <a:r>
              <a:rPr lang="en-US" sz="3600" dirty="0">
                <a:sym typeface="Montserrat"/>
              </a:rPr>
              <a:t>“</a:t>
            </a:r>
            <a:r>
              <a:rPr lang="pt-BR" sz="3600" dirty="0"/>
              <a:t>Como me </a:t>
            </a:r>
            <a:r>
              <a:rPr lang="pt-BR" sz="3600" dirty="0" err="1"/>
              <a:t>envió</a:t>
            </a:r>
            <a:r>
              <a:rPr lang="pt-BR" sz="3600" dirty="0"/>
              <a:t> </a:t>
            </a:r>
            <a:r>
              <a:rPr lang="pt-BR" sz="3600" dirty="0" err="1"/>
              <a:t>el</a:t>
            </a:r>
            <a:r>
              <a:rPr lang="pt-BR" sz="3600" dirty="0"/>
              <a:t> Padre, </a:t>
            </a:r>
            <a:r>
              <a:rPr lang="pt-BR" sz="3600" dirty="0" err="1"/>
              <a:t>así</a:t>
            </a:r>
            <a:r>
              <a:rPr lang="pt-BR" sz="3600" dirty="0"/>
              <a:t> </a:t>
            </a:r>
            <a:r>
              <a:rPr lang="pt-BR" sz="3600" dirty="0" err="1"/>
              <a:t>también</a:t>
            </a:r>
            <a:r>
              <a:rPr lang="pt-BR" sz="3600" dirty="0"/>
              <a:t> </a:t>
            </a:r>
            <a:r>
              <a:rPr lang="pt-BR" sz="3600" dirty="0" err="1"/>
              <a:t>yo</a:t>
            </a:r>
            <a:r>
              <a:rPr lang="pt-BR" sz="3600" dirty="0"/>
              <a:t> os </a:t>
            </a:r>
            <a:r>
              <a:rPr lang="pt-BR" sz="3600" dirty="0" err="1"/>
              <a:t>envío</a:t>
            </a:r>
            <a:r>
              <a:rPr lang="pt-BR" sz="3600" dirty="0"/>
              <a:t>”. </a:t>
            </a:r>
          </a:p>
          <a:p>
            <a:pPr algn="r"/>
            <a:endParaRPr lang="pt-BR" sz="3600" dirty="0"/>
          </a:p>
          <a:p>
            <a:pPr algn="r"/>
            <a:r>
              <a:rPr lang="pt-BR" sz="3600" dirty="0"/>
              <a:t>Juan 20:21</a:t>
            </a:r>
          </a:p>
        </p:txBody>
      </p:sp>
      <p:sp>
        <p:nvSpPr>
          <p:cNvPr id="9" name="AutoShape 9"/>
          <p:cNvSpPr/>
          <p:nvPr/>
        </p:nvSpPr>
        <p:spPr>
          <a:xfrm>
            <a:off x="12608735" y="5694652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0" name="TextBox 10"/>
          <p:cNvSpPr txBox="1"/>
          <p:nvPr/>
        </p:nvSpPr>
        <p:spPr>
          <a:xfrm>
            <a:off x="12420600" y="479315"/>
            <a:ext cx="4682179" cy="12923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PARA ENVIAR</a:t>
            </a:r>
          </a:p>
          <a:p>
            <a:pPr algn="r">
              <a:lnSpc>
                <a:spcPts val="3396"/>
              </a:lnSpc>
              <a:spcBef>
                <a:spcPct val="0"/>
              </a:spcBef>
            </a:pPr>
            <a:endParaRPr lang="en-US" sz="2426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-2764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 dirty="0"/>
          </a:p>
        </p:txBody>
      </p:sp>
      <p:sp>
        <p:nvSpPr>
          <p:cNvPr id="4" name="AutoShape 4"/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95E3EAB7-C416-6B1D-81C0-950BFF0F1678}"/>
              </a:ext>
            </a:extLst>
          </p:cNvPr>
          <p:cNvGrpSpPr/>
          <p:nvPr/>
        </p:nvGrpSpPr>
        <p:grpSpPr>
          <a:xfrm>
            <a:off x="6464880" y="0"/>
            <a:ext cx="11823120" cy="9852600"/>
            <a:chOff x="6464880" y="0"/>
            <a:chExt cx="11823120" cy="9852600"/>
          </a:xfrm>
        </p:grpSpPr>
        <p:sp>
          <p:nvSpPr>
            <p:cNvPr id="5" name="Freeform 5"/>
            <p:cNvSpPr/>
            <p:nvPr/>
          </p:nvSpPr>
          <p:spPr>
            <a:xfrm>
              <a:off x="6464880" y="0"/>
              <a:ext cx="11823120" cy="9852600"/>
            </a:xfrm>
            <a:custGeom>
              <a:avLst/>
              <a:gdLst/>
              <a:ahLst/>
              <a:cxnLst/>
              <a:rect l="l" t="t" r="r" b="b"/>
              <a:pathLst>
                <a:path w="11823120" h="9852600">
                  <a:moveTo>
                    <a:pt x="0" y="0"/>
                  </a:moveTo>
                  <a:lnTo>
                    <a:pt x="11823120" y="0"/>
                  </a:lnTo>
                  <a:lnTo>
                    <a:pt x="11823120" y="9852600"/>
                  </a:lnTo>
                  <a:lnTo>
                    <a:pt x="0" y="98526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12500" r="-12500"/>
              </a:stretch>
            </a:blipFill>
          </p:spPr>
          <p:txBody>
            <a:bodyPr/>
            <a:lstStyle/>
            <a:p>
              <a:endParaRPr lang="pt-BR"/>
            </a:p>
          </p:txBody>
        </p:sp>
        <p:grpSp>
          <p:nvGrpSpPr>
            <p:cNvPr id="7" name="Group 7"/>
            <p:cNvGrpSpPr/>
            <p:nvPr/>
          </p:nvGrpSpPr>
          <p:grpSpPr>
            <a:xfrm>
              <a:off x="6464880" y="0"/>
              <a:ext cx="5682622" cy="9852600"/>
              <a:chOff x="0" y="0"/>
              <a:chExt cx="1496658" cy="2594924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496658" cy="2594924"/>
              </a:xfrm>
              <a:custGeom>
                <a:avLst/>
                <a:gdLst/>
                <a:ahLst/>
                <a:cxnLst/>
                <a:rect l="l" t="t" r="r" b="b"/>
                <a:pathLst>
                  <a:path w="1496658" h="2594924">
                    <a:moveTo>
                      <a:pt x="0" y="0"/>
                    </a:moveTo>
                    <a:lnTo>
                      <a:pt x="1496658" y="0"/>
                    </a:lnTo>
                    <a:lnTo>
                      <a:pt x="1496658" y="2594924"/>
                    </a:lnTo>
                    <a:lnTo>
                      <a:pt x="0" y="259492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AE0E7">
                      <a:alpha val="100000"/>
                    </a:srgbClr>
                  </a:gs>
                  <a:gs pos="50000">
                    <a:srgbClr val="D7E0E5">
                      <a:alpha val="82000"/>
                    </a:srgbClr>
                  </a:gs>
                  <a:gs pos="100000">
                    <a:srgbClr val="D7E0E5">
                      <a:alpha val="0"/>
                    </a:srgbClr>
                  </a:gs>
                </a:gsLst>
                <a:lin ang="0"/>
              </a:gra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0" y="-66675"/>
                <a:ext cx="1496658" cy="266159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396"/>
                  </a:lnSpc>
                </a:pPr>
                <a:endParaRPr/>
              </a:p>
            </p:txBody>
          </p:sp>
        </p:grpSp>
      </p:grpSp>
      <p:sp>
        <p:nvSpPr>
          <p:cNvPr id="10" name="TextBox 10"/>
          <p:cNvSpPr txBox="1"/>
          <p:nvPr/>
        </p:nvSpPr>
        <p:spPr>
          <a:xfrm>
            <a:off x="858965" y="2611848"/>
            <a:ext cx="8666035" cy="32721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311"/>
              </a:lnSpc>
            </a:pP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Después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resurrección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Jesús no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dio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un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discurso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teológico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ni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cátedra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magistral. Dio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misión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Miró a sus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discípulos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-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aquellos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había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formado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tanto amor - y les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dijo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“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Ahora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les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toca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ustedes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”. Ese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llamado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sigue</a:t>
            </a:r>
            <a:r>
              <a:rPr lang="en-US" sz="32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vigente</a:t>
            </a:r>
            <a:endParaRPr lang="en-US" sz="3200" spc="3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4DA346C1-DEA3-D43F-6DB0-73707911CACB}"/>
              </a:ext>
            </a:extLst>
          </p:cNvPr>
          <p:cNvSpPr txBox="1"/>
          <p:nvPr/>
        </p:nvSpPr>
        <p:spPr>
          <a:xfrm>
            <a:off x="833086" y="6637608"/>
            <a:ext cx="7625114" cy="16178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4311"/>
              </a:lnSpc>
              <a:defRPr sz="3200" spc="3">
                <a:solidFill>
                  <a:srgbClr val="000000"/>
                </a:solidFill>
                <a:latin typeface="Montserrat"/>
                <a:ea typeface="Montserrat"/>
                <a:cs typeface="Montserrat"/>
              </a:defRPr>
            </a:lvl1pPr>
          </a:lstStyle>
          <a:p>
            <a:r>
              <a:rPr lang="en-US" dirty="0">
                <a:sym typeface="Montserrat"/>
              </a:rPr>
              <a:t>Jesús, </a:t>
            </a:r>
            <a:r>
              <a:rPr lang="en-US" dirty="0" err="1">
                <a:sym typeface="Montserrat"/>
              </a:rPr>
              <a:t>el</a:t>
            </a:r>
            <a:r>
              <a:rPr lang="en-US" dirty="0">
                <a:sym typeface="Montserrat"/>
              </a:rPr>
              <a:t> Maestro de Maestros, </a:t>
            </a:r>
            <a:r>
              <a:rPr lang="en-US" b="1" dirty="0" err="1">
                <a:sym typeface="Montserrat"/>
              </a:rPr>
              <a:t>te</a:t>
            </a:r>
            <a:r>
              <a:rPr lang="en-US" b="1" dirty="0">
                <a:sym typeface="Montserrat"/>
              </a:rPr>
              <a:t> llama hoy a </a:t>
            </a:r>
            <a:r>
              <a:rPr lang="en-US" b="1" dirty="0" err="1">
                <a:sym typeface="Montserrat"/>
              </a:rPr>
              <a:t>continuar</a:t>
            </a:r>
            <a:r>
              <a:rPr lang="en-US" b="1" dirty="0">
                <a:sym typeface="Montserrat"/>
              </a:rPr>
              <a:t> </a:t>
            </a:r>
            <a:r>
              <a:rPr lang="en-US" b="1" dirty="0" err="1">
                <a:sym typeface="Montserrat"/>
              </a:rPr>
              <a:t>su</a:t>
            </a:r>
            <a:r>
              <a:rPr lang="en-US" b="1" dirty="0">
                <a:sym typeface="Montserrat"/>
              </a:rPr>
              <a:t> </a:t>
            </a:r>
            <a:r>
              <a:rPr lang="en-US" b="1" dirty="0" err="1">
                <a:sym typeface="Montserrat"/>
              </a:rPr>
              <a:t>obra</a:t>
            </a:r>
            <a:r>
              <a:rPr lang="en-US" b="1" dirty="0">
                <a:sym typeface="Montserrat"/>
              </a:rPr>
              <a:t> </a:t>
            </a:r>
            <a:r>
              <a:rPr lang="en-US" dirty="0">
                <a:sym typeface="Montserrat"/>
              </a:rPr>
              <a:t>de </a:t>
            </a:r>
            <a:r>
              <a:rPr lang="en-US" dirty="0" err="1">
                <a:sym typeface="Montserrat"/>
              </a:rPr>
              <a:t>enseñar</a:t>
            </a:r>
            <a:r>
              <a:rPr lang="en-US" dirty="0">
                <a:sym typeface="Montserrat"/>
              </a:rPr>
              <a:t>, </a:t>
            </a:r>
            <a:r>
              <a:rPr lang="en-US" dirty="0" err="1">
                <a:sym typeface="Montserrat"/>
              </a:rPr>
              <a:t>amar</a:t>
            </a:r>
            <a:r>
              <a:rPr lang="en-US" dirty="0">
                <a:sym typeface="Montserrat"/>
              </a:rPr>
              <a:t>, </a:t>
            </a:r>
            <a:r>
              <a:rPr lang="en-US" dirty="0" err="1">
                <a:sym typeface="Montserrat"/>
              </a:rPr>
              <a:t>formar</a:t>
            </a:r>
            <a:r>
              <a:rPr lang="en-US" dirty="0">
                <a:sym typeface="Montserrat"/>
              </a:rPr>
              <a:t> y </a:t>
            </a:r>
            <a:r>
              <a:rPr lang="en-US" dirty="0" err="1">
                <a:sym typeface="Montserrat"/>
              </a:rPr>
              <a:t>salvar</a:t>
            </a:r>
            <a:r>
              <a:rPr lang="en-US" dirty="0">
                <a:sym typeface="Montserrat"/>
              </a:rPr>
              <a:t>.</a:t>
            </a:r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id="{5995E50B-DD02-4D26-7679-458C1B06AB04}"/>
              </a:ext>
            </a:extLst>
          </p:cNvPr>
          <p:cNvSpPr txBox="1"/>
          <p:nvPr/>
        </p:nvSpPr>
        <p:spPr>
          <a:xfrm>
            <a:off x="891351" y="480315"/>
            <a:ext cx="4682179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PARA ENVIAR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7231805" y="2279406"/>
            <a:ext cx="11070119" cy="7988242"/>
          </a:xfrm>
          <a:custGeom>
            <a:avLst/>
            <a:gdLst/>
            <a:ahLst/>
            <a:cxnLst/>
            <a:rect l="l" t="t" r="r" b="b"/>
            <a:pathLst>
              <a:path w="11070119" h="7988242">
                <a:moveTo>
                  <a:pt x="0" y="0"/>
                </a:moveTo>
                <a:lnTo>
                  <a:pt x="11070119" y="0"/>
                </a:lnTo>
                <a:lnTo>
                  <a:pt x="11070119" y="7988242"/>
                </a:lnTo>
                <a:lnTo>
                  <a:pt x="0" y="798824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r="-4940" b="-45426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8119168" y="42872"/>
            <a:ext cx="10112402" cy="9804315"/>
          </a:xfrm>
          <a:custGeom>
            <a:avLst/>
            <a:gdLst/>
            <a:ahLst/>
            <a:cxnLst/>
            <a:rect l="l" t="t" r="r" b="b"/>
            <a:pathLst>
              <a:path w="10112402" h="9804315">
                <a:moveTo>
                  <a:pt x="0" y="0"/>
                </a:moveTo>
                <a:lnTo>
                  <a:pt x="10112402" y="0"/>
                </a:lnTo>
                <a:lnTo>
                  <a:pt x="10112402" y="9804315"/>
                </a:lnTo>
                <a:lnTo>
                  <a:pt x="0" y="980431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t="-18242" r="-1463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Freeform 6"/>
          <p:cNvSpPr/>
          <p:nvPr/>
        </p:nvSpPr>
        <p:spPr>
          <a:xfrm flipH="1">
            <a:off x="20770" y="0"/>
            <a:ext cx="18288000" cy="9847187"/>
          </a:xfrm>
          <a:custGeom>
            <a:avLst/>
            <a:gdLst/>
            <a:ahLst/>
            <a:cxnLst/>
            <a:rect l="l" t="t" r="r" b="b"/>
            <a:pathLst>
              <a:path w="18288000" h="9847187">
                <a:moveTo>
                  <a:pt x="18288000" y="0"/>
                </a:moveTo>
                <a:lnTo>
                  <a:pt x="0" y="0"/>
                </a:lnTo>
                <a:lnTo>
                  <a:pt x="0" y="9847187"/>
                </a:lnTo>
                <a:lnTo>
                  <a:pt x="18288000" y="9847187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8">
              <a:alphaModFix amt="7999"/>
            </a:blip>
            <a:stretch>
              <a:fillRect t="-1591" b="-2410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Freeform 7"/>
          <p:cNvSpPr/>
          <p:nvPr/>
        </p:nvSpPr>
        <p:spPr>
          <a:xfrm>
            <a:off x="11588555" y="0"/>
            <a:ext cx="6720215" cy="10287000"/>
          </a:xfrm>
          <a:custGeom>
            <a:avLst/>
            <a:gdLst/>
            <a:ahLst/>
            <a:cxnLst/>
            <a:rect l="l" t="t" r="r" b="b"/>
            <a:pathLst>
              <a:path w="6720215" h="10287000">
                <a:moveTo>
                  <a:pt x="0" y="0"/>
                </a:moveTo>
                <a:lnTo>
                  <a:pt x="6720215" y="0"/>
                </a:lnTo>
                <a:lnTo>
                  <a:pt x="672021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79917" t="-12484" r="-7827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8" name="TextBox 8"/>
          <p:cNvSpPr txBox="1"/>
          <p:nvPr/>
        </p:nvSpPr>
        <p:spPr>
          <a:xfrm>
            <a:off x="1425888" y="3646206"/>
            <a:ext cx="9169688" cy="39956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Jesús no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quería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discípulos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cómodos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discípulos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movimiento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Su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método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era claro: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formar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empoderar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enviar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Como</a:t>
            </a:r>
          </a:p>
          <a:p>
            <a:pPr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maestro de Escuela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Sabática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no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estás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simplemente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ocupando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un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puesto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Estás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siendo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enviado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mismo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Cristo para </a:t>
            </a:r>
          </a:p>
          <a:p>
            <a:pPr>
              <a:lnSpc>
                <a:spcPts val="4480"/>
              </a:lnSpc>
            </a:pP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impactar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0770" y="741729"/>
            <a:ext cx="12628430" cy="21113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307575" lvl="1" indent="-653788" algn="l">
              <a:lnSpc>
                <a:spcPts val="8478"/>
              </a:lnSpc>
              <a:buAutoNum type="arabicPeriod"/>
            </a:pPr>
            <a:r>
              <a:rPr lang="en-US" sz="6056" spc="-2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JESÚS CAPACITÓ A SUS DISCÍPULOS PARA ENVIARLOS, NO PARA RETENERLOS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7773005" y="0"/>
            <a:ext cx="10514995" cy="10287000"/>
          </a:xfrm>
          <a:custGeom>
            <a:avLst/>
            <a:gdLst/>
            <a:ahLst/>
            <a:cxnLst/>
            <a:rect l="l" t="t" r="r" b="b"/>
            <a:pathLst>
              <a:path w="10514995" h="10287000">
                <a:moveTo>
                  <a:pt x="0" y="0"/>
                </a:moveTo>
                <a:lnTo>
                  <a:pt x="10514995" y="0"/>
                </a:lnTo>
                <a:lnTo>
                  <a:pt x="1051499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9000"/>
            </a:blip>
            <a:stretch>
              <a:fillRect r="-30899" b="-3380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11063333" y="0"/>
            <a:ext cx="7224667" cy="9912744"/>
          </a:xfrm>
          <a:custGeom>
            <a:avLst/>
            <a:gdLst/>
            <a:ahLst/>
            <a:cxnLst/>
            <a:rect l="l" t="t" r="r" b="b"/>
            <a:pathLst>
              <a:path w="7224667" h="9912744">
                <a:moveTo>
                  <a:pt x="0" y="0"/>
                </a:moveTo>
                <a:lnTo>
                  <a:pt x="7224667" y="0"/>
                </a:lnTo>
                <a:lnTo>
                  <a:pt x="7224667" y="9912744"/>
                </a:lnTo>
                <a:lnTo>
                  <a:pt x="0" y="991274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08283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028700" y="3433935"/>
            <a:ext cx="9471801" cy="3995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Todo lo que Jesús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enseñó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durante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ministerio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tenía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meta 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 sus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seguidores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conviertan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maestros del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evangelio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Su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legado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terminó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;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comenzó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sus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discípulos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Hoy, ese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legado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pasa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ti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Jesús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dice: “Como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Padre me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envió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así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envío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ti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”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60348" y="1122358"/>
            <a:ext cx="14340927" cy="986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SU ENSEÑANZA CULMINÓ EN UNA COMISIÓN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6172200" y="-440972"/>
            <a:ext cx="7441471" cy="10308872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3396"/>
              </a:lnSpc>
            </a:pPr>
            <a:endParaRPr/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A43FC027-38E3-288E-E97A-17125B72E924}"/>
              </a:ext>
            </a:extLst>
          </p:cNvPr>
          <p:cNvGrpSpPr/>
          <p:nvPr/>
        </p:nvGrpSpPr>
        <p:grpSpPr>
          <a:xfrm>
            <a:off x="6131740" y="0"/>
            <a:ext cx="12115800" cy="9827926"/>
            <a:chOff x="6172200" y="0"/>
            <a:chExt cx="12115800" cy="9827926"/>
          </a:xfrm>
        </p:grpSpPr>
        <p:sp>
          <p:nvSpPr>
            <p:cNvPr id="4" name="Freeform 4"/>
            <p:cNvSpPr/>
            <p:nvPr/>
          </p:nvSpPr>
          <p:spPr>
            <a:xfrm>
              <a:off x="6238180" y="0"/>
              <a:ext cx="12049820" cy="9827926"/>
            </a:xfrm>
            <a:custGeom>
              <a:avLst/>
              <a:gdLst/>
              <a:ahLst/>
              <a:cxnLst/>
              <a:rect l="l" t="t" r="r" b="b"/>
              <a:pathLst>
                <a:path w="12049820" h="9774229">
                  <a:moveTo>
                    <a:pt x="0" y="0"/>
                  </a:moveTo>
                  <a:lnTo>
                    <a:pt x="12049820" y="0"/>
                  </a:lnTo>
                  <a:lnTo>
                    <a:pt x="12049820" y="9774229"/>
                  </a:lnTo>
                  <a:lnTo>
                    <a:pt x="0" y="97742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9614" r="-12058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1F89A19A-C919-7693-A525-85D006DA5EA2}"/>
                </a:ext>
              </a:extLst>
            </p:cNvPr>
            <p:cNvSpPr/>
            <p:nvPr/>
          </p:nvSpPr>
          <p:spPr>
            <a:xfrm>
              <a:off x="6172200" y="0"/>
              <a:ext cx="7441471" cy="9827926"/>
            </a:xfrm>
            <a:custGeom>
              <a:avLst/>
              <a:gdLst/>
              <a:ahLst/>
              <a:cxnLst/>
              <a:rect l="l" t="t" r="r" b="b"/>
              <a:pathLst>
                <a:path w="1959894" h="2594924">
                  <a:moveTo>
                    <a:pt x="0" y="0"/>
                  </a:moveTo>
                  <a:lnTo>
                    <a:pt x="1959894" y="0"/>
                  </a:lnTo>
                  <a:lnTo>
                    <a:pt x="1959894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C4CED8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13" name="TextBox 8">
            <a:extLst>
              <a:ext uri="{FF2B5EF4-FFF2-40B4-BE49-F238E27FC236}">
                <a16:creationId xmlns:a16="http://schemas.microsoft.com/office/drawing/2014/main" id="{D50B3EFA-6F39-21E7-E5EA-2FE25D21B36B}"/>
              </a:ext>
            </a:extLst>
          </p:cNvPr>
          <p:cNvSpPr txBox="1"/>
          <p:nvPr/>
        </p:nvSpPr>
        <p:spPr>
          <a:xfrm>
            <a:off x="1320158" y="3871949"/>
            <a:ext cx="8182189" cy="39839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Tú no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lección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representas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al Maestro de Maestros. Cada palabra,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gesto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oración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extensión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llamado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Estás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invitado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continuar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lo que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Él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comenzó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con la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promesa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que no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estás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solo: “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Yo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estoy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vosotros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todos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días, hasta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fin del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mundo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”. (Mt 28:20).</a:t>
            </a: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935BDB3E-C4B9-8C65-E677-12D6B7D85BE3}"/>
              </a:ext>
            </a:extLst>
          </p:cNvPr>
          <p:cNvSpPr txBox="1"/>
          <p:nvPr/>
        </p:nvSpPr>
        <p:spPr>
          <a:xfrm>
            <a:off x="733211" y="1172365"/>
            <a:ext cx="12144589" cy="20379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EL MAESTRO SABÁTICO ES UN EMBAJADOR</a:t>
            </a:r>
          </a:p>
          <a:p>
            <a:pPr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DEL MAESTRO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4" name="Group 4"/>
          <p:cNvGrpSpPr/>
          <p:nvPr/>
        </p:nvGrpSpPr>
        <p:grpSpPr>
          <a:xfrm>
            <a:off x="4440091" y="3234615"/>
            <a:ext cx="1941463" cy="1941463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8108879" y="3147563"/>
            <a:ext cx="1941463" cy="1941463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1841946" y="3182997"/>
            <a:ext cx="1941463" cy="1941463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3" name="AutoShape 13"/>
          <p:cNvSpPr/>
          <p:nvPr/>
        </p:nvSpPr>
        <p:spPr>
          <a:xfrm flipH="1" flipV="1">
            <a:off x="3478824" y="4885813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4" name="AutoShape 14"/>
          <p:cNvSpPr/>
          <p:nvPr/>
        </p:nvSpPr>
        <p:spPr>
          <a:xfrm flipH="1" flipV="1">
            <a:off x="7006391" y="4869428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5" name="AutoShape 15"/>
          <p:cNvSpPr/>
          <p:nvPr/>
        </p:nvSpPr>
        <p:spPr>
          <a:xfrm flipH="1" flipV="1">
            <a:off x="11040942" y="4869524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6" name="Group 16"/>
          <p:cNvGrpSpPr/>
          <p:nvPr/>
        </p:nvGrpSpPr>
        <p:grpSpPr>
          <a:xfrm>
            <a:off x="1076549" y="3218326"/>
            <a:ext cx="1941463" cy="194146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6699607" y="1137944"/>
            <a:ext cx="1268857" cy="1109673"/>
          </a:xfrm>
          <a:custGeom>
            <a:avLst/>
            <a:gdLst/>
            <a:ahLst/>
            <a:cxnLst/>
            <a:rect l="l" t="t" r="r" b="b"/>
            <a:pathLst>
              <a:path w="1268857" h="1109673">
                <a:moveTo>
                  <a:pt x="0" y="0"/>
                </a:moveTo>
                <a:lnTo>
                  <a:pt x="1268856" y="0"/>
                </a:lnTo>
                <a:lnTo>
                  <a:pt x="1268856" y="1109673"/>
                </a:lnTo>
                <a:lnTo>
                  <a:pt x="0" y="1109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0" name="Freeform 20"/>
          <p:cNvSpPr/>
          <p:nvPr/>
        </p:nvSpPr>
        <p:spPr>
          <a:xfrm>
            <a:off x="16276133" y="874189"/>
            <a:ext cx="2069549" cy="1373428"/>
          </a:xfrm>
          <a:custGeom>
            <a:avLst/>
            <a:gdLst/>
            <a:ahLst/>
            <a:cxnLst/>
            <a:rect l="l" t="t" r="r" b="b"/>
            <a:pathLst>
              <a:path w="2069549" h="1373428">
                <a:moveTo>
                  <a:pt x="0" y="0"/>
                </a:moveTo>
                <a:lnTo>
                  <a:pt x="2069550" y="0"/>
                </a:lnTo>
                <a:lnTo>
                  <a:pt x="2069550" y="1373428"/>
                </a:lnTo>
                <a:lnTo>
                  <a:pt x="0" y="13734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1" name="TextBox 21"/>
          <p:cNvSpPr txBox="1"/>
          <p:nvPr/>
        </p:nvSpPr>
        <p:spPr>
          <a:xfrm>
            <a:off x="198325" y="5593760"/>
            <a:ext cx="3190041" cy="2502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861"/>
              </a:lnSpc>
              <a:spcBef>
                <a:spcPct val="0"/>
              </a:spcBef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Responde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hoy al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llamado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de Jesús con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una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entrega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renovada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246666" y="857250"/>
            <a:ext cx="5678890" cy="1549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u="none" strike="noStrike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PRÁCTICAS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665898" y="5593760"/>
            <a:ext cx="3172463" cy="29290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828"/>
              </a:lnSpc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Enseña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con la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convicción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de que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estás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cumpliendo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una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misión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divina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7244503" y="5470134"/>
            <a:ext cx="3660390" cy="29290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828"/>
              </a:lnSpc>
              <a:spcBef>
                <a:spcPct val="0"/>
              </a:spcBef>
            </a:pP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Ora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cada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semana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diciendo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: “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Señor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aquí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estoy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Envíame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-</a:t>
            </a:r>
          </a:p>
          <a:p>
            <a:pPr lvl="0" algn="ctr">
              <a:lnSpc>
                <a:spcPts val="3828"/>
              </a:lnSpc>
              <a:spcBef>
                <a:spcPct val="0"/>
              </a:spcBef>
            </a:pP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señar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por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ti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”.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1279061" y="5448992"/>
            <a:ext cx="3378881" cy="3518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4620"/>
              </a:lnSpc>
              <a:spcBef>
                <a:spcPct val="0"/>
              </a:spcBef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Vive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tu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ministerio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sabático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con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urgencia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amor y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propósito</a:t>
            </a:r>
            <a:endParaRPr lang="en-US" sz="3300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lvl="0" algn="ctr">
              <a:lnSpc>
                <a:spcPts val="4620"/>
              </a:lnSpc>
              <a:spcBef>
                <a:spcPct val="0"/>
              </a:spcBef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eterno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793345" y="3369816"/>
            <a:ext cx="348855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107079" y="3386106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8805128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2481606" y="3337238"/>
            <a:ext cx="537418" cy="1567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4</a:t>
            </a:r>
          </a:p>
        </p:txBody>
      </p:sp>
      <p:sp>
        <p:nvSpPr>
          <p:cNvPr id="30" name="AutoShape 30"/>
          <p:cNvSpPr/>
          <p:nvPr/>
        </p:nvSpPr>
        <p:spPr>
          <a:xfrm flipH="1" flipV="1">
            <a:off x="14763573" y="4891517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31" name="Group 31"/>
          <p:cNvGrpSpPr/>
          <p:nvPr/>
        </p:nvGrpSpPr>
        <p:grpSpPr>
          <a:xfrm>
            <a:off x="15305402" y="3202037"/>
            <a:ext cx="1941463" cy="1941463"/>
            <a:chOff x="0" y="0"/>
            <a:chExt cx="812800" cy="8128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16006564" y="3391712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5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4915967" y="5525192"/>
            <a:ext cx="3103837" cy="40030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861"/>
              </a:lnSpc>
            </a:pPr>
            <a:r>
              <a:rPr lang="en-US" sz="3300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Recuerda</a:t>
            </a: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: </a:t>
            </a:r>
          </a:p>
          <a:p>
            <a:pPr lvl="0" algn="ctr">
              <a:lnSpc>
                <a:spcPts val="3861"/>
              </a:lnSpc>
            </a:pP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No </a:t>
            </a:r>
            <a:r>
              <a:rPr lang="en-US" sz="3300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estás</a:t>
            </a: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enseñando</a:t>
            </a: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una</a:t>
            </a: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clase</a:t>
            </a: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</a:t>
            </a:r>
            <a:r>
              <a:rPr lang="en-US" sz="3300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estás</a:t>
            </a: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continuando</a:t>
            </a:r>
            <a:endParaRPr lang="en-US" sz="3300" spc="85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lvl="0" algn="ctr">
              <a:lnSpc>
                <a:spcPts val="3861"/>
              </a:lnSpc>
            </a:pP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la </a:t>
            </a:r>
            <a:r>
              <a:rPr lang="en-US" sz="3300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obra</a:t>
            </a: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del Maestro.</a:t>
            </a:r>
          </a:p>
        </p:txBody>
      </p:sp>
      <p:sp>
        <p:nvSpPr>
          <p:cNvPr id="37" name="TextBox 10">
            <a:extLst>
              <a:ext uri="{FF2B5EF4-FFF2-40B4-BE49-F238E27FC236}">
                <a16:creationId xmlns:a16="http://schemas.microsoft.com/office/drawing/2014/main" id="{F898A549-8C45-4E9E-C614-C16BD1B63B30}"/>
              </a:ext>
            </a:extLst>
          </p:cNvPr>
          <p:cNvSpPr txBox="1"/>
          <p:nvPr/>
        </p:nvSpPr>
        <p:spPr>
          <a:xfrm>
            <a:off x="1878327" y="1292102"/>
            <a:ext cx="4682179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PARA ENVIAR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4" grpId="0"/>
      <p:bldP spid="3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403</Words>
  <Application>Microsoft Macintosh PowerPoint</Application>
  <PresentationFormat>Personalizar</PresentationFormat>
  <Paragraphs>47</Paragraphs>
  <Slides>8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16" baseType="lpstr">
      <vt:lpstr>Calibri</vt:lpstr>
      <vt:lpstr>Anton</vt:lpstr>
      <vt:lpstr>Aptos</vt:lpstr>
      <vt:lpstr>Poppins</vt:lpstr>
      <vt:lpstr>Montserrat</vt:lpstr>
      <vt:lpstr>Arial</vt:lpstr>
      <vt:lpstr>Brittany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Tema 11 - 3 trim </dc:title>
  <cp:lastModifiedBy>Sana Littke</cp:lastModifiedBy>
  <cp:revision>6</cp:revision>
  <dcterms:created xsi:type="dcterms:W3CDTF">2006-08-16T00:00:00Z</dcterms:created>
  <dcterms:modified xsi:type="dcterms:W3CDTF">2025-06-10T19:24:07Z</dcterms:modified>
  <dc:identifier>DAGpJZLmXwc</dc:identifier>
</cp:coreProperties>
</file>