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4" r:id="rId2"/>
    <p:sldMasterId id="2147483721" r:id="rId3"/>
    <p:sldMasterId id="2147483728" r:id="rId4"/>
  </p:sldMasterIdLst>
  <p:notesMasterIdLst>
    <p:notesMasterId r:id="rId67"/>
  </p:notesMasterIdLst>
  <p:sldIdLst>
    <p:sldId id="727" r:id="rId5"/>
    <p:sldId id="1247" r:id="rId6"/>
    <p:sldId id="1377" r:id="rId7"/>
    <p:sldId id="1248" r:id="rId8"/>
    <p:sldId id="1249" r:id="rId9"/>
    <p:sldId id="1250" r:id="rId10"/>
    <p:sldId id="1275" r:id="rId11"/>
    <p:sldId id="1380" r:id="rId12"/>
    <p:sldId id="814" r:id="rId13"/>
    <p:sldId id="1367" r:id="rId14"/>
    <p:sldId id="1315" r:id="rId15"/>
    <p:sldId id="1352" r:id="rId16"/>
    <p:sldId id="1381" r:id="rId17"/>
    <p:sldId id="1353" r:id="rId18"/>
    <p:sldId id="1318" r:id="rId19"/>
    <p:sldId id="1354" r:id="rId20"/>
    <p:sldId id="1382" r:id="rId21"/>
    <p:sldId id="1355" r:id="rId22"/>
    <p:sldId id="1321" r:id="rId23"/>
    <p:sldId id="1356" r:id="rId24"/>
    <p:sldId id="1383" r:id="rId25"/>
    <p:sldId id="1357" r:id="rId26"/>
    <p:sldId id="1324" r:id="rId27"/>
    <p:sldId id="1358" r:id="rId28"/>
    <p:sldId id="1384" r:id="rId29"/>
    <p:sldId id="1359" r:id="rId30"/>
    <p:sldId id="1327" r:id="rId31"/>
    <p:sldId id="1360" r:id="rId32"/>
    <p:sldId id="1385" r:id="rId33"/>
    <p:sldId id="1361" r:id="rId34"/>
    <p:sldId id="1330" r:id="rId35"/>
    <p:sldId id="1362" r:id="rId36"/>
    <p:sldId id="1386" r:id="rId37"/>
    <p:sldId id="1363" r:id="rId38"/>
    <p:sldId id="1333" r:id="rId39"/>
    <p:sldId id="1379" r:id="rId40"/>
    <p:sldId id="1387" r:id="rId41"/>
    <p:sldId id="1365" r:id="rId42"/>
    <p:sldId id="1336" r:id="rId43"/>
    <p:sldId id="1378" r:id="rId44"/>
    <p:sldId id="1388" r:id="rId45"/>
    <p:sldId id="1376" r:id="rId46"/>
    <p:sldId id="1339" r:id="rId47"/>
    <p:sldId id="1364" r:id="rId48"/>
    <p:sldId id="1390" r:id="rId49"/>
    <p:sldId id="1369" r:id="rId50"/>
    <p:sldId id="1342" r:id="rId51"/>
    <p:sldId id="1366" r:id="rId52"/>
    <p:sldId id="1389" r:id="rId53"/>
    <p:sldId id="1373" r:id="rId54"/>
    <p:sldId id="1345" r:id="rId55"/>
    <p:sldId id="1368" r:id="rId56"/>
    <p:sldId id="1391" r:id="rId57"/>
    <p:sldId id="1371" r:id="rId58"/>
    <p:sldId id="1348" r:id="rId59"/>
    <p:sldId id="1374" r:id="rId60"/>
    <p:sldId id="1392" r:id="rId61"/>
    <p:sldId id="1375" r:id="rId62"/>
    <p:sldId id="1313" r:id="rId63"/>
    <p:sldId id="312" r:id="rId64"/>
    <p:sldId id="325" r:id="rId65"/>
    <p:sldId id="304" r:id="rId6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0000"/>
    <a:srgbClr val="ABC6D9"/>
    <a:srgbClr val="ADC8DB"/>
    <a:srgbClr val="7999B0"/>
    <a:srgbClr val="AF4B10"/>
    <a:srgbClr val="AD4C10"/>
    <a:srgbClr val="D7E4BD"/>
    <a:srgbClr val="FFFFFF"/>
    <a:srgbClr val="435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434" autoAdjust="0"/>
  </p:normalViewPr>
  <p:slideViewPr>
    <p:cSldViewPr>
      <p:cViewPr varScale="1">
        <p:scale>
          <a:sx n="102" d="100"/>
          <a:sy n="102" d="100"/>
        </p:scale>
        <p:origin x="972" y="318"/>
      </p:cViewPr>
      <p:guideLst>
        <p:guide orient="horz" pos="3929"/>
        <p:guide pos="2880"/>
      </p:guideLst>
    </p:cSldViewPr>
  </p:slideViewPr>
  <p:notesTextViewPr>
    <p:cViewPr>
      <p:scale>
        <a:sx n="3" d="2"/>
        <a:sy n="3" d="2"/>
      </p:scale>
      <p:origin x="0" y="-5"/>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30/03/2026</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7</a:t>
            </a:fld>
            <a:endParaRPr lang="pt-BR"/>
          </a:p>
        </p:txBody>
      </p:sp>
    </p:spTree>
    <p:extLst>
      <p:ext uri="{BB962C8B-B14F-4D97-AF65-F5344CB8AC3E}">
        <p14:creationId xmlns:p14="http://schemas.microsoft.com/office/powerpoint/2010/main" val="324160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26</a:t>
            </a:fld>
            <a:endParaRPr lang="pt-BR" altLang="pt-BR">
              <a:latin typeface="Arial" charset="0"/>
              <a:cs typeface="Arial" charset="0"/>
            </a:endParaRPr>
          </a:p>
        </p:txBody>
      </p:sp>
    </p:spTree>
    <p:extLst>
      <p:ext uri="{BB962C8B-B14F-4D97-AF65-F5344CB8AC3E}">
        <p14:creationId xmlns:p14="http://schemas.microsoft.com/office/powerpoint/2010/main" val="236726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27</a:t>
            </a:fld>
            <a:endParaRPr lang="pt-BR"/>
          </a:p>
        </p:txBody>
      </p:sp>
    </p:spTree>
    <p:extLst>
      <p:ext uri="{BB962C8B-B14F-4D97-AF65-F5344CB8AC3E}">
        <p14:creationId xmlns:p14="http://schemas.microsoft.com/office/powerpoint/2010/main" val="22405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30</a:t>
            </a:fld>
            <a:endParaRPr lang="pt-BR" altLang="pt-BR">
              <a:latin typeface="Arial" charset="0"/>
              <a:cs typeface="Arial" charset="0"/>
            </a:endParaRPr>
          </a:p>
        </p:txBody>
      </p:sp>
    </p:spTree>
    <p:extLst>
      <p:ext uri="{BB962C8B-B14F-4D97-AF65-F5344CB8AC3E}">
        <p14:creationId xmlns:p14="http://schemas.microsoft.com/office/powerpoint/2010/main" val="34518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31</a:t>
            </a:fld>
            <a:endParaRPr lang="pt-BR"/>
          </a:p>
        </p:txBody>
      </p:sp>
    </p:spTree>
    <p:extLst>
      <p:ext uri="{BB962C8B-B14F-4D97-AF65-F5344CB8AC3E}">
        <p14:creationId xmlns:p14="http://schemas.microsoft.com/office/powerpoint/2010/main" val="252687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34</a:t>
            </a:fld>
            <a:endParaRPr lang="pt-BR" altLang="pt-BR">
              <a:latin typeface="Arial" charset="0"/>
              <a:cs typeface="Arial" charset="0"/>
            </a:endParaRPr>
          </a:p>
        </p:txBody>
      </p:sp>
    </p:spTree>
    <p:extLst>
      <p:ext uri="{BB962C8B-B14F-4D97-AF65-F5344CB8AC3E}">
        <p14:creationId xmlns:p14="http://schemas.microsoft.com/office/powerpoint/2010/main" val="82552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35</a:t>
            </a:fld>
            <a:endParaRPr lang="pt-BR"/>
          </a:p>
        </p:txBody>
      </p:sp>
    </p:spTree>
    <p:extLst>
      <p:ext uri="{BB962C8B-B14F-4D97-AF65-F5344CB8AC3E}">
        <p14:creationId xmlns:p14="http://schemas.microsoft.com/office/powerpoint/2010/main" val="350782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38</a:t>
            </a:fld>
            <a:endParaRPr lang="pt-BR" altLang="pt-BR">
              <a:latin typeface="Arial" charset="0"/>
              <a:cs typeface="Arial" charset="0"/>
            </a:endParaRPr>
          </a:p>
        </p:txBody>
      </p:sp>
    </p:spTree>
    <p:extLst>
      <p:ext uri="{BB962C8B-B14F-4D97-AF65-F5344CB8AC3E}">
        <p14:creationId xmlns:p14="http://schemas.microsoft.com/office/powerpoint/2010/main" val="245911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39</a:t>
            </a:fld>
            <a:endParaRPr lang="pt-BR"/>
          </a:p>
        </p:txBody>
      </p:sp>
    </p:spTree>
    <p:extLst>
      <p:ext uri="{BB962C8B-B14F-4D97-AF65-F5344CB8AC3E}">
        <p14:creationId xmlns:p14="http://schemas.microsoft.com/office/powerpoint/2010/main" val="120059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42</a:t>
            </a:fld>
            <a:endParaRPr lang="pt-BR" altLang="pt-BR">
              <a:latin typeface="Arial" charset="0"/>
              <a:cs typeface="Arial" charset="0"/>
            </a:endParaRPr>
          </a:p>
        </p:txBody>
      </p:sp>
    </p:spTree>
    <p:extLst>
      <p:ext uri="{BB962C8B-B14F-4D97-AF65-F5344CB8AC3E}">
        <p14:creationId xmlns:p14="http://schemas.microsoft.com/office/powerpoint/2010/main" val="4197550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43</a:t>
            </a:fld>
            <a:endParaRPr lang="pt-BR"/>
          </a:p>
        </p:txBody>
      </p:sp>
    </p:spTree>
    <p:extLst>
      <p:ext uri="{BB962C8B-B14F-4D97-AF65-F5344CB8AC3E}">
        <p14:creationId xmlns:p14="http://schemas.microsoft.com/office/powerpoint/2010/main" val="345450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10</a:t>
            </a:fld>
            <a:endParaRPr lang="pt-BR" altLang="pt-BR">
              <a:latin typeface="Arial" charset="0"/>
              <a:cs typeface="Arial" charset="0"/>
            </a:endParaRPr>
          </a:p>
        </p:txBody>
      </p:sp>
    </p:spTree>
    <p:extLst>
      <p:ext uri="{BB962C8B-B14F-4D97-AF65-F5344CB8AC3E}">
        <p14:creationId xmlns:p14="http://schemas.microsoft.com/office/powerpoint/2010/main" val="2857503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46</a:t>
            </a:fld>
            <a:endParaRPr lang="pt-BR" altLang="pt-BR">
              <a:latin typeface="Arial" charset="0"/>
              <a:cs typeface="Arial" charset="0"/>
            </a:endParaRPr>
          </a:p>
        </p:txBody>
      </p:sp>
    </p:spTree>
    <p:extLst>
      <p:ext uri="{BB962C8B-B14F-4D97-AF65-F5344CB8AC3E}">
        <p14:creationId xmlns:p14="http://schemas.microsoft.com/office/powerpoint/2010/main" val="67315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47</a:t>
            </a:fld>
            <a:endParaRPr lang="pt-BR"/>
          </a:p>
        </p:txBody>
      </p:sp>
    </p:spTree>
    <p:extLst>
      <p:ext uri="{BB962C8B-B14F-4D97-AF65-F5344CB8AC3E}">
        <p14:creationId xmlns:p14="http://schemas.microsoft.com/office/powerpoint/2010/main" val="3159418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50</a:t>
            </a:fld>
            <a:endParaRPr lang="pt-BR" altLang="pt-BR">
              <a:latin typeface="Arial" charset="0"/>
              <a:cs typeface="Arial" charset="0"/>
            </a:endParaRPr>
          </a:p>
        </p:txBody>
      </p:sp>
    </p:spTree>
    <p:extLst>
      <p:ext uri="{BB962C8B-B14F-4D97-AF65-F5344CB8AC3E}">
        <p14:creationId xmlns:p14="http://schemas.microsoft.com/office/powerpoint/2010/main" val="163144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51</a:t>
            </a:fld>
            <a:endParaRPr lang="pt-BR"/>
          </a:p>
        </p:txBody>
      </p:sp>
    </p:spTree>
    <p:extLst>
      <p:ext uri="{BB962C8B-B14F-4D97-AF65-F5344CB8AC3E}">
        <p14:creationId xmlns:p14="http://schemas.microsoft.com/office/powerpoint/2010/main" val="3924617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54</a:t>
            </a:fld>
            <a:endParaRPr lang="pt-BR" altLang="pt-BR">
              <a:latin typeface="Arial" charset="0"/>
              <a:cs typeface="Arial" charset="0"/>
            </a:endParaRPr>
          </a:p>
        </p:txBody>
      </p:sp>
    </p:spTree>
    <p:extLst>
      <p:ext uri="{BB962C8B-B14F-4D97-AF65-F5344CB8AC3E}">
        <p14:creationId xmlns:p14="http://schemas.microsoft.com/office/powerpoint/2010/main" val="21443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55</a:t>
            </a:fld>
            <a:endParaRPr lang="pt-BR"/>
          </a:p>
        </p:txBody>
      </p:sp>
    </p:spTree>
    <p:extLst>
      <p:ext uri="{BB962C8B-B14F-4D97-AF65-F5344CB8AC3E}">
        <p14:creationId xmlns:p14="http://schemas.microsoft.com/office/powerpoint/2010/main" val="367551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58</a:t>
            </a:fld>
            <a:endParaRPr lang="pt-BR" altLang="pt-BR">
              <a:latin typeface="Arial" charset="0"/>
              <a:cs typeface="Arial" charset="0"/>
            </a:endParaRPr>
          </a:p>
        </p:txBody>
      </p:sp>
    </p:spTree>
    <p:extLst>
      <p:ext uri="{BB962C8B-B14F-4D97-AF65-F5344CB8AC3E}">
        <p14:creationId xmlns:p14="http://schemas.microsoft.com/office/powerpoint/2010/main" val="3245765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11</a:t>
            </a:fld>
            <a:endParaRPr lang="pt-BR"/>
          </a:p>
        </p:txBody>
      </p:sp>
    </p:spTree>
    <p:extLst>
      <p:ext uri="{BB962C8B-B14F-4D97-AF65-F5344CB8AC3E}">
        <p14:creationId xmlns:p14="http://schemas.microsoft.com/office/powerpoint/2010/main" val="112392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14</a:t>
            </a:fld>
            <a:endParaRPr lang="pt-BR" altLang="pt-BR">
              <a:latin typeface="Arial" charset="0"/>
              <a:cs typeface="Arial" charset="0"/>
            </a:endParaRPr>
          </a:p>
        </p:txBody>
      </p:sp>
    </p:spTree>
    <p:extLst>
      <p:ext uri="{BB962C8B-B14F-4D97-AF65-F5344CB8AC3E}">
        <p14:creationId xmlns:p14="http://schemas.microsoft.com/office/powerpoint/2010/main" val="341264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15</a:t>
            </a:fld>
            <a:endParaRPr lang="pt-BR"/>
          </a:p>
        </p:txBody>
      </p:sp>
    </p:spTree>
    <p:extLst>
      <p:ext uri="{BB962C8B-B14F-4D97-AF65-F5344CB8AC3E}">
        <p14:creationId xmlns:p14="http://schemas.microsoft.com/office/powerpoint/2010/main" val="421543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18</a:t>
            </a:fld>
            <a:endParaRPr lang="pt-BR" altLang="pt-BR">
              <a:latin typeface="Arial" charset="0"/>
              <a:cs typeface="Arial" charset="0"/>
            </a:endParaRPr>
          </a:p>
        </p:txBody>
      </p:sp>
    </p:spTree>
    <p:extLst>
      <p:ext uri="{BB962C8B-B14F-4D97-AF65-F5344CB8AC3E}">
        <p14:creationId xmlns:p14="http://schemas.microsoft.com/office/powerpoint/2010/main" val="228667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19</a:t>
            </a:fld>
            <a:endParaRPr lang="pt-BR"/>
          </a:p>
        </p:txBody>
      </p:sp>
    </p:spTree>
    <p:extLst>
      <p:ext uri="{BB962C8B-B14F-4D97-AF65-F5344CB8AC3E}">
        <p14:creationId xmlns:p14="http://schemas.microsoft.com/office/powerpoint/2010/main" val="319465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22</a:t>
            </a:fld>
            <a:endParaRPr lang="pt-BR" altLang="pt-BR">
              <a:latin typeface="Arial" charset="0"/>
              <a:cs typeface="Arial" charset="0"/>
            </a:endParaRPr>
          </a:p>
        </p:txBody>
      </p:sp>
    </p:spTree>
    <p:extLst>
      <p:ext uri="{BB962C8B-B14F-4D97-AF65-F5344CB8AC3E}">
        <p14:creationId xmlns:p14="http://schemas.microsoft.com/office/powerpoint/2010/main" val="242134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23</a:t>
            </a:fld>
            <a:endParaRPr lang="pt-BR"/>
          </a:p>
        </p:txBody>
      </p:sp>
    </p:spTree>
    <p:extLst>
      <p:ext uri="{BB962C8B-B14F-4D97-AF65-F5344CB8AC3E}">
        <p14:creationId xmlns:p14="http://schemas.microsoft.com/office/powerpoint/2010/main" val="3158667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62068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62068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597640"/>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28307"/>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14476"/>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stino das Oferta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Espaço Reservado para Texto 6">
            <a:extLst>
              <a:ext uri="{FF2B5EF4-FFF2-40B4-BE49-F238E27FC236}">
                <a16:creationId xmlns:a16="http://schemas.microsoft.com/office/drawing/2014/main" id="{9F3C1C5C-7732-42B8-AE90-B43EE781EA05}"/>
              </a:ext>
            </a:extLst>
          </p:cNvPr>
          <p:cNvSpPr>
            <a:spLocks noGrp="1"/>
          </p:cNvSpPr>
          <p:nvPr>
            <p:ph type="body" sz="quarter" idx="10"/>
          </p:nvPr>
        </p:nvSpPr>
        <p:spPr>
          <a:xfrm>
            <a:off x="34925" y="689900"/>
            <a:ext cx="9109075" cy="523875"/>
          </a:xfrm>
          <a:prstGeom prst="rect">
            <a:avLst/>
          </a:prstGeom>
          <a:solidFill>
            <a:srgbClr val="00B050"/>
          </a:solidFill>
        </p:spPr>
        <p:txBody>
          <a:bodyPr/>
          <a:lstStyle>
            <a:lvl1pPr algn="ctr">
              <a:defRPr sz="2800" b="1">
                <a:solidFill>
                  <a:srgbClr val="FFFF00"/>
                </a:solidFill>
              </a:defRPr>
            </a:lvl1pPr>
            <a:lvl2pPr>
              <a:defRPr b="1">
                <a:solidFill>
                  <a:srgbClr val="FFFF00"/>
                </a:solidFill>
              </a:defRPr>
            </a:lvl2pPr>
            <a:lvl3pPr>
              <a:defRPr b="1">
                <a:solidFill>
                  <a:srgbClr val="FFFF00"/>
                </a:solidFill>
              </a:defRPr>
            </a:lvl3pPr>
            <a:lvl4pPr>
              <a:defRPr b="1">
                <a:solidFill>
                  <a:srgbClr val="FFFF00"/>
                </a:solidFill>
              </a:defRPr>
            </a:lvl4pPr>
            <a:lvl5pPr>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23667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melho CAPA - 1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ADDD79A-D920-41C3-8B42-9C09D536E12A}"/>
              </a:ext>
            </a:extLst>
          </p:cNvPr>
          <p:cNvSpPr/>
          <p:nvPr userDrawn="1"/>
        </p:nvSpPr>
        <p:spPr>
          <a:xfrm>
            <a:off x="7824788" y="0"/>
            <a:ext cx="1306512" cy="6858000"/>
          </a:xfrm>
          <a:prstGeom prst="rect">
            <a:avLst/>
          </a:prstGeom>
          <a:gradFill>
            <a:gsLst>
              <a:gs pos="0">
                <a:srgbClr val="FFCC99"/>
              </a:gs>
              <a:gs pos="35000">
                <a:srgbClr val="FFFFCC"/>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7" name="Retângulo 6">
            <a:extLst>
              <a:ext uri="{FF2B5EF4-FFF2-40B4-BE49-F238E27FC236}">
                <a16:creationId xmlns:a16="http://schemas.microsoft.com/office/drawing/2014/main" id="{AC1FCAAA-BC94-45C3-A1C7-8AA7D59A2891}"/>
              </a:ext>
            </a:extLst>
          </p:cNvPr>
          <p:cNvSpPr/>
          <p:nvPr userDrawn="1"/>
        </p:nvSpPr>
        <p:spPr>
          <a:xfrm>
            <a:off x="1" y="0"/>
            <a:ext cx="1306513" cy="6858000"/>
          </a:xfrm>
          <a:prstGeom prst="rect">
            <a:avLst/>
          </a:prstGeom>
          <a:gradFill>
            <a:gsLst>
              <a:gs pos="0">
                <a:schemeClr val="tx1"/>
              </a:gs>
              <a:gs pos="35000">
                <a:schemeClr val="bg2">
                  <a:lumMod val="25000"/>
                </a:schemeClr>
              </a:gs>
              <a:gs pos="69000">
                <a:srgbClr val="C00000"/>
              </a:gs>
              <a:gs pos="100000">
                <a:srgbClr val="FF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181"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8" name="Retângulo 7">
            <a:extLst>
              <a:ext uri="{FF2B5EF4-FFF2-40B4-BE49-F238E27FC236}">
                <a16:creationId xmlns:a16="http://schemas.microsoft.com/office/drawing/2014/main" id="{260E8798-3089-4654-B145-191D65A7559E}"/>
              </a:ext>
            </a:extLst>
          </p:cNvPr>
          <p:cNvSpPr/>
          <p:nvPr userDrawn="1"/>
        </p:nvSpPr>
        <p:spPr>
          <a:xfrm>
            <a:off x="1303339" y="0"/>
            <a:ext cx="1308100" cy="6858000"/>
          </a:xfrm>
          <a:prstGeom prst="rect">
            <a:avLst/>
          </a:prstGeom>
          <a:gradFill>
            <a:gsLst>
              <a:gs pos="0">
                <a:schemeClr val="bg2">
                  <a:lumMod val="25000"/>
                </a:schemeClr>
              </a:gs>
              <a:gs pos="35000">
                <a:srgbClr val="C00000"/>
              </a:gs>
              <a:gs pos="69000">
                <a:srgbClr val="FF0000"/>
              </a:gs>
              <a:gs pos="100000">
                <a:srgbClr val="FF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9" name="Retângulo 8">
            <a:extLst>
              <a:ext uri="{FF2B5EF4-FFF2-40B4-BE49-F238E27FC236}">
                <a16:creationId xmlns:a16="http://schemas.microsoft.com/office/drawing/2014/main" id="{665E3C04-3FA6-4154-B10B-44D0705381B6}"/>
              </a:ext>
            </a:extLst>
          </p:cNvPr>
          <p:cNvSpPr/>
          <p:nvPr userDrawn="1"/>
        </p:nvSpPr>
        <p:spPr>
          <a:xfrm>
            <a:off x="2606677" y="0"/>
            <a:ext cx="1306513" cy="6858000"/>
          </a:xfrm>
          <a:prstGeom prst="rect">
            <a:avLst/>
          </a:prstGeom>
          <a:gradFill>
            <a:gsLst>
              <a:gs pos="0">
                <a:srgbClr val="C00000"/>
              </a:gs>
              <a:gs pos="35000">
                <a:srgbClr val="FF0000"/>
              </a:gs>
              <a:gs pos="69000">
                <a:srgbClr val="FF6600"/>
              </a:gs>
              <a:gs pos="100000">
                <a:srgbClr val="FF99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0" name="Retângulo 9">
            <a:extLst>
              <a:ext uri="{FF2B5EF4-FFF2-40B4-BE49-F238E27FC236}">
                <a16:creationId xmlns:a16="http://schemas.microsoft.com/office/drawing/2014/main" id="{40001024-0A58-4D82-87CB-F596C2843D9A}"/>
              </a:ext>
            </a:extLst>
          </p:cNvPr>
          <p:cNvSpPr/>
          <p:nvPr userDrawn="1"/>
        </p:nvSpPr>
        <p:spPr>
          <a:xfrm>
            <a:off x="3911601" y="0"/>
            <a:ext cx="1308100" cy="6858000"/>
          </a:xfrm>
          <a:prstGeom prst="rect">
            <a:avLst/>
          </a:prstGeom>
          <a:gradFill>
            <a:gsLst>
              <a:gs pos="0">
                <a:srgbClr val="FF0000"/>
              </a:gs>
              <a:gs pos="35000">
                <a:srgbClr val="FF6600"/>
              </a:gs>
              <a:gs pos="69000">
                <a:srgbClr val="FF9966"/>
              </a:gs>
              <a:gs pos="100000">
                <a:srgbClr val="FFCC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1" name="Retângulo 10">
            <a:extLst>
              <a:ext uri="{FF2B5EF4-FFF2-40B4-BE49-F238E27FC236}">
                <a16:creationId xmlns:a16="http://schemas.microsoft.com/office/drawing/2014/main" id="{EF903E1F-AC4D-418A-A81B-D801C0F54471}"/>
              </a:ext>
            </a:extLst>
          </p:cNvPr>
          <p:cNvSpPr/>
          <p:nvPr userDrawn="1"/>
        </p:nvSpPr>
        <p:spPr>
          <a:xfrm>
            <a:off x="5216526" y="0"/>
            <a:ext cx="1306513" cy="6858000"/>
          </a:xfrm>
          <a:prstGeom prst="rect">
            <a:avLst/>
          </a:prstGeom>
          <a:gradFill>
            <a:gsLst>
              <a:gs pos="0">
                <a:srgbClr val="FF6600"/>
              </a:gs>
              <a:gs pos="35000">
                <a:srgbClr val="FF9966"/>
              </a:gs>
              <a:gs pos="69000">
                <a:srgbClr val="FFCC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sp>
        <p:nvSpPr>
          <p:cNvPr id="12" name="Retângulo 11">
            <a:extLst>
              <a:ext uri="{FF2B5EF4-FFF2-40B4-BE49-F238E27FC236}">
                <a16:creationId xmlns:a16="http://schemas.microsoft.com/office/drawing/2014/main" id="{C6D2BD42-83ED-4F60-AE5F-0AA094B621B8}"/>
              </a:ext>
            </a:extLst>
          </p:cNvPr>
          <p:cNvSpPr/>
          <p:nvPr userDrawn="1"/>
        </p:nvSpPr>
        <p:spPr>
          <a:xfrm>
            <a:off x="6519863" y="0"/>
            <a:ext cx="1308100" cy="6858000"/>
          </a:xfrm>
          <a:prstGeom prst="rect">
            <a:avLst/>
          </a:prstGeom>
          <a:gradFill>
            <a:gsLst>
              <a:gs pos="0">
                <a:srgbClr val="FF9966"/>
              </a:gs>
              <a:gs pos="35000">
                <a:srgbClr val="FFCC99"/>
              </a:gs>
              <a:gs pos="69000">
                <a:srgbClr val="FFFFCC"/>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a:p>
        </p:txBody>
      </p:sp>
      <p:pic>
        <p:nvPicPr>
          <p:cNvPr id="46" name="Imagem 2">
            <a:extLst>
              <a:ext uri="{FF2B5EF4-FFF2-40B4-BE49-F238E27FC236}">
                <a16:creationId xmlns:a16="http://schemas.microsoft.com/office/drawing/2014/main" id="{01F08265-58D1-4C43-9E8C-AC72294D4CB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aixaDeTexto 18">
            <a:extLst>
              <a:ext uri="{FF2B5EF4-FFF2-40B4-BE49-F238E27FC236}">
                <a16:creationId xmlns:a16="http://schemas.microsoft.com/office/drawing/2014/main" id="{AD7A2F3C-E450-4C0C-AFA6-6C1436B883F4}"/>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52" name="Retângulo 51">
            <a:extLst>
              <a:ext uri="{FF2B5EF4-FFF2-40B4-BE49-F238E27FC236}">
                <a16:creationId xmlns:a16="http://schemas.microsoft.com/office/drawing/2014/main" id="{5294DCDC-BF99-42DD-B755-23507D8B9EC6}"/>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53" name="CaixaDeTexto 52">
            <a:extLst>
              <a:ext uri="{FF2B5EF4-FFF2-40B4-BE49-F238E27FC236}">
                <a16:creationId xmlns:a16="http://schemas.microsoft.com/office/drawing/2014/main" id="{63A2022D-4ECE-4CD7-BD00-A5B36B255E13}"/>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54" name="Espaço Reservado para Texto 29">
            <a:extLst>
              <a:ext uri="{FF2B5EF4-FFF2-40B4-BE49-F238E27FC236}">
                <a16:creationId xmlns:a16="http://schemas.microsoft.com/office/drawing/2014/main" id="{06CE0D7E-B716-4BBC-9486-741B166395BF}"/>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pic>
        <p:nvPicPr>
          <p:cNvPr id="19" name="Imagem 18">
            <a:extLst>
              <a:ext uri="{FF2B5EF4-FFF2-40B4-BE49-F238E27FC236}">
                <a16:creationId xmlns:a16="http://schemas.microsoft.com/office/drawing/2014/main" id="{D399F7EC-F1BF-4D54-9F6B-4AA9FF9A2BAC}"/>
              </a:ext>
            </a:extLst>
          </p:cNvPr>
          <p:cNvPicPr>
            <a:picLocks noChangeAspect="1"/>
          </p:cNvPicPr>
          <p:nvPr userDrawn="1"/>
        </p:nvPicPr>
        <p:blipFill rotWithShape="1">
          <a:blip r:embed="rId3"/>
          <a:srcRect l="10521" t="40057" r="76962" b="30390"/>
          <a:stretch/>
        </p:blipFill>
        <p:spPr>
          <a:xfrm>
            <a:off x="75331" y="3684627"/>
            <a:ext cx="1144589" cy="1519287"/>
          </a:xfrm>
          <a:prstGeom prst="rect">
            <a:avLst/>
          </a:prstGeom>
        </p:spPr>
      </p:pic>
      <p:pic>
        <p:nvPicPr>
          <p:cNvPr id="20" name="Imagem 19">
            <a:extLst>
              <a:ext uri="{FF2B5EF4-FFF2-40B4-BE49-F238E27FC236}">
                <a16:creationId xmlns:a16="http://schemas.microsoft.com/office/drawing/2014/main" id="{9495359E-3BDE-46C3-8079-EA6416CA8A41}"/>
              </a:ext>
            </a:extLst>
          </p:cNvPr>
          <p:cNvPicPr>
            <a:picLocks noChangeAspect="1"/>
          </p:cNvPicPr>
          <p:nvPr userDrawn="1"/>
        </p:nvPicPr>
        <p:blipFill rotWithShape="1">
          <a:blip r:embed="rId3"/>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92005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687600"/>
            <a:ext cx="7812000" cy="990000"/>
          </a:xfrm>
          <a:prstGeom prst="rect">
            <a:avLst/>
          </a:prstGeom>
          <a:solidFill>
            <a:schemeClr val="accent2">
              <a:lumMod val="75000"/>
            </a:schemeClr>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t>Informativo   </a:t>
            </a:r>
            <a:r>
              <a:rPr lang="pt-BR" sz="2800" dirty="0"/>
              <a:t>Mundial das Missões </a:t>
            </a:r>
            <a:endParaRPr lang="pt-BR" sz="6600" dirty="0"/>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214956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7" name="CaixaDeTexto 26">
            <a:extLst>
              <a:ext uri="{FF2B5EF4-FFF2-40B4-BE49-F238E27FC236}">
                <a16:creationId xmlns:a16="http://schemas.microsoft.com/office/drawing/2014/main" id="{E8B630B2-FF9D-4777-94CB-92BC3F8F2942}"/>
              </a:ext>
            </a:extLst>
          </p:cNvPr>
          <p:cNvSpPr txBox="1">
            <a:spLocks/>
          </p:cNvSpPr>
          <p:nvPr userDrawn="1"/>
        </p:nvSpPr>
        <p:spPr>
          <a:xfrm>
            <a:off x="21600" y="31614"/>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2800" b="1" kern="1200" dirty="0">
                <a:ln>
                  <a:solidFill>
                    <a:schemeClr val="tx1"/>
                  </a:solidFill>
                </a:ln>
                <a:solidFill>
                  <a:srgbClr val="FFFF00"/>
                </a:solidFill>
                <a:latin typeface="+mn-lt"/>
                <a:ea typeface="+mn-ea"/>
                <a:cs typeface="+mn-cs"/>
              </a:rPr>
              <a:t>Divisão</a:t>
            </a:r>
            <a:r>
              <a:rPr lang="pt-BR" sz="2800" b="1" kern="1200" dirty="0">
                <a:ln>
                  <a:solidFill>
                    <a:schemeClr val="tx1"/>
                  </a:solidFill>
                </a:ln>
                <a:solidFill>
                  <a:srgbClr val="FF0000"/>
                </a:solidFill>
                <a:latin typeface="+mn-lt"/>
                <a:ea typeface="+mn-ea"/>
                <a:cs typeface="+mn-cs"/>
              </a:rPr>
              <a:t> Centro-Leste Africana</a:t>
            </a:r>
            <a:endParaRPr lang="pt-BR" sz="2800" b="1" dirty="0">
              <a:ln>
                <a:solidFill>
                  <a:schemeClr val="tx1"/>
                </a:solidFill>
              </a:ln>
              <a:solidFill>
                <a:srgbClr val="FF0000"/>
              </a:solidFill>
            </a:endParaRPr>
          </a:p>
        </p:txBody>
      </p:sp>
    </p:spTree>
    <p:extLst>
      <p:ext uri="{BB962C8B-B14F-4D97-AF65-F5344CB8AC3E}">
        <p14:creationId xmlns:p14="http://schemas.microsoft.com/office/powerpoint/2010/main" val="840803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71" name="CaixaDeTexto 70">
            <a:extLst>
              <a:ext uri="{FF2B5EF4-FFF2-40B4-BE49-F238E27FC236}">
                <a16:creationId xmlns:a16="http://schemas.microsoft.com/office/drawing/2014/main" id="{A3AF1E5C-7717-4B05-9AB9-67626B3E0F83}"/>
              </a:ext>
            </a:extLst>
          </p:cNvPr>
          <p:cNvSpPr txBox="1">
            <a:spLocks/>
          </p:cNvSpPr>
          <p:nvPr userDrawn="1"/>
        </p:nvSpPr>
        <p:spPr>
          <a:xfrm>
            <a:off x="21600" y="31614"/>
            <a:ext cx="9110400" cy="584775"/>
          </a:xfrm>
          <a:prstGeom prst="rect">
            <a:avLst/>
          </a:prstGeom>
          <a:gradFill flip="none" rotWithShape="1">
            <a:gsLst>
              <a:gs pos="54000">
                <a:srgbClr val="FF0C00"/>
              </a:gs>
              <a:gs pos="100000">
                <a:srgbClr val="FFD4A1"/>
              </a:gs>
              <a:gs pos="17000">
                <a:srgbClr val="593C25"/>
              </a:gs>
              <a:gs pos="0">
                <a:srgbClr val="050503"/>
              </a:gs>
              <a:gs pos="37000">
                <a:srgbClr val="C70000"/>
              </a:gs>
              <a:gs pos="72000">
                <a:srgbClr val="FF6D0F"/>
              </a:gs>
              <a:gs pos="100000">
                <a:schemeClr val="bg1"/>
              </a:gs>
            </a:gsLst>
            <a:lin ang="0" scaled="1"/>
            <a:tileRect/>
          </a:gradFill>
          <a:ln w="25400">
            <a:solidFill>
              <a:srgbClr val="FF0000"/>
            </a:solid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kern="1200" dirty="0">
              <a:ln>
                <a:solidFill>
                  <a:schemeClr val="tx1"/>
                </a:solidFill>
              </a:ln>
              <a:solidFill>
                <a:srgbClr val="FF0000"/>
              </a:solidFill>
              <a:latin typeface="+mn-lt"/>
              <a:ea typeface="+mn-ea"/>
              <a:cs typeface="+mn-cs"/>
            </a:endParaRPr>
          </a:p>
        </p:txBody>
      </p:sp>
      <p:sp>
        <p:nvSpPr>
          <p:cNvPr id="47" name="Retângulo 46">
            <a:extLst>
              <a:ext uri="{FF2B5EF4-FFF2-40B4-BE49-F238E27FC236}">
                <a16:creationId xmlns:a16="http://schemas.microsoft.com/office/drawing/2014/main" id="{C912A2C0-A225-4B1A-977D-FB7C01174AC3}"/>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48" name="Retângulo 47">
            <a:extLst>
              <a:ext uri="{FF2B5EF4-FFF2-40B4-BE49-F238E27FC236}">
                <a16:creationId xmlns:a16="http://schemas.microsoft.com/office/drawing/2014/main" id="{B7E925AE-8B36-45F2-A038-A57AFF834FD0}"/>
              </a:ext>
            </a:extLst>
          </p:cNvPr>
          <p:cNvSpPr/>
          <p:nvPr userDrawn="1"/>
        </p:nvSpPr>
        <p:spPr>
          <a:xfrm>
            <a:off x="9248" y="692876"/>
            <a:ext cx="9109075" cy="6165124"/>
          </a:xfrm>
          <a:prstGeom prst="rect">
            <a:avLst/>
          </a:prstGeom>
          <a:solidFill>
            <a:srgbClr val="F4E2E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sp>
        <p:nvSpPr>
          <p:cNvPr id="51" name="Espaço Reservado para Texto 8">
            <a:extLst>
              <a:ext uri="{FF2B5EF4-FFF2-40B4-BE49-F238E27FC236}">
                <a16:creationId xmlns:a16="http://schemas.microsoft.com/office/drawing/2014/main" id="{B6D2DC35-9328-46DD-9C57-FF0615CE472B}"/>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52" name="Espaço Reservado para Texto 2">
            <a:extLst>
              <a:ext uri="{FF2B5EF4-FFF2-40B4-BE49-F238E27FC236}">
                <a16:creationId xmlns:a16="http://schemas.microsoft.com/office/drawing/2014/main" id="{0DAE8A47-40C1-48BA-A195-1C3C631DC7BF}"/>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53" name="Espaço Reservado para Imagem 17">
            <a:extLst>
              <a:ext uri="{FF2B5EF4-FFF2-40B4-BE49-F238E27FC236}">
                <a16:creationId xmlns:a16="http://schemas.microsoft.com/office/drawing/2014/main" id="{FC8189E3-7A85-4019-B1DE-662F38456DA4}"/>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54" name="Espaço Reservado para Imagem 19">
            <a:extLst>
              <a:ext uri="{FF2B5EF4-FFF2-40B4-BE49-F238E27FC236}">
                <a16:creationId xmlns:a16="http://schemas.microsoft.com/office/drawing/2014/main" id="{F504BE71-63B9-4022-8331-CBF336C8F5C8}"/>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55" name="Espaço Reservado para Texto 21">
            <a:extLst>
              <a:ext uri="{FF2B5EF4-FFF2-40B4-BE49-F238E27FC236}">
                <a16:creationId xmlns:a16="http://schemas.microsoft.com/office/drawing/2014/main" id="{AF1777BD-F9FF-4CAF-8313-F2723F6BAD01}"/>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56" name="Espaço Reservado para Texto 23">
            <a:extLst>
              <a:ext uri="{FF2B5EF4-FFF2-40B4-BE49-F238E27FC236}">
                <a16:creationId xmlns:a16="http://schemas.microsoft.com/office/drawing/2014/main" id="{40C1736B-F4BA-4036-88B1-BAFD641D44D3}"/>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57" name="CaixaDeTexto 56">
            <a:extLst>
              <a:ext uri="{FF2B5EF4-FFF2-40B4-BE49-F238E27FC236}">
                <a16:creationId xmlns:a16="http://schemas.microsoft.com/office/drawing/2014/main" id="{2B9D99AC-8BC6-407C-97EF-13BA4C09852F}"/>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58" name="Retângulo 57">
            <a:extLst>
              <a:ext uri="{FF2B5EF4-FFF2-40B4-BE49-F238E27FC236}">
                <a16:creationId xmlns:a16="http://schemas.microsoft.com/office/drawing/2014/main" id="{BF913E9D-D9FE-4A28-9815-54F8D06585C3}"/>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59" name="Elipse 58">
            <a:extLst>
              <a:ext uri="{FF2B5EF4-FFF2-40B4-BE49-F238E27FC236}">
                <a16:creationId xmlns:a16="http://schemas.microsoft.com/office/drawing/2014/main" id="{62F422FE-7AA9-43D1-9AA2-D1FD5C9CF8FC}"/>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60" name="Elipse 59">
            <a:extLst>
              <a:ext uri="{FF2B5EF4-FFF2-40B4-BE49-F238E27FC236}">
                <a16:creationId xmlns:a16="http://schemas.microsoft.com/office/drawing/2014/main" id="{EB0E4B3D-EC06-4C5C-8904-D1C98F2FDA2C}"/>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61" name="Elipse 60">
            <a:extLst>
              <a:ext uri="{FF2B5EF4-FFF2-40B4-BE49-F238E27FC236}">
                <a16:creationId xmlns:a16="http://schemas.microsoft.com/office/drawing/2014/main" id="{FB73C4C5-94C9-42C0-BF04-3CB84214D768}"/>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62" name="Elipse 61">
            <a:extLst>
              <a:ext uri="{FF2B5EF4-FFF2-40B4-BE49-F238E27FC236}">
                <a16:creationId xmlns:a16="http://schemas.microsoft.com/office/drawing/2014/main" id="{28AFD008-1947-4DFA-93C1-26D805F9BC86}"/>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63" name="Elipse 62">
            <a:extLst>
              <a:ext uri="{FF2B5EF4-FFF2-40B4-BE49-F238E27FC236}">
                <a16:creationId xmlns:a16="http://schemas.microsoft.com/office/drawing/2014/main" id="{55F6BDEC-F3D2-4E22-94A6-30F2FCE9094E}"/>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64" name="Elipse 63">
            <a:extLst>
              <a:ext uri="{FF2B5EF4-FFF2-40B4-BE49-F238E27FC236}">
                <a16:creationId xmlns:a16="http://schemas.microsoft.com/office/drawing/2014/main" id="{28CEEDAB-3BB5-467E-8DFF-FD75EB7802EB}"/>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65" name="Conector reto 64">
            <a:extLst>
              <a:ext uri="{FF2B5EF4-FFF2-40B4-BE49-F238E27FC236}">
                <a16:creationId xmlns:a16="http://schemas.microsoft.com/office/drawing/2014/main" id="{26241CC2-C2C7-48C2-9F31-5856E93003EC}"/>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6" name="Conector reto 65">
            <a:extLst>
              <a:ext uri="{FF2B5EF4-FFF2-40B4-BE49-F238E27FC236}">
                <a16:creationId xmlns:a16="http://schemas.microsoft.com/office/drawing/2014/main" id="{F4E477CF-9D66-4341-9825-76C585FA201C}"/>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7" name="Conector reto 66">
            <a:extLst>
              <a:ext uri="{FF2B5EF4-FFF2-40B4-BE49-F238E27FC236}">
                <a16:creationId xmlns:a16="http://schemas.microsoft.com/office/drawing/2014/main" id="{7A8AA774-246A-44D0-8333-944F06B8FF4B}"/>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8" name="Conector reto 67">
            <a:extLst>
              <a:ext uri="{FF2B5EF4-FFF2-40B4-BE49-F238E27FC236}">
                <a16:creationId xmlns:a16="http://schemas.microsoft.com/office/drawing/2014/main" id="{0F32FC8E-BB8B-473B-8C68-C8322E8ABD24}"/>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69" name="Conector reto 68">
            <a:extLst>
              <a:ext uri="{FF2B5EF4-FFF2-40B4-BE49-F238E27FC236}">
                <a16:creationId xmlns:a16="http://schemas.microsoft.com/office/drawing/2014/main" id="{7C88C35F-A7E6-44DA-821C-078DEA15ECF3}"/>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70" name="CaixaDeTexto 69">
            <a:extLst>
              <a:ext uri="{FF2B5EF4-FFF2-40B4-BE49-F238E27FC236}">
                <a16:creationId xmlns:a16="http://schemas.microsoft.com/office/drawing/2014/main" id="{7D36E0C6-09D5-4981-AFFC-1A8AEC6CADA8}"/>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59114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48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573110"/>
            <a:ext cx="7740352" cy="5252761"/>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66724"/>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58311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
        <p:nvSpPr>
          <p:cNvPr id="10" name="Espaço Reservado para Conteúdo 2">
            <a:extLst>
              <a:ext uri="{FF2B5EF4-FFF2-40B4-BE49-F238E27FC236}">
                <a16:creationId xmlns:a16="http://schemas.microsoft.com/office/drawing/2014/main" id="{C937C961-D674-45A3-83C5-2E4A4DFCF8B2}"/>
              </a:ext>
            </a:extLst>
          </p:cNvPr>
          <p:cNvSpPr>
            <a:spLocks noGrp="1"/>
          </p:cNvSpPr>
          <p:nvPr>
            <p:ph sz="quarter" idx="14" hasCustomPrompt="1"/>
          </p:nvPr>
        </p:nvSpPr>
        <p:spPr>
          <a:xfrm>
            <a:off x="7163899" y="1674845"/>
            <a:ext cx="1944687" cy="988841"/>
          </a:xfrm>
          <a:prstGeom prst="rect">
            <a:avLst/>
          </a:prstGeom>
        </p:spPr>
        <p:txBody>
          <a:bodyPr/>
          <a:lstStyle>
            <a:lvl1pPr marL="0" indent="0" algn="ctr">
              <a:buNone/>
              <a:defRPr b="1"/>
            </a:lvl1pPr>
          </a:lstStyle>
          <a:p>
            <a:pPr lvl="0"/>
            <a:r>
              <a:rPr lang="pt-BR" dirty="0"/>
              <a:t>1° </a:t>
            </a:r>
            <a:r>
              <a:rPr lang="pt-BR" dirty="0" err="1"/>
              <a:t>trim</a:t>
            </a:r>
            <a:r>
              <a:rPr lang="pt-BR" dirty="0"/>
              <a:t> 2026</a:t>
            </a:r>
          </a:p>
        </p:txBody>
      </p:sp>
    </p:spTree>
    <p:extLst>
      <p:ext uri="{BB962C8B-B14F-4D97-AF65-F5344CB8AC3E}">
        <p14:creationId xmlns:p14="http://schemas.microsoft.com/office/powerpoint/2010/main" val="395730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zul CAPA - 3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1FB3B23-3C25-4165-95CB-0B4FE913D773}"/>
              </a:ext>
            </a:extLst>
          </p:cNvPr>
          <p:cNvSpPr/>
          <p:nvPr userDrawn="1"/>
        </p:nvSpPr>
        <p:spPr>
          <a:xfrm>
            <a:off x="7824788" y="0"/>
            <a:ext cx="1306512" cy="6858000"/>
          </a:xfrm>
          <a:prstGeom prst="rect">
            <a:avLst/>
          </a:prstGeom>
          <a:gradFill>
            <a:gsLst>
              <a:gs pos="0">
                <a:srgbClr val="BCCFE6"/>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7" name="Retângulo 6">
            <a:extLst>
              <a:ext uri="{FF2B5EF4-FFF2-40B4-BE49-F238E27FC236}">
                <a16:creationId xmlns:a16="http://schemas.microsoft.com/office/drawing/2014/main" id="{BDD4ACB5-E193-49B7-8C93-C53FFEE930CC}"/>
              </a:ext>
            </a:extLst>
          </p:cNvPr>
          <p:cNvSpPr/>
          <p:nvPr userDrawn="1"/>
        </p:nvSpPr>
        <p:spPr>
          <a:xfrm>
            <a:off x="1" y="0"/>
            <a:ext cx="1306513" cy="6858000"/>
          </a:xfrm>
          <a:prstGeom prst="rect">
            <a:avLst/>
          </a:prstGeom>
          <a:gradFill>
            <a:gsLst>
              <a:gs pos="0">
                <a:schemeClr val="tx1"/>
              </a:gs>
              <a:gs pos="35000">
                <a:schemeClr val="bg2">
                  <a:lumMod val="25000"/>
                </a:schemeClr>
              </a:gs>
              <a:gs pos="69000">
                <a:schemeClr val="accent1">
                  <a:lumMod val="50000"/>
                </a:schemeClr>
              </a:gs>
              <a:gs pos="100000">
                <a:schemeClr val="accent1">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8" name="Retângulo 7">
            <a:extLst>
              <a:ext uri="{FF2B5EF4-FFF2-40B4-BE49-F238E27FC236}">
                <a16:creationId xmlns:a16="http://schemas.microsoft.com/office/drawing/2014/main" id="{641B336A-2323-4378-A580-467DE65BC031}"/>
              </a:ext>
            </a:extLst>
          </p:cNvPr>
          <p:cNvSpPr/>
          <p:nvPr userDrawn="1"/>
        </p:nvSpPr>
        <p:spPr>
          <a:xfrm>
            <a:off x="1303339" y="0"/>
            <a:ext cx="1308100" cy="6858000"/>
          </a:xfrm>
          <a:prstGeom prst="rect">
            <a:avLst/>
          </a:prstGeom>
          <a:gradFill>
            <a:gsLst>
              <a:gs pos="0">
                <a:schemeClr val="bg2">
                  <a:lumMod val="25000"/>
                </a:schemeClr>
              </a:gs>
              <a:gs pos="35000">
                <a:schemeClr val="accent1">
                  <a:lumMod val="50000"/>
                </a:schemeClr>
              </a:gs>
              <a:gs pos="69000">
                <a:schemeClr val="accent1">
                  <a:lumMod val="75000"/>
                </a:schemeClr>
              </a:gs>
              <a:gs pos="100000">
                <a:schemeClr val="accent1">
                  <a:lumMod val="60000"/>
                  <a:lumOff val="4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9" name="Retângulo 8">
            <a:extLst>
              <a:ext uri="{FF2B5EF4-FFF2-40B4-BE49-F238E27FC236}">
                <a16:creationId xmlns:a16="http://schemas.microsoft.com/office/drawing/2014/main" id="{918A28C7-9B69-4A4A-AD1B-5228D07EAC6E}"/>
              </a:ext>
            </a:extLst>
          </p:cNvPr>
          <p:cNvSpPr/>
          <p:nvPr userDrawn="1"/>
        </p:nvSpPr>
        <p:spPr>
          <a:xfrm>
            <a:off x="2606677" y="0"/>
            <a:ext cx="1306513" cy="6858000"/>
          </a:xfrm>
          <a:prstGeom prst="rect">
            <a:avLst/>
          </a:prstGeom>
          <a:gradFill>
            <a:gsLst>
              <a:gs pos="0">
                <a:schemeClr val="accent1">
                  <a:lumMod val="50000"/>
                </a:schemeClr>
              </a:gs>
              <a:gs pos="35000">
                <a:schemeClr val="accent1">
                  <a:lumMod val="75000"/>
                </a:schemeClr>
              </a:gs>
              <a:gs pos="69000">
                <a:schemeClr val="accent1">
                  <a:lumMod val="60000"/>
                  <a:lumOff val="40000"/>
                </a:schemeClr>
              </a:gs>
              <a:gs pos="100000">
                <a:schemeClr val="accent1">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0" name="Retângulo 9">
            <a:extLst>
              <a:ext uri="{FF2B5EF4-FFF2-40B4-BE49-F238E27FC236}">
                <a16:creationId xmlns:a16="http://schemas.microsoft.com/office/drawing/2014/main" id="{C85CBC48-20BC-47EE-A035-9C9922BB603F}"/>
              </a:ext>
            </a:extLst>
          </p:cNvPr>
          <p:cNvSpPr/>
          <p:nvPr userDrawn="1"/>
        </p:nvSpPr>
        <p:spPr>
          <a:xfrm>
            <a:off x="3911601" y="0"/>
            <a:ext cx="1308100" cy="6858000"/>
          </a:xfrm>
          <a:prstGeom prst="rect">
            <a:avLst/>
          </a:prstGeom>
          <a:gradFill>
            <a:gsLst>
              <a:gs pos="0">
                <a:schemeClr val="accent1">
                  <a:lumMod val="75000"/>
                </a:schemeClr>
              </a:gs>
              <a:gs pos="35000">
                <a:schemeClr val="accent1">
                  <a:lumMod val="60000"/>
                  <a:lumOff val="40000"/>
                </a:schemeClr>
              </a:gs>
              <a:gs pos="69000">
                <a:schemeClr val="accent1">
                  <a:lumMod val="40000"/>
                  <a:lumOff val="60000"/>
                </a:schemeClr>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1" name="Retângulo 10">
            <a:extLst>
              <a:ext uri="{FF2B5EF4-FFF2-40B4-BE49-F238E27FC236}">
                <a16:creationId xmlns:a16="http://schemas.microsoft.com/office/drawing/2014/main" id="{AC40F1AA-9D56-4F3D-A0F5-759B93AF0767}"/>
              </a:ext>
            </a:extLst>
          </p:cNvPr>
          <p:cNvSpPr/>
          <p:nvPr userDrawn="1"/>
        </p:nvSpPr>
        <p:spPr>
          <a:xfrm>
            <a:off x="5216526" y="0"/>
            <a:ext cx="1306513" cy="6858000"/>
          </a:xfrm>
          <a:prstGeom prst="rect">
            <a:avLst/>
          </a:prstGeom>
          <a:gradFill>
            <a:gsLst>
              <a:gs pos="0">
                <a:schemeClr val="accent1">
                  <a:lumMod val="60000"/>
                  <a:lumOff val="40000"/>
                </a:schemeClr>
              </a:gs>
              <a:gs pos="35000">
                <a:schemeClr val="accent1">
                  <a:lumMod val="40000"/>
                  <a:lumOff val="60000"/>
                </a:schemeClr>
              </a:gs>
              <a:gs pos="69000">
                <a:schemeClr val="accent1">
                  <a:lumMod val="20000"/>
                  <a:lumOff val="80000"/>
                </a:schemeClr>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sp>
        <p:nvSpPr>
          <p:cNvPr id="12" name="Retângulo 11">
            <a:extLst>
              <a:ext uri="{FF2B5EF4-FFF2-40B4-BE49-F238E27FC236}">
                <a16:creationId xmlns:a16="http://schemas.microsoft.com/office/drawing/2014/main" id="{8A97BF47-003A-4772-8F32-138EA3E6EDE5}"/>
              </a:ext>
            </a:extLst>
          </p:cNvPr>
          <p:cNvSpPr/>
          <p:nvPr userDrawn="1"/>
        </p:nvSpPr>
        <p:spPr>
          <a:xfrm>
            <a:off x="6519863" y="0"/>
            <a:ext cx="1308100"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a:p>
        </p:txBody>
      </p:sp>
      <p:pic>
        <p:nvPicPr>
          <p:cNvPr id="23" name="Imagem 2">
            <a:extLst>
              <a:ext uri="{FF2B5EF4-FFF2-40B4-BE49-F238E27FC236}">
                <a16:creationId xmlns:a16="http://schemas.microsoft.com/office/drawing/2014/main" id="{C4D98BF0-7ADE-4242-A2C2-D297625D6E1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ixaDeTexto 18">
            <a:extLst>
              <a:ext uri="{FF2B5EF4-FFF2-40B4-BE49-F238E27FC236}">
                <a16:creationId xmlns:a16="http://schemas.microsoft.com/office/drawing/2014/main" id="{CEE8022C-1C1E-4D70-A142-C9C55D7F7F37}"/>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8" name="Retângulo 37">
            <a:extLst>
              <a:ext uri="{FF2B5EF4-FFF2-40B4-BE49-F238E27FC236}">
                <a16:creationId xmlns:a16="http://schemas.microsoft.com/office/drawing/2014/main" id="{29D160F6-F16B-4338-B095-E8D7396C9AFC}"/>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9" name="CaixaDeTexto 38">
            <a:extLst>
              <a:ext uri="{FF2B5EF4-FFF2-40B4-BE49-F238E27FC236}">
                <a16:creationId xmlns:a16="http://schemas.microsoft.com/office/drawing/2014/main" id="{5A46036A-5AFD-48BC-8C23-39101F27E736}"/>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40" name="Espaço Reservado para Texto 29">
            <a:extLst>
              <a:ext uri="{FF2B5EF4-FFF2-40B4-BE49-F238E27FC236}">
                <a16:creationId xmlns:a16="http://schemas.microsoft.com/office/drawing/2014/main" id="{F6961A19-02C0-4934-ABE2-439FF1995201}"/>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pic>
        <p:nvPicPr>
          <p:cNvPr id="29" name="Imagem 28">
            <a:extLst>
              <a:ext uri="{FF2B5EF4-FFF2-40B4-BE49-F238E27FC236}">
                <a16:creationId xmlns:a16="http://schemas.microsoft.com/office/drawing/2014/main" id="{6D688E29-C3FC-4B26-96A7-D0CDD415D8B1}"/>
              </a:ext>
            </a:extLst>
          </p:cNvPr>
          <p:cNvPicPr>
            <a:picLocks noChangeAspect="1"/>
          </p:cNvPicPr>
          <p:nvPr userDrawn="1"/>
        </p:nvPicPr>
        <p:blipFill rotWithShape="1">
          <a:blip r:embed="rId3"/>
          <a:srcRect l="10521" t="40057" r="76962" b="30390"/>
          <a:stretch/>
        </p:blipFill>
        <p:spPr>
          <a:xfrm>
            <a:off x="75331" y="3684627"/>
            <a:ext cx="1144589" cy="1519287"/>
          </a:xfrm>
          <a:prstGeom prst="rect">
            <a:avLst/>
          </a:prstGeom>
        </p:spPr>
      </p:pic>
      <p:pic>
        <p:nvPicPr>
          <p:cNvPr id="30" name="Imagem 29">
            <a:extLst>
              <a:ext uri="{FF2B5EF4-FFF2-40B4-BE49-F238E27FC236}">
                <a16:creationId xmlns:a16="http://schemas.microsoft.com/office/drawing/2014/main" id="{BE15F6D9-3E41-4563-B7A1-33D45F7E5E05}"/>
              </a:ext>
            </a:extLst>
          </p:cNvPr>
          <p:cNvPicPr>
            <a:picLocks noChangeAspect="1"/>
          </p:cNvPicPr>
          <p:nvPr userDrawn="1"/>
        </p:nvPicPr>
        <p:blipFill rotWithShape="1">
          <a:blip r:embed="rId3"/>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318364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6" name="Espaço Reservado para Imagem 16">
            <a:extLst>
              <a:ext uri="{FF2B5EF4-FFF2-40B4-BE49-F238E27FC236}">
                <a16:creationId xmlns:a16="http://schemas.microsoft.com/office/drawing/2014/main" id="{470CAC01-A3CD-400F-96CB-EF1492186F9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7" name="CaixaDeTexto 6">
            <a:extLst>
              <a:ext uri="{FF2B5EF4-FFF2-40B4-BE49-F238E27FC236}">
                <a16:creationId xmlns:a16="http://schemas.microsoft.com/office/drawing/2014/main" id="{B714042C-CE94-4E81-8B79-49863EC957EC}"/>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8" name="CaixaDeTexto 7">
            <a:extLst>
              <a:ext uri="{FF2B5EF4-FFF2-40B4-BE49-F238E27FC236}">
                <a16:creationId xmlns:a16="http://schemas.microsoft.com/office/drawing/2014/main" id="{A6A8612F-C402-4485-B1DA-9324D8B3FBF6}"/>
              </a:ext>
            </a:extLst>
          </p:cNvPr>
          <p:cNvSpPr txBox="1"/>
          <p:nvPr userDrawn="1"/>
        </p:nvSpPr>
        <p:spPr>
          <a:xfrm>
            <a:off x="1332000" y="687600"/>
            <a:ext cx="7812000" cy="990000"/>
          </a:xfrm>
          <a:prstGeom prst="rect">
            <a:avLst/>
          </a:prstGeom>
          <a:solidFill>
            <a:srgbClr val="0070C0"/>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t>Informativo   </a:t>
            </a:r>
            <a:r>
              <a:rPr lang="pt-BR" sz="2800" dirty="0"/>
              <a:t>Mundial das Missões </a:t>
            </a:r>
            <a:endParaRPr lang="pt-BR" sz="6600" dirty="0"/>
          </a:p>
        </p:txBody>
      </p:sp>
      <p:sp>
        <p:nvSpPr>
          <p:cNvPr id="9" name="Espaço Reservado para Conteúdo 2">
            <a:extLst>
              <a:ext uri="{FF2B5EF4-FFF2-40B4-BE49-F238E27FC236}">
                <a16:creationId xmlns:a16="http://schemas.microsoft.com/office/drawing/2014/main" id="{2DDAFCD4-F5FE-4478-8647-038EC7B2B3E8}"/>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1584113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7" name="CaixaDeTexto 26">
            <a:extLst>
              <a:ext uri="{FF2B5EF4-FFF2-40B4-BE49-F238E27FC236}">
                <a16:creationId xmlns:a16="http://schemas.microsoft.com/office/drawing/2014/main" id="{E8B630B2-FF9D-4777-94CB-92BC3F8F2942}"/>
              </a:ext>
            </a:extLst>
          </p:cNvPr>
          <p:cNvSpPr txBox="1"/>
          <p:nvPr userDrawn="1"/>
        </p:nvSpPr>
        <p:spPr>
          <a:xfrm>
            <a:off x="14400" y="0"/>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kern="1200" dirty="0">
                <a:ln>
                  <a:solidFill>
                    <a:schemeClr val="tx1"/>
                  </a:solidFill>
                </a:ln>
                <a:solidFill>
                  <a:srgbClr val="FFFF00"/>
                </a:solidFill>
                <a:latin typeface="+mn-lt"/>
                <a:ea typeface="+mn-ea"/>
                <a:cs typeface="+mn-cs"/>
              </a:rPr>
              <a:t>Divisão</a:t>
            </a:r>
            <a:r>
              <a:rPr lang="pt-BR" sz="3200" b="1" kern="1200" dirty="0">
                <a:ln>
                  <a:solidFill>
                    <a:schemeClr val="tx1"/>
                  </a:solidFill>
                </a:ln>
                <a:solidFill>
                  <a:srgbClr val="FF0000"/>
                </a:solidFill>
                <a:latin typeface="+mn-lt"/>
                <a:ea typeface="+mn-ea"/>
                <a:cs typeface="+mn-cs"/>
              </a:rPr>
              <a:t> Centro-Leste Africana</a:t>
            </a:r>
            <a:endParaRPr lang="pt-BR" sz="3200" b="1" dirty="0">
              <a:ln>
                <a:solidFill>
                  <a:schemeClr val="tx1"/>
                </a:solidFill>
              </a:ln>
              <a:solidFill>
                <a:srgbClr val="FF0000"/>
              </a:solidFill>
            </a:endParaRPr>
          </a:p>
        </p:txBody>
      </p:sp>
    </p:spTree>
    <p:extLst>
      <p:ext uri="{BB962C8B-B14F-4D97-AF65-F5344CB8AC3E}">
        <p14:creationId xmlns:p14="http://schemas.microsoft.com/office/powerpoint/2010/main" val="1900660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46" name="CaixaDeTexto 45">
            <a:extLst>
              <a:ext uri="{FF2B5EF4-FFF2-40B4-BE49-F238E27FC236}">
                <a16:creationId xmlns:a16="http://schemas.microsoft.com/office/drawing/2014/main" id="{4880BC1A-04B6-434C-8A83-B110B3C115E7}"/>
              </a:ext>
            </a:extLst>
          </p:cNvPr>
          <p:cNvSpPr txBox="1"/>
          <p:nvPr userDrawn="1"/>
        </p:nvSpPr>
        <p:spPr>
          <a:xfrm>
            <a:off x="42177" y="-15914"/>
            <a:ext cx="9110400" cy="666900"/>
          </a:xfrm>
          <a:prstGeom prst="rect">
            <a:avLst/>
          </a:prstGeom>
          <a:gradFill flip="none" rotWithShape="1">
            <a:gsLst>
              <a:gs pos="87000">
                <a:srgbClr val="E6E6E6"/>
              </a:gs>
              <a:gs pos="72000">
                <a:srgbClr val="BDD0E6"/>
              </a:gs>
              <a:gs pos="54000">
                <a:srgbClr val="9BB7D9"/>
              </a:gs>
              <a:gs pos="37000">
                <a:srgbClr val="426A9A"/>
              </a:gs>
              <a:gs pos="17000">
                <a:srgbClr val="454431"/>
              </a:gs>
              <a:gs pos="0">
                <a:schemeClr val="accent1">
                  <a:lumMod val="20000"/>
                  <a:lumOff val="80000"/>
                </a:schemeClr>
              </a:gs>
              <a:gs pos="0">
                <a:srgbClr val="070704"/>
              </a:gs>
              <a:gs pos="100000">
                <a:schemeClr val="bg1"/>
              </a:gs>
              <a:gs pos="100000">
                <a:srgbClr val="E6E6E6"/>
              </a:gs>
            </a:gsLst>
            <a:lin ang="0" scaled="1"/>
            <a:tileRect/>
          </a:gradFill>
          <a:ln w="25400">
            <a:solidFill>
              <a:srgbClr val="0000FF"/>
            </a:solidFill>
          </a:ln>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pt-BR" sz="3200" b="1" dirty="0">
              <a:ln>
                <a:solidFill>
                  <a:schemeClr val="tx1"/>
                </a:solidFill>
              </a:ln>
              <a:solidFill>
                <a:srgbClr val="FF0000"/>
              </a:solidFill>
            </a:endParaRPr>
          </a:p>
        </p:txBody>
      </p:sp>
      <p:sp>
        <p:nvSpPr>
          <p:cNvPr id="16" name="Retângulo 15">
            <a:extLst>
              <a:ext uri="{FF2B5EF4-FFF2-40B4-BE49-F238E27FC236}">
                <a16:creationId xmlns:a16="http://schemas.microsoft.com/office/drawing/2014/main" id="{14966521-3188-4CB9-98FA-A350EF514195}"/>
              </a:ext>
            </a:extLst>
          </p:cNvPr>
          <p:cNvSpPr/>
          <p:nvPr userDrawn="1"/>
        </p:nvSpPr>
        <p:spPr>
          <a:xfrm>
            <a:off x="23812" y="640624"/>
            <a:ext cx="9109075" cy="6191250"/>
          </a:xfrm>
          <a:prstGeom prst="rect">
            <a:avLst/>
          </a:prstGeom>
          <a:solidFill>
            <a:schemeClr val="accent3">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7" name="Retângulo 16">
            <a:extLst>
              <a:ext uri="{FF2B5EF4-FFF2-40B4-BE49-F238E27FC236}">
                <a16:creationId xmlns:a16="http://schemas.microsoft.com/office/drawing/2014/main" id="{8096033A-5147-4B85-B025-E1B229813DF1}"/>
              </a:ext>
            </a:extLst>
          </p:cNvPr>
          <p:cNvSpPr/>
          <p:nvPr userDrawn="1"/>
        </p:nvSpPr>
        <p:spPr>
          <a:xfrm>
            <a:off x="23798" y="647432"/>
            <a:ext cx="9109075" cy="6165124"/>
          </a:xfrm>
          <a:prstGeom prst="rect">
            <a:avLst/>
          </a:prstGeom>
          <a:solidFill>
            <a:srgbClr val="CBDAE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sp>
        <p:nvSpPr>
          <p:cNvPr id="20" name="Espaço Reservado para Texto 8">
            <a:extLst>
              <a:ext uri="{FF2B5EF4-FFF2-40B4-BE49-F238E27FC236}">
                <a16:creationId xmlns:a16="http://schemas.microsoft.com/office/drawing/2014/main" id="{7FC7321B-C9C7-46A8-88E0-D1379F9C3BD6}"/>
              </a:ext>
            </a:extLst>
          </p:cNvPr>
          <p:cNvSpPr>
            <a:spLocks noGrp="1"/>
          </p:cNvSpPr>
          <p:nvPr>
            <p:ph type="body" sz="quarter" idx="11" hasCustomPrompt="1"/>
          </p:nvPr>
        </p:nvSpPr>
        <p:spPr>
          <a:xfrm>
            <a:off x="15875" y="0"/>
            <a:ext cx="9109075" cy="666750"/>
          </a:xfrm>
          <a:prstGeom prst="rect">
            <a:avLst/>
          </a:prstGeom>
          <a:ln>
            <a:solidFill>
              <a:srgbClr val="0000FF"/>
            </a:solidFill>
          </a:ln>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21" name="Espaço Reservado para Texto 2">
            <a:extLst>
              <a:ext uri="{FF2B5EF4-FFF2-40B4-BE49-F238E27FC236}">
                <a16:creationId xmlns:a16="http://schemas.microsoft.com/office/drawing/2014/main" id="{9CCEF742-C55A-4FF9-A4CE-4A619737B124}"/>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5" name="Espaço Reservado para Imagem 17">
            <a:extLst>
              <a:ext uri="{FF2B5EF4-FFF2-40B4-BE49-F238E27FC236}">
                <a16:creationId xmlns:a16="http://schemas.microsoft.com/office/drawing/2014/main" id="{78D692A0-7BE9-43EE-B6B5-98D7B02BAEB4}"/>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29" name="Espaço Reservado para Imagem 19">
            <a:extLst>
              <a:ext uri="{FF2B5EF4-FFF2-40B4-BE49-F238E27FC236}">
                <a16:creationId xmlns:a16="http://schemas.microsoft.com/office/drawing/2014/main" id="{65153FFB-A466-42FC-96F6-7E240D76009F}"/>
              </a:ext>
            </a:extLst>
          </p:cNvPr>
          <p:cNvSpPr>
            <a:spLocks noGrp="1"/>
          </p:cNvSpPr>
          <p:nvPr>
            <p:ph type="pic" sz="quarter" idx="14" hasCustomPrompt="1"/>
          </p:nvPr>
        </p:nvSpPr>
        <p:spPr>
          <a:xfrm>
            <a:off x="107009" y="1626095"/>
            <a:ext cx="3672903" cy="4119374"/>
          </a:xfrm>
          <a:prstGeom prst="rect">
            <a:avLst/>
          </a:prstGeom>
        </p:spPr>
        <p:txBody>
          <a:bodyPr/>
          <a:lstStyle>
            <a:lvl1pPr marL="0" indent="0">
              <a:buNone/>
              <a:defRPr sz="2000"/>
            </a:lvl1pPr>
          </a:lstStyle>
          <a:p>
            <a:r>
              <a:rPr lang="pt-BR" dirty="0"/>
              <a:t>Imagem Pessoa</a:t>
            </a:r>
          </a:p>
        </p:txBody>
      </p:sp>
      <p:sp>
        <p:nvSpPr>
          <p:cNvPr id="30" name="Espaço Reservado para Texto 21">
            <a:extLst>
              <a:ext uri="{FF2B5EF4-FFF2-40B4-BE49-F238E27FC236}">
                <a16:creationId xmlns:a16="http://schemas.microsoft.com/office/drawing/2014/main" id="{8C198C6B-088B-43DD-A441-52DB476024AD}"/>
              </a:ext>
            </a:extLst>
          </p:cNvPr>
          <p:cNvSpPr>
            <a:spLocks noGrp="1"/>
          </p:cNvSpPr>
          <p:nvPr>
            <p:ph type="body" sz="quarter" idx="15" hasCustomPrompt="1"/>
          </p:nvPr>
        </p:nvSpPr>
        <p:spPr>
          <a:xfrm>
            <a:off x="107009" y="5764301"/>
            <a:ext cx="3444785"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31" name="Espaço Reservado para Texto 23">
            <a:extLst>
              <a:ext uri="{FF2B5EF4-FFF2-40B4-BE49-F238E27FC236}">
                <a16:creationId xmlns:a16="http://schemas.microsoft.com/office/drawing/2014/main" id="{A1C93616-52FF-444D-9691-7D73C8426852}"/>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32" name="CaixaDeTexto 31">
            <a:extLst>
              <a:ext uri="{FF2B5EF4-FFF2-40B4-BE49-F238E27FC236}">
                <a16:creationId xmlns:a16="http://schemas.microsoft.com/office/drawing/2014/main" id="{9D30216C-073B-411A-A18B-D6CC22B46C3F}"/>
              </a:ext>
            </a:extLst>
          </p:cNvPr>
          <p:cNvSpPr txBox="1"/>
          <p:nvPr userDrawn="1"/>
        </p:nvSpPr>
        <p:spPr>
          <a:xfrm>
            <a:off x="5500052" y="169243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4° trimestre 2025</a:t>
            </a:r>
            <a:endParaRPr lang="pt-BR" sz="1000" b="1" dirty="0">
              <a:solidFill>
                <a:schemeClr val="tx1"/>
              </a:solidFill>
            </a:endParaRPr>
          </a:p>
        </p:txBody>
      </p:sp>
      <p:sp>
        <p:nvSpPr>
          <p:cNvPr id="33" name="Retângulo 32">
            <a:extLst>
              <a:ext uri="{FF2B5EF4-FFF2-40B4-BE49-F238E27FC236}">
                <a16:creationId xmlns:a16="http://schemas.microsoft.com/office/drawing/2014/main" id="{F5D12F32-72B5-4F66-97A5-1802F374AC13}"/>
              </a:ext>
            </a:extLst>
          </p:cNvPr>
          <p:cNvSpPr/>
          <p:nvPr userDrawn="1"/>
        </p:nvSpPr>
        <p:spPr>
          <a:xfrm>
            <a:off x="3806900" y="1700387"/>
            <a:ext cx="1697968" cy="4016041"/>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fontAlgn="auto">
              <a:spcBef>
                <a:spcPts val="0"/>
              </a:spcBef>
              <a:spcAft>
                <a:spcPts val="0"/>
              </a:spcAft>
              <a:buNone/>
            </a:pPr>
            <a:r>
              <a:rPr lang="pt-BR" sz="1200" b="1" dirty="0">
                <a:solidFill>
                  <a:schemeClr val="tx1"/>
                </a:solidFill>
              </a:rPr>
              <a:t>Projetos Infantis em    toda a divisão</a:t>
            </a:r>
          </a:p>
          <a:p>
            <a:pPr marL="0" indent="0" algn="l" fontAlgn="auto">
              <a:spcBef>
                <a:spcPts val="0"/>
              </a:spcBef>
              <a:spcAft>
                <a:spcPts val="0"/>
              </a:spcAft>
              <a:buNone/>
            </a:pPr>
            <a:r>
              <a:rPr lang="pt-BR" sz="1200" b="1" dirty="0">
                <a:solidFill>
                  <a:schemeClr val="tx1"/>
                </a:solidFill>
              </a:rPr>
              <a:t>Moradias para funcionários do Hospital Adventista de </a:t>
            </a:r>
            <a:r>
              <a:rPr lang="pt-BR" sz="1200" b="1" dirty="0" err="1">
                <a:solidFill>
                  <a:schemeClr val="tx1"/>
                </a:solidFill>
              </a:rPr>
              <a:t>Yuka</a:t>
            </a:r>
            <a:r>
              <a:rPr lang="pt-BR" sz="1200" b="1" dirty="0">
                <a:solidFill>
                  <a:schemeClr val="tx1"/>
                </a:solidFill>
              </a:rPr>
              <a:t>, em Kalabo, Zâmbia</a:t>
            </a:r>
          </a:p>
          <a:p>
            <a:pPr marL="0" indent="0" algn="l" fontAlgn="auto">
              <a:spcBef>
                <a:spcPts val="0"/>
              </a:spcBef>
              <a:spcAft>
                <a:spcPts val="0"/>
              </a:spcAft>
              <a:buNone/>
            </a:pPr>
            <a:r>
              <a:rPr lang="pt-BR" sz="1200" b="1" dirty="0">
                <a:solidFill>
                  <a:schemeClr val="tx1"/>
                </a:solidFill>
              </a:rPr>
              <a:t>Novo colégio de </a:t>
            </a:r>
          </a:p>
          <a:p>
            <a:pPr marL="0" indent="0" algn="l" fontAlgn="auto">
              <a:spcBef>
                <a:spcPts val="0"/>
              </a:spcBef>
              <a:spcAft>
                <a:spcPts val="0"/>
              </a:spcAft>
              <a:buNone/>
            </a:pPr>
            <a:r>
              <a:rPr lang="pt-BR" sz="1200" b="1" dirty="0">
                <a:solidFill>
                  <a:schemeClr val="tx1"/>
                </a:solidFill>
              </a:rPr>
              <a:t>Ensino Médio no norte da Zâmbia</a:t>
            </a:r>
          </a:p>
          <a:p>
            <a:pPr marL="0" indent="0" algn="l" fontAlgn="auto">
              <a:spcBef>
                <a:spcPts val="0"/>
              </a:spcBef>
              <a:spcAft>
                <a:spcPts val="0"/>
              </a:spcAft>
              <a:buNone/>
            </a:pPr>
            <a:r>
              <a:rPr lang="pt-BR" sz="1200" b="1" dirty="0">
                <a:solidFill>
                  <a:schemeClr val="tx1"/>
                </a:solidFill>
              </a:rPr>
              <a:t>Barco Missionário </a:t>
            </a:r>
          </a:p>
          <a:p>
            <a:pPr marL="0" indent="0" algn="l" fontAlgn="auto">
              <a:spcBef>
                <a:spcPts val="0"/>
              </a:spcBef>
              <a:spcAft>
                <a:spcPts val="0"/>
              </a:spcAft>
              <a:buNone/>
            </a:pPr>
            <a:r>
              <a:rPr lang="pt-BR" sz="1200" b="1" dirty="0">
                <a:solidFill>
                  <a:schemeClr val="tx1"/>
                </a:solidFill>
              </a:rPr>
              <a:t>para atuar no lago Bangweulu, Zâmbia</a:t>
            </a:r>
          </a:p>
          <a:p>
            <a:pPr marL="0" indent="0" algn="l" fontAlgn="auto">
              <a:spcBef>
                <a:spcPts val="0"/>
              </a:spcBef>
              <a:spcAft>
                <a:spcPts val="0"/>
              </a:spcAft>
              <a:buNone/>
            </a:pPr>
            <a:r>
              <a:rPr lang="pt-BR" sz="1200" b="1" dirty="0">
                <a:solidFill>
                  <a:schemeClr val="tx1"/>
                </a:solidFill>
              </a:rPr>
              <a:t>Cozinha e lavanderia </a:t>
            </a:r>
          </a:p>
          <a:p>
            <a:pPr marL="0" indent="0" algn="l" fontAlgn="auto">
              <a:spcBef>
                <a:spcPts val="0"/>
              </a:spcBef>
              <a:spcAft>
                <a:spcPts val="0"/>
              </a:spcAft>
              <a:buNone/>
            </a:pPr>
            <a:r>
              <a:rPr lang="pt-BR" sz="1200" b="1" dirty="0">
                <a:solidFill>
                  <a:schemeClr val="tx1"/>
                </a:solidFill>
              </a:rPr>
              <a:t>no Hospital Adventista Chitanda Lumamba. Em Chibombo, Zâmbia</a:t>
            </a:r>
          </a:p>
          <a:p>
            <a:pPr marL="0" indent="0" algn="l" fontAlgn="auto">
              <a:spcBef>
                <a:spcPts val="0"/>
              </a:spcBef>
              <a:spcAft>
                <a:spcPts val="0"/>
              </a:spcAft>
              <a:buNone/>
            </a:pPr>
            <a:r>
              <a:rPr lang="pt-BR" sz="1200" b="1" dirty="0">
                <a:solidFill>
                  <a:schemeClr val="tx1"/>
                </a:solidFill>
              </a:rPr>
              <a:t>Centro de influência </a:t>
            </a:r>
          </a:p>
          <a:p>
            <a:pPr marL="0" indent="0" algn="l" fontAlgn="auto">
              <a:spcBef>
                <a:spcPts val="0"/>
              </a:spcBef>
              <a:spcAft>
                <a:spcPts val="0"/>
              </a:spcAft>
              <a:buNone/>
            </a:pPr>
            <a:r>
              <a:rPr lang="pt-BR" sz="1200" b="1" dirty="0">
                <a:solidFill>
                  <a:schemeClr val="tx1"/>
                </a:solidFill>
              </a:rPr>
              <a:t>em saúde e bem estar em Umhlanga, África do Sul</a:t>
            </a:r>
          </a:p>
        </p:txBody>
      </p:sp>
      <p:sp>
        <p:nvSpPr>
          <p:cNvPr id="34" name="Elipse 33">
            <a:extLst>
              <a:ext uri="{FF2B5EF4-FFF2-40B4-BE49-F238E27FC236}">
                <a16:creationId xmlns:a16="http://schemas.microsoft.com/office/drawing/2014/main" id="{CD05B056-D698-4F8A-A19F-558115DF92D8}"/>
              </a:ext>
            </a:extLst>
          </p:cNvPr>
          <p:cNvSpPr/>
          <p:nvPr userDrawn="1"/>
        </p:nvSpPr>
        <p:spPr>
          <a:xfrm flipH="1">
            <a:off x="5287900" y="18073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35" name="Elipse 34">
            <a:extLst>
              <a:ext uri="{FF2B5EF4-FFF2-40B4-BE49-F238E27FC236}">
                <a16:creationId xmlns:a16="http://schemas.microsoft.com/office/drawing/2014/main" id="{F5C0BCA5-8617-4111-A398-7DCBDFEED36B}"/>
              </a:ext>
            </a:extLst>
          </p:cNvPr>
          <p:cNvSpPr/>
          <p:nvPr userDrawn="1"/>
        </p:nvSpPr>
        <p:spPr>
          <a:xfrm flipH="1">
            <a:off x="5287900" y="217075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36" name="Elipse 35">
            <a:extLst>
              <a:ext uri="{FF2B5EF4-FFF2-40B4-BE49-F238E27FC236}">
                <a16:creationId xmlns:a16="http://schemas.microsoft.com/office/drawing/2014/main" id="{5A5950A5-8041-41CC-8012-923465EACE93}"/>
              </a:ext>
            </a:extLst>
          </p:cNvPr>
          <p:cNvSpPr/>
          <p:nvPr userDrawn="1"/>
        </p:nvSpPr>
        <p:spPr>
          <a:xfrm flipH="1">
            <a:off x="5287900" y="3104984"/>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37" name="Elipse 36">
            <a:extLst>
              <a:ext uri="{FF2B5EF4-FFF2-40B4-BE49-F238E27FC236}">
                <a16:creationId xmlns:a16="http://schemas.microsoft.com/office/drawing/2014/main" id="{A545F04F-9780-4115-B694-881395DDDCD6}"/>
              </a:ext>
            </a:extLst>
          </p:cNvPr>
          <p:cNvSpPr/>
          <p:nvPr userDrawn="1"/>
        </p:nvSpPr>
        <p:spPr>
          <a:xfrm flipH="1">
            <a:off x="5287900" y="3665595"/>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sp>
        <p:nvSpPr>
          <p:cNvPr id="38" name="Elipse 37">
            <a:extLst>
              <a:ext uri="{FF2B5EF4-FFF2-40B4-BE49-F238E27FC236}">
                <a16:creationId xmlns:a16="http://schemas.microsoft.com/office/drawing/2014/main" id="{FD65D507-09F0-4249-9755-4182D2DCC921}"/>
              </a:ext>
            </a:extLst>
          </p:cNvPr>
          <p:cNvSpPr/>
          <p:nvPr userDrawn="1"/>
        </p:nvSpPr>
        <p:spPr>
          <a:xfrm flipH="1">
            <a:off x="5287900" y="4215573"/>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
        <p:nvSpPr>
          <p:cNvPr id="39" name="Elipse 38">
            <a:extLst>
              <a:ext uri="{FF2B5EF4-FFF2-40B4-BE49-F238E27FC236}">
                <a16:creationId xmlns:a16="http://schemas.microsoft.com/office/drawing/2014/main" id="{EEA2CDB3-5134-49CE-896B-24658B874D6D}"/>
              </a:ext>
            </a:extLst>
          </p:cNvPr>
          <p:cNvSpPr/>
          <p:nvPr userDrawn="1"/>
        </p:nvSpPr>
        <p:spPr>
          <a:xfrm flipH="1">
            <a:off x="5287900" y="4929486"/>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6</a:t>
            </a:r>
          </a:p>
        </p:txBody>
      </p:sp>
      <p:cxnSp>
        <p:nvCxnSpPr>
          <p:cNvPr id="40" name="Conector reto 39">
            <a:extLst>
              <a:ext uri="{FF2B5EF4-FFF2-40B4-BE49-F238E27FC236}">
                <a16:creationId xmlns:a16="http://schemas.microsoft.com/office/drawing/2014/main" id="{5584AE7B-57EC-4AE8-BB99-7AEAE49C9AE3}"/>
              </a:ext>
            </a:extLst>
          </p:cNvPr>
          <p:cNvCxnSpPr>
            <a:cxnSpLocks/>
          </p:cNvCxnSpPr>
          <p:nvPr userDrawn="1"/>
        </p:nvCxnSpPr>
        <p:spPr>
          <a:xfrm>
            <a:off x="3814851" y="2146902"/>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DA863FF3-C5A5-45C3-8EE9-08757F6D2C38}"/>
              </a:ext>
            </a:extLst>
          </p:cNvPr>
          <p:cNvCxnSpPr>
            <a:cxnSpLocks/>
          </p:cNvCxnSpPr>
          <p:nvPr userDrawn="1"/>
        </p:nvCxnSpPr>
        <p:spPr>
          <a:xfrm>
            <a:off x="3814851" y="307151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id="{293DFC7E-6D7D-4F4A-BEC7-2ABFC2C363C1}"/>
              </a:ext>
            </a:extLst>
          </p:cNvPr>
          <p:cNvCxnSpPr>
            <a:cxnSpLocks/>
          </p:cNvCxnSpPr>
          <p:nvPr userDrawn="1"/>
        </p:nvCxnSpPr>
        <p:spPr>
          <a:xfrm>
            <a:off x="3814851" y="3626046"/>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797C48C9-8723-41B9-89EF-ED6994EE3D07}"/>
              </a:ext>
            </a:extLst>
          </p:cNvPr>
          <p:cNvCxnSpPr>
            <a:cxnSpLocks/>
          </p:cNvCxnSpPr>
          <p:nvPr userDrawn="1"/>
        </p:nvCxnSpPr>
        <p:spPr>
          <a:xfrm>
            <a:off x="3814851" y="4183769"/>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22FE7435-0F8F-4F65-8086-697C9DF387EF}"/>
              </a:ext>
            </a:extLst>
          </p:cNvPr>
          <p:cNvCxnSpPr>
            <a:cxnSpLocks/>
          </p:cNvCxnSpPr>
          <p:nvPr userDrawn="1"/>
        </p:nvCxnSpPr>
        <p:spPr>
          <a:xfrm>
            <a:off x="3814851" y="4905184"/>
            <a:ext cx="1717005" cy="0"/>
          </a:xfrm>
          <a:prstGeom prst="line">
            <a:avLst/>
          </a:prstGeom>
          <a:ln>
            <a:solidFill>
              <a:srgbClr val="FF690E"/>
            </a:solidFill>
          </a:ln>
        </p:spPr>
        <p:style>
          <a:lnRef idx="1">
            <a:schemeClr val="accent1"/>
          </a:lnRef>
          <a:fillRef idx="0">
            <a:schemeClr val="accent1"/>
          </a:fillRef>
          <a:effectRef idx="0">
            <a:schemeClr val="accent1"/>
          </a:effectRef>
          <a:fontRef idx="minor">
            <a:schemeClr val="tx1"/>
          </a:fontRef>
        </p:style>
      </p:cxnSp>
      <p:sp>
        <p:nvSpPr>
          <p:cNvPr id="45" name="CaixaDeTexto 44">
            <a:extLst>
              <a:ext uri="{FF2B5EF4-FFF2-40B4-BE49-F238E27FC236}">
                <a16:creationId xmlns:a16="http://schemas.microsoft.com/office/drawing/2014/main" id="{D315C188-D504-4B6B-AF84-FAA6AA791C00}"/>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Divisão Sul-Africana Oceano Índico</a:t>
            </a:r>
            <a:endParaRPr lang="pt-BR" sz="1000" b="1" dirty="0">
              <a:solidFill>
                <a:schemeClr val="tx1"/>
              </a:solidFill>
            </a:endParaRPr>
          </a:p>
        </p:txBody>
      </p:sp>
    </p:spTree>
    <p:extLst>
      <p:ext uri="{BB962C8B-B14F-4D97-AF65-F5344CB8AC3E}">
        <p14:creationId xmlns:p14="http://schemas.microsoft.com/office/powerpoint/2010/main" val="2892310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104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7998C51B-5961-4332-9F95-1378C485AEC4}"/>
              </a:ext>
            </a:extLst>
          </p:cNvPr>
          <p:cNvSpPr/>
          <p:nvPr userDrawn="1"/>
        </p:nvSpPr>
        <p:spPr>
          <a:xfrm>
            <a:off x="1"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9"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7"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1"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6"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pic>
        <p:nvPicPr>
          <p:cNvPr id="38" name="Imagem 2">
            <a:extLst>
              <a:ext uri="{FF2B5EF4-FFF2-40B4-BE49-F238E27FC236}">
                <a16:creationId xmlns:a16="http://schemas.microsoft.com/office/drawing/2014/main" id="{0DE04C82-A48C-4CD3-9AF3-3B85066EE4B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aixaDeTexto 18">
            <a:extLst>
              <a:ext uri="{FF2B5EF4-FFF2-40B4-BE49-F238E27FC236}">
                <a16:creationId xmlns:a16="http://schemas.microsoft.com/office/drawing/2014/main" id="{0C7CA983-D7B9-4321-8DBE-F0E4CB7F0D34}"/>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44" name="Retângulo 43">
            <a:extLst>
              <a:ext uri="{FF2B5EF4-FFF2-40B4-BE49-F238E27FC236}">
                <a16:creationId xmlns:a16="http://schemas.microsoft.com/office/drawing/2014/main" id="{40D2AD60-E677-424D-B123-67E477DCC32C}"/>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tx1"/>
                </a:solidFill>
              </a:rPr>
              <a:t>MI</a:t>
            </a:r>
          </a:p>
          <a:p>
            <a:pPr algn="ctr"/>
            <a:r>
              <a:rPr lang="pt-BR" altLang="pt-BR" sz="1800" dirty="0">
                <a:solidFill>
                  <a:schemeClr val="tx1"/>
                </a:solidFill>
              </a:rPr>
              <a:t>S</a:t>
            </a:r>
          </a:p>
          <a:p>
            <a:pPr algn="ctr"/>
            <a:r>
              <a:rPr lang="pt-BR" altLang="pt-BR" sz="1800" dirty="0">
                <a:solidFill>
                  <a:schemeClr val="tx1"/>
                </a:solidFill>
              </a:rPr>
              <a:t>S</a:t>
            </a:r>
          </a:p>
          <a:p>
            <a:pPr algn="ctr"/>
            <a:r>
              <a:rPr lang="pt-BR" altLang="pt-BR" sz="1800" dirty="0">
                <a:solidFill>
                  <a:schemeClr val="tx1"/>
                </a:solidFill>
              </a:rPr>
              <a:t>I</a:t>
            </a:r>
          </a:p>
          <a:p>
            <a:pPr algn="ctr"/>
            <a:r>
              <a:rPr lang="pt-BR" altLang="pt-BR" sz="1800" dirty="0">
                <a:solidFill>
                  <a:schemeClr val="tx1"/>
                </a:solidFill>
              </a:rPr>
              <a:t>ONÁR</a:t>
            </a:r>
          </a:p>
          <a:p>
            <a:pPr algn="ctr"/>
            <a:r>
              <a:rPr lang="pt-BR" altLang="pt-BR" sz="1800" dirty="0">
                <a:solidFill>
                  <a:schemeClr val="tx1"/>
                </a:solidFill>
              </a:rPr>
              <a:t>I</a:t>
            </a:r>
          </a:p>
          <a:p>
            <a:pPr algn="ctr"/>
            <a:r>
              <a:rPr lang="pt-BR" altLang="pt-BR" sz="1800" dirty="0">
                <a:solidFill>
                  <a:schemeClr val="tx1"/>
                </a:solidFill>
              </a:rPr>
              <a:t>OS</a:t>
            </a:r>
            <a:endParaRPr lang="pt-BR" dirty="0">
              <a:solidFill>
                <a:schemeClr val="tx1"/>
              </a:solidFill>
            </a:endParaRPr>
          </a:p>
        </p:txBody>
      </p:sp>
      <p:sp>
        <p:nvSpPr>
          <p:cNvPr id="45" name="CaixaDeTexto 44">
            <a:extLst>
              <a:ext uri="{FF2B5EF4-FFF2-40B4-BE49-F238E27FC236}">
                <a16:creationId xmlns:a16="http://schemas.microsoft.com/office/drawing/2014/main" id="{08FB6297-AECD-44EA-8FD4-DA3EE47FDEA6}"/>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2026</a:t>
            </a:r>
          </a:p>
        </p:txBody>
      </p:sp>
      <p:sp>
        <p:nvSpPr>
          <p:cNvPr id="46" name="Espaço Reservado para Texto 29">
            <a:extLst>
              <a:ext uri="{FF2B5EF4-FFF2-40B4-BE49-F238E27FC236}">
                <a16:creationId xmlns:a16="http://schemas.microsoft.com/office/drawing/2014/main" id="{9AA612ED-6240-4D9D-93C9-55496A15F8DE}"/>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pic>
        <p:nvPicPr>
          <p:cNvPr id="23" name="Imagem 22">
            <a:extLst>
              <a:ext uri="{FF2B5EF4-FFF2-40B4-BE49-F238E27FC236}">
                <a16:creationId xmlns:a16="http://schemas.microsoft.com/office/drawing/2014/main" id="{7EAE9E45-60DC-4E9F-B77E-22B965B06D37}"/>
              </a:ext>
            </a:extLst>
          </p:cNvPr>
          <p:cNvPicPr>
            <a:picLocks noChangeAspect="1"/>
          </p:cNvPicPr>
          <p:nvPr userDrawn="1"/>
        </p:nvPicPr>
        <p:blipFill rotWithShape="1">
          <a:blip r:embed="rId3"/>
          <a:srcRect l="10521" t="40057" r="76962" b="30390"/>
          <a:stretch/>
        </p:blipFill>
        <p:spPr>
          <a:xfrm>
            <a:off x="75331" y="3684627"/>
            <a:ext cx="1144589" cy="1519287"/>
          </a:xfrm>
          <a:prstGeom prst="rect">
            <a:avLst/>
          </a:prstGeom>
        </p:spPr>
      </p:pic>
      <p:pic>
        <p:nvPicPr>
          <p:cNvPr id="24" name="Imagem 23">
            <a:extLst>
              <a:ext uri="{FF2B5EF4-FFF2-40B4-BE49-F238E27FC236}">
                <a16:creationId xmlns:a16="http://schemas.microsoft.com/office/drawing/2014/main" id="{3C658516-7D2F-4F27-9F2C-465DF726E6CE}"/>
              </a:ext>
            </a:extLst>
          </p:cNvPr>
          <p:cNvPicPr>
            <a:picLocks noChangeAspect="1"/>
          </p:cNvPicPr>
          <p:nvPr userDrawn="1"/>
        </p:nvPicPr>
        <p:blipFill rotWithShape="1">
          <a:blip r:embed="rId3"/>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199526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6" name="Espaço Reservado para Imagem 16">
            <a:extLst>
              <a:ext uri="{FF2B5EF4-FFF2-40B4-BE49-F238E27FC236}">
                <a16:creationId xmlns:a16="http://schemas.microsoft.com/office/drawing/2014/main" id="{1BBE24D1-BA93-4BC0-BD11-66C2BC048ED7}"/>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7" name="CaixaDeTexto 6">
            <a:extLst>
              <a:ext uri="{FF2B5EF4-FFF2-40B4-BE49-F238E27FC236}">
                <a16:creationId xmlns:a16="http://schemas.microsoft.com/office/drawing/2014/main" id="{B9A96DB1-1DCC-4BF7-A3A5-06162BFB64DF}"/>
              </a:ext>
            </a:extLst>
          </p:cNvPr>
          <p:cNvSpPr txBox="1"/>
          <p:nvPr userDrawn="1"/>
        </p:nvSpPr>
        <p:spPr>
          <a:xfrm>
            <a:off x="6623641"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8" name="CaixaDeTexto 7">
            <a:extLst>
              <a:ext uri="{FF2B5EF4-FFF2-40B4-BE49-F238E27FC236}">
                <a16:creationId xmlns:a16="http://schemas.microsoft.com/office/drawing/2014/main" id="{71423E87-8700-4B22-94DA-86A7C55E6461}"/>
              </a:ext>
            </a:extLst>
          </p:cNvPr>
          <p:cNvSpPr txBox="1"/>
          <p:nvPr userDrawn="1"/>
        </p:nvSpPr>
        <p:spPr>
          <a:xfrm>
            <a:off x="1332000" y="687600"/>
            <a:ext cx="7812000" cy="990000"/>
          </a:xfrm>
          <a:prstGeom prst="rect">
            <a:avLst/>
          </a:prstGeom>
          <a:solidFill>
            <a:srgbClr val="FFFF00"/>
          </a:solidFill>
        </p:spPr>
        <p:txBody>
          <a:bodyPr anchor="ctr" anchorCtr="0"/>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6600" dirty="0">
                <a:solidFill>
                  <a:schemeClr val="tx1"/>
                </a:solidFill>
              </a:rPr>
              <a:t>Informativo   </a:t>
            </a:r>
            <a:r>
              <a:rPr lang="pt-BR" sz="2800" dirty="0">
                <a:solidFill>
                  <a:schemeClr val="tx1"/>
                </a:solidFill>
              </a:rPr>
              <a:t>Mundial das Missões </a:t>
            </a:r>
            <a:endParaRPr lang="pt-BR" sz="6600" dirty="0">
              <a:solidFill>
                <a:schemeClr val="tx1"/>
              </a:solidFill>
            </a:endParaRPr>
          </a:p>
        </p:txBody>
      </p:sp>
      <p:sp>
        <p:nvSpPr>
          <p:cNvPr id="9" name="Espaço Reservado para Conteúdo 2">
            <a:extLst>
              <a:ext uri="{FF2B5EF4-FFF2-40B4-BE49-F238E27FC236}">
                <a16:creationId xmlns:a16="http://schemas.microsoft.com/office/drawing/2014/main" id="{F55B530F-7E10-4385-B619-04EF6EC502B6}"/>
              </a:ext>
            </a:extLst>
          </p:cNvPr>
          <p:cNvSpPr>
            <a:spLocks noGrp="1"/>
          </p:cNvSpPr>
          <p:nvPr>
            <p:ph sz="quarter" idx="13" hasCustomPrompt="1"/>
          </p:nvPr>
        </p:nvSpPr>
        <p:spPr>
          <a:xfrm>
            <a:off x="7163899" y="1674845"/>
            <a:ext cx="1944687" cy="988841"/>
          </a:xfrm>
          <a:prstGeom prst="rect">
            <a:avLst/>
          </a:prstGeom>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4088003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028767-51A7-4FC4-9A06-0E957A1A56F1}"/>
              </a:ext>
            </a:extLst>
          </p:cNvPr>
          <p:cNvSpPr/>
          <p:nvPr userDrawn="1"/>
        </p:nvSpPr>
        <p:spPr>
          <a:xfrm>
            <a:off x="0" y="9018"/>
            <a:ext cx="9144000" cy="666750"/>
          </a:xfrm>
          <a:prstGeom prst="rect">
            <a:avLst/>
          </a:prstGeom>
          <a:gradFill flip="none" rotWithShape="1">
            <a:gsLst>
              <a:gs pos="0">
                <a:srgbClr val="4A452A"/>
              </a:gs>
              <a:gs pos="17000">
                <a:srgbClr val="5F5325"/>
              </a:gs>
              <a:gs pos="37000">
                <a:srgbClr val="FFC200"/>
              </a:gs>
              <a:gs pos="54000">
                <a:srgbClr val="FFD100"/>
              </a:gs>
              <a:gs pos="72000">
                <a:srgbClr val="FFFF0E"/>
              </a:gs>
              <a:gs pos="87000">
                <a:srgbClr val="FFFF69"/>
              </a:gs>
              <a:gs pos="100000">
                <a:srgbClr val="FFFF9C"/>
              </a:gs>
            </a:gsLst>
            <a:lin ang="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kern="1200" dirty="0">
                <a:ln>
                  <a:solidFill>
                    <a:schemeClr val="tx1"/>
                  </a:solidFill>
                </a:ln>
                <a:solidFill>
                  <a:srgbClr val="FFFF00"/>
                </a:solidFill>
                <a:latin typeface="+mn-lt"/>
                <a:ea typeface="+mn-ea"/>
                <a:cs typeface="+mn-cs"/>
              </a:rPr>
              <a:t>Divisão</a:t>
            </a:r>
            <a:r>
              <a:rPr lang="pt-BR" sz="3200" b="1" kern="1200" dirty="0">
                <a:ln>
                  <a:solidFill>
                    <a:schemeClr val="tx1"/>
                  </a:solidFill>
                </a:ln>
                <a:solidFill>
                  <a:srgbClr val="FF0000"/>
                </a:solidFill>
                <a:latin typeface="+mn-lt"/>
                <a:ea typeface="+mn-ea"/>
                <a:cs typeface="+mn-cs"/>
              </a:rPr>
              <a:t> Centro-Leste Africana</a:t>
            </a:r>
            <a:endParaRPr lang="pt-BR" sz="3200" b="1" dirty="0">
              <a:ln>
                <a:solidFill>
                  <a:schemeClr val="tx1"/>
                </a:solidFill>
              </a:ln>
              <a:solidFill>
                <a:srgbClr val="FF0000"/>
              </a:solidFill>
            </a:endParaRPr>
          </a:p>
        </p:txBody>
      </p:sp>
      <p:pic>
        <p:nvPicPr>
          <p:cNvPr id="3" name="Imagem 2">
            <a:extLst>
              <a:ext uri="{FF2B5EF4-FFF2-40B4-BE49-F238E27FC236}">
                <a16:creationId xmlns:a16="http://schemas.microsoft.com/office/drawing/2014/main" id="{E5B9BD5F-20F6-B970-1450-649442B0B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6880" y="691943"/>
            <a:ext cx="7761894" cy="6096802"/>
          </a:xfrm>
          <a:prstGeom prst="rect">
            <a:avLst/>
          </a:prstGeom>
        </p:spPr>
      </p:pic>
      <p:sp>
        <p:nvSpPr>
          <p:cNvPr id="4" name="CaixaDeTexto 3">
            <a:extLst>
              <a:ext uri="{FF2B5EF4-FFF2-40B4-BE49-F238E27FC236}">
                <a16:creationId xmlns:a16="http://schemas.microsoft.com/office/drawing/2014/main" id="{2275DC9E-07F0-72E0-7BF3-E18A782DBCEC}"/>
              </a:ext>
            </a:extLst>
          </p:cNvPr>
          <p:cNvSpPr txBox="1"/>
          <p:nvPr userDrawn="1"/>
        </p:nvSpPr>
        <p:spPr>
          <a:xfrm>
            <a:off x="5674980" y="992409"/>
            <a:ext cx="2160240" cy="369332"/>
          </a:xfrm>
          <a:prstGeom prst="rect">
            <a:avLst/>
          </a:prstGeom>
          <a:solidFill>
            <a:schemeClr val="bg1"/>
          </a:solidFill>
        </p:spPr>
        <p:txBody>
          <a:bodyPr wrap="square">
            <a:spAutoFit/>
          </a:bodyPr>
          <a:lstStyle/>
          <a:p>
            <a:endParaRPr lang="pt-BR" sz="1800" dirty="0"/>
          </a:p>
        </p:txBody>
      </p:sp>
      <p:sp>
        <p:nvSpPr>
          <p:cNvPr id="6" name="Retângulo 5">
            <a:extLst>
              <a:ext uri="{FF2B5EF4-FFF2-40B4-BE49-F238E27FC236}">
                <a16:creationId xmlns:a16="http://schemas.microsoft.com/office/drawing/2014/main" id="{DEF348D0-DFD4-9305-CB6A-7A4F7A841A43}"/>
              </a:ext>
            </a:extLst>
          </p:cNvPr>
          <p:cNvSpPr/>
          <p:nvPr userDrawn="1"/>
        </p:nvSpPr>
        <p:spPr>
          <a:xfrm>
            <a:off x="7835220" y="836712"/>
            <a:ext cx="1161236" cy="1559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
        <p:nvSpPr>
          <p:cNvPr id="7" name="CaixaDeTexto 6">
            <a:extLst>
              <a:ext uri="{FF2B5EF4-FFF2-40B4-BE49-F238E27FC236}">
                <a16:creationId xmlns:a16="http://schemas.microsoft.com/office/drawing/2014/main" id="{0BC1D638-329E-5317-6894-63969382E549}"/>
              </a:ext>
            </a:extLst>
          </p:cNvPr>
          <p:cNvSpPr txBox="1"/>
          <p:nvPr userDrawn="1"/>
        </p:nvSpPr>
        <p:spPr>
          <a:xfrm>
            <a:off x="6441666" y="1954491"/>
            <a:ext cx="1904176" cy="646331"/>
          </a:xfrm>
          <a:prstGeom prst="rect">
            <a:avLst/>
          </a:prstGeom>
          <a:solidFill>
            <a:schemeClr val="bg1"/>
          </a:solidFill>
        </p:spPr>
        <p:txBody>
          <a:bodyPr wrap="square" rtlCol="0">
            <a:spAutoFit/>
          </a:bodyPr>
          <a:lstStyle/>
          <a:p>
            <a:endParaRPr lang="pt-BR" dirty="0"/>
          </a:p>
        </p:txBody>
      </p:sp>
      <p:sp>
        <p:nvSpPr>
          <p:cNvPr id="8" name="CaixaDeTexto 7">
            <a:extLst>
              <a:ext uri="{FF2B5EF4-FFF2-40B4-BE49-F238E27FC236}">
                <a16:creationId xmlns:a16="http://schemas.microsoft.com/office/drawing/2014/main" id="{D19B6DD8-2F4E-E2C2-5767-4D0C12A2BB37}"/>
              </a:ext>
            </a:extLst>
          </p:cNvPr>
          <p:cNvSpPr txBox="1"/>
          <p:nvPr userDrawn="1"/>
        </p:nvSpPr>
        <p:spPr>
          <a:xfrm>
            <a:off x="5479208" y="1196752"/>
            <a:ext cx="2333151" cy="923330"/>
          </a:xfrm>
          <a:prstGeom prst="rect">
            <a:avLst/>
          </a:prstGeom>
          <a:solidFill>
            <a:schemeClr val="bg1"/>
          </a:solidFill>
        </p:spPr>
        <p:txBody>
          <a:bodyPr wrap="square">
            <a:spAutoFit/>
          </a:bodyPr>
          <a:lstStyle/>
          <a:p>
            <a:r>
              <a:rPr lang="pt-BR" sz="1800" b="1" kern="1200" dirty="0">
                <a:ln>
                  <a:solidFill>
                    <a:schemeClr val="tx1"/>
                  </a:solidFill>
                </a:ln>
                <a:solidFill>
                  <a:srgbClr val="FF0000"/>
                </a:solidFill>
                <a:latin typeface="+mn-lt"/>
                <a:ea typeface="+mn-ea"/>
                <a:cs typeface="+mn-cs"/>
              </a:rPr>
              <a:t>Divisão</a:t>
            </a:r>
          </a:p>
          <a:p>
            <a:r>
              <a:rPr lang="pt-BR" sz="1800" b="1" kern="1200" dirty="0">
                <a:ln>
                  <a:solidFill>
                    <a:schemeClr val="tx1"/>
                  </a:solidFill>
                </a:ln>
                <a:solidFill>
                  <a:srgbClr val="FF0000"/>
                </a:solidFill>
                <a:latin typeface="+mn-lt"/>
                <a:ea typeface="+mn-ea"/>
                <a:cs typeface="+mn-cs"/>
              </a:rPr>
              <a:t>Centro-Leste Africana</a:t>
            </a:r>
          </a:p>
          <a:p>
            <a:endParaRPr lang="pt-BR" sz="1800" dirty="0"/>
          </a:p>
        </p:txBody>
      </p:sp>
      <p:sp>
        <p:nvSpPr>
          <p:cNvPr id="9" name="CaixaDeTexto 8">
            <a:extLst>
              <a:ext uri="{FF2B5EF4-FFF2-40B4-BE49-F238E27FC236}">
                <a16:creationId xmlns:a16="http://schemas.microsoft.com/office/drawing/2014/main" id="{5DB30458-853C-D951-644A-B65065337EF9}"/>
              </a:ext>
            </a:extLst>
          </p:cNvPr>
          <p:cNvSpPr txBox="1"/>
          <p:nvPr userDrawn="1"/>
        </p:nvSpPr>
        <p:spPr>
          <a:xfrm>
            <a:off x="6948534" y="1755564"/>
            <a:ext cx="2160240" cy="2554545"/>
          </a:xfrm>
          <a:prstGeom prst="rect">
            <a:avLst/>
          </a:prstGeom>
          <a:solidFill>
            <a:schemeClr val="bg1"/>
          </a:solidFill>
        </p:spPr>
        <p:txBody>
          <a:bodyPr wrap="square">
            <a:spAutoFit/>
          </a:bodyPr>
          <a:lstStyle/>
          <a:p>
            <a:pPr marL="0" marR="0" lvl="0" indent="144000" algn="l" defTabSz="914400" rtl="0" eaLnBrk="1" fontAlgn="auto" latinLnBrk="0" hangingPunct="1">
              <a:lnSpc>
                <a:spcPct val="100000"/>
              </a:lnSpc>
              <a:spcBef>
                <a:spcPts val="0"/>
              </a:spcBef>
              <a:spcAft>
                <a:spcPts val="0"/>
              </a:spcAft>
              <a:buClrTx/>
              <a:buSzTx/>
              <a:buFontTx/>
              <a:buNone/>
              <a:tabLst/>
              <a:defRPr/>
            </a:pPr>
            <a:r>
              <a:rPr lang="pt-BR" sz="1000" b="0" kern="1200" dirty="0">
                <a:ln>
                  <a:solidFill>
                    <a:schemeClr val="tx1"/>
                  </a:solidFill>
                </a:ln>
                <a:solidFill>
                  <a:schemeClr val="tx1"/>
                </a:solidFill>
                <a:latin typeface="+mn-lt"/>
                <a:ea typeface="+mn-ea"/>
                <a:cs typeface="+mn-cs"/>
              </a:rPr>
              <a:t>Megacentro de mídia com rede de TV Esperança, Rádio Mundial Adventista, Centro de Evangelização por mídias sociais , na República Democrática do Congo </a:t>
            </a:r>
          </a:p>
          <a:p>
            <a:pPr marL="0" marR="0" lvl="0" indent="144000" algn="l" defTabSz="914400" rtl="0" eaLnBrk="1" fontAlgn="auto" latinLnBrk="0" hangingPunct="1">
              <a:lnSpc>
                <a:spcPct val="100000"/>
              </a:lnSpc>
              <a:spcBef>
                <a:spcPts val="0"/>
              </a:spcBef>
              <a:spcAft>
                <a:spcPts val="0"/>
              </a:spcAft>
              <a:buClrTx/>
              <a:buSzTx/>
              <a:buFontTx/>
              <a:buNone/>
              <a:tabLst/>
              <a:defRPr/>
            </a:pPr>
            <a:r>
              <a:rPr lang="pt-BR" sz="1000" b="0" kern="1200" dirty="0">
                <a:ln>
                  <a:solidFill>
                    <a:schemeClr val="tx1"/>
                  </a:solidFill>
                </a:ln>
                <a:solidFill>
                  <a:schemeClr val="tx1"/>
                </a:solidFill>
                <a:latin typeface="+mn-lt"/>
                <a:ea typeface="+mn-ea"/>
                <a:cs typeface="+mn-cs"/>
              </a:rPr>
              <a:t>Escola de enfermagem na Universidade adventista de </a:t>
            </a:r>
            <a:r>
              <a:rPr lang="pt-BR" sz="1000" b="0" kern="1200" dirty="0" err="1">
                <a:ln>
                  <a:solidFill>
                    <a:schemeClr val="tx1"/>
                  </a:solidFill>
                </a:ln>
                <a:solidFill>
                  <a:schemeClr val="tx1"/>
                </a:solidFill>
                <a:latin typeface="+mn-lt"/>
                <a:ea typeface="+mn-ea"/>
                <a:cs typeface="+mn-cs"/>
              </a:rPr>
              <a:t>Lukanga</a:t>
            </a:r>
            <a:r>
              <a:rPr lang="pt-BR" sz="1000" b="0" kern="1200" dirty="0">
                <a:ln>
                  <a:solidFill>
                    <a:schemeClr val="tx1"/>
                  </a:solidFill>
                </a:ln>
                <a:solidFill>
                  <a:schemeClr val="tx1"/>
                </a:solidFill>
                <a:latin typeface="+mn-lt"/>
                <a:ea typeface="+mn-ea"/>
                <a:cs typeface="+mn-cs"/>
              </a:rPr>
              <a:t>, em </a:t>
            </a:r>
            <a:r>
              <a:rPr lang="pt-BR" sz="1000" b="0" kern="1200" dirty="0" err="1">
                <a:ln>
                  <a:solidFill>
                    <a:schemeClr val="tx1"/>
                  </a:solidFill>
                </a:ln>
                <a:solidFill>
                  <a:schemeClr val="tx1"/>
                </a:solidFill>
                <a:latin typeface="+mn-lt"/>
                <a:ea typeface="+mn-ea"/>
                <a:cs typeface="+mn-cs"/>
              </a:rPr>
              <a:t>Lubero</a:t>
            </a:r>
            <a:r>
              <a:rPr lang="pt-BR" sz="1000" b="0" kern="1200" dirty="0">
                <a:ln>
                  <a:solidFill>
                    <a:schemeClr val="tx1"/>
                  </a:solidFill>
                </a:ln>
                <a:solidFill>
                  <a:schemeClr val="tx1"/>
                </a:solidFill>
                <a:latin typeface="+mn-lt"/>
                <a:ea typeface="+mn-ea"/>
                <a:cs typeface="+mn-cs"/>
              </a:rPr>
              <a:t>, na República Democrática do Congo</a:t>
            </a:r>
          </a:p>
          <a:p>
            <a:pPr marL="0" marR="0" lvl="0" indent="144000" algn="l" defTabSz="914400" rtl="0" eaLnBrk="1" fontAlgn="auto" latinLnBrk="0" hangingPunct="1">
              <a:lnSpc>
                <a:spcPct val="100000"/>
              </a:lnSpc>
              <a:spcBef>
                <a:spcPts val="0"/>
              </a:spcBef>
              <a:spcAft>
                <a:spcPts val="0"/>
              </a:spcAft>
              <a:buClrTx/>
              <a:buSzTx/>
              <a:buFontTx/>
              <a:buNone/>
              <a:tabLst/>
              <a:defRPr/>
            </a:pPr>
            <a:r>
              <a:rPr lang="pt-BR" sz="1000" b="0" kern="1200" dirty="0">
                <a:ln>
                  <a:solidFill>
                    <a:schemeClr val="tx1"/>
                  </a:solidFill>
                </a:ln>
                <a:solidFill>
                  <a:schemeClr val="tx1"/>
                </a:solidFill>
                <a:latin typeface="+mn-lt"/>
                <a:ea typeface="+mn-ea"/>
                <a:cs typeface="+mn-cs"/>
              </a:rPr>
              <a:t>Centro adventista de saúde de </a:t>
            </a:r>
            <a:r>
              <a:rPr lang="pt-BR" sz="1000" b="0" kern="1200" dirty="0" err="1">
                <a:ln>
                  <a:solidFill>
                    <a:schemeClr val="tx1"/>
                  </a:solidFill>
                </a:ln>
                <a:solidFill>
                  <a:schemeClr val="tx1"/>
                </a:solidFill>
                <a:latin typeface="+mn-lt"/>
                <a:ea typeface="+mn-ea"/>
                <a:cs typeface="+mn-cs"/>
              </a:rPr>
              <a:t>Buganda</a:t>
            </a:r>
            <a:r>
              <a:rPr lang="pt-BR" sz="1000" b="0" kern="1200" dirty="0">
                <a:ln>
                  <a:solidFill>
                    <a:schemeClr val="tx1"/>
                  </a:solidFill>
                </a:ln>
                <a:solidFill>
                  <a:schemeClr val="tx1"/>
                </a:solidFill>
                <a:latin typeface="+mn-lt"/>
                <a:ea typeface="+mn-ea"/>
                <a:cs typeface="+mn-cs"/>
              </a:rPr>
              <a:t>, no Burundi</a:t>
            </a:r>
          </a:p>
          <a:p>
            <a:pPr marL="0" marR="0" lvl="0" indent="144000" algn="l" defTabSz="914400" rtl="0" eaLnBrk="1" fontAlgn="auto" latinLnBrk="0" hangingPunct="1">
              <a:lnSpc>
                <a:spcPct val="100000"/>
              </a:lnSpc>
              <a:spcBef>
                <a:spcPts val="0"/>
              </a:spcBef>
              <a:spcAft>
                <a:spcPts val="0"/>
              </a:spcAft>
              <a:buClrTx/>
              <a:buSzTx/>
              <a:buFontTx/>
              <a:buNone/>
              <a:tabLst/>
              <a:defRPr/>
            </a:pPr>
            <a:r>
              <a:rPr lang="pt-BR" sz="1000" b="0" kern="1200" dirty="0">
                <a:ln>
                  <a:solidFill>
                    <a:schemeClr val="tx1"/>
                  </a:solidFill>
                </a:ln>
                <a:solidFill>
                  <a:schemeClr val="tx1"/>
                </a:solidFill>
                <a:latin typeface="+mn-lt"/>
                <a:ea typeface="+mn-ea"/>
                <a:cs typeface="+mn-cs"/>
              </a:rPr>
              <a:t>Escola de Educação Infantil na Comunidade Adventista de </a:t>
            </a:r>
            <a:r>
              <a:rPr lang="pt-BR" sz="1000" b="0" kern="1200" dirty="0" err="1">
                <a:ln>
                  <a:solidFill>
                    <a:schemeClr val="tx1"/>
                  </a:solidFill>
                </a:ln>
                <a:solidFill>
                  <a:schemeClr val="tx1"/>
                </a:solidFill>
                <a:latin typeface="+mn-lt"/>
                <a:ea typeface="+mn-ea"/>
                <a:cs typeface="+mn-cs"/>
              </a:rPr>
              <a:t>Merisho</a:t>
            </a:r>
            <a:r>
              <a:rPr lang="pt-BR" sz="1000" b="0" kern="1200" dirty="0">
                <a:ln>
                  <a:solidFill>
                    <a:schemeClr val="tx1"/>
                  </a:solidFill>
                </a:ln>
                <a:solidFill>
                  <a:schemeClr val="tx1"/>
                </a:solidFill>
                <a:latin typeface="+mn-lt"/>
                <a:ea typeface="+mn-ea"/>
                <a:cs typeface="+mn-cs"/>
              </a:rPr>
              <a:t>, em </a:t>
            </a:r>
            <a:r>
              <a:rPr lang="pt-BR" sz="1000" b="0" kern="1200" dirty="0" err="1">
                <a:ln>
                  <a:solidFill>
                    <a:schemeClr val="tx1"/>
                  </a:solidFill>
                </a:ln>
                <a:solidFill>
                  <a:schemeClr val="tx1"/>
                </a:solidFill>
                <a:latin typeface="+mn-lt"/>
                <a:ea typeface="+mn-ea"/>
                <a:cs typeface="+mn-cs"/>
              </a:rPr>
              <a:t>Ongata</a:t>
            </a:r>
            <a:r>
              <a:rPr lang="pt-BR" sz="1000" b="0" kern="1200" dirty="0">
                <a:ln>
                  <a:solidFill>
                    <a:schemeClr val="tx1"/>
                  </a:solidFill>
                </a:ln>
                <a:solidFill>
                  <a:schemeClr val="tx1"/>
                </a:solidFill>
                <a:latin typeface="+mn-lt"/>
                <a:ea typeface="+mn-ea"/>
                <a:cs typeface="+mn-cs"/>
              </a:rPr>
              <a:t> </a:t>
            </a:r>
            <a:r>
              <a:rPr lang="pt-BR" sz="1000" b="0" kern="1200" dirty="0" err="1">
                <a:ln>
                  <a:solidFill>
                    <a:schemeClr val="tx1"/>
                  </a:solidFill>
                </a:ln>
                <a:solidFill>
                  <a:schemeClr val="tx1"/>
                </a:solidFill>
                <a:latin typeface="+mn-lt"/>
                <a:ea typeface="+mn-ea"/>
                <a:cs typeface="+mn-cs"/>
              </a:rPr>
              <a:t>Rongai</a:t>
            </a:r>
            <a:r>
              <a:rPr lang="pt-BR" sz="1000" b="0" kern="1200" dirty="0">
                <a:ln>
                  <a:solidFill>
                    <a:schemeClr val="tx1"/>
                  </a:solidFill>
                </a:ln>
                <a:solidFill>
                  <a:schemeClr val="tx1"/>
                </a:solidFill>
                <a:latin typeface="+mn-lt"/>
                <a:ea typeface="+mn-ea"/>
                <a:cs typeface="+mn-cs"/>
              </a:rPr>
              <a:t>, Quênia</a:t>
            </a:r>
          </a:p>
          <a:p>
            <a:pPr marL="0" marR="0" lvl="0" indent="144000" algn="l" defTabSz="914400" rtl="0" eaLnBrk="1" fontAlgn="auto" latinLnBrk="0" hangingPunct="1">
              <a:lnSpc>
                <a:spcPct val="100000"/>
              </a:lnSpc>
              <a:spcBef>
                <a:spcPts val="0"/>
              </a:spcBef>
              <a:spcAft>
                <a:spcPts val="0"/>
              </a:spcAft>
              <a:buClrTx/>
              <a:buSzTx/>
              <a:buFontTx/>
              <a:buNone/>
              <a:tabLst/>
              <a:defRPr/>
            </a:pPr>
            <a:r>
              <a:rPr lang="pt-BR" sz="1000" b="0" kern="1200" dirty="0">
                <a:ln>
                  <a:solidFill>
                    <a:schemeClr val="tx1"/>
                  </a:solidFill>
                </a:ln>
                <a:solidFill>
                  <a:schemeClr val="tx1"/>
                </a:solidFill>
                <a:latin typeface="+mn-lt"/>
                <a:ea typeface="+mn-ea"/>
                <a:cs typeface="+mn-cs"/>
              </a:rPr>
              <a:t>Centro adventista de saúde de Zanzibar, na Tanzânia</a:t>
            </a:r>
            <a:endParaRPr lang="pt-BR" sz="1000" b="0" dirty="0">
              <a:solidFill>
                <a:schemeClr val="tx1"/>
              </a:solidFill>
            </a:endParaRPr>
          </a:p>
        </p:txBody>
      </p:sp>
      <p:sp>
        <p:nvSpPr>
          <p:cNvPr id="10" name="CaixaDeTexto 9">
            <a:extLst>
              <a:ext uri="{FF2B5EF4-FFF2-40B4-BE49-F238E27FC236}">
                <a16:creationId xmlns:a16="http://schemas.microsoft.com/office/drawing/2014/main" id="{217231C7-1F72-B10F-1150-73D818609572}"/>
              </a:ext>
            </a:extLst>
          </p:cNvPr>
          <p:cNvSpPr txBox="1"/>
          <p:nvPr userDrawn="1"/>
        </p:nvSpPr>
        <p:spPr>
          <a:xfrm>
            <a:off x="6113793" y="840781"/>
            <a:ext cx="1683328" cy="415498"/>
          </a:xfrm>
          <a:prstGeom prst="rect">
            <a:avLst/>
          </a:prstGeom>
          <a:solidFill>
            <a:schemeClr val="bg1"/>
          </a:solidFill>
        </p:spPr>
        <p:txBody>
          <a:bodyPr wrap="square">
            <a:spAutoFit/>
          </a:bodyPr>
          <a:lstStyle/>
          <a:p>
            <a:pPr algn="r"/>
            <a:r>
              <a:rPr lang="pt-BR" sz="1050" b="1" kern="1200" dirty="0">
                <a:ln>
                  <a:solidFill>
                    <a:schemeClr val="tx1"/>
                  </a:solidFill>
                </a:ln>
                <a:solidFill>
                  <a:schemeClr val="tx1"/>
                </a:solidFill>
                <a:latin typeface="+mn-lt"/>
                <a:ea typeface="+mn-ea"/>
                <a:cs typeface="+mn-cs"/>
              </a:rPr>
              <a:t>Projetos para a oferta do décimo terceiro sábado</a:t>
            </a:r>
            <a:endParaRPr lang="pt-BR" sz="1050" b="1" dirty="0">
              <a:solidFill>
                <a:schemeClr val="tx1"/>
              </a:solidFill>
            </a:endParaRPr>
          </a:p>
        </p:txBody>
      </p:sp>
      <p:pic>
        <p:nvPicPr>
          <p:cNvPr id="11" name="Imagem 10">
            <a:extLst>
              <a:ext uri="{FF2B5EF4-FFF2-40B4-BE49-F238E27FC236}">
                <a16:creationId xmlns:a16="http://schemas.microsoft.com/office/drawing/2014/main" id="{976D4BBA-B14D-6688-93F5-005F39168ACC}"/>
              </a:ext>
            </a:extLst>
          </p:cNvPr>
          <p:cNvPicPr>
            <a:picLocks noChangeAspect="1"/>
          </p:cNvPicPr>
          <p:nvPr userDrawn="1"/>
        </p:nvPicPr>
        <p:blipFill>
          <a:blip r:embed="rId3"/>
          <a:stretch>
            <a:fillRect/>
          </a:stretch>
        </p:blipFill>
        <p:spPr>
          <a:xfrm>
            <a:off x="7938517" y="767918"/>
            <a:ext cx="974486" cy="949240"/>
          </a:xfrm>
          <a:prstGeom prst="rect">
            <a:avLst/>
          </a:prstGeom>
        </p:spPr>
      </p:pic>
      <p:cxnSp>
        <p:nvCxnSpPr>
          <p:cNvPr id="13" name="Conector de Seta Reta 12">
            <a:extLst>
              <a:ext uri="{FF2B5EF4-FFF2-40B4-BE49-F238E27FC236}">
                <a16:creationId xmlns:a16="http://schemas.microsoft.com/office/drawing/2014/main" id="{2F1F25BD-48DB-8B42-BFD3-1E9F9191F41E}"/>
              </a:ext>
            </a:extLst>
          </p:cNvPr>
          <p:cNvCxnSpPr/>
          <p:nvPr userDrawn="1"/>
        </p:nvCxnSpPr>
        <p:spPr>
          <a:xfrm flipH="1">
            <a:off x="1979712" y="1844824"/>
            <a:ext cx="5040560" cy="3384376"/>
          </a:xfrm>
          <a:prstGeom prst="straightConnector1">
            <a:avLst/>
          </a:prstGeom>
          <a:ln w="22225">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Conector de Seta Reta 13">
            <a:extLst>
              <a:ext uri="{FF2B5EF4-FFF2-40B4-BE49-F238E27FC236}">
                <a16:creationId xmlns:a16="http://schemas.microsoft.com/office/drawing/2014/main" id="{7AB30775-E0D7-5297-2A47-2DB8F680AB42}"/>
              </a:ext>
            </a:extLst>
          </p:cNvPr>
          <p:cNvCxnSpPr>
            <a:cxnSpLocks/>
          </p:cNvCxnSpPr>
          <p:nvPr userDrawn="1"/>
        </p:nvCxnSpPr>
        <p:spPr>
          <a:xfrm flipH="1">
            <a:off x="3491880" y="2643555"/>
            <a:ext cx="3566491" cy="1937573"/>
          </a:xfrm>
          <a:prstGeom prst="straightConnector1">
            <a:avLst/>
          </a:prstGeom>
          <a:ln w="22225">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Conector de Seta Reta 14">
            <a:extLst>
              <a:ext uri="{FF2B5EF4-FFF2-40B4-BE49-F238E27FC236}">
                <a16:creationId xmlns:a16="http://schemas.microsoft.com/office/drawing/2014/main" id="{0BD68AFC-F962-C6A8-6A2B-4367E43C4A6B}"/>
              </a:ext>
            </a:extLst>
          </p:cNvPr>
          <p:cNvCxnSpPr>
            <a:cxnSpLocks/>
          </p:cNvCxnSpPr>
          <p:nvPr userDrawn="1"/>
        </p:nvCxnSpPr>
        <p:spPr>
          <a:xfrm flipH="1">
            <a:off x="3491880" y="3212976"/>
            <a:ext cx="3566491" cy="1872208"/>
          </a:xfrm>
          <a:prstGeom prst="straightConnector1">
            <a:avLst/>
          </a:prstGeom>
          <a:ln w="22225">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Conector de Seta Reta 15">
            <a:extLst>
              <a:ext uri="{FF2B5EF4-FFF2-40B4-BE49-F238E27FC236}">
                <a16:creationId xmlns:a16="http://schemas.microsoft.com/office/drawing/2014/main" id="{9B8E26AB-8D3C-51DF-0F64-21C99AC53D18}"/>
              </a:ext>
            </a:extLst>
          </p:cNvPr>
          <p:cNvCxnSpPr>
            <a:cxnSpLocks/>
          </p:cNvCxnSpPr>
          <p:nvPr userDrawn="1"/>
        </p:nvCxnSpPr>
        <p:spPr>
          <a:xfrm flipH="1">
            <a:off x="4283968" y="3573016"/>
            <a:ext cx="2774403" cy="1152128"/>
          </a:xfrm>
          <a:prstGeom prst="straightConnector1">
            <a:avLst/>
          </a:prstGeom>
          <a:ln w="22225">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ector de Seta Reta 16">
            <a:extLst>
              <a:ext uri="{FF2B5EF4-FFF2-40B4-BE49-F238E27FC236}">
                <a16:creationId xmlns:a16="http://schemas.microsoft.com/office/drawing/2014/main" id="{1500B60D-030D-8CA6-62E8-EDE173412618}"/>
              </a:ext>
            </a:extLst>
          </p:cNvPr>
          <p:cNvCxnSpPr>
            <a:cxnSpLocks/>
          </p:cNvCxnSpPr>
          <p:nvPr userDrawn="1"/>
        </p:nvCxnSpPr>
        <p:spPr>
          <a:xfrm flipH="1">
            <a:off x="4788024" y="4005064"/>
            <a:ext cx="2270347" cy="1440160"/>
          </a:xfrm>
          <a:prstGeom prst="straightConnector1">
            <a:avLst/>
          </a:prstGeom>
          <a:ln w="22225">
            <a:solidFill>
              <a:srgbClr val="7030A0"/>
            </a:solidFill>
            <a:tailEnd type="triangle"/>
          </a:ln>
        </p:spPr>
        <p:style>
          <a:lnRef idx="1">
            <a:schemeClr val="accent2"/>
          </a:lnRef>
          <a:fillRef idx="0">
            <a:schemeClr val="accent2"/>
          </a:fillRef>
          <a:effectRef idx="0">
            <a:schemeClr val="accent2"/>
          </a:effectRef>
          <a:fontRef idx="minor">
            <a:schemeClr val="tx1"/>
          </a:fontRef>
        </p:style>
      </p:cxnSp>
      <p:sp>
        <p:nvSpPr>
          <p:cNvPr id="18" name="Elipse 17">
            <a:extLst>
              <a:ext uri="{FF2B5EF4-FFF2-40B4-BE49-F238E27FC236}">
                <a16:creationId xmlns:a16="http://schemas.microsoft.com/office/drawing/2014/main" id="{2A37267E-952D-380B-DAC6-A6124626FCB9}"/>
              </a:ext>
            </a:extLst>
          </p:cNvPr>
          <p:cNvSpPr/>
          <p:nvPr userDrawn="1"/>
        </p:nvSpPr>
        <p:spPr>
          <a:xfrm>
            <a:off x="6938319" y="1747028"/>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t>1</a:t>
            </a:r>
          </a:p>
        </p:txBody>
      </p:sp>
      <p:sp>
        <p:nvSpPr>
          <p:cNvPr id="19" name="Elipse 18">
            <a:extLst>
              <a:ext uri="{FF2B5EF4-FFF2-40B4-BE49-F238E27FC236}">
                <a16:creationId xmlns:a16="http://schemas.microsoft.com/office/drawing/2014/main" id="{1913754E-4251-B702-4281-0F19D872EDEA}"/>
              </a:ext>
            </a:extLst>
          </p:cNvPr>
          <p:cNvSpPr/>
          <p:nvPr userDrawn="1"/>
        </p:nvSpPr>
        <p:spPr>
          <a:xfrm>
            <a:off x="6938319" y="2542009"/>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t>2</a:t>
            </a:r>
          </a:p>
        </p:txBody>
      </p:sp>
      <p:sp>
        <p:nvSpPr>
          <p:cNvPr id="20" name="Elipse 19">
            <a:extLst>
              <a:ext uri="{FF2B5EF4-FFF2-40B4-BE49-F238E27FC236}">
                <a16:creationId xmlns:a16="http://schemas.microsoft.com/office/drawing/2014/main" id="{FFFCBE8D-A5F1-A2E6-11F1-6D86064673E9}"/>
              </a:ext>
            </a:extLst>
          </p:cNvPr>
          <p:cNvSpPr/>
          <p:nvPr userDrawn="1"/>
        </p:nvSpPr>
        <p:spPr>
          <a:xfrm>
            <a:off x="6938319" y="3152524"/>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t>3</a:t>
            </a:r>
          </a:p>
        </p:txBody>
      </p:sp>
      <p:sp>
        <p:nvSpPr>
          <p:cNvPr id="21" name="Elipse 20">
            <a:extLst>
              <a:ext uri="{FF2B5EF4-FFF2-40B4-BE49-F238E27FC236}">
                <a16:creationId xmlns:a16="http://schemas.microsoft.com/office/drawing/2014/main" id="{D891C98E-287D-7D14-C637-2976605F92C8}"/>
              </a:ext>
            </a:extLst>
          </p:cNvPr>
          <p:cNvSpPr/>
          <p:nvPr userDrawn="1"/>
        </p:nvSpPr>
        <p:spPr>
          <a:xfrm>
            <a:off x="6938319" y="3476767"/>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t>4</a:t>
            </a:r>
          </a:p>
        </p:txBody>
      </p:sp>
      <p:sp>
        <p:nvSpPr>
          <p:cNvPr id="22" name="Elipse 21">
            <a:extLst>
              <a:ext uri="{FF2B5EF4-FFF2-40B4-BE49-F238E27FC236}">
                <a16:creationId xmlns:a16="http://schemas.microsoft.com/office/drawing/2014/main" id="{D7903F72-4EFA-F910-1DC4-C4820D23CC7E}"/>
              </a:ext>
            </a:extLst>
          </p:cNvPr>
          <p:cNvSpPr/>
          <p:nvPr userDrawn="1"/>
        </p:nvSpPr>
        <p:spPr>
          <a:xfrm>
            <a:off x="6938319" y="3931182"/>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t>5</a:t>
            </a:r>
          </a:p>
        </p:txBody>
      </p:sp>
    </p:spTree>
    <p:extLst>
      <p:ext uri="{BB962C8B-B14F-4D97-AF65-F5344CB8AC3E}">
        <p14:creationId xmlns:p14="http://schemas.microsoft.com/office/powerpoint/2010/main" val="2885900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870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383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estino das Ofertas Jp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2B76BB3-332D-400D-8B33-4E90D55DC33C}"/>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7" name="CaixaDeTexto 6">
            <a:extLst>
              <a:ext uri="{FF2B5EF4-FFF2-40B4-BE49-F238E27FC236}">
                <a16:creationId xmlns:a16="http://schemas.microsoft.com/office/drawing/2014/main" id="{615F7444-F420-489F-A196-6F8EAF5E3D0A}"/>
              </a:ext>
            </a:extLst>
          </p:cNvPr>
          <p:cNvSpPr txBox="1"/>
          <p:nvPr userDrawn="1"/>
        </p:nvSpPr>
        <p:spPr>
          <a:xfrm>
            <a:off x="5180" y="25192"/>
            <a:ext cx="9074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1" dirty="0">
                <a:ln>
                  <a:solidFill>
                    <a:schemeClr val="tx1"/>
                  </a:solidFill>
                </a:ln>
                <a:solidFill>
                  <a:srgbClr val="FFFF00"/>
                </a:solidFill>
              </a:rPr>
              <a:t>DESTINO DAS OFERTAS </a:t>
            </a:r>
            <a:r>
              <a:rPr lang="pt-BR" sz="2800" b="1" dirty="0">
                <a:ln>
                  <a:solidFill>
                    <a:schemeClr val="tx1"/>
                  </a:solidFill>
                </a:ln>
                <a:solidFill>
                  <a:srgbClr val="FFFF00"/>
                </a:solidFill>
              </a:rPr>
              <a:t>– </a:t>
            </a:r>
            <a:r>
              <a:rPr lang="pt-BR" sz="2800" b="1" kern="1200" dirty="0">
                <a:ln>
                  <a:solidFill>
                    <a:schemeClr val="tx1"/>
                  </a:solidFill>
                </a:ln>
                <a:solidFill>
                  <a:srgbClr val="FFFF00"/>
                </a:solidFill>
                <a:latin typeface="+mn-lt"/>
                <a:ea typeface="+mn-ea"/>
                <a:cs typeface="+mn-cs"/>
              </a:rPr>
              <a:t>Divisão</a:t>
            </a:r>
            <a:r>
              <a:rPr lang="pt-BR" sz="2800" b="1" kern="1200" dirty="0">
                <a:ln>
                  <a:solidFill>
                    <a:schemeClr val="tx1"/>
                  </a:solidFill>
                </a:ln>
                <a:solidFill>
                  <a:srgbClr val="FF0000"/>
                </a:solidFill>
                <a:latin typeface="+mn-lt"/>
                <a:ea typeface="+mn-ea"/>
                <a:cs typeface="+mn-cs"/>
              </a:rPr>
              <a:t> Centro-Leste Africana</a:t>
            </a:r>
            <a:endParaRPr lang="pt-BR" sz="2800" b="1" dirty="0">
              <a:ln>
                <a:solidFill>
                  <a:schemeClr val="tx1"/>
                </a:solidFill>
              </a:ln>
              <a:solidFill>
                <a:srgbClr val="FF0000"/>
              </a:solidFill>
            </a:endParaRPr>
          </a:p>
        </p:txBody>
      </p:sp>
      <p:pic>
        <p:nvPicPr>
          <p:cNvPr id="33" name="Imagem 32">
            <a:extLst>
              <a:ext uri="{FF2B5EF4-FFF2-40B4-BE49-F238E27FC236}">
                <a16:creationId xmlns:a16="http://schemas.microsoft.com/office/drawing/2014/main" id="{C1CB3DBA-AB4A-06F5-B74E-D505A3B1D7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1640" y="666750"/>
            <a:ext cx="7795195" cy="6131223"/>
          </a:xfrm>
          <a:prstGeom prst="rect">
            <a:avLst/>
          </a:prstGeom>
        </p:spPr>
      </p:pic>
    </p:spTree>
    <p:extLst>
      <p:ext uri="{BB962C8B-B14F-4D97-AF65-F5344CB8AC3E}">
        <p14:creationId xmlns:p14="http://schemas.microsoft.com/office/powerpoint/2010/main" val="234898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C80D2776-4C41-401B-A7ED-1A0BC0EF6948}"/>
              </a:ext>
            </a:extLst>
          </p:cNvPr>
          <p:cNvSpPr/>
          <p:nvPr userDrawn="1"/>
        </p:nvSpPr>
        <p:spPr>
          <a:xfrm>
            <a:off x="9248" y="692876"/>
            <a:ext cx="9109075" cy="6165124"/>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fontAlgn="auto">
              <a:spcBef>
                <a:spcPts val="0"/>
              </a:spcBef>
              <a:spcAft>
                <a:spcPts val="0"/>
              </a:spcAft>
              <a:buAutoNum type="arabicPeriod"/>
            </a:pPr>
            <a:endParaRPr lang="pt-BR" sz="1200" b="1" dirty="0">
              <a:solidFill>
                <a:schemeClr val="tx1"/>
              </a:solidFill>
            </a:endParaRPr>
          </a:p>
          <a:p>
            <a:pPr marL="0" indent="0" algn="ctr" fontAlgn="auto">
              <a:spcBef>
                <a:spcPts val="0"/>
              </a:spcBef>
              <a:spcAft>
                <a:spcPts val="0"/>
              </a:spcAft>
              <a:buAutoNum type="arabicPeriod"/>
            </a:pPr>
            <a:endParaRPr lang="pt-BR" sz="1200" b="1" dirty="0">
              <a:solidFill>
                <a:schemeClr val="tx1"/>
              </a:solidFill>
            </a:endParaRPr>
          </a:p>
        </p:txBody>
      </p:sp>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9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3602639" y="5771595"/>
            <a:ext cx="1866911" cy="1028965"/>
          </a:xfrm>
          <a:prstGeom prst="rect">
            <a:avLst/>
          </a:prstGeom>
          <a:ln w="6350">
            <a:solidFill>
              <a:schemeClr val="tx1"/>
            </a:solidFill>
          </a:ln>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323033" y="1607595"/>
            <a:ext cx="3816919" cy="4108833"/>
          </a:xfrm>
          <a:prstGeom prst="rect">
            <a:avLst/>
          </a:prstGeom>
          <a:ln w="12700">
            <a:solidFill>
              <a:schemeClr val="tx1"/>
            </a:solidFill>
          </a:ln>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323033" y="5764301"/>
            <a:ext cx="3228761" cy="315619"/>
          </a:xfrm>
          <a:prstGeom prst="rect">
            <a:avLst/>
          </a:prstGeom>
        </p:spPr>
        <p:txBody>
          <a:bodyPr/>
          <a:lstStyle>
            <a:lvl1pPr marL="0" indent="0" algn="ct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5531856" y="6203691"/>
            <a:ext cx="3216608" cy="459601"/>
          </a:xfrm>
          <a:prstGeom prst="rect">
            <a:avLst/>
          </a:prstGeom>
        </p:spPr>
        <p:txBody>
          <a:bodyPr wrap="none" lIns="90000" anchor="ctr" anchorCtr="0">
            <a:noAutofit/>
          </a:bodyPr>
          <a:lstStyle>
            <a:lvl1pPr marL="0" indent="0" algn="l">
              <a:buNone/>
              <a:defRPr sz="2400" b="1"/>
            </a:lvl1pPr>
          </a:lstStyle>
          <a:p>
            <a:pPr lvl="0"/>
            <a:r>
              <a:rPr lang="pt-BR" dirty="0"/>
              <a:t>Editar País</a:t>
            </a:r>
          </a:p>
        </p:txBody>
      </p:sp>
      <p:sp>
        <p:nvSpPr>
          <p:cNvPr id="4" name="Retângulo 3">
            <a:extLst>
              <a:ext uri="{FF2B5EF4-FFF2-40B4-BE49-F238E27FC236}">
                <a16:creationId xmlns:a16="http://schemas.microsoft.com/office/drawing/2014/main" id="{28097B0B-7F45-4EBA-86ED-A4943FAF2761}"/>
              </a:ext>
            </a:extLst>
          </p:cNvPr>
          <p:cNvSpPr/>
          <p:nvPr userDrawn="1"/>
        </p:nvSpPr>
        <p:spPr>
          <a:xfrm>
            <a:off x="4454970" y="4564908"/>
            <a:ext cx="4410596" cy="1151520"/>
          </a:xfrm>
          <a:prstGeom prst="rect">
            <a:avLst/>
          </a:prstGeom>
          <a:noFill/>
          <a:ln w="38100">
            <a:solidFill>
              <a:srgbClr val="FF6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0" algn="l" fontAlgn="auto">
              <a:spcBef>
                <a:spcPts val="0"/>
              </a:spcBef>
              <a:spcAft>
                <a:spcPts val="0"/>
              </a:spcAft>
              <a:buNone/>
            </a:pPr>
            <a:r>
              <a:rPr lang="pt-BR" sz="1400" b="1" dirty="0">
                <a:solidFill>
                  <a:schemeClr val="tx1"/>
                </a:solidFill>
              </a:rPr>
              <a:t>Megacentro de multimídia com Hope Channel, Congo Faculdade de Enfermagem, Congo</a:t>
            </a:r>
          </a:p>
          <a:p>
            <a:pPr marL="180000" indent="0" algn="l" fontAlgn="auto">
              <a:spcBef>
                <a:spcPts val="0"/>
              </a:spcBef>
              <a:spcAft>
                <a:spcPts val="0"/>
              </a:spcAft>
              <a:buNone/>
            </a:pPr>
            <a:r>
              <a:rPr lang="pt-BR" sz="1400" b="1" dirty="0">
                <a:solidFill>
                  <a:schemeClr val="tx1"/>
                </a:solidFill>
              </a:rPr>
              <a:t>Centro Adventista de Saúde em </a:t>
            </a:r>
            <a:r>
              <a:rPr lang="pt-BR" sz="1400" b="1" dirty="0" err="1">
                <a:solidFill>
                  <a:schemeClr val="tx1"/>
                </a:solidFill>
              </a:rPr>
              <a:t>Buganda</a:t>
            </a:r>
            <a:r>
              <a:rPr lang="pt-BR" sz="1400" b="1" dirty="0">
                <a:solidFill>
                  <a:schemeClr val="tx1"/>
                </a:solidFill>
              </a:rPr>
              <a:t>, Burundi</a:t>
            </a:r>
          </a:p>
          <a:p>
            <a:pPr marL="180000" indent="0" algn="l" fontAlgn="auto">
              <a:spcBef>
                <a:spcPts val="0"/>
              </a:spcBef>
              <a:spcAft>
                <a:spcPts val="0"/>
              </a:spcAft>
              <a:buNone/>
            </a:pPr>
            <a:r>
              <a:rPr lang="pt-BR" sz="1400" b="1" dirty="0">
                <a:solidFill>
                  <a:schemeClr val="tx1"/>
                </a:solidFill>
              </a:rPr>
              <a:t>Escola de Educação Infantil Adventista, Quênia</a:t>
            </a:r>
          </a:p>
          <a:p>
            <a:pPr marL="180000" indent="0" algn="l" fontAlgn="auto">
              <a:spcBef>
                <a:spcPts val="0"/>
              </a:spcBef>
              <a:spcAft>
                <a:spcPts val="0"/>
              </a:spcAft>
              <a:buNone/>
            </a:pPr>
            <a:r>
              <a:rPr lang="pt-BR" sz="1400" b="1" dirty="0">
                <a:solidFill>
                  <a:schemeClr val="tx1"/>
                </a:solidFill>
              </a:rPr>
              <a:t>Centro Adventista de Saúde em Zanzibar, Tanzânia</a:t>
            </a:r>
          </a:p>
        </p:txBody>
      </p:sp>
      <p:sp>
        <p:nvSpPr>
          <p:cNvPr id="6" name="Elipse 5">
            <a:extLst>
              <a:ext uri="{FF2B5EF4-FFF2-40B4-BE49-F238E27FC236}">
                <a16:creationId xmlns:a16="http://schemas.microsoft.com/office/drawing/2014/main" id="{498B32C5-6AA3-43DE-8200-C9A3233886E6}"/>
              </a:ext>
            </a:extLst>
          </p:cNvPr>
          <p:cNvSpPr/>
          <p:nvPr userDrawn="1"/>
        </p:nvSpPr>
        <p:spPr>
          <a:xfrm flipH="1">
            <a:off x="4524902" y="4609297"/>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19" name="Elipse 18">
            <a:extLst>
              <a:ext uri="{FF2B5EF4-FFF2-40B4-BE49-F238E27FC236}">
                <a16:creationId xmlns:a16="http://schemas.microsoft.com/office/drawing/2014/main" id="{317ABDC9-B540-47C9-9FD5-8B65A1016BEE}"/>
              </a:ext>
            </a:extLst>
          </p:cNvPr>
          <p:cNvSpPr/>
          <p:nvPr userDrawn="1"/>
        </p:nvSpPr>
        <p:spPr>
          <a:xfrm flipH="1">
            <a:off x="4524902" y="4836227"/>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21" name="Elipse 20">
            <a:extLst>
              <a:ext uri="{FF2B5EF4-FFF2-40B4-BE49-F238E27FC236}">
                <a16:creationId xmlns:a16="http://schemas.microsoft.com/office/drawing/2014/main" id="{0427E0A2-11B5-4627-9D90-6534049FD8DE}"/>
              </a:ext>
            </a:extLst>
          </p:cNvPr>
          <p:cNvSpPr/>
          <p:nvPr userDrawn="1"/>
        </p:nvSpPr>
        <p:spPr>
          <a:xfrm flipH="1">
            <a:off x="4524902" y="5042198"/>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17" name="CaixaDeTexto 16">
            <a:extLst>
              <a:ext uri="{FF2B5EF4-FFF2-40B4-BE49-F238E27FC236}">
                <a16:creationId xmlns:a16="http://schemas.microsoft.com/office/drawing/2014/main" id="{7C601881-0619-41AD-97CD-D31B764CD0C1}"/>
              </a:ext>
            </a:extLst>
          </p:cNvPr>
          <p:cNvSpPr txBox="1"/>
          <p:nvPr userDrawn="1"/>
        </p:nvSpPr>
        <p:spPr>
          <a:xfrm>
            <a:off x="4427984" y="1564956"/>
            <a:ext cx="4410596" cy="261610"/>
          </a:xfrm>
          <a:prstGeom prst="rect">
            <a:avLst/>
          </a:prstGeom>
          <a:solidFill>
            <a:schemeClr val="bg1">
              <a:alpha val="50000"/>
            </a:schemeClr>
          </a:solidFill>
          <a:ln w="38100">
            <a:solidFill>
              <a:srgbClr val="FF690E"/>
            </a:solidFill>
          </a:ln>
        </p:spPr>
        <p:txBody>
          <a:bodyPr wrap="square">
            <a:spAutoFit/>
          </a:bodyPr>
          <a:lstStyle/>
          <a:p>
            <a:pPr algn="ctr" fontAlgn="auto">
              <a:spcBef>
                <a:spcPts val="0"/>
              </a:spcBef>
              <a:spcAft>
                <a:spcPts val="0"/>
              </a:spcAft>
            </a:pPr>
            <a:r>
              <a:rPr lang="pt-BR" sz="1100" b="1" dirty="0">
                <a:solidFill>
                  <a:schemeClr val="tx1"/>
                </a:solidFill>
              </a:rPr>
              <a:t>2° trimestre 2026</a:t>
            </a:r>
            <a:endParaRPr lang="pt-BR" sz="1000" b="1" dirty="0">
              <a:solidFill>
                <a:schemeClr val="tx1"/>
              </a:solidFill>
            </a:endParaRPr>
          </a:p>
        </p:txBody>
      </p:sp>
      <p:sp>
        <p:nvSpPr>
          <p:cNvPr id="32" name="CaixaDeTexto 31">
            <a:extLst>
              <a:ext uri="{FF2B5EF4-FFF2-40B4-BE49-F238E27FC236}">
                <a16:creationId xmlns:a16="http://schemas.microsoft.com/office/drawing/2014/main" id="{04C0DE2F-605F-48D8-B01E-3FB135DD9E1B}"/>
              </a:ext>
            </a:extLst>
          </p:cNvPr>
          <p:cNvSpPr txBox="1"/>
          <p:nvPr userDrawn="1"/>
        </p:nvSpPr>
        <p:spPr>
          <a:xfrm>
            <a:off x="5500052" y="5823676"/>
            <a:ext cx="3554554" cy="261610"/>
          </a:xfrm>
          <a:prstGeom prst="rect">
            <a:avLst/>
          </a:prstGeom>
          <a:solidFill>
            <a:schemeClr val="bg1">
              <a:alpha val="50000"/>
            </a:schemeClr>
          </a:solidFill>
          <a:ln w="38100">
            <a:solidFill>
              <a:srgbClr val="FF690E"/>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altLang="pt-BR" sz="1100" b="1" dirty="0">
                <a:solidFill>
                  <a:schemeClr val="tx1"/>
                </a:solidFill>
                <a:latin typeface="Noto Serif Light"/>
              </a:rPr>
              <a:t>Divisão Centro Leste Africana</a:t>
            </a:r>
            <a:endParaRPr lang="pt-BR" sz="800" b="1" dirty="0">
              <a:solidFill>
                <a:schemeClr val="tx1"/>
              </a:solidFill>
            </a:endParaRPr>
          </a:p>
        </p:txBody>
      </p:sp>
      <p:sp>
        <p:nvSpPr>
          <p:cNvPr id="26" name="Elipse 25">
            <a:extLst>
              <a:ext uri="{FF2B5EF4-FFF2-40B4-BE49-F238E27FC236}">
                <a16:creationId xmlns:a16="http://schemas.microsoft.com/office/drawing/2014/main" id="{A1CB6D2F-7414-4804-933E-4C94198006E6}"/>
              </a:ext>
            </a:extLst>
          </p:cNvPr>
          <p:cNvSpPr/>
          <p:nvPr userDrawn="1"/>
        </p:nvSpPr>
        <p:spPr>
          <a:xfrm flipH="1">
            <a:off x="4524902" y="5256552"/>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pic>
        <p:nvPicPr>
          <p:cNvPr id="10" name="Imagem 9">
            <a:extLst>
              <a:ext uri="{FF2B5EF4-FFF2-40B4-BE49-F238E27FC236}">
                <a16:creationId xmlns:a16="http://schemas.microsoft.com/office/drawing/2014/main" id="{D69A63F5-CBA8-43D0-FEF2-168501F716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4902" y="1865158"/>
            <a:ext cx="3925716" cy="2682573"/>
          </a:xfrm>
          <a:prstGeom prst="rect">
            <a:avLst/>
          </a:prstGeom>
        </p:spPr>
      </p:pic>
      <p:sp>
        <p:nvSpPr>
          <p:cNvPr id="25" name="Elipse 24">
            <a:extLst>
              <a:ext uri="{FF2B5EF4-FFF2-40B4-BE49-F238E27FC236}">
                <a16:creationId xmlns:a16="http://schemas.microsoft.com/office/drawing/2014/main" id="{CD9C3EC7-969D-7332-73B2-F0267A390366}"/>
              </a:ext>
            </a:extLst>
          </p:cNvPr>
          <p:cNvSpPr/>
          <p:nvPr userDrawn="1"/>
        </p:nvSpPr>
        <p:spPr>
          <a:xfrm flipH="1">
            <a:off x="4524902" y="5476210"/>
            <a:ext cx="180000" cy="180000"/>
          </a:xfrm>
          <a:prstGeom prst="ellipse">
            <a:avLst/>
          </a:prstGeom>
          <a:solidFill>
            <a:srgbClr val="FF6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5</a:t>
            </a:r>
          </a:p>
        </p:txBody>
      </p:sp>
    </p:spTree>
    <p:extLst>
      <p:ext uri="{BB962C8B-B14F-4D97-AF65-F5344CB8AC3E}">
        <p14:creationId xmlns:p14="http://schemas.microsoft.com/office/powerpoint/2010/main" val="404257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atin typeface="+mn-lt"/>
              </a:defRPr>
            </a:lvl1pPr>
            <a:lvl2pPr>
              <a:defRPr sz="1800"/>
            </a:lvl2pPr>
            <a:lvl3pPr>
              <a:defRPr sz="1800"/>
            </a:lvl3pPr>
            <a:lvl4pPr>
              <a:defRPr sz="1800"/>
            </a:lvl4pPr>
            <a:lvl5pPr>
              <a:defRPr sz="1800"/>
            </a:lvl5pPr>
          </a:lstStyle>
          <a:p>
            <a:pPr lvl="0"/>
            <a:r>
              <a:rPr lang="pt-BR" dirty="0"/>
              <a:t>Texto sobre Curiosidade ...</a:t>
            </a:r>
          </a:p>
        </p:txBody>
      </p:sp>
      <p:sp>
        <p:nvSpPr>
          <p:cNvPr id="6" name="Retângulo 5">
            <a:extLst>
              <a:ext uri="{FF2B5EF4-FFF2-40B4-BE49-F238E27FC236}">
                <a16:creationId xmlns:a16="http://schemas.microsoft.com/office/drawing/2014/main" id="{CADEA7F4-A15E-4148-A2A1-B288C4F38054}"/>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Centro-Leste Africana</a:t>
            </a:r>
            <a:endParaRPr lang="pt-BR" sz="3600" b="1" dirty="0">
              <a:ln>
                <a:solidFill>
                  <a:schemeClr val="tx1"/>
                </a:solidFill>
              </a:ln>
              <a:solidFill>
                <a:srgbClr val="FF0000"/>
              </a:solidFill>
            </a:endParaRPr>
          </a:p>
        </p:txBody>
      </p:sp>
    </p:spTree>
    <p:extLst>
      <p:ext uri="{BB962C8B-B14F-4D97-AF65-F5344CB8AC3E}">
        <p14:creationId xmlns:p14="http://schemas.microsoft.com/office/powerpoint/2010/main" val="132780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Centro-Leste Africana</a:t>
            </a:r>
            <a:endParaRPr lang="pt-BR" sz="3600" b="1" dirty="0">
              <a:ln>
                <a:solidFill>
                  <a:schemeClr val="tx1"/>
                </a:solidFill>
              </a:ln>
              <a:solidFill>
                <a:srgbClr val="FF0000"/>
              </a:solidFill>
            </a:endParaRPr>
          </a:p>
        </p:txBody>
      </p:sp>
      <p:sp>
        <p:nvSpPr>
          <p:cNvPr id="6" name="Espaço Reservado para Texto 2">
            <a:extLst>
              <a:ext uri="{FF2B5EF4-FFF2-40B4-BE49-F238E27FC236}">
                <a16:creationId xmlns:a16="http://schemas.microsoft.com/office/drawing/2014/main" id="{A15B693B-9305-49AD-BC5A-A438EE330DB7}"/>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atin typeface="+mn-lt"/>
              </a:defRPr>
            </a:lvl1pPr>
            <a:lvl2pPr>
              <a:defRPr sz="1800"/>
            </a:lvl2pPr>
            <a:lvl3pPr>
              <a:defRPr sz="1800"/>
            </a:lvl3pPr>
            <a:lvl4pPr>
              <a:defRPr sz="1800"/>
            </a:lvl4pPr>
            <a:lvl5pPr>
              <a:defRPr sz="1800"/>
            </a:lvl5pPr>
          </a:lstStyle>
          <a:p>
            <a:pPr lvl="0"/>
            <a:r>
              <a:rPr lang="pt-BR" dirty="0"/>
              <a:t>Texto sobre Animais</a:t>
            </a:r>
          </a:p>
        </p:txBody>
      </p:sp>
    </p:spTree>
    <p:extLst>
      <p:ext uri="{BB962C8B-B14F-4D97-AF65-F5344CB8AC3E}">
        <p14:creationId xmlns:p14="http://schemas.microsoft.com/office/powerpoint/2010/main" val="225842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iosidades_Ger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Centro-Leste Africana</a:t>
            </a:r>
            <a:endParaRPr lang="pt-BR" sz="3600" b="1" dirty="0">
              <a:ln>
                <a:solidFill>
                  <a:schemeClr val="tx1"/>
                </a:solidFill>
              </a:ln>
              <a:solidFill>
                <a:srgbClr val="FF0000"/>
              </a:solidFill>
            </a:endParaRPr>
          </a:p>
        </p:txBody>
      </p:sp>
    </p:spTree>
    <p:extLst>
      <p:ext uri="{BB962C8B-B14F-4D97-AF65-F5344CB8AC3E}">
        <p14:creationId xmlns:p14="http://schemas.microsoft.com/office/powerpoint/2010/main" val="2182384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1984"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600"/>
          </a:p>
        </p:txBody>
      </p:sp>
      <p:sp>
        <p:nvSpPr>
          <p:cNvPr id="6" name="Retângulo 5">
            <a:extLst>
              <a:ext uri="{FF2B5EF4-FFF2-40B4-BE49-F238E27FC236}">
                <a16:creationId xmlns:a16="http://schemas.microsoft.com/office/drawing/2014/main" id="{83031C4F-6308-48D1-AE9D-A3E3CDBF91F7}"/>
              </a:ext>
            </a:extLst>
          </p:cNvPr>
          <p:cNvSpPr/>
          <p:nvPr userDrawn="1"/>
        </p:nvSpPr>
        <p:spPr>
          <a:xfrm>
            <a:off x="7924"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3600" b="1" kern="1200" dirty="0">
                <a:ln>
                  <a:solidFill>
                    <a:schemeClr val="tx1"/>
                  </a:solidFill>
                </a:ln>
                <a:solidFill>
                  <a:srgbClr val="FFFF00"/>
                </a:solidFill>
                <a:latin typeface="+mn-lt"/>
                <a:ea typeface="+mn-ea"/>
                <a:cs typeface="+mn-cs"/>
              </a:rPr>
              <a:t>Divisão</a:t>
            </a:r>
            <a:r>
              <a:rPr lang="pt-BR" sz="3600" b="1" kern="1200" dirty="0">
                <a:ln>
                  <a:solidFill>
                    <a:schemeClr val="tx1"/>
                  </a:solidFill>
                </a:ln>
                <a:solidFill>
                  <a:srgbClr val="FF0000"/>
                </a:solidFill>
                <a:latin typeface="+mn-lt"/>
                <a:ea typeface="+mn-ea"/>
                <a:cs typeface="+mn-cs"/>
              </a:rPr>
              <a:t> Centro-Leste Africana</a:t>
            </a:r>
            <a:endParaRPr lang="pt-BR" sz="3600" b="1" dirty="0">
              <a:ln>
                <a:solidFill>
                  <a:schemeClr val="tx1"/>
                </a:solidFill>
              </a:ln>
              <a:solidFill>
                <a:srgbClr val="FF0000"/>
              </a:solidFill>
            </a:endParaRPr>
          </a:p>
        </p:txBody>
      </p:sp>
      <p:sp>
        <p:nvSpPr>
          <p:cNvPr id="26" name="Retângulo 25">
            <a:extLst>
              <a:ext uri="{FF2B5EF4-FFF2-40B4-BE49-F238E27FC236}">
                <a16:creationId xmlns:a16="http://schemas.microsoft.com/office/drawing/2014/main" id="{E085CBFE-8BE7-4920-9E91-6CBD7ED1B345}"/>
              </a:ext>
            </a:extLst>
          </p:cNvPr>
          <p:cNvSpPr/>
          <p:nvPr userDrawn="1"/>
        </p:nvSpPr>
        <p:spPr>
          <a:xfrm>
            <a:off x="111987" y="3068960"/>
            <a:ext cx="9068525"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Outros países da Divisão Centro-Leste Africana</a:t>
            </a:r>
          </a:p>
        </p:txBody>
      </p:sp>
      <p:sp>
        <p:nvSpPr>
          <p:cNvPr id="30" name="Retângulo 29">
            <a:extLst>
              <a:ext uri="{FF2B5EF4-FFF2-40B4-BE49-F238E27FC236}">
                <a16:creationId xmlns:a16="http://schemas.microsoft.com/office/drawing/2014/main" id="{092C7C82-604E-4B12-B611-9483F2A687CC}"/>
              </a:ext>
            </a:extLst>
          </p:cNvPr>
          <p:cNvSpPr/>
          <p:nvPr userDrawn="1"/>
        </p:nvSpPr>
        <p:spPr>
          <a:xfrm>
            <a:off x="56211" y="764704"/>
            <a:ext cx="9050052" cy="432000"/>
          </a:xfrm>
          <a:prstGeom prst="rect">
            <a:avLst/>
          </a:prstGeom>
        </p:spPr>
        <p:txBody>
          <a:bodyPr/>
          <a:lstStyle/>
          <a:p>
            <a:pPr lvl="0" indent="0" algn="ctr" defTabSz="685800" fontAlgn="base">
              <a:spcBef>
                <a:spcPct val="20000"/>
              </a:spcBef>
              <a:spcAft>
                <a:spcPct val="0"/>
              </a:spcAft>
              <a:buFont typeface="Arial" panose="020B0604020202020204" pitchFamily="34" charset="0"/>
              <a:buNone/>
            </a:pPr>
            <a:r>
              <a:rPr lang="pt-BR" sz="2800" b="1" i="1"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cs typeface="Arial" charset="0"/>
              </a:rPr>
              <a:t>As ofertas deste 13° sábado vão para</a:t>
            </a:r>
          </a:p>
        </p:txBody>
      </p:sp>
      <p:sp>
        <p:nvSpPr>
          <p:cNvPr id="31" name="CaixaDeTexto 3">
            <a:extLst>
              <a:ext uri="{FF2B5EF4-FFF2-40B4-BE49-F238E27FC236}">
                <a16:creationId xmlns:a16="http://schemas.microsoft.com/office/drawing/2014/main" id="{D8F99FAC-14BF-43E5-9E44-75C4537BB912}"/>
              </a:ext>
            </a:extLst>
          </p:cNvPr>
          <p:cNvSpPr txBox="1">
            <a:spLocks noChangeArrowheads="1"/>
          </p:cNvSpPr>
          <p:nvPr userDrawn="1"/>
        </p:nvSpPr>
        <p:spPr bwMode="auto">
          <a:xfrm>
            <a:off x="2333162" y="1331339"/>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Tanzânia</a:t>
            </a:r>
          </a:p>
        </p:txBody>
      </p:sp>
      <p:sp>
        <p:nvSpPr>
          <p:cNvPr id="32" name="CaixaDeTexto 3">
            <a:extLst>
              <a:ext uri="{FF2B5EF4-FFF2-40B4-BE49-F238E27FC236}">
                <a16:creationId xmlns:a16="http://schemas.microsoft.com/office/drawing/2014/main" id="{38458F17-F2A9-4564-82F5-057A2E96D736}"/>
              </a:ext>
            </a:extLst>
          </p:cNvPr>
          <p:cNvSpPr txBox="1">
            <a:spLocks noChangeArrowheads="1"/>
          </p:cNvSpPr>
          <p:nvPr userDrawn="1"/>
        </p:nvSpPr>
        <p:spPr bwMode="auto">
          <a:xfrm>
            <a:off x="15776" y="1331339"/>
            <a:ext cx="2330324"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Burundi</a:t>
            </a:r>
          </a:p>
        </p:txBody>
      </p:sp>
      <p:sp>
        <p:nvSpPr>
          <p:cNvPr id="17" name="CaixaDeTexto 3">
            <a:extLst>
              <a:ext uri="{FF2B5EF4-FFF2-40B4-BE49-F238E27FC236}">
                <a16:creationId xmlns:a16="http://schemas.microsoft.com/office/drawing/2014/main" id="{47A7EC58-5278-4E99-8C96-6AAB4459D972}"/>
              </a:ext>
            </a:extLst>
          </p:cNvPr>
          <p:cNvSpPr txBox="1">
            <a:spLocks noChangeArrowheads="1"/>
          </p:cNvSpPr>
          <p:nvPr userDrawn="1"/>
        </p:nvSpPr>
        <p:spPr bwMode="auto">
          <a:xfrm>
            <a:off x="6839561" y="1331339"/>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buNone/>
            </a:pPr>
            <a:r>
              <a:rPr lang="pt-BR" sz="2000" b="1" dirty="0">
                <a:solidFill>
                  <a:srgbClr val="FF0000"/>
                </a:solidFill>
              </a:rPr>
              <a:t>Quênia</a:t>
            </a:r>
            <a:endParaRPr lang="pt-BR" altLang="pt-BR" sz="2000" b="1" dirty="0">
              <a:solidFill>
                <a:srgbClr val="FF0000"/>
              </a:solidFill>
            </a:endParaRPr>
          </a:p>
        </p:txBody>
      </p:sp>
      <p:sp>
        <p:nvSpPr>
          <p:cNvPr id="18" name="CaixaDeTexto 3">
            <a:extLst>
              <a:ext uri="{FF2B5EF4-FFF2-40B4-BE49-F238E27FC236}">
                <a16:creationId xmlns:a16="http://schemas.microsoft.com/office/drawing/2014/main" id="{45E81B19-C68D-4814-9CDE-641B2A75522D}"/>
              </a:ext>
            </a:extLst>
          </p:cNvPr>
          <p:cNvSpPr txBox="1">
            <a:spLocks noChangeAspect="1" noChangeArrowheads="1"/>
          </p:cNvSpPr>
          <p:nvPr userDrawn="1"/>
        </p:nvSpPr>
        <p:spPr bwMode="auto">
          <a:xfrm>
            <a:off x="4573699" y="1334118"/>
            <a:ext cx="2278800" cy="399600"/>
          </a:xfrm>
          <a:prstGeom prst="rect">
            <a:avLst/>
          </a:prstGeom>
          <a:solidFill>
            <a:srgbClr val="FFFF00"/>
          </a:solidFill>
          <a:ln w="12700">
            <a:solidFill>
              <a:schemeClr val="tx1"/>
            </a:solidFill>
            <a:miter lim="800000"/>
            <a:headEnd/>
            <a:tailEnd/>
          </a:ln>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1400" b="1" dirty="0">
                <a:solidFill>
                  <a:srgbClr val="FF0000"/>
                </a:solidFill>
              </a:rPr>
              <a:t>Rep</a:t>
            </a:r>
            <a:r>
              <a:rPr lang="pt-BR" altLang="pt-BR" sz="1400" b="1" baseline="0" dirty="0">
                <a:solidFill>
                  <a:srgbClr val="FF0000"/>
                </a:solidFill>
              </a:rPr>
              <a:t> Democrática do Congo</a:t>
            </a:r>
            <a:endParaRPr lang="pt-BR" altLang="pt-BR" sz="1400" b="1" dirty="0">
              <a:solidFill>
                <a:srgbClr val="FF0000"/>
              </a:solidFill>
            </a:endParaRPr>
          </a:p>
        </p:txBody>
      </p:sp>
      <p:pic>
        <p:nvPicPr>
          <p:cNvPr id="7" name="Imagem 6">
            <a:extLst>
              <a:ext uri="{FF2B5EF4-FFF2-40B4-BE49-F238E27FC236}">
                <a16:creationId xmlns:a16="http://schemas.microsoft.com/office/drawing/2014/main" id="{54C14FEF-72B3-63CC-2F65-7A813A1231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345" y="1903584"/>
            <a:ext cx="1905000" cy="1066800"/>
          </a:xfrm>
          <a:prstGeom prst="rect">
            <a:avLst/>
          </a:prstGeom>
          <a:ln w="12700">
            <a:solidFill>
              <a:schemeClr val="tx1"/>
            </a:solidFill>
          </a:ln>
        </p:spPr>
      </p:pic>
      <p:pic>
        <p:nvPicPr>
          <p:cNvPr id="9" name="Imagem 8">
            <a:extLst>
              <a:ext uri="{FF2B5EF4-FFF2-40B4-BE49-F238E27FC236}">
                <a16:creationId xmlns:a16="http://schemas.microsoft.com/office/drawing/2014/main" id="{38881602-F6F3-0BE3-28DF-C6740C3D2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3376" y="1903584"/>
            <a:ext cx="1905000" cy="1066800"/>
          </a:xfrm>
          <a:prstGeom prst="rect">
            <a:avLst/>
          </a:prstGeom>
          <a:ln w="12700">
            <a:solidFill>
              <a:schemeClr val="tx1"/>
            </a:solidFill>
          </a:ln>
        </p:spPr>
      </p:pic>
      <p:pic>
        <p:nvPicPr>
          <p:cNvPr id="11" name="Imagem 10">
            <a:extLst>
              <a:ext uri="{FF2B5EF4-FFF2-40B4-BE49-F238E27FC236}">
                <a16:creationId xmlns:a16="http://schemas.microsoft.com/office/drawing/2014/main" id="{EAE4BB99-2F21-4E75-8C03-7E43B33EDF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2407" y="1922634"/>
            <a:ext cx="1866900" cy="1028700"/>
          </a:xfrm>
          <a:prstGeom prst="rect">
            <a:avLst/>
          </a:prstGeom>
          <a:ln w="12700">
            <a:solidFill>
              <a:schemeClr val="tx1"/>
            </a:solidFill>
          </a:ln>
        </p:spPr>
      </p:pic>
      <p:pic>
        <p:nvPicPr>
          <p:cNvPr id="13" name="Imagem 12">
            <a:extLst>
              <a:ext uri="{FF2B5EF4-FFF2-40B4-BE49-F238E27FC236}">
                <a16:creationId xmlns:a16="http://schemas.microsoft.com/office/drawing/2014/main" id="{3D0A0C48-8554-0F04-9C40-2C8DF4760C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93338" y="1922634"/>
            <a:ext cx="1866900" cy="1028700"/>
          </a:xfrm>
          <a:prstGeom prst="rect">
            <a:avLst/>
          </a:prstGeom>
          <a:ln w="12700">
            <a:solidFill>
              <a:schemeClr val="tx1"/>
            </a:solidFill>
          </a:ln>
        </p:spPr>
      </p:pic>
      <p:pic>
        <p:nvPicPr>
          <p:cNvPr id="16" name="Imagem 15">
            <a:extLst>
              <a:ext uri="{FF2B5EF4-FFF2-40B4-BE49-F238E27FC236}">
                <a16:creationId xmlns:a16="http://schemas.microsoft.com/office/drawing/2014/main" id="{D45393DB-558B-B707-57CC-26DB6B9D33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33213" y="4035780"/>
            <a:ext cx="1905000" cy="1066800"/>
          </a:xfrm>
          <a:prstGeom prst="rect">
            <a:avLst/>
          </a:prstGeom>
          <a:ln w="12700">
            <a:solidFill>
              <a:schemeClr val="tx1"/>
            </a:solidFill>
          </a:ln>
        </p:spPr>
      </p:pic>
      <p:pic>
        <p:nvPicPr>
          <p:cNvPr id="35" name="Imagem 34">
            <a:extLst>
              <a:ext uri="{FF2B5EF4-FFF2-40B4-BE49-F238E27FC236}">
                <a16:creationId xmlns:a16="http://schemas.microsoft.com/office/drawing/2014/main" id="{B9628C0F-7026-7D9F-F8EE-20D3128466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63031" y="4035780"/>
            <a:ext cx="1905000" cy="1066800"/>
          </a:xfrm>
          <a:prstGeom prst="rect">
            <a:avLst/>
          </a:prstGeom>
          <a:ln w="12700">
            <a:solidFill>
              <a:schemeClr val="tx1"/>
            </a:solidFill>
          </a:ln>
        </p:spPr>
      </p:pic>
      <p:pic>
        <p:nvPicPr>
          <p:cNvPr id="37" name="Imagem 36">
            <a:extLst>
              <a:ext uri="{FF2B5EF4-FFF2-40B4-BE49-F238E27FC236}">
                <a16:creationId xmlns:a16="http://schemas.microsoft.com/office/drawing/2014/main" id="{F7ED3CAC-E2F2-C0CD-7C87-75556B382DB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4345" y="5709227"/>
            <a:ext cx="1905000" cy="1066800"/>
          </a:xfrm>
          <a:prstGeom prst="rect">
            <a:avLst/>
          </a:prstGeom>
          <a:ln w="12700">
            <a:solidFill>
              <a:schemeClr val="tx1"/>
            </a:solidFill>
          </a:ln>
        </p:spPr>
      </p:pic>
      <p:pic>
        <p:nvPicPr>
          <p:cNvPr id="39" name="Imagem 38">
            <a:extLst>
              <a:ext uri="{FF2B5EF4-FFF2-40B4-BE49-F238E27FC236}">
                <a16:creationId xmlns:a16="http://schemas.microsoft.com/office/drawing/2014/main" id="{9684FC07-FD94-0E30-8EAF-50A18E235E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974288" y="4035780"/>
            <a:ext cx="1905000" cy="1066800"/>
          </a:xfrm>
          <a:prstGeom prst="rect">
            <a:avLst/>
          </a:prstGeom>
          <a:ln w="12700">
            <a:solidFill>
              <a:schemeClr val="tx1"/>
            </a:solidFill>
          </a:ln>
        </p:spPr>
      </p:pic>
      <p:sp>
        <p:nvSpPr>
          <p:cNvPr id="2" name="CaixaDeTexto 3">
            <a:extLst>
              <a:ext uri="{FF2B5EF4-FFF2-40B4-BE49-F238E27FC236}">
                <a16:creationId xmlns:a16="http://schemas.microsoft.com/office/drawing/2014/main" id="{9DF10E38-7A92-73E5-EE01-36E121E61285}"/>
              </a:ext>
            </a:extLst>
          </p:cNvPr>
          <p:cNvSpPr txBox="1">
            <a:spLocks noChangeArrowheads="1"/>
          </p:cNvSpPr>
          <p:nvPr userDrawn="1"/>
        </p:nvSpPr>
        <p:spPr bwMode="auto">
          <a:xfrm>
            <a:off x="2281638" y="3558790"/>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Etiópia</a:t>
            </a:r>
          </a:p>
        </p:txBody>
      </p:sp>
      <p:sp>
        <p:nvSpPr>
          <p:cNvPr id="3" name="CaixaDeTexto 3">
            <a:extLst>
              <a:ext uri="{FF2B5EF4-FFF2-40B4-BE49-F238E27FC236}">
                <a16:creationId xmlns:a16="http://schemas.microsoft.com/office/drawing/2014/main" id="{87F974CD-1034-4EA7-31BD-A6A4922D6642}"/>
              </a:ext>
            </a:extLst>
          </p:cNvPr>
          <p:cNvSpPr txBox="1">
            <a:spLocks noChangeArrowheads="1"/>
          </p:cNvSpPr>
          <p:nvPr userDrawn="1"/>
        </p:nvSpPr>
        <p:spPr bwMode="auto">
          <a:xfrm>
            <a:off x="15776" y="3558790"/>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Eritreia</a:t>
            </a:r>
          </a:p>
        </p:txBody>
      </p:sp>
      <p:sp>
        <p:nvSpPr>
          <p:cNvPr id="5" name="CaixaDeTexto 3">
            <a:extLst>
              <a:ext uri="{FF2B5EF4-FFF2-40B4-BE49-F238E27FC236}">
                <a16:creationId xmlns:a16="http://schemas.microsoft.com/office/drawing/2014/main" id="{11C8A9BA-526B-C5F2-D06A-9987842B45AC}"/>
              </a:ext>
            </a:extLst>
          </p:cNvPr>
          <p:cNvSpPr txBox="1">
            <a:spLocks noChangeArrowheads="1"/>
          </p:cNvSpPr>
          <p:nvPr userDrawn="1"/>
        </p:nvSpPr>
        <p:spPr bwMode="auto">
          <a:xfrm>
            <a:off x="6788037" y="3558790"/>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buNone/>
            </a:pPr>
            <a:r>
              <a:rPr lang="pt-BR" sz="2000" b="1" dirty="0">
                <a:solidFill>
                  <a:srgbClr val="FF0000"/>
                </a:solidFill>
              </a:rPr>
              <a:t>Uganda</a:t>
            </a:r>
            <a:endParaRPr lang="pt-BR" altLang="pt-BR" sz="2000" b="1" dirty="0">
              <a:solidFill>
                <a:srgbClr val="FF0000"/>
              </a:solidFill>
            </a:endParaRPr>
          </a:p>
        </p:txBody>
      </p:sp>
      <p:sp>
        <p:nvSpPr>
          <p:cNvPr id="10" name="CaixaDeTexto 3">
            <a:extLst>
              <a:ext uri="{FF2B5EF4-FFF2-40B4-BE49-F238E27FC236}">
                <a16:creationId xmlns:a16="http://schemas.microsoft.com/office/drawing/2014/main" id="{686B6936-A2B4-09B9-4B1B-371AB471B0E8}"/>
              </a:ext>
            </a:extLst>
          </p:cNvPr>
          <p:cNvSpPr txBox="1">
            <a:spLocks noChangeArrowheads="1"/>
          </p:cNvSpPr>
          <p:nvPr userDrawn="1"/>
        </p:nvSpPr>
        <p:spPr bwMode="auto">
          <a:xfrm>
            <a:off x="4522175" y="3558790"/>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Somália</a:t>
            </a:r>
          </a:p>
        </p:txBody>
      </p:sp>
      <p:sp>
        <p:nvSpPr>
          <p:cNvPr id="28" name="CaixaDeTexto 3">
            <a:extLst>
              <a:ext uri="{FF2B5EF4-FFF2-40B4-BE49-F238E27FC236}">
                <a16:creationId xmlns:a16="http://schemas.microsoft.com/office/drawing/2014/main" id="{806024FC-9DB0-9390-7DB3-B3D59A2A5642}"/>
              </a:ext>
            </a:extLst>
          </p:cNvPr>
          <p:cNvSpPr txBox="1">
            <a:spLocks noChangeArrowheads="1"/>
          </p:cNvSpPr>
          <p:nvPr userDrawn="1"/>
        </p:nvSpPr>
        <p:spPr bwMode="auto">
          <a:xfrm>
            <a:off x="2281638" y="5180956"/>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Sudão</a:t>
            </a:r>
            <a:r>
              <a:rPr lang="pt-BR" altLang="pt-BR" sz="2000" b="1" baseline="0" dirty="0">
                <a:solidFill>
                  <a:srgbClr val="FF0000"/>
                </a:solidFill>
              </a:rPr>
              <a:t> do Sul</a:t>
            </a:r>
            <a:endParaRPr lang="pt-BR" altLang="pt-BR" sz="2000" b="1" dirty="0">
              <a:solidFill>
                <a:srgbClr val="FF0000"/>
              </a:solidFill>
            </a:endParaRPr>
          </a:p>
        </p:txBody>
      </p:sp>
      <p:sp>
        <p:nvSpPr>
          <p:cNvPr id="33" name="CaixaDeTexto 3">
            <a:extLst>
              <a:ext uri="{FF2B5EF4-FFF2-40B4-BE49-F238E27FC236}">
                <a16:creationId xmlns:a16="http://schemas.microsoft.com/office/drawing/2014/main" id="{137415DA-B7CC-C0F0-5A77-90E2A27A8B78}"/>
              </a:ext>
            </a:extLst>
          </p:cNvPr>
          <p:cNvSpPr txBox="1">
            <a:spLocks noChangeArrowheads="1"/>
          </p:cNvSpPr>
          <p:nvPr userDrawn="1"/>
        </p:nvSpPr>
        <p:spPr bwMode="auto">
          <a:xfrm>
            <a:off x="15776" y="5180956"/>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Sudão</a:t>
            </a:r>
          </a:p>
        </p:txBody>
      </p:sp>
      <p:sp>
        <p:nvSpPr>
          <p:cNvPr id="34" name="CaixaDeTexto 3">
            <a:extLst>
              <a:ext uri="{FF2B5EF4-FFF2-40B4-BE49-F238E27FC236}">
                <a16:creationId xmlns:a16="http://schemas.microsoft.com/office/drawing/2014/main" id="{6A6235CD-4E2E-55C9-7968-2983112CF5C8}"/>
              </a:ext>
            </a:extLst>
          </p:cNvPr>
          <p:cNvSpPr txBox="1">
            <a:spLocks noChangeArrowheads="1"/>
          </p:cNvSpPr>
          <p:nvPr userDrawn="1"/>
        </p:nvSpPr>
        <p:spPr bwMode="auto">
          <a:xfrm>
            <a:off x="6788037" y="5180956"/>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a:buNone/>
            </a:pPr>
            <a:r>
              <a:rPr lang="pt-BR" sz="2000" b="1" dirty="0">
                <a:solidFill>
                  <a:srgbClr val="FF0000"/>
                </a:solidFill>
              </a:rPr>
              <a:t>Ruanda</a:t>
            </a:r>
            <a:endParaRPr lang="pt-BR" altLang="pt-BR" sz="2000" b="1" dirty="0">
              <a:solidFill>
                <a:srgbClr val="FF0000"/>
              </a:solidFill>
            </a:endParaRPr>
          </a:p>
        </p:txBody>
      </p:sp>
      <p:sp>
        <p:nvSpPr>
          <p:cNvPr id="36" name="CaixaDeTexto 3">
            <a:extLst>
              <a:ext uri="{FF2B5EF4-FFF2-40B4-BE49-F238E27FC236}">
                <a16:creationId xmlns:a16="http://schemas.microsoft.com/office/drawing/2014/main" id="{BA563437-2DB1-38CF-9972-7E1B4794DB4C}"/>
              </a:ext>
            </a:extLst>
          </p:cNvPr>
          <p:cNvSpPr txBox="1">
            <a:spLocks noChangeArrowheads="1"/>
          </p:cNvSpPr>
          <p:nvPr userDrawn="1"/>
        </p:nvSpPr>
        <p:spPr bwMode="auto">
          <a:xfrm>
            <a:off x="4522175" y="5180956"/>
            <a:ext cx="2278800" cy="400110"/>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000" b="1" dirty="0">
                <a:solidFill>
                  <a:srgbClr val="FF0000"/>
                </a:solidFill>
              </a:rPr>
              <a:t>Djibuti</a:t>
            </a:r>
          </a:p>
        </p:txBody>
      </p:sp>
      <p:pic>
        <p:nvPicPr>
          <p:cNvPr id="38" name="Imagem 37">
            <a:extLst>
              <a:ext uri="{FF2B5EF4-FFF2-40B4-BE49-F238E27FC236}">
                <a16:creationId xmlns:a16="http://schemas.microsoft.com/office/drawing/2014/main" id="{0FFB6769-C849-A310-75F4-09A9F5F251F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974288" y="5709227"/>
            <a:ext cx="1905000" cy="1066800"/>
          </a:xfrm>
          <a:prstGeom prst="rect">
            <a:avLst/>
          </a:prstGeom>
          <a:ln w="12700">
            <a:solidFill>
              <a:schemeClr val="tx1"/>
            </a:solidFill>
          </a:ln>
        </p:spPr>
      </p:pic>
      <p:pic>
        <p:nvPicPr>
          <p:cNvPr id="23" name="Imagem 22">
            <a:extLst>
              <a:ext uri="{FF2B5EF4-FFF2-40B4-BE49-F238E27FC236}">
                <a16:creationId xmlns:a16="http://schemas.microsoft.com/office/drawing/2014/main" id="{325EBEA8-1B49-B424-2610-8AC6C0EE09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65295" y="4016730"/>
            <a:ext cx="1943100" cy="1104900"/>
          </a:xfrm>
          <a:prstGeom prst="rect">
            <a:avLst/>
          </a:prstGeom>
        </p:spPr>
      </p:pic>
      <p:pic>
        <p:nvPicPr>
          <p:cNvPr id="25" name="Imagem 24">
            <a:extLst>
              <a:ext uri="{FF2B5EF4-FFF2-40B4-BE49-F238E27FC236}">
                <a16:creationId xmlns:a16="http://schemas.microsoft.com/office/drawing/2014/main" id="{73853D74-631C-762A-E05A-C25CCF9325B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8926" y="5690177"/>
            <a:ext cx="1943100" cy="1104900"/>
          </a:xfrm>
          <a:prstGeom prst="rect">
            <a:avLst/>
          </a:prstGeom>
        </p:spPr>
      </p:pic>
      <p:pic>
        <p:nvPicPr>
          <p:cNvPr id="29" name="Imagem 28">
            <a:extLst>
              <a:ext uri="{FF2B5EF4-FFF2-40B4-BE49-F238E27FC236}">
                <a16:creationId xmlns:a16="http://schemas.microsoft.com/office/drawing/2014/main" id="{7916D789-433F-2708-8F3E-9015DCD034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1607" y="5690177"/>
            <a:ext cx="1943100" cy="1104900"/>
          </a:xfrm>
          <a:prstGeom prst="rect">
            <a:avLst/>
          </a:prstGeom>
        </p:spPr>
      </p:pic>
    </p:spTree>
    <p:extLst>
      <p:ext uri="{BB962C8B-B14F-4D97-AF65-F5344CB8AC3E}">
        <p14:creationId xmlns:p14="http://schemas.microsoft.com/office/powerpoint/2010/main" val="33001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100"/>
                                        <p:tgtEl>
                                          <p:spTgt spid="31"/>
                                        </p:tgtEl>
                                      </p:cBhvr>
                                    </p:animEffect>
                                    <p:anim calcmode="lin" valueType="num">
                                      <p:cBhvr>
                                        <p:cTn id="8" dur="1100" fill="hold"/>
                                        <p:tgtEl>
                                          <p:spTgt spid="31"/>
                                        </p:tgtEl>
                                        <p:attrNameLst>
                                          <p:attrName>style.rotation</p:attrName>
                                        </p:attrNameLst>
                                      </p:cBhvr>
                                      <p:tavLst>
                                        <p:tav tm="0">
                                          <p:val>
                                            <p:fltVal val="720"/>
                                          </p:val>
                                        </p:tav>
                                        <p:tav tm="100000">
                                          <p:val>
                                            <p:fltVal val="0"/>
                                          </p:val>
                                        </p:tav>
                                      </p:tavLst>
                                    </p:anim>
                                    <p:anim calcmode="lin" valueType="num">
                                      <p:cBhvr>
                                        <p:cTn id="9" dur="1100" fill="hold"/>
                                        <p:tgtEl>
                                          <p:spTgt spid="31"/>
                                        </p:tgtEl>
                                        <p:attrNameLst>
                                          <p:attrName>ppt_h</p:attrName>
                                        </p:attrNameLst>
                                      </p:cBhvr>
                                      <p:tavLst>
                                        <p:tav tm="0">
                                          <p:val>
                                            <p:fltVal val="0"/>
                                          </p:val>
                                        </p:tav>
                                        <p:tav tm="100000">
                                          <p:val>
                                            <p:strVal val="#ppt_h"/>
                                          </p:val>
                                        </p:tav>
                                      </p:tavLst>
                                    </p:anim>
                                    <p:anim calcmode="lin" valueType="num">
                                      <p:cBhvr>
                                        <p:cTn id="10" dur="1100" fill="hold"/>
                                        <p:tgtEl>
                                          <p:spTgt spid="31"/>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100"/>
                                        <p:tgtEl>
                                          <p:spTgt spid="32"/>
                                        </p:tgtEl>
                                      </p:cBhvr>
                                    </p:animEffect>
                                    <p:anim calcmode="lin" valueType="num">
                                      <p:cBhvr>
                                        <p:cTn id="14" dur="1100" fill="hold"/>
                                        <p:tgtEl>
                                          <p:spTgt spid="32"/>
                                        </p:tgtEl>
                                        <p:attrNameLst>
                                          <p:attrName>style.rotation</p:attrName>
                                        </p:attrNameLst>
                                      </p:cBhvr>
                                      <p:tavLst>
                                        <p:tav tm="0">
                                          <p:val>
                                            <p:fltVal val="720"/>
                                          </p:val>
                                        </p:tav>
                                        <p:tav tm="100000">
                                          <p:val>
                                            <p:fltVal val="0"/>
                                          </p:val>
                                        </p:tav>
                                      </p:tavLst>
                                    </p:anim>
                                    <p:anim calcmode="lin" valueType="num">
                                      <p:cBhvr>
                                        <p:cTn id="15" dur="1100" fill="hold"/>
                                        <p:tgtEl>
                                          <p:spTgt spid="32"/>
                                        </p:tgtEl>
                                        <p:attrNameLst>
                                          <p:attrName>ppt_h</p:attrName>
                                        </p:attrNameLst>
                                      </p:cBhvr>
                                      <p:tavLst>
                                        <p:tav tm="0">
                                          <p:val>
                                            <p:fltVal val="0"/>
                                          </p:val>
                                        </p:tav>
                                        <p:tav tm="100000">
                                          <p:val>
                                            <p:strVal val="#ppt_h"/>
                                          </p:val>
                                        </p:tav>
                                      </p:tavLst>
                                    </p:anim>
                                    <p:anim calcmode="lin" valueType="num">
                                      <p:cBhvr>
                                        <p:cTn id="16" dur="1100" fill="hold"/>
                                        <p:tgtEl>
                                          <p:spTgt spid="32"/>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100"/>
                                        <p:tgtEl>
                                          <p:spTgt spid="17"/>
                                        </p:tgtEl>
                                      </p:cBhvr>
                                    </p:animEffect>
                                    <p:anim calcmode="lin" valueType="num">
                                      <p:cBhvr>
                                        <p:cTn id="20" dur="1100" fill="hold"/>
                                        <p:tgtEl>
                                          <p:spTgt spid="17"/>
                                        </p:tgtEl>
                                        <p:attrNameLst>
                                          <p:attrName>style.rotation</p:attrName>
                                        </p:attrNameLst>
                                      </p:cBhvr>
                                      <p:tavLst>
                                        <p:tav tm="0">
                                          <p:val>
                                            <p:fltVal val="720"/>
                                          </p:val>
                                        </p:tav>
                                        <p:tav tm="100000">
                                          <p:val>
                                            <p:fltVal val="0"/>
                                          </p:val>
                                        </p:tav>
                                      </p:tavLst>
                                    </p:anim>
                                    <p:anim calcmode="lin" valueType="num">
                                      <p:cBhvr>
                                        <p:cTn id="21" dur="1100" fill="hold"/>
                                        <p:tgtEl>
                                          <p:spTgt spid="17"/>
                                        </p:tgtEl>
                                        <p:attrNameLst>
                                          <p:attrName>ppt_h</p:attrName>
                                        </p:attrNameLst>
                                      </p:cBhvr>
                                      <p:tavLst>
                                        <p:tav tm="0">
                                          <p:val>
                                            <p:fltVal val="0"/>
                                          </p:val>
                                        </p:tav>
                                        <p:tav tm="100000">
                                          <p:val>
                                            <p:strVal val="#ppt_h"/>
                                          </p:val>
                                        </p:tav>
                                      </p:tavLst>
                                    </p:anim>
                                    <p:anim calcmode="lin" valueType="num">
                                      <p:cBhvr>
                                        <p:cTn id="22" dur="1100" fill="hold"/>
                                        <p:tgtEl>
                                          <p:spTgt spid="1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100"/>
                                        <p:tgtEl>
                                          <p:spTgt spid="18"/>
                                        </p:tgtEl>
                                      </p:cBhvr>
                                    </p:animEffect>
                                    <p:anim calcmode="lin" valueType="num">
                                      <p:cBhvr>
                                        <p:cTn id="26" dur="1100" fill="hold"/>
                                        <p:tgtEl>
                                          <p:spTgt spid="18"/>
                                        </p:tgtEl>
                                        <p:attrNameLst>
                                          <p:attrName>style.rotation</p:attrName>
                                        </p:attrNameLst>
                                      </p:cBhvr>
                                      <p:tavLst>
                                        <p:tav tm="0">
                                          <p:val>
                                            <p:fltVal val="720"/>
                                          </p:val>
                                        </p:tav>
                                        <p:tav tm="100000">
                                          <p:val>
                                            <p:fltVal val="0"/>
                                          </p:val>
                                        </p:tav>
                                      </p:tavLst>
                                    </p:anim>
                                    <p:anim calcmode="lin" valueType="num">
                                      <p:cBhvr>
                                        <p:cTn id="27" dur="1100" fill="hold"/>
                                        <p:tgtEl>
                                          <p:spTgt spid="18"/>
                                        </p:tgtEl>
                                        <p:attrNameLst>
                                          <p:attrName>ppt_h</p:attrName>
                                        </p:attrNameLst>
                                      </p:cBhvr>
                                      <p:tavLst>
                                        <p:tav tm="0">
                                          <p:val>
                                            <p:fltVal val="0"/>
                                          </p:val>
                                        </p:tav>
                                        <p:tav tm="100000">
                                          <p:val>
                                            <p:strVal val="#ppt_h"/>
                                          </p:val>
                                        </p:tav>
                                      </p:tavLst>
                                    </p:anim>
                                    <p:anim calcmode="lin" valueType="num">
                                      <p:cBhvr>
                                        <p:cTn id="28" dur="1100" fill="hold"/>
                                        <p:tgtEl>
                                          <p:spTgt spid="18"/>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100"/>
                                        <p:tgtEl>
                                          <p:spTgt spid="2"/>
                                        </p:tgtEl>
                                      </p:cBhvr>
                                    </p:animEffect>
                                    <p:anim calcmode="lin" valueType="num">
                                      <p:cBhvr>
                                        <p:cTn id="32" dur="1100" fill="hold"/>
                                        <p:tgtEl>
                                          <p:spTgt spid="2"/>
                                        </p:tgtEl>
                                        <p:attrNameLst>
                                          <p:attrName>style.rotation</p:attrName>
                                        </p:attrNameLst>
                                      </p:cBhvr>
                                      <p:tavLst>
                                        <p:tav tm="0">
                                          <p:val>
                                            <p:fltVal val="720"/>
                                          </p:val>
                                        </p:tav>
                                        <p:tav tm="100000">
                                          <p:val>
                                            <p:fltVal val="0"/>
                                          </p:val>
                                        </p:tav>
                                      </p:tavLst>
                                    </p:anim>
                                    <p:anim calcmode="lin" valueType="num">
                                      <p:cBhvr>
                                        <p:cTn id="33" dur="1100" fill="hold"/>
                                        <p:tgtEl>
                                          <p:spTgt spid="2"/>
                                        </p:tgtEl>
                                        <p:attrNameLst>
                                          <p:attrName>ppt_h</p:attrName>
                                        </p:attrNameLst>
                                      </p:cBhvr>
                                      <p:tavLst>
                                        <p:tav tm="0">
                                          <p:val>
                                            <p:fltVal val="0"/>
                                          </p:val>
                                        </p:tav>
                                        <p:tav tm="100000">
                                          <p:val>
                                            <p:strVal val="#ppt_h"/>
                                          </p:val>
                                        </p:tav>
                                      </p:tavLst>
                                    </p:anim>
                                    <p:anim calcmode="lin" valueType="num">
                                      <p:cBhvr>
                                        <p:cTn id="34" dur="1100" fill="hold"/>
                                        <p:tgtEl>
                                          <p:spTgt spid="2"/>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100"/>
                                        <p:tgtEl>
                                          <p:spTgt spid="3"/>
                                        </p:tgtEl>
                                      </p:cBhvr>
                                    </p:animEffect>
                                    <p:anim calcmode="lin" valueType="num">
                                      <p:cBhvr>
                                        <p:cTn id="38" dur="1100" fill="hold"/>
                                        <p:tgtEl>
                                          <p:spTgt spid="3"/>
                                        </p:tgtEl>
                                        <p:attrNameLst>
                                          <p:attrName>style.rotation</p:attrName>
                                        </p:attrNameLst>
                                      </p:cBhvr>
                                      <p:tavLst>
                                        <p:tav tm="0">
                                          <p:val>
                                            <p:fltVal val="720"/>
                                          </p:val>
                                        </p:tav>
                                        <p:tav tm="100000">
                                          <p:val>
                                            <p:fltVal val="0"/>
                                          </p:val>
                                        </p:tav>
                                      </p:tavLst>
                                    </p:anim>
                                    <p:anim calcmode="lin" valueType="num">
                                      <p:cBhvr>
                                        <p:cTn id="39" dur="1100" fill="hold"/>
                                        <p:tgtEl>
                                          <p:spTgt spid="3"/>
                                        </p:tgtEl>
                                        <p:attrNameLst>
                                          <p:attrName>ppt_h</p:attrName>
                                        </p:attrNameLst>
                                      </p:cBhvr>
                                      <p:tavLst>
                                        <p:tav tm="0">
                                          <p:val>
                                            <p:fltVal val="0"/>
                                          </p:val>
                                        </p:tav>
                                        <p:tav tm="100000">
                                          <p:val>
                                            <p:strVal val="#ppt_h"/>
                                          </p:val>
                                        </p:tav>
                                      </p:tavLst>
                                    </p:anim>
                                    <p:anim calcmode="lin" valueType="num">
                                      <p:cBhvr>
                                        <p:cTn id="40" dur="1100" fill="hold"/>
                                        <p:tgtEl>
                                          <p:spTgt spid="3"/>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100"/>
                                        <p:tgtEl>
                                          <p:spTgt spid="5"/>
                                        </p:tgtEl>
                                      </p:cBhvr>
                                    </p:animEffect>
                                    <p:anim calcmode="lin" valueType="num">
                                      <p:cBhvr>
                                        <p:cTn id="44" dur="1100" fill="hold"/>
                                        <p:tgtEl>
                                          <p:spTgt spid="5"/>
                                        </p:tgtEl>
                                        <p:attrNameLst>
                                          <p:attrName>style.rotation</p:attrName>
                                        </p:attrNameLst>
                                      </p:cBhvr>
                                      <p:tavLst>
                                        <p:tav tm="0">
                                          <p:val>
                                            <p:fltVal val="720"/>
                                          </p:val>
                                        </p:tav>
                                        <p:tav tm="100000">
                                          <p:val>
                                            <p:fltVal val="0"/>
                                          </p:val>
                                        </p:tav>
                                      </p:tavLst>
                                    </p:anim>
                                    <p:anim calcmode="lin" valueType="num">
                                      <p:cBhvr>
                                        <p:cTn id="45" dur="1100" fill="hold"/>
                                        <p:tgtEl>
                                          <p:spTgt spid="5"/>
                                        </p:tgtEl>
                                        <p:attrNameLst>
                                          <p:attrName>ppt_h</p:attrName>
                                        </p:attrNameLst>
                                      </p:cBhvr>
                                      <p:tavLst>
                                        <p:tav tm="0">
                                          <p:val>
                                            <p:fltVal val="0"/>
                                          </p:val>
                                        </p:tav>
                                        <p:tav tm="100000">
                                          <p:val>
                                            <p:strVal val="#ppt_h"/>
                                          </p:val>
                                        </p:tav>
                                      </p:tavLst>
                                    </p:anim>
                                    <p:anim calcmode="lin" valueType="num">
                                      <p:cBhvr>
                                        <p:cTn id="46" dur="1100" fill="hold"/>
                                        <p:tgtEl>
                                          <p:spTgt spid="5"/>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100"/>
                                        <p:tgtEl>
                                          <p:spTgt spid="10"/>
                                        </p:tgtEl>
                                      </p:cBhvr>
                                    </p:animEffect>
                                    <p:anim calcmode="lin" valueType="num">
                                      <p:cBhvr>
                                        <p:cTn id="50" dur="1100" fill="hold"/>
                                        <p:tgtEl>
                                          <p:spTgt spid="10"/>
                                        </p:tgtEl>
                                        <p:attrNameLst>
                                          <p:attrName>style.rotation</p:attrName>
                                        </p:attrNameLst>
                                      </p:cBhvr>
                                      <p:tavLst>
                                        <p:tav tm="0">
                                          <p:val>
                                            <p:fltVal val="720"/>
                                          </p:val>
                                        </p:tav>
                                        <p:tav tm="100000">
                                          <p:val>
                                            <p:fltVal val="0"/>
                                          </p:val>
                                        </p:tav>
                                      </p:tavLst>
                                    </p:anim>
                                    <p:anim calcmode="lin" valueType="num">
                                      <p:cBhvr>
                                        <p:cTn id="51" dur="1100" fill="hold"/>
                                        <p:tgtEl>
                                          <p:spTgt spid="10"/>
                                        </p:tgtEl>
                                        <p:attrNameLst>
                                          <p:attrName>ppt_h</p:attrName>
                                        </p:attrNameLst>
                                      </p:cBhvr>
                                      <p:tavLst>
                                        <p:tav tm="0">
                                          <p:val>
                                            <p:fltVal val="0"/>
                                          </p:val>
                                        </p:tav>
                                        <p:tav tm="100000">
                                          <p:val>
                                            <p:strVal val="#ppt_h"/>
                                          </p:val>
                                        </p:tav>
                                      </p:tavLst>
                                    </p:anim>
                                    <p:anim calcmode="lin" valueType="num">
                                      <p:cBhvr>
                                        <p:cTn id="52" dur="1100" fill="hold"/>
                                        <p:tgtEl>
                                          <p:spTgt spid="10"/>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100"/>
                                        <p:tgtEl>
                                          <p:spTgt spid="28"/>
                                        </p:tgtEl>
                                      </p:cBhvr>
                                    </p:animEffect>
                                    <p:anim calcmode="lin" valueType="num">
                                      <p:cBhvr>
                                        <p:cTn id="56" dur="1100" fill="hold"/>
                                        <p:tgtEl>
                                          <p:spTgt spid="28"/>
                                        </p:tgtEl>
                                        <p:attrNameLst>
                                          <p:attrName>style.rotation</p:attrName>
                                        </p:attrNameLst>
                                      </p:cBhvr>
                                      <p:tavLst>
                                        <p:tav tm="0">
                                          <p:val>
                                            <p:fltVal val="720"/>
                                          </p:val>
                                        </p:tav>
                                        <p:tav tm="100000">
                                          <p:val>
                                            <p:fltVal val="0"/>
                                          </p:val>
                                        </p:tav>
                                      </p:tavLst>
                                    </p:anim>
                                    <p:anim calcmode="lin" valueType="num">
                                      <p:cBhvr>
                                        <p:cTn id="57" dur="1100" fill="hold"/>
                                        <p:tgtEl>
                                          <p:spTgt spid="28"/>
                                        </p:tgtEl>
                                        <p:attrNameLst>
                                          <p:attrName>ppt_h</p:attrName>
                                        </p:attrNameLst>
                                      </p:cBhvr>
                                      <p:tavLst>
                                        <p:tav tm="0">
                                          <p:val>
                                            <p:fltVal val="0"/>
                                          </p:val>
                                        </p:tav>
                                        <p:tav tm="100000">
                                          <p:val>
                                            <p:strVal val="#ppt_h"/>
                                          </p:val>
                                        </p:tav>
                                      </p:tavLst>
                                    </p:anim>
                                    <p:anim calcmode="lin" valueType="num">
                                      <p:cBhvr>
                                        <p:cTn id="58" dur="1100" fill="hold"/>
                                        <p:tgtEl>
                                          <p:spTgt spid="28"/>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100"/>
                                        <p:tgtEl>
                                          <p:spTgt spid="33"/>
                                        </p:tgtEl>
                                      </p:cBhvr>
                                    </p:animEffect>
                                    <p:anim calcmode="lin" valueType="num">
                                      <p:cBhvr>
                                        <p:cTn id="62" dur="1100" fill="hold"/>
                                        <p:tgtEl>
                                          <p:spTgt spid="33"/>
                                        </p:tgtEl>
                                        <p:attrNameLst>
                                          <p:attrName>style.rotation</p:attrName>
                                        </p:attrNameLst>
                                      </p:cBhvr>
                                      <p:tavLst>
                                        <p:tav tm="0">
                                          <p:val>
                                            <p:fltVal val="720"/>
                                          </p:val>
                                        </p:tav>
                                        <p:tav tm="100000">
                                          <p:val>
                                            <p:fltVal val="0"/>
                                          </p:val>
                                        </p:tav>
                                      </p:tavLst>
                                    </p:anim>
                                    <p:anim calcmode="lin" valueType="num">
                                      <p:cBhvr>
                                        <p:cTn id="63" dur="1100" fill="hold"/>
                                        <p:tgtEl>
                                          <p:spTgt spid="33"/>
                                        </p:tgtEl>
                                        <p:attrNameLst>
                                          <p:attrName>ppt_h</p:attrName>
                                        </p:attrNameLst>
                                      </p:cBhvr>
                                      <p:tavLst>
                                        <p:tav tm="0">
                                          <p:val>
                                            <p:fltVal val="0"/>
                                          </p:val>
                                        </p:tav>
                                        <p:tav tm="100000">
                                          <p:val>
                                            <p:strVal val="#ppt_h"/>
                                          </p:val>
                                        </p:tav>
                                      </p:tavLst>
                                    </p:anim>
                                    <p:anim calcmode="lin" valueType="num">
                                      <p:cBhvr>
                                        <p:cTn id="64" dur="1100" fill="hold"/>
                                        <p:tgtEl>
                                          <p:spTgt spid="33"/>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100"/>
                                        <p:tgtEl>
                                          <p:spTgt spid="34"/>
                                        </p:tgtEl>
                                      </p:cBhvr>
                                    </p:animEffect>
                                    <p:anim calcmode="lin" valueType="num">
                                      <p:cBhvr>
                                        <p:cTn id="68" dur="1100" fill="hold"/>
                                        <p:tgtEl>
                                          <p:spTgt spid="34"/>
                                        </p:tgtEl>
                                        <p:attrNameLst>
                                          <p:attrName>style.rotation</p:attrName>
                                        </p:attrNameLst>
                                      </p:cBhvr>
                                      <p:tavLst>
                                        <p:tav tm="0">
                                          <p:val>
                                            <p:fltVal val="720"/>
                                          </p:val>
                                        </p:tav>
                                        <p:tav tm="100000">
                                          <p:val>
                                            <p:fltVal val="0"/>
                                          </p:val>
                                        </p:tav>
                                      </p:tavLst>
                                    </p:anim>
                                    <p:anim calcmode="lin" valueType="num">
                                      <p:cBhvr>
                                        <p:cTn id="69" dur="1100" fill="hold"/>
                                        <p:tgtEl>
                                          <p:spTgt spid="34"/>
                                        </p:tgtEl>
                                        <p:attrNameLst>
                                          <p:attrName>ppt_h</p:attrName>
                                        </p:attrNameLst>
                                      </p:cBhvr>
                                      <p:tavLst>
                                        <p:tav tm="0">
                                          <p:val>
                                            <p:fltVal val="0"/>
                                          </p:val>
                                        </p:tav>
                                        <p:tav tm="100000">
                                          <p:val>
                                            <p:strVal val="#ppt_h"/>
                                          </p:val>
                                        </p:tav>
                                      </p:tavLst>
                                    </p:anim>
                                    <p:anim calcmode="lin" valueType="num">
                                      <p:cBhvr>
                                        <p:cTn id="70" dur="1100" fill="hold"/>
                                        <p:tgtEl>
                                          <p:spTgt spid="34"/>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1100"/>
                                        <p:tgtEl>
                                          <p:spTgt spid="36"/>
                                        </p:tgtEl>
                                      </p:cBhvr>
                                    </p:animEffect>
                                    <p:anim calcmode="lin" valueType="num">
                                      <p:cBhvr>
                                        <p:cTn id="74" dur="1100" fill="hold"/>
                                        <p:tgtEl>
                                          <p:spTgt spid="36"/>
                                        </p:tgtEl>
                                        <p:attrNameLst>
                                          <p:attrName>style.rotation</p:attrName>
                                        </p:attrNameLst>
                                      </p:cBhvr>
                                      <p:tavLst>
                                        <p:tav tm="0">
                                          <p:val>
                                            <p:fltVal val="720"/>
                                          </p:val>
                                        </p:tav>
                                        <p:tav tm="100000">
                                          <p:val>
                                            <p:fltVal val="0"/>
                                          </p:val>
                                        </p:tav>
                                      </p:tavLst>
                                    </p:anim>
                                    <p:anim calcmode="lin" valueType="num">
                                      <p:cBhvr>
                                        <p:cTn id="75" dur="1100" fill="hold"/>
                                        <p:tgtEl>
                                          <p:spTgt spid="36"/>
                                        </p:tgtEl>
                                        <p:attrNameLst>
                                          <p:attrName>ppt_h</p:attrName>
                                        </p:attrNameLst>
                                      </p:cBhvr>
                                      <p:tavLst>
                                        <p:tav tm="0">
                                          <p:val>
                                            <p:fltVal val="0"/>
                                          </p:val>
                                        </p:tav>
                                        <p:tav tm="100000">
                                          <p:val>
                                            <p:strVal val="#ppt_h"/>
                                          </p:val>
                                        </p:tav>
                                      </p:tavLst>
                                    </p:anim>
                                    <p:anim calcmode="lin" valueType="num">
                                      <p:cBhvr>
                                        <p:cTn id="76" dur="11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7" grpId="0" animBg="1"/>
      <p:bldP spid="18" grpId="0" animBg="1"/>
      <p:bldP spid="2" grpId="0" animBg="1"/>
      <p:bldP spid="3" grpId="0" animBg="1"/>
      <p:bldP spid="5" grpId="0" animBg="1"/>
      <p:bldP spid="10" grpId="0" animBg="1"/>
      <p:bldP spid="28" grpId="0" animBg="1"/>
      <p:bldP spid="33" grpId="0" animBg="1"/>
      <p:bldP spid="34" grpId="0" animBg="1"/>
      <p:bldP spid="3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550118"/>
            <a:ext cx="7799387" cy="6263258"/>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6" name="Imagem 15">
            <a:extLst>
              <a:ext uri="{FF2B5EF4-FFF2-40B4-BE49-F238E27FC236}">
                <a16:creationId xmlns:a16="http://schemas.microsoft.com/office/drawing/2014/main" id="{C1E10C5C-6F48-4AC8-8EE5-BCB166235E32}"/>
              </a:ext>
            </a:extLst>
          </p:cNvPr>
          <p:cNvPicPr>
            <a:picLocks noChangeAspect="1"/>
          </p:cNvPicPr>
          <p:nvPr userDrawn="1"/>
        </p:nvPicPr>
        <p:blipFill rotWithShape="1">
          <a:blip r:embed="rId16"/>
          <a:srcRect l="10521" t="40057" r="76962" b="30390"/>
          <a:stretch/>
        </p:blipFill>
        <p:spPr>
          <a:xfrm>
            <a:off x="75331" y="3684627"/>
            <a:ext cx="1144589" cy="1519287"/>
          </a:xfrm>
          <a:prstGeom prst="rect">
            <a:avLst/>
          </a:prstGeom>
        </p:spPr>
      </p:pic>
      <p:pic>
        <p:nvPicPr>
          <p:cNvPr id="18" name="Imagem 17">
            <a:extLst>
              <a:ext uri="{FF2B5EF4-FFF2-40B4-BE49-F238E27FC236}">
                <a16:creationId xmlns:a16="http://schemas.microsoft.com/office/drawing/2014/main" id="{6D9C7838-B973-41C1-8238-92FBCD27E1F6}"/>
              </a:ext>
            </a:extLst>
          </p:cNvPr>
          <p:cNvPicPr>
            <a:picLocks noChangeAspect="1"/>
          </p:cNvPicPr>
          <p:nvPr userDrawn="1"/>
        </p:nvPicPr>
        <p:blipFill rotWithShape="1">
          <a:blip r:embed="rId16"/>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734" r:id="rId3"/>
    <p:sldLayoutId id="2147483697" r:id="rId4"/>
    <p:sldLayoutId id="2147483705" r:id="rId5"/>
    <p:sldLayoutId id="2147483707" r:id="rId6"/>
    <p:sldLayoutId id="2147483737" r:id="rId7"/>
    <p:sldLayoutId id="2147483687" r:id="rId8"/>
    <p:sldLayoutId id="2147483685" r:id="rId9"/>
    <p:sldLayoutId id="2147483703" r:id="rId10"/>
    <p:sldLayoutId id="2147483689" r:id="rId11"/>
    <p:sldLayoutId id="2147483691" r:id="rId12"/>
    <p:sldLayoutId id="2147483674" r:id="rId13"/>
    <p:sldLayoutId id="214748373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24B87A5-3DAF-4277-B480-480D5446E788}"/>
              </a:ext>
            </a:extLst>
          </p:cNvPr>
          <p:cNvSpPr/>
          <p:nvPr/>
        </p:nvSpPr>
        <p:spPr>
          <a:xfrm>
            <a:off x="7824789" y="0"/>
            <a:ext cx="1319212" cy="6858000"/>
          </a:xfrm>
          <a:prstGeom prst="rect">
            <a:avLst/>
          </a:prstGeom>
          <a:gradFill>
            <a:gsLst>
              <a:gs pos="0">
                <a:srgbClr val="FFD4A1"/>
              </a:gs>
              <a:gs pos="35000">
                <a:srgbClr val="FFFFCC"/>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4" name="Retângulo 3">
            <a:extLst>
              <a:ext uri="{FF2B5EF4-FFF2-40B4-BE49-F238E27FC236}">
                <a16:creationId xmlns:a16="http://schemas.microsoft.com/office/drawing/2014/main" id="{BE51CDAE-0541-41A8-A2D0-AD1597095D4F}"/>
              </a:ext>
            </a:extLst>
          </p:cNvPr>
          <p:cNvSpPr/>
          <p:nvPr/>
        </p:nvSpPr>
        <p:spPr>
          <a:xfrm>
            <a:off x="1" y="0"/>
            <a:ext cx="1306513" cy="6858000"/>
          </a:xfrm>
          <a:prstGeom prst="rect">
            <a:avLst/>
          </a:prstGeom>
          <a:gradFill>
            <a:gsLst>
              <a:gs pos="0">
                <a:schemeClr val="tx1"/>
              </a:gs>
              <a:gs pos="35000">
                <a:schemeClr val="bg2">
                  <a:lumMod val="25000"/>
                </a:schemeClr>
              </a:gs>
              <a:gs pos="69000">
                <a:srgbClr val="C00000"/>
              </a:gs>
              <a:gs pos="100000">
                <a:srgbClr val="FF00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181"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5" name="Retângulo 4">
            <a:extLst>
              <a:ext uri="{FF2B5EF4-FFF2-40B4-BE49-F238E27FC236}">
                <a16:creationId xmlns:a16="http://schemas.microsoft.com/office/drawing/2014/main" id="{826DB88B-0E87-4FB4-9C56-82B8FF124EFB}"/>
              </a:ext>
            </a:extLst>
          </p:cNvPr>
          <p:cNvSpPr/>
          <p:nvPr/>
        </p:nvSpPr>
        <p:spPr>
          <a:xfrm>
            <a:off x="1303339" y="0"/>
            <a:ext cx="1308100" cy="6858000"/>
          </a:xfrm>
          <a:prstGeom prst="rect">
            <a:avLst/>
          </a:prstGeom>
          <a:gradFill>
            <a:gsLst>
              <a:gs pos="0">
                <a:schemeClr val="bg2">
                  <a:lumMod val="25000"/>
                </a:schemeClr>
              </a:gs>
              <a:gs pos="35000">
                <a:srgbClr val="C00000"/>
              </a:gs>
              <a:gs pos="69000">
                <a:srgbClr val="FF0000"/>
              </a:gs>
              <a:gs pos="100000">
                <a:srgbClr val="FF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6" name="Retângulo 5">
            <a:extLst>
              <a:ext uri="{FF2B5EF4-FFF2-40B4-BE49-F238E27FC236}">
                <a16:creationId xmlns:a16="http://schemas.microsoft.com/office/drawing/2014/main" id="{191E4B8C-E39F-403F-A3BA-9E0045B125DC}"/>
              </a:ext>
            </a:extLst>
          </p:cNvPr>
          <p:cNvSpPr/>
          <p:nvPr/>
        </p:nvSpPr>
        <p:spPr>
          <a:xfrm>
            <a:off x="2606677" y="0"/>
            <a:ext cx="1306513" cy="6858000"/>
          </a:xfrm>
          <a:prstGeom prst="rect">
            <a:avLst/>
          </a:prstGeom>
          <a:gradFill>
            <a:gsLst>
              <a:gs pos="0">
                <a:srgbClr val="C00000"/>
              </a:gs>
              <a:gs pos="35000">
                <a:srgbClr val="FF0000"/>
              </a:gs>
              <a:gs pos="69000">
                <a:srgbClr val="FF6600"/>
              </a:gs>
              <a:gs pos="100000">
                <a:srgbClr val="FF99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284BB08C-198A-42C3-B3D4-B2C8FD40221F}"/>
              </a:ext>
            </a:extLst>
          </p:cNvPr>
          <p:cNvSpPr/>
          <p:nvPr/>
        </p:nvSpPr>
        <p:spPr>
          <a:xfrm>
            <a:off x="3911601" y="0"/>
            <a:ext cx="1308100" cy="6858000"/>
          </a:xfrm>
          <a:prstGeom prst="rect">
            <a:avLst/>
          </a:prstGeom>
          <a:gradFill>
            <a:gsLst>
              <a:gs pos="0">
                <a:srgbClr val="FF0000"/>
              </a:gs>
              <a:gs pos="35000">
                <a:srgbClr val="FF6600"/>
              </a:gs>
              <a:gs pos="69000">
                <a:srgbClr val="FF9966"/>
              </a:gs>
              <a:gs pos="100000">
                <a:srgbClr val="FFCC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8" name="Retângulo 7">
            <a:extLst>
              <a:ext uri="{FF2B5EF4-FFF2-40B4-BE49-F238E27FC236}">
                <a16:creationId xmlns:a16="http://schemas.microsoft.com/office/drawing/2014/main" id="{81EE96A5-E06B-49C3-A351-1DE4EE1789FF}"/>
              </a:ext>
            </a:extLst>
          </p:cNvPr>
          <p:cNvSpPr/>
          <p:nvPr/>
        </p:nvSpPr>
        <p:spPr>
          <a:xfrm>
            <a:off x="5216526" y="0"/>
            <a:ext cx="1306513" cy="6858000"/>
          </a:xfrm>
          <a:prstGeom prst="rect">
            <a:avLst/>
          </a:prstGeom>
          <a:gradFill>
            <a:gsLst>
              <a:gs pos="0">
                <a:srgbClr val="FF6600"/>
              </a:gs>
              <a:gs pos="35000">
                <a:srgbClr val="FF9966"/>
              </a:gs>
              <a:gs pos="69000">
                <a:srgbClr val="FFCC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9" name="Retângulo 8">
            <a:extLst>
              <a:ext uri="{FF2B5EF4-FFF2-40B4-BE49-F238E27FC236}">
                <a16:creationId xmlns:a16="http://schemas.microsoft.com/office/drawing/2014/main" id="{51BFBAA4-DFD7-4D83-B2A8-1F66FA4ACD99}"/>
              </a:ext>
            </a:extLst>
          </p:cNvPr>
          <p:cNvSpPr/>
          <p:nvPr/>
        </p:nvSpPr>
        <p:spPr>
          <a:xfrm>
            <a:off x="6519863" y="0"/>
            <a:ext cx="1308100" cy="6858000"/>
          </a:xfrm>
          <a:prstGeom prst="rect">
            <a:avLst/>
          </a:prstGeom>
          <a:gradFill>
            <a:gsLst>
              <a:gs pos="0">
                <a:srgbClr val="FF9966"/>
              </a:gs>
              <a:gs pos="35000">
                <a:srgbClr val="FFCC99"/>
              </a:gs>
              <a:gs pos="69000">
                <a:srgbClr val="FFFFCC"/>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26" name="Retângulo 25">
            <a:extLst>
              <a:ext uri="{FF2B5EF4-FFF2-40B4-BE49-F238E27FC236}">
                <a16:creationId xmlns:a16="http://schemas.microsoft.com/office/drawing/2014/main" id="{7A26F6E2-CD21-4DFB-BAF0-257E26BF3835}"/>
              </a:ext>
            </a:extLst>
          </p:cNvPr>
          <p:cNvSpPr/>
          <p:nvPr/>
        </p:nvSpPr>
        <p:spPr>
          <a:xfrm>
            <a:off x="1322389" y="666751"/>
            <a:ext cx="7796212" cy="6175375"/>
          </a:xfrm>
          <a:prstGeom prst="rect">
            <a:avLst/>
          </a:prstGeom>
          <a:gradFill>
            <a:gsLst>
              <a:gs pos="0">
                <a:schemeClr val="accent2">
                  <a:lumMod val="40000"/>
                  <a:lumOff val="60000"/>
                </a:schemeClr>
              </a:gs>
              <a:gs pos="0">
                <a:srgbClr val="F3DFDE"/>
              </a:gs>
              <a:gs pos="100000">
                <a:schemeClr val="bg1"/>
              </a:gs>
              <a:gs pos="100000">
                <a:schemeClr val="bg1">
                  <a:lumMod val="95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pic>
        <p:nvPicPr>
          <p:cNvPr id="19" name="Imagem 18">
            <a:extLst>
              <a:ext uri="{FF2B5EF4-FFF2-40B4-BE49-F238E27FC236}">
                <a16:creationId xmlns:a16="http://schemas.microsoft.com/office/drawing/2014/main" id="{1BE8378D-E79A-4106-A4EA-D53D93EDBD01}"/>
              </a:ext>
            </a:extLst>
          </p:cNvPr>
          <p:cNvPicPr>
            <a:picLocks noChangeAspect="1"/>
          </p:cNvPicPr>
          <p:nvPr userDrawn="1"/>
        </p:nvPicPr>
        <p:blipFill rotWithShape="1">
          <a:blip r:embed="rId7"/>
          <a:srcRect l="10521" t="40057" r="76962" b="30390"/>
          <a:stretch/>
        </p:blipFill>
        <p:spPr>
          <a:xfrm>
            <a:off x="75331" y="3684627"/>
            <a:ext cx="1144589" cy="1519287"/>
          </a:xfrm>
          <a:prstGeom prst="rect">
            <a:avLst/>
          </a:prstGeom>
        </p:spPr>
      </p:pic>
      <p:pic>
        <p:nvPicPr>
          <p:cNvPr id="20" name="Imagem 19">
            <a:extLst>
              <a:ext uri="{FF2B5EF4-FFF2-40B4-BE49-F238E27FC236}">
                <a16:creationId xmlns:a16="http://schemas.microsoft.com/office/drawing/2014/main" id="{E4658988-AEEC-4121-9EF5-C8D104216A40}"/>
              </a:ext>
            </a:extLst>
          </p:cNvPr>
          <p:cNvPicPr>
            <a:picLocks noChangeAspect="1"/>
          </p:cNvPicPr>
          <p:nvPr userDrawn="1"/>
        </p:nvPicPr>
        <p:blipFill rotWithShape="1">
          <a:blip r:embed="rId7"/>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1021064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EBD79E-F4FE-473F-BB45-DBED94ADD610}"/>
              </a:ext>
            </a:extLst>
          </p:cNvPr>
          <p:cNvSpPr/>
          <p:nvPr/>
        </p:nvSpPr>
        <p:spPr>
          <a:xfrm>
            <a:off x="7824788" y="0"/>
            <a:ext cx="1306512"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3" name="Retângulo 2">
            <a:extLst>
              <a:ext uri="{FF2B5EF4-FFF2-40B4-BE49-F238E27FC236}">
                <a16:creationId xmlns:a16="http://schemas.microsoft.com/office/drawing/2014/main" id="{1C621DF1-3157-4213-B603-0BF109A27570}"/>
              </a:ext>
            </a:extLst>
          </p:cNvPr>
          <p:cNvSpPr/>
          <p:nvPr/>
        </p:nvSpPr>
        <p:spPr>
          <a:xfrm>
            <a:off x="1" y="0"/>
            <a:ext cx="1306513" cy="6858000"/>
          </a:xfrm>
          <a:prstGeom prst="rect">
            <a:avLst/>
          </a:prstGeom>
          <a:gradFill>
            <a:gsLst>
              <a:gs pos="0">
                <a:schemeClr val="tx1"/>
              </a:gs>
              <a:gs pos="35000">
                <a:schemeClr val="bg2">
                  <a:lumMod val="25000"/>
                </a:schemeClr>
              </a:gs>
              <a:gs pos="69000">
                <a:schemeClr val="accent1">
                  <a:lumMod val="50000"/>
                </a:schemeClr>
              </a:gs>
              <a:gs pos="100000">
                <a:schemeClr val="accent1">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4" name="Retângulo 3">
            <a:extLst>
              <a:ext uri="{FF2B5EF4-FFF2-40B4-BE49-F238E27FC236}">
                <a16:creationId xmlns:a16="http://schemas.microsoft.com/office/drawing/2014/main" id="{64724E76-C396-4FF1-8CBC-AAC91E98EFEC}"/>
              </a:ext>
            </a:extLst>
          </p:cNvPr>
          <p:cNvSpPr/>
          <p:nvPr/>
        </p:nvSpPr>
        <p:spPr>
          <a:xfrm>
            <a:off x="1303339" y="0"/>
            <a:ext cx="1308100" cy="6858000"/>
          </a:xfrm>
          <a:prstGeom prst="rect">
            <a:avLst/>
          </a:prstGeom>
          <a:gradFill>
            <a:gsLst>
              <a:gs pos="0">
                <a:schemeClr val="bg2">
                  <a:lumMod val="25000"/>
                </a:schemeClr>
              </a:gs>
              <a:gs pos="35000">
                <a:schemeClr val="accent1">
                  <a:lumMod val="50000"/>
                </a:schemeClr>
              </a:gs>
              <a:gs pos="69000">
                <a:schemeClr val="accent1">
                  <a:lumMod val="75000"/>
                </a:schemeClr>
              </a:gs>
              <a:gs pos="100000">
                <a:schemeClr val="accent1">
                  <a:lumMod val="60000"/>
                  <a:lumOff val="4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5" name="Retângulo 4">
            <a:extLst>
              <a:ext uri="{FF2B5EF4-FFF2-40B4-BE49-F238E27FC236}">
                <a16:creationId xmlns:a16="http://schemas.microsoft.com/office/drawing/2014/main" id="{8FD3C457-7D70-41A6-9B85-0A06717DE4A8}"/>
              </a:ext>
            </a:extLst>
          </p:cNvPr>
          <p:cNvSpPr/>
          <p:nvPr/>
        </p:nvSpPr>
        <p:spPr>
          <a:xfrm>
            <a:off x="2606677" y="0"/>
            <a:ext cx="1306513" cy="6858000"/>
          </a:xfrm>
          <a:prstGeom prst="rect">
            <a:avLst/>
          </a:prstGeom>
          <a:gradFill>
            <a:gsLst>
              <a:gs pos="0">
                <a:schemeClr val="accent1">
                  <a:lumMod val="50000"/>
                </a:schemeClr>
              </a:gs>
              <a:gs pos="35000">
                <a:schemeClr val="accent1">
                  <a:lumMod val="75000"/>
                </a:schemeClr>
              </a:gs>
              <a:gs pos="69000">
                <a:schemeClr val="accent1">
                  <a:lumMod val="60000"/>
                  <a:lumOff val="40000"/>
                </a:schemeClr>
              </a:gs>
              <a:gs pos="100000">
                <a:schemeClr val="accent1">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6" name="Retângulo 5">
            <a:extLst>
              <a:ext uri="{FF2B5EF4-FFF2-40B4-BE49-F238E27FC236}">
                <a16:creationId xmlns:a16="http://schemas.microsoft.com/office/drawing/2014/main" id="{1B2C22C2-522A-4265-AAA3-88E51F8821CF}"/>
              </a:ext>
            </a:extLst>
          </p:cNvPr>
          <p:cNvSpPr/>
          <p:nvPr/>
        </p:nvSpPr>
        <p:spPr>
          <a:xfrm>
            <a:off x="3911601" y="0"/>
            <a:ext cx="1308100" cy="6858000"/>
          </a:xfrm>
          <a:prstGeom prst="rect">
            <a:avLst/>
          </a:prstGeom>
          <a:gradFill>
            <a:gsLst>
              <a:gs pos="0">
                <a:schemeClr val="accent1">
                  <a:lumMod val="75000"/>
                </a:schemeClr>
              </a:gs>
              <a:gs pos="35000">
                <a:schemeClr val="accent1">
                  <a:lumMod val="60000"/>
                  <a:lumOff val="40000"/>
                </a:schemeClr>
              </a:gs>
              <a:gs pos="69000">
                <a:schemeClr val="accent1">
                  <a:lumMod val="40000"/>
                  <a:lumOff val="60000"/>
                </a:schemeClr>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7" name="Retângulo 6">
            <a:extLst>
              <a:ext uri="{FF2B5EF4-FFF2-40B4-BE49-F238E27FC236}">
                <a16:creationId xmlns:a16="http://schemas.microsoft.com/office/drawing/2014/main" id="{0B8D449F-4F0D-4711-A17F-B4EC66E4495A}"/>
              </a:ext>
            </a:extLst>
          </p:cNvPr>
          <p:cNvSpPr/>
          <p:nvPr/>
        </p:nvSpPr>
        <p:spPr>
          <a:xfrm>
            <a:off x="5216526" y="0"/>
            <a:ext cx="1306513" cy="6858000"/>
          </a:xfrm>
          <a:prstGeom prst="rect">
            <a:avLst/>
          </a:prstGeom>
          <a:gradFill>
            <a:gsLst>
              <a:gs pos="0">
                <a:schemeClr val="accent1">
                  <a:lumMod val="60000"/>
                  <a:lumOff val="40000"/>
                </a:schemeClr>
              </a:gs>
              <a:gs pos="35000">
                <a:schemeClr val="accent1">
                  <a:lumMod val="40000"/>
                  <a:lumOff val="60000"/>
                </a:schemeClr>
              </a:gs>
              <a:gs pos="69000">
                <a:schemeClr val="accent1">
                  <a:lumMod val="20000"/>
                  <a:lumOff val="80000"/>
                </a:schemeClr>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8" name="Retângulo 7">
            <a:extLst>
              <a:ext uri="{FF2B5EF4-FFF2-40B4-BE49-F238E27FC236}">
                <a16:creationId xmlns:a16="http://schemas.microsoft.com/office/drawing/2014/main" id="{55F4F29C-140E-4775-84C8-75344BA10EE6}"/>
              </a:ext>
            </a:extLst>
          </p:cNvPr>
          <p:cNvSpPr/>
          <p:nvPr/>
        </p:nvSpPr>
        <p:spPr>
          <a:xfrm>
            <a:off x="6519863" y="0"/>
            <a:ext cx="1308100" cy="6858000"/>
          </a:xfrm>
          <a:prstGeom prst="rect">
            <a:avLst/>
          </a:prstGeom>
          <a:gradFill>
            <a:gsLst>
              <a:gs pos="0">
                <a:schemeClr val="accent1">
                  <a:lumMod val="40000"/>
                  <a:lumOff val="60000"/>
                </a:schemeClr>
              </a:gs>
              <a:gs pos="35000">
                <a:schemeClr val="accent1">
                  <a:lumMod val="20000"/>
                  <a:lumOff val="80000"/>
                </a:schemeClr>
              </a:gs>
              <a:gs pos="69000">
                <a:schemeClr val="bg1"/>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p:txBody>
      </p:sp>
      <p:sp>
        <p:nvSpPr>
          <p:cNvPr id="14" name="Retângulo 13">
            <a:extLst>
              <a:ext uri="{FF2B5EF4-FFF2-40B4-BE49-F238E27FC236}">
                <a16:creationId xmlns:a16="http://schemas.microsoft.com/office/drawing/2014/main" id="{109CEFD2-F181-4E59-A088-9E2F93E24ABF}"/>
              </a:ext>
            </a:extLst>
          </p:cNvPr>
          <p:cNvSpPr>
            <a:spLocks noChangeAspect="1"/>
          </p:cNvSpPr>
          <p:nvPr/>
        </p:nvSpPr>
        <p:spPr>
          <a:xfrm>
            <a:off x="1320800" y="666750"/>
            <a:ext cx="7797800" cy="6173788"/>
          </a:xfrm>
          <a:prstGeom prst="rect">
            <a:avLst/>
          </a:prstGeom>
          <a:gradFill>
            <a:gsLst>
              <a:gs pos="0">
                <a:schemeClr val="accent1">
                  <a:lumMod val="20000"/>
                  <a:lumOff val="80000"/>
                </a:schemeClr>
              </a:gs>
              <a:gs pos="0">
                <a:schemeClr val="accent1">
                  <a:lumMod val="40000"/>
                  <a:lumOff val="60000"/>
                </a:schemeClr>
              </a:gs>
              <a:gs pos="100000">
                <a:schemeClr val="bg1"/>
              </a:gs>
              <a:gs pos="100000">
                <a:schemeClr val="bg1"/>
              </a:gs>
            </a:gsLst>
            <a:lin ang="5400000" scaled="1"/>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pic>
        <p:nvPicPr>
          <p:cNvPr id="15" name="Imagem 14">
            <a:extLst>
              <a:ext uri="{FF2B5EF4-FFF2-40B4-BE49-F238E27FC236}">
                <a16:creationId xmlns:a16="http://schemas.microsoft.com/office/drawing/2014/main" id="{03565396-C53E-442C-B6B5-4BDB863501C8}"/>
              </a:ext>
            </a:extLst>
          </p:cNvPr>
          <p:cNvPicPr>
            <a:picLocks noChangeAspect="1"/>
          </p:cNvPicPr>
          <p:nvPr userDrawn="1"/>
        </p:nvPicPr>
        <p:blipFill rotWithShape="1">
          <a:blip r:embed="rId7"/>
          <a:srcRect l="10521" t="40057" r="76962" b="30390"/>
          <a:stretch/>
        </p:blipFill>
        <p:spPr>
          <a:xfrm>
            <a:off x="75331" y="3684627"/>
            <a:ext cx="1144589" cy="1519287"/>
          </a:xfrm>
          <a:prstGeom prst="rect">
            <a:avLst/>
          </a:prstGeom>
        </p:spPr>
      </p:pic>
      <p:pic>
        <p:nvPicPr>
          <p:cNvPr id="16" name="Imagem 15">
            <a:extLst>
              <a:ext uri="{FF2B5EF4-FFF2-40B4-BE49-F238E27FC236}">
                <a16:creationId xmlns:a16="http://schemas.microsoft.com/office/drawing/2014/main" id="{07247077-E397-483B-BD15-4247FD161FDD}"/>
              </a:ext>
            </a:extLst>
          </p:cNvPr>
          <p:cNvPicPr>
            <a:picLocks noChangeAspect="1"/>
          </p:cNvPicPr>
          <p:nvPr userDrawn="1"/>
        </p:nvPicPr>
        <p:blipFill rotWithShape="1">
          <a:blip r:embed="rId7"/>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12912575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lgn="ctr" rtl="0" eaLnBrk="0" fontAlgn="base" hangingPunct="0">
        <a:spcBef>
          <a:spcPct val="0"/>
        </a:spcBef>
        <a:spcAft>
          <a:spcPct val="0"/>
        </a:spcAft>
        <a:defRPr sz="2475" kern="1200">
          <a:solidFill>
            <a:schemeClr val="bg1"/>
          </a:solidFill>
          <a:latin typeface="+mj-lt"/>
          <a:ea typeface="+mj-ea"/>
          <a:cs typeface="+mj-cs"/>
        </a:defRPr>
      </a:lvl1pPr>
      <a:lvl2pPr algn="ctr" rtl="0" eaLnBrk="0" fontAlgn="base" hangingPunct="0">
        <a:spcBef>
          <a:spcPct val="0"/>
        </a:spcBef>
        <a:spcAft>
          <a:spcPct val="0"/>
        </a:spcAft>
        <a:defRPr sz="2475">
          <a:solidFill>
            <a:schemeClr val="bg1"/>
          </a:solidFill>
          <a:latin typeface="Calibri" pitchFamily="34" charset="0"/>
        </a:defRPr>
      </a:lvl2pPr>
      <a:lvl3pPr algn="ctr" rtl="0" eaLnBrk="0" fontAlgn="base" hangingPunct="0">
        <a:spcBef>
          <a:spcPct val="0"/>
        </a:spcBef>
        <a:spcAft>
          <a:spcPct val="0"/>
        </a:spcAft>
        <a:defRPr sz="2475">
          <a:solidFill>
            <a:schemeClr val="bg1"/>
          </a:solidFill>
          <a:latin typeface="Calibri" pitchFamily="34" charset="0"/>
        </a:defRPr>
      </a:lvl3pPr>
      <a:lvl4pPr algn="ctr" rtl="0" eaLnBrk="0" fontAlgn="base" hangingPunct="0">
        <a:spcBef>
          <a:spcPct val="0"/>
        </a:spcBef>
        <a:spcAft>
          <a:spcPct val="0"/>
        </a:spcAft>
        <a:defRPr sz="2475">
          <a:solidFill>
            <a:schemeClr val="bg1"/>
          </a:solidFill>
          <a:latin typeface="Calibri" pitchFamily="34" charset="0"/>
        </a:defRPr>
      </a:lvl4pPr>
      <a:lvl5pPr algn="ctr" rtl="0" eaLnBrk="0" fontAlgn="base" hangingPunct="0">
        <a:spcBef>
          <a:spcPct val="0"/>
        </a:spcBef>
        <a:spcAft>
          <a:spcPct val="0"/>
        </a:spcAft>
        <a:defRPr sz="2475">
          <a:solidFill>
            <a:schemeClr val="bg1"/>
          </a:solidFill>
          <a:latin typeface="Calibri" pitchFamily="34" charset="0"/>
        </a:defRPr>
      </a:lvl5pPr>
      <a:lvl6pPr marL="257175" algn="ctr" rtl="0" eaLnBrk="1" fontAlgn="base" hangingPunct="1">
        <a:spcBef>
          <a:spcPct val="0"/>
        </a:spcBef>
        <a:spcAft>
          <a:spcPct val="0"/>
        </a:spcAft>
        <a:defRPr sz="2475">
          <a:solidFill>
            <a:schemeClr val="tx1"/>
          </a:solidFill>
          <a:latin typeface="Calibri" pitchFamily="34" charset="0"/>
        </a:defRPr>
      </a:lvl6pPr>
      <a:lvl7pPr marL="514350" algn="ctr" rtl="0" eaLnBrk="1" fontAlgn="base" hangingPunct="1">
        <a:spcBef>
          <a:spcPct val="0"/>
        </a:spcBef>
        <a:spcAft>
          <a:spcPct val="0"/>
        </a:spcAft>
        <a:defRPr sz="2475">
          <a:solidFill>
            <a:schemeClr val="tx1"/>
          </a:solidFill>
          <a:latin typeface="Calibri" pitchFamily="34" charset="0"/>
        </a:defRPr>
      </a:lvl7pPr>
      <a:lvl8pPr marL="771525" algn="ctr" rtl="0" eaLnBrk="1" fontAlgn="base" hangingPunct="1">
        <a:spcBef>
          <a:spcPct val="0"/>
        </a:spcBef>
        <a:spcAft>
          <a:spcPct val="0"/>
        </a:spcAft>
        <a:defRPr sz="2475">
          <a:solidFill>
            <a:schemeClr val="tx1"/>
          </a:solidFill>
          <a:latin typeface="Calibri" pitchFamily="34" charset="0"/>
        </a:defRPr>
      </a:lvl8pPr>
      <a:lvl9pPr marL="1028700" algn="ctr"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F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3" name="Retângulo 2">
            <a:extLst>
              <a:ext uri="{FF2B5EF4-FFF2-40B4-BE49-F238E27FC236}">
                <a16:creationId xmlns:a16="http://schemas.microsoft.com/office/drawing/2014/main" id="{A4091148-46CF-4C2F-9893-4FD90646583D}"/>
              </a:ext>
            </a:extLst>
          </p:cNvPr>
          <p:cNvSpPr/>
          <p:nvPr/>
        </p:nvSpPr>
        <p:spPr>
          <a:xfrm>
            <a:off x="1"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a:p>
            <a:pPr algn="ctr" eaLnBrk="1" hangingPunct="1">
              <a:defRPr/>
            </a:pPr>
            <a:endParaRPr lang="pt-BR" sz="1013"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9"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a:p>
            <a:pPr algn="ctr">
              <a:defRPr/>
            </a:pPr>
            <a:endParaRPr lang="pt-BR" sz="1013"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7"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1"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6"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algn="ctr">
              <a:defRPr/>
            </a:pPr>
            <a:endParaRPr lang="pt-BR" sz="1013" dirty="0"/>
          </a:p>
        </p:txBody>
      </p:sp>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013" dirty="0"/>
          </a:p>
        </p:txBody>
      </p:sp>
      <p:pic>
        <p:nvPicPr>
          <p:cNvPr id="15" name="Imagem 14">
            <a:extLst>
              <a:ext uri="{FF2B5EF4-FFF2-40B4-BE49-F238E27FC236}">
                <a16:creationId xmlns:a16="http://schemas.microsoft.com/office/drawing/2014/main" id="{A6071FF2-5DBE-459C-8D1B-0A1758E9A8BD}"/>
              </a:ext>
            </a:extLst>
          </p:cNvPr>
          <p:cNvPicPr>
            <a:picLocks noChangeAspect="1"/>
          </p:cNvPicPr>
          <p:nvPr userDrawn="1"/>
        </p:nvPicPr>
        <p:blipFill rotWithShape="1">
          <a:blip r:embed="rId7"/>
          <a:srcRect l="10521" t="40057" r="76962" b="30390"/>
          <a:stretch/>
        </p:blipFill>
        <p:spPr>
          <a:xfrm>
            <a:off x="75331" y="3684627"/>
            <a:ext cx="1144589" cy="1519287"/>
          </a:xfrm>
          <a:prstGeom prst="rect">
            <a:avLst/>
          </a:prstGeom>
        </p:spPr>
      </p:pic>
      <p:pic>
        <p:nvPicPr>
          <p:cNvPr id="16" name="Imagem 15">
            <a:extLst>
              <a:ext uri="{FF2B5EF4-FFF2-40B4-BE49-F238E27FC236}">
                <a16:creationId xmlns:a16="http://schemas.microsoft.com/office/drawing/2014/main" id="{9F0E1E37-8693-4E08-9A22-99D12CB469F3}"/>
              </a:ext>
            </a:extLst>
          </p:cNvPr>
          <p:cNvPicPr>
            <a:picLocks noChangeAspect="1"/>
          </p:cNvPicPr>
          <p:nvPr userDrawn="1"/>
        </p:nvPicPr>
        <p:blipFill rotWithShape="1">
          <a:blip r:embed="rId7"/>
          <a:srcRect l="23226" t="42997" r="48425" b="34592"/>
          <a:stretch/>
        </p:blipFill>
        <p:spPr>
          <a:xfrm>
            <a:off x="48140" y="5589240"/>
            <a:ext cx="1213489" cy="539329"/>
          </a:xfrm>
          <a:prstGeom prst="rect">
            <a:avLst/>
          </a:prstGeom>
        </p:spPr>
      </p:pic>
    </p:spTree>
    <p:extLst>
      <p:ext uri="{BB962C8B-B14F-4D97-AF65-F5344CB8AC3E}">
        <p14:creationId xmlns:p14="http://schemas.microsoft.com/office/powerpoint/2010/main" val="23672300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pt-B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jpg"/><Relationship Id="rId2" Type="http://schemas.openxmlformats.org/officeDocument/2006/relationships/image" Target="../media/image39.jp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6.jp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55.jp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g"/><Relationship Id="rId7"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 Id="rId4" Type="http://schemas.openxmlformats.org/officeDocument/2006/relationships/image" Target="../media/image94.jpg"/></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1.jpg"/></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5.xml"/><Relationship Id="rId5" Type="http://schemas.openxmlformats.org/officeDocument/2006/relationships/image" Target="../media/image107.jpg"/><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jpg"/></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5.jp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xml"/><Relationship Id="rId4" Type="http://schemas.openxmlformats.org/officeDocument/2006/relationships/image" Target="../media/image1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xml"/><Relationship Id="rId5" Type="http://schemas.openxmlformats.org/officeDocument/2006/relationships/image" Target="../media/image121.jpg"/><Relationship Id="rId4" Type="http://schemas.openxmlformats.org/officeDocument/2006/relationships/image" Target="../media/image8.jpg"/></Relationships>
</file>

<file path=ppt/slides/_rels/slide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24.jpeg"/><Relationship Id="rId4" Type="http://schemas.openxmlformats.org/officeDocument/2006/relationships/image" Target="../media/image123.jpeg"/></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25.jpg"/></Relationships>
</file>

<file path=ppt/slides/_rels/slide4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5.xml"/><Relationship Id="rId5" Type="http://schemas.openxmlformats.org/officeDocument/2006/relationships/image" Target="../media/image131.jpeg"/><Relationship Id="rId4" Type="http://schemas.openxmlformats.org/officeDocument/2006/relationships/image" Target="../media/image130.jpg"/></Relationships>
</file>

<file path=ppt/slides/_rels/slide4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35.jpg"/><Relationship Id="rId5" Type="http://schemas.openxmlformats.org/officeDocument/2006/relationships/image" Target="../media/image134.jpeg"/><Relationship Id="rId4" Type="http://schemas.openxmlformats.org/officeDocument/2006/relationships/image" Target="../media/image133.jpeg"/></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36.jpg"/></Relationships>
</file>

<file path=ppt/slides/_rels/slide4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5.xml"/><Relationship Id="rId4" Type="http://schemas.openxmlformats.org/officeDocument/2006/relationships/image" Target="../media/image139.jpeg"/></Relationships>
</file>

<file path=ppt/slides/_rels/slide49.xml.rels><?xml version="1.0" encoding="UTF-8" standalone="yes"?>
<Relationships xmlns="http://schemas.openxmlformats.org/package/2006/relationships"><Relationship Id="rId3" Type="http://schemas.openxmlformats.org/officeDocument/2006/relationships/image" Target="../media/image141.jpg"/><Relationship Id="rId7" Type="http://schemas.openxmlformats.org/officeDocument/2006/relationships/image" Target="../media/image145.jpg"/><Relationship Id="rId2" Type="http://schemas.openxmlformats.org/officeDocument/2006/relationships/image" Target="../media/image140.jpeg"/><Relationship Id="rId1" Type="http://schemas.openxmlformats.org/officeDocument/2006/relationships/slideLayout" Target="../slideLayouts/slideLayout5.xml"/><Relationship Id="rId6" Type="http://schemas.openxmlformats.org/officeDocument/2006/relationships/image" Target="../media/image144.jpg"/><Relationship Id="rId5" Type="http://schemas.openxmlformats.org/officeDocument/2006/relationships/image" Target="../media/image143.jpeg"/><Relationship Id="rId4" Type="http://schemas.openxmlformats.org/officeDocument/2006/relationships/image" Target="../media/image1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48.jpg"/><Relationship Id="rId4" Type="http://schemas.openxmlformats.org/officeDocument/2006/relationships/image" Target="../media/image147.jpg"/></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49.jpg"/></Relationships>
</file>

<file path=ppt/slides/_rels/slide52.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5.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61.jpg"/><Relationship Id="rId5" Type="http://schemas.openxmlformats.org/officeDocument/2006/relationships/image" Target="../media/image160.png"/><Relationship Id="rId4" Type="http://schemas.openxmlformats.org/officeDocument/2006/relationships/image" Target="../media/image159.jpeg"/></Relationships>
</file>

<file path=ppt/slides/_rels/slide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62.jpg"/></Relationships>
</file>

<file path=ppt/slides/_rels/slide5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5.xml"/><Relationship Id="rId5" Type="http://schemas.openxmlformats.org/officeDocument/2006/relationships/image" Target="../media/image166.png"/><Relationship Id="rId4" Type="http://schemas.openxmlformats.org/officeDocument/2006/relationships/image" Target="../media/image165.jpeg"/></Relationships>
</file>

<file path=ppt/slides/_rels/slide57.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8.jpg"/><Relationship Id="rId2" Type="http://schemas.openxmlformats.org/officeDocument/2006/relationships/image" Target="../media/image167.jpeg"/><Relationship Id="rId1" Type="http://schemas.openxmlformats.org/officeDocument/2006/relationships/slideLayout" Target="../slideLayouts/slideLayout5.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58.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35.jpg"/><Relationship Id="rId5" Type="http://schemas.openxmlformats.org/officeDocument/2006/relationships/image" Target="../media/image174.jpg"/><Relationship Id="rId4" Type="http://schemas.openxmlformats.org/officeDocument/2006/relationships/image" Target="../media/image17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51.xml"/><Relationship Id="rId3" Type="http://schemas.openxmlformats.org/officeDocument/2006/relationships/slide" Target="slide11.xml"/><Relationship Id="rId7" Type="http://schemas.openxmlformats.org/officeDocument/2006/relationships/slide" Target="slide27.xml"/><Relationship Id="rId12" Type="http://schemas.openxmlformats.org/officeDocument/2006/relationships/slide" Target="slide47.xml"/><Relationship Id="rId2" Type="http://schemas.openxmlformats.org/officeDocument/2006/relationships/slide" Target="slide7.xml"/><Relationship Id="rId1" Type="http://schemas.openxmlformats.org/officeDocument/2006/relationships/slideLayout" Target="../slideLayouts/slideLayout13.xml"/><Relationship Id="rId6" Type="http://schemas.openxmlformats.org/officeDocument/2006/relationships/slide" Target="slide23.xml"/><Relationship Id="rId11" Type="http://schemas.openxmlformats.org/officeDocument/2006/relationships/slide" Target="slide43.xml"/><Relationship Id="rId5" Type="http://schemas.openxmlformats.org/officeDocument/2006/relationships/slide" Target="slide19.xml"/><Relationship Id="rId10" Type="http://schemas.openxmlformats.org/officeDocument/2006/relationships/slide" Target="slide39.xml"/><Relationship Id="rId4" Type="http://schemas.openxmlformats.org/officeDocument/2006/relationships/slide" Target="slide15.xml"/><Relationship Id="rId9" Type="http://schemas.openxmlformats.org/officeDocument/2006/relationships/slide" Target="slide35.xml"/><Relationship Id="rId14" Type="http://schemas.openxmlformats.org/officeDocument/2006/relationships/slide" Target="slide55.xml"/></Relationships>
</file>

<file path=ppt/slides/_rels/slide60.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dirty="0"/>
              <a:t>2°</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156F8AA4-CCA4-CFFE-74AB-274DA098FD76}"/>
              </a:ext>
            </a:extLst>
          </p:cNvPr>
          <p:cNvSpPr txBox="1">
            <a:spLocks noChangeArrowheads="1"/>
          </p:cNvSpPr>
          <p:nvPr/>
        </p:nvSpPr>
        <p:spPr bwMode="auto">
          <a:xfrm>
            <a:off x="135503" y="864966"/>
            <a:ext cx="2903052" cy="553997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Crocodilo-do-</a:t>
            </a:r>
            <a:r>
              <a:rPr lang="pt-BR" altLang="pt-BR" sz="1600" b="1" dirty="0" err="1">
                <a:solidFill>
                  <a:srgbClr val="FF0000"/>
                </a:solidFill>
              </a:rPr>
              <a:t>nilo</a:t>
            </a:r>
            <a:endParaRPr lang="pt-BR" altLang="pt-BR" sz="1600" b="1" dirty="0">
              <a:solidFill>
                <a:srgbClr val="FF0000"/>
              </a:solidFill>
            </a:endParaRP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É um animal carnívoro, e é o segundo maior crocodilo do mundo;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Crocodilos-do-Nilo macho chegam a medir 5 metros de comprimento e pesar quase 1 tonelada. As fêmeas são menores, chegando a medir 4 metros;</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 fêmea crocodilo cuida das seus filhotes até os 3 anos; </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Em Burundi existe um crocodilo-do-Nilo gigante, chamado Gustave. Acredita-se que ele tenha mais do que 6 m de comprimento e mais de 1 tonelada. </a:t>
            </a:r>
            <a:endParaRPr lang="pt-BR" sz="1600" b="1" i="1" dirty="0">
              <a:latin typeface="Comic Sans MS" panose="030F0702030302020204" pitchFamily="66" charset="0"/>
            </a:endParaRPr>
          </a:p>
        </p:txBody>
      </p:sp>
      <p:pic>
        <p:nvPicPr>
          <p:cNvPr id="3" name="Picture 4" descr="http://media.treehugger.com/assets/images/2016/05/nile-crocodile.jpg">
            <a:extLst>
              <a:ext uri="{FF2B5EF4-FFF2-40B4-BE49-F238E27FC236}">
                <a16:creationId xmlns:a16="http://schemas.microsoft.com/office/drawing/2014/main" id="{9C49A997-6398-8D76-ADCB-675E43EE0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179" y="763220"/>
            <a:ext cx="2903051" cy="1741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Mandíbulas poderosas.">
            <a:extLst>
              <a:ext uri="{FF2B5EF4-FFF2-40B4-BE49-F238E27FC236}">
                <a16:creationId xmlns:a16="http://schemas.microsoft.com/office/drawing/2014/main" id="{254FB57C-5A2A-E59C-88E6-A72755E53D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3913" y="2395028"/>
            <a:ext cx="3506449" cy="2330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ttp://4.bp.blogspot.com/-EjoGjaqvEq4/VNAaknkYblI/AAAAAAAAyyQ/OgmWpZ_uuq0/s1600/1359137_666463622.jpg">
            <a:extLst>
              <a:ext uri="{FF2B5EF4-FFF2-40B4-BE49-F238E27FC236}">
                <a16:creationId xmlns:a16="http://schemas.microsoft.com/office/drawing/2014/main" id="{74A2283A-4ED5-8169-9A11-BEBDB8CD07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382" y="4436100"/>
            <a:ext cx="3386167" cy="2256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ixaDeTexto 9">
            <a:extLst>
              <a:ext uri="{FF2B5EF4-FFF2-40B4-BE49-F238E27FC236}">
                <a16:creationId xmlns:a16="http://schemas.microsoft.com/office/drawing/2014/main" id="{FF12F136-3221-CF6A-70B2-36ACBEA64F22}"/>
              </a:ext>
            </a:extLst>
          </p:cNvPr>
          <p:cNvSpPr txBox="1">
            <a:spLocks noChangeArrowheads="1"/>
          </p:cNvSpPr>
          <p:nvPr/>
        </p:nvSpPr>
        <p:spPr bwMode="auto">
          <a:xfrm>
            <a:off x="6615720" y="3311913"/>
            <a:ext cx="1484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pt-BR" sz="1400" b="1" dirty="0"/>
              <a:t>Possuem de </a:t>
            </a:r>
          </a:p>
          <a:p>
            <a:pPr algn="ctr"/>
            <a:r>
              <a:rPr lang="pt-BR" altLang="pt-BR" sz="1400" b="1" dirty="0"/>
              <a:t>70 a 80 dentes</a:t>
            </a:r>
          </a:p>
        </p:txBody>
      </p:sp>
      <p:sp>
        <p:nvSpPr>
          <p:cNvPr id="8" name="CaixaDeTexto 7">
            <a:extLst>
              <a:ext uri="{FF2B5EF4-FFF2-40B4-BE49-F238E27FC236}">
                <a16:creationId xmlns:a16="http://schemas.microsoft.com/office/drawing/2014/main" id="{8332313B-E8BD-E842-03E8-890BAB2531AF}"/>
              </a:ext>
            </a:extLst>
          </p:cNvPr>
          <p:cNvSpPr txBox="1"/>
          <p:nvPr/>
        </p:nvSpPr>
        <p:spPr>
          <a:xfrm>
            <a:off x="3383868" y="5486036"/>
            <a:ext cx="1512168" cy="369332"/>
          </a:xfrm>
          <a:prstGeom prst="rect">
            <a:avLst/>
          </a:prstGeom>
          <a:noFill/>
        </p:spPr>
        <p:txBody>
          <a:bodyPr wrap="square">
            <a:spAutoFit/>
          </a:bodyPr>
          <a:lstStyle/>
          <a:p>
            <a:pPr algn="ctr"/>
            <a:r>
              <a:rPr lang="pt-BR" altLang="pt-BR" sz="1800" b="1" dirty="0"/>
              <a:t>Burundi</a:t>
            </a:r>
          </a:p>
        </p:txBody>
      </p:sp>
      <p:pic>
        <p:nvPicPr>
          <p:cNvPr id="10" name="Imagem 9">
            <a:extLst>
              <a:ext uri="{FF2B5EF4-FFF2-40B4-BE49-F238E27FC236}">
                <a16:creationId xmlns:a16="http://schemas.microsoft.com/office/drawing/2014/main" id="{2A5079A9-D6A8-E95A-FE46-2E72B0014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30" y="5802778"/>
            <a:ext cx="1430606" cy="813482"/>
          </a:xfrm>
          <a:prstGeom prst="rect">
            <a:avLst/>
          </a:prstGeom>
        </p:spPr>
      </p:pic>
    </p:spTree>
    <p:extLst>
      <p:ext uri="{BB962C8B-B14F-4D97-AF65-F5344CB8AC3E}">
        <p14:creationId xmlns:p14="http://schemas.microsoft.com/office/powerpoint/2010/main" val="40734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S02 – Missões – 11 de abril</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Amigo de Deus</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Fabian</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Tanzânia</a:t>
            </a:r>
          </a:p>
        </p:txBody>
      </p:sp>
      <p:pic>
        <p:nvPicPr>
          <p:cNvPr id="4" name="Espaço Reservado para Imagem 3">
            <a:extLst>
              <a:ext uri="{FF2B5EF4-FFF2-40B4-BE49-F238E27FC236}">
                <a16:creationId xmlns:a16="http://schemas.microsoft.com/office/drawing/2014/main" id="{A23885B4-527F-5F1D-D9DE-B45D9524602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02" b="802"/>
          <a:stretch>
            <a:fillRect/>
          </a:stretch>
        </p:blipFill>
        <p:spPr>
          <a:prstGeom prst="rect">
            <a:avLst/>
          </a:prstGeom>
          <a:ln w="6350">
            <a:solidFill>
              <a:prstClr val="black"/>
            </a:solidFill>
          </a:ln>
        </p:spPr>
      </p:pic>
      <p:pic>
        <p:nvPicPr>
          <p:cNvPr id="7" name="Espaço Reservado para Imagem 6">
            <a:extLst>
              <a:ext uri="{FF2B5EF4-FFF2-40B4-BE49-F238E27FC236}">
                <a16:creationId xmlns:a16="http://schemas.microsoft.com/office/drawing/2014/main" id="{5413A216-A1F8-1DAF-B432-61969D00AD0C}"/>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806" r="5806"/>
          <a:stretch>
            <a:fillRect/>
          </a:stretch>
        </p:blipFill>
        <p:spPr>
          <a:prstGeom prst="rect">
            <a:avLst/>
          </a:prstGeom>
          <a:ln w="12700">
            <a:solidFill>
              <a:prstClr val="black"/>
            </a:solidFill>
          </a:ln>
        </p:spPr>
      </p:pic>
    </p:spTree>
    <p:extLst>
      <p:ext uri="{BB962C8B-B14F-4D97-AF65-F5344CB8AC3E}">
        <p14:creationId xmlns:p14="http://schemas.microsoft.com/office/powerpoint/2010/main" val="115841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D1594ED-3DEC-0371-0458-07DF72583431}"/>
              </a:ext>
            </a:extLst>
          </p:cNvPr>
          <p:cNvSpPr>
            <a:spLocks noGrp="1"/>
          </p:cNvSpPr>
          <p:nvPr>
            <p:ph type="body" sz="quarter" idx="10"/>
          </p:nvPr>
        </p:nvSpPr>
        <p:spPr>
          <a:xfrm>
            <a:off x="71996" y="679578"/>
            <a:ext cx="2959200" cy="4477614"/>
          </a:xfrm>
        </p:spPr>
        <p:txBody>
          <a:bodyPr/>
          <a:lstStyle/>
          <a:p>
            <a:pPr marL="285750" indent="-285750">
              <a:buFont typeface="Wingdings" panose="05000000000000000000" pitchFamily="2" charset="2"/>
              <a:buChar char="Ø"/>
            </a:pPr>
            <a:r>
              <a:rPr lang="pt-BR" dirty="0">
                <a:latin typeface="inherit"/>
              </a:rPr>
              <a:t>Ruanda é repleta de colinas verdejantes e é conhecida como a terra das mil colinas. </a:t>
            </a:r>
          </a:p>
          <a:p>
            <a:pPr marL="285750" indent="-285750">
              <a:buFont typeface="Wingdings" panose="05000000000000000000" pitchFamily="2" charset="2"/>
              <a:buChar char="Ø"/>
            </a:pPr>
            <a:r>
              <a:rPr lang="pt-BR" dirty="0">
                <a:latin typeface="inherit"/>
              </a:rPr>
              <a:t>No alto das montanhas vivem seus animais mais famosos: os gorilas! </a:t>
            </a:r>
          </a:p>
          <a:p>
            <a:pPr marL="285750" indent="-285750">
              <a:buFont typeface="Wingdings" panose="05000000000000000000" pitchFamily="2" charset="2"/>
              <a:buChar char="Ø"/>
            </a:pPr>
            <a:r>
              <a:rPr lang="pt-BR" dirty="0">
                <a:latin typeface="inherit"/>
              </a:rPr>
              <a:t>Há também vulcões, florestas tropicais exuberantes e savanas (planícies gramadas) que abrigam muitos animais incríveis, incluindo elefantes, girafas e zebras. </a:t>
            </a:r>
          </a:p>
          <a:p>
            <a:pPr marL="285750" indent="-285750">
              <a:buFont typeface="Wingdings" panose="05000000000000000000" pitchFamily="2" charset="2"/>
              <a:buChar char="Ø"/>
            </a:pPr>
            <a:r>
              <a:rPr lang="pt-BR" dirty="0">
                <a:latin typeface="inherit"/>
              </a:rPr>
              <a:t>Ruanda também possui a maior concentração de adventistas do sétimo dia do mundo!</a:t>
            </a:r>
          </a:p>
          <a:p>
            <a:endParaRPr lang="pt-BR" dirty="0"/>
          </a:p>
        </p:txBody>
      </p:sp>
      <p:pic>
        <p:nvPicPr>
          <p:cNvPr id="2050" name="Picture 2" descr="Ruanda - Trekking na Montanha dos Gorilas">
            <a:extLst>
              <a:ext uri="{FF2B5EF4-FFF2-40B4-BE49-F238E27FC236}">
                <a16:creationId xmlns:a16="http://schemas.microsoft.com/office/drawing/2014/main" id="{A919F927-CA4E-A718-AE93-7D3C9E4567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836712"/>
            <a:ext cx="2520280" cy="18902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imagem mostra uma paisagem que mostra um campo aberto gramado com algumas árvores pequenas, bem distante há duas montanhas de vulcões.">
            <a:extLst>
              <a:ext uri="{FF2B5EF4-FFF2-40B4-BE49-F238E27FC236}">
                <a16:creationId xmlns:a16="http://schemas.microsoft.com/office/drawing/2014/main" id="{EA87B671-3862-A55C-8464-E665F473FF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966" y="1556792"/>
            <a:ext cx="3186929" cy="212462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5F4A63F-E029-F8DD-787A-947BB6834598}"/>
              </a:ext>
            </a:extLst>
          </p:cNvPr>
          <p:cNvSpPr txBox="1"/>
          <p:nvPr/>
        </p:nvSpPr>
        <p:spPr>
          <a:xfrm>
            <a:off x="5865965" y="3681412"/>
            <a:ext cx="3186929" cy="307777"/>
          </a:xfrm>
          <a:prstGeom prst="rect">
            <a:avLst/>
          </a:prstGeom>
          <a:noFill/>
        </p:spPr>
        <p:txBody>
          <a:bodyPr wrap="square">
            <a:spAutoFit/>
          </a:bodyPr>
          <a:lstStyle/>
          <a:p>
            <a:pPr algn="ctr"/>
            <a:r>
              <a:rPr lang="pt-BR" sz="1400" b="1" dirty="0"/>
              <a:t>Parque Nacional dos Vulcões - </a:t>
            </a:r>
            <a:r>
              <a:rPr lang="pt-BR" sz="1000" b="1" dirty="0"/>
              <a:t>Por Nina R</a:t>
            </a:r>
            <a:endParaRPr lang="pt-BR" sz="1400" b="1" dirty="0"/>
          </a:p>
        </p:txBody>
      </p:sp>
      <p:sp>
        <p:nvSpPr>
          <p:cNvPr id="6" name="CaixaDeTexto 5">
            <a:extLst>
              <a:ext uri="{FF2B5EF4-FFF2-40B4-BE49-F238E27FC236}">
                <a16:creationId xmlns:a16="http://schemas.microsoft.com/office/drawing/2014/main" id="{DF042E20-A34D-24C7-D01E-46F9B0DC65E9}"/>
              </a:ext>
            </a:extLst>
          </p:cNvPr>
          <p:cNvSpPr txBox="1"/>
          <p:nvPr/>
        </p:nvSpPr>
        <p:spPr>
          <a:xfrm>
            <a:off x="3131840" y="2726922"/>
            <a:ext cx="2520280" cy="307777"/>
          </a:xfrm>
          <a:prstGeom prst="rect">
            <a:avLst/>
          </a:prstGeom>
          <a:noFill/>
        </p:spPr>
        <p:txBody>
          <a:bodyPr wrap="square">
            <a:spAutoFit/>
          </a:bodyPr>
          <a:lstStyle/>
          <a:p>
            <a:pPr algn="ctr"/>
            <a:r>
              <a:rPr lang="pt-BR" sz="1400" b="1" dirty="0"/>
              <a:t>Gorilas</a:t>
            </a:r>
          </a:p>
        </p:txBody>
      </p:sp>
      <p:pic>
        <p:nvPicPr>
          <p:cNvPr id="2058" name="Picture 10" descr="The newly constructed Kigali Bilingual SDA Church in Kigali, Rwanda has  been commissioned for church services. The inauguration ceremony was graced  by Pr Dr Blasious Ruguri, the East and Central Africa Division">
            <a:extLst>
              <a:ext uri="{FF2B5EF4-FFF2-40B4-BE49-F238E27FC236}">
                <a16:creationId xmlns:a16="http://schemas.microsoft.com/office/drawing/2014/main" id="{E7B5B21C-D8AE-D86F-A5B4-099961586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508" y="4955214"/>
            <a:ext cx="2706476" cy="1801037"/>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D546EE2-7004-3669-4210-28646F3E95C5}"/>
              </a:ext>
            </a:extLst>
          </p:cNvPr>
          <p:cNvSpPr txBox="1"/>
          <p:nvPr/>
        </p:nvSpPr>
        <p:spPr>
          <a:xfrm>
            <a:off x="170496" y="6309320"/>
            <a:ext cx="1551012" cy="523220"/>
          </a:xfrm>
          <a:prstGeom prst="rect">
            <a:avLst/>
          </a:prstGeom>
          <a:noFill/>
        </p:spPr>
        <p:txBody>
          <a:bodyPr wrap="square">
            <a:spAutoFit/>
          </a:bodyPr>
          <a:lstStyle/>
          <a:p>
            <a:pPr algn="ctr"/>
            <a:r>
              <a:rPr lang="pt-BR" sz="1400" b="1" dirty="0"/>
              <a:t>Igreja Adventista em Ruanda</a:t>
            </a:r>
          </a:p>
        </p:txBody>
      </p:sp>
      <p:sp>
        <p:nvSpPr>
          <p:cNvPr id="11" name="CaixaDeTexto 10">
            <a:extLst>
              <a:ext uri="{FF2B5EF4-FFF2-40B4-BE49-F238E27FC236}">
                <a16:creationId xmlns:a16="http://schemas.microsoft.com/office/drawing/2014/main" id="{FABD1E5D-2E08-EAD7-F5EB-8C120C64DA38}"/>
              </a:ext>
            </a:extLst>
          </p:cNvPr>
          <p:cNvSpPr txBox="1"/>
          <p:nvPr/>
        </p:nvSpPr>
        <p:spPr>
          <a:xfrm>
            <a:off x="5294278" y="4002833"/>
            <a:ext cx="3679225" cy="307777"/>
          </a:xfrm>
          <a:prstGeom prst="rect">
            <a:avLst/>
          </a:prstGeom>
          <a:noFill/>
        </p:spPr>
        <p:txBody>
          <a:bodyPr wrap="square">
            <a:spAutoFit/>
          </a:bodyPr>
          <a:lstStyle/>
          <a:p>
            <a:pPr algn="ctr"/>
            <a:r>
              <a:rPr lang="pt-BR" sz="1400" b="1" dirty="0"/>
              <a:t>Parque Nacional </a:t>
            </a:r>
            <a:r>
              <a:rPr lang="pt-BR" sz="1400" b="1" dirty="0" err="1"/>
              <a:t>Akagera</a:t>
            </a:r>
            <a:r>
              <a:rPr lang="pt-BR" sz="1400" b="1" dirty="0"/>
              <a:t> em Ruanda</a:t>
            </a:r>
          </a:p>
        </p:txBody>
      </p:sp>
      <p:pic>
        <p:nvPicPr>
          <p:cNvPr id="2062" name="Picture 14" descr="Ruanda: um encontro genuíno com a vida selvagem | Blog Raidho Viagens">
            <a:extLst>
              <a:ext uri="{FF2B5EF4-FFF2-40B4-BE49-F238E27FC236}">
                <a16:creationId xmlns:a16="http://schemas.microsoft.com/office/drawing/2014/main" id="{3C1E74CC-F61E-13D3-71D8-D97B84AA9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236" y="3034699"/>
            <a:ext cx="2222797" cy="1484759"/>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4A0E5AE4-8956-78E1-A659-776C94E31410}"/>
              </a:ext>
            </a:extLst>
          </p:cNvPr>
          <p:cNvSpPr txBox="1"/>
          <p:nvPr/>
        </p:nvSpPr>
        <p:spPr>
          <a:xfrm>
            <a:off x="3131840" y="4509120"/>
            <a:ext cx="2191587" cy="307777"/>
          </a:xfrm>
          <a:prstGeom prst="rect">
            <a:avLst/>
          </a:prstGeom>
          <a:noFill/>
        </p:spPr>
        <p:txBody>
          <a:bodyPr wrap="square">
            <a:spAutoFit/>
          </a:bodyPr>
          <a:lstStyle/>
          <a:p>
            <a:pPr algn="ctr"/>
            <a:r>
              <a:rPr lang="pt-BR" sz="1400" b="1" dirty="0"/>
              <a:t>Elefantes</a:t>
            </a:r>
          </a:p>
        </p:txBody>
      </p:sp>
      <p:pic>
        <p:nvPicPr>
          <p:cNvPr id="5" name="Imagem 4">
            <a:extLst>
              <a:ext uri="{FF2B5EF4-FFF2-40B4-BE49-F238E27FC236}">
                <a16:creationId xmlns:a16="http://schemas.microsoft.com/office/drawing/2014/main" id="{B7511697-CC6A-7A56-6B30-2A545FE4EB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6121" y="4406191"/>
            <a:ext cx="3629025" cy="2419350"/>
          </a:xfrm>
          <a:prstGeom prst="rect">
            <a:avLst/>
          </a:prstGeom>
        </p:spPr>
      </p:pic>
    </p:spTree>
    <p:extLst>
      <p:ext uri="{BB962C8B-B14F-4D97-AF65-F5344CB8AC3E}">
        <p14:creationId xmlns:p14="http://schemas.microsoft.com/office/powerpoint/2010/main" val="365557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34F2675F-655F-DA21-F397-7C2A63BAB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557" y="5232800"/>
            <a:ext cx="2247900" cy="1552575"/>
          </a:xfrm>
          <a:prstGeom prst="rect">
            <a:avLst/>
          </a:prstGeom>
        </p:spPr>
      </p:pic>
      <p:pic>
        <p:nvPicPr>
          <p:cNvPr id="2" name="Picture 8" descr="Resultado de imagem para caranguejo de coqueiro">
            <a:extLst>
              <a:ext uri="{FF2B5EF4-FFF2-40B4-BE49-F238E27FC236}">
                <a16:creationId xmlns:a16="http://schemas.microsoft.com/office/drawing/2014/main" id="{F2F4A9EE-0D69-BCF7-1C36-3E61D1762A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253" y="3167731"/>
            <a:ext cx="2055153" cy="19919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A99A1F9B-141C-CA9F-6C5C-1B8F149C49BE}"/>
              </a:ext>
            </a:extLst>
          </p:cNvPr>
          <p:cNvSpPr>
            <a:spLocks noChangeArrowheads="1"/>
          </p:cNvSpPr>
          <p:nvPr/>
        </p:nvSpPr>
        <p:spPr bwMode="auto">
          <a:xfrm>
            <a:off x="68883" y="694808"/>
            <a:ext cx="2780786" cy="616319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a:solidFill>
                  <a:srgbClr val="FF0000"/>
                </a:solidFill>
              </a:rPr>
              <a:t>Tanzânia</a:t>
            </a:r>
          </a:p>
          <a:p>
            <a:r>
              <a:rPr lang="pt-BR" b="1"/>
              <a:t>• Na Tanzânia existem 3.078 igrejas e 2.424 congregações, Com um total de 683.469 membros. </a:t>
            </a:r>
          </a:p>
          <a:p>
            <a:r>
              <a:rPr lang="pt-BR" b="1"/>
              <a:t>• Na Tanzânia existe o Caranguejo dos Coqueiros, é o maior caranguejo do mundo.</a:t>
            </a:r>
          </a:p>
          <a:p>
            <a:r>
              <a:rPr lang="pt-BR" b="1"/>
              <a:t>• A Tanzânia tem a árvore com a madeira mais cara do mundo: o granadilho negro.</a:t>
            </a:r>
          </a:p>
          <a:p>
            <a:r>
              <a:rPr lang="pt-BR" b="1"/>
              <a:t>• Com mais de quatro milhões de animais selvagens, a Tanzânia tem a maior concentração de animais por quilômetro quadrado.</a:t>
            </a:r>
          </a:p>
          <a:p>
            <a:r>
              <a:rPr lang="pt-BR" b="1"/>
              <a:t>• A maior montanha da África fica na Tânzânia: o vulcão Kilimanjaro.</a:t>
            </a:r>
          </a:p>
        </p:txBody>
      </p:sp>
      <p:pic>
        <p:nvPicPr>
          <p:cNvPr id="5" name="Picture 12" descr="Resultado de imagem para kilimanjaro">
            <a:extLst>
              <a:ext uri="{FF2B5EF4-FFF2-40B4-BE49-F238E27FC236}">
                <a16:creationId xmlns:a16="http://schemas.microsoft.com/office/drawing/2014/main" id="{B2612582-0A1F-17CB-3704-39EFC82B0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66" y="4234388"/>
            <a:ext cx="3431001" cy="2287885"/>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88DCA382-41EB-C387-DFAA-041BAC136E0B}"/>
              </a:ext>
            </a:extLst>
          </p:cNvPr>
          <p:cNvSpPr/>
          <p:nvPr/>
        </p:nvSpPr>
        <p:spPr>
          <a:xfrm>
            <a:off x="3016266" y="4203560"/>
            <a:ext cx="1279902" cy="369332"/>
          </a:xfrm>
          <a:prstGeom prst="rect">
            <a:avLst/>
          </a:prstGeom>
        </p:spPr>
        <p:txBody>
          <a:bodyPr wrap="none">
            <a:spAutoFit/>
          </a:bodyPr>
          <a:lstStyle/>
          <a:p>
            <a:r>
              <a:rPr lang="es-ES" b="1" dirty="0"/>
              <a:t>Kilimanjaro</a:t>
            </a:r>
            <a:endParaRPr lang="pt-BR" dirty="0"/>
          </a:p>
        </p:txBody>
      </p:sp>
      <p:sp>
        <p:nvSpPr>
          <p:cNvPr id="8" name="Retângulo 7">
            <a:extLst>
              <a:ext uri="{FF2B5EF4-FFF2-40B4-BE49-F238E27FC236}">
                <a16:creationId xmlns:a16="http://schemas.microsoft.com/office/drawing/2014/main" id="{43F1FFE9-775B-C95C-9240-4B1FE196C8C2}"/>
              </a:ext>
            </a:extLst>
          </p:cNvPr>
          <p:cNvSpPr/>
          <p:nvPr/>
        </p:nvSpPr>
        <p:spPr>
          <a:xfrm>
            <a:off x="7815538" y="5232800"/>
            <a:ext cx="1203919" cy="369332"/>
          </a:xfrm>
          <a:prstGeom prst="rect">
            <a:avLst/>
          </a:prstGeom>
        </p:spPr>
        <p:txBody>
          <a:bodyPr wrap="none">
            <a:spAutoFit/>
          </a:bodyPr>
          <a:lstStyle/>
          <a:p>
            <a:r>
              <a:rPr lang="pt-BR" b="1" dirty="0" err="1"/>
              <a:t>granadilho</a:t>
            </a:r>
            <a:endParaRPr lang="pt-BR" dirty="0"/>
          </a:p>
        </p:txBody>
      </p:sp>
      <p:sp>
        <p:nvSpPr>
          <p:cNvPr id="9" name="Retângulo 8">
            <a:extLst>
              <a:ext uri="{FF2B5EF4-FFF2-40B4-BE49-F238E27FC236}">
                <a16:creationId xmlns:a16="http://schemas.microsoft.com/office/drawing/2014/main" id="{06B6E746-FC00-6EE5-D5E6-C22D561BCBD2}"/>
              </a:ext>
            </a:extLst>
          </p:cNvPr>
          <p:cNvSpPr/>
          <p:nvPr/>
        </p:nvSpPr>
        <p:spPr>
          <a:xfrm>
            <a:off x="4379914" y="3235216"/>
            <a:ext cx="2456594" cy="338554"/>
          </a:xfrm>
          <a:prstGeom prst="rect">
            <a:avLst/>
          </a:prstGeom>
          <a:solidFill>
            <a:schemeClr val="bg1">
              <a:alpha val="42000"/>
            </a:schemeClr>
          </a:solidFill>
        </p:spPr>
        <p:txBody>
          <a:bodyPr wrap="square">
            <a:spAutoFit/>
          </a:bodyPr>
          <a:lstStyle/>
          <a:p>
            <a:r>
              <a:rPr lang="es-ES" sz="1600" b="1" dirty="0" err="1"/>
              <a:t>Caranguejo</a:t>
            </a:r>
            <a:r>
              <a:rPr lang="es-ES" sz="1600" b="1" dirty="0"/>
              <a:t> dos </a:t>
            </a:r>
            <a:r>
              <a:rPr lang="es-ES" sz="1600" b="1" dirty="0" err="1"/>
              <a:t>Coqueiros</a:t>
            </a:r>
            <a:endParaRPr lang="pt-BR" sz="1600" dirty="0"/>
          </a:p>
        </p:txBody>
      </p:sp>
      <p:pic>
        <p:nvPicPr>
          <p:cNvPr id="10" name="Picture 14">
            <a:extLst>
              <a:ext uri="{FF2B5EF4-FFF2-40B4-BE49-F238E27FC236}">
                <a16:creationId xmlns:a16="http://schemas.microsoft.com/office/drawing/2014/main" id="{755C7CF2-BA8A-9DD2-1605-E52598FB6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1355" y="816721"/>
            <a:ext cx="3115097" cy="2076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sultado de imagem para caranguejo de coqueiro">
            <a:extLst>
              <a:ext uri="{FF2B5EF4-FFF2-40B4-BE49-F238E27FC236}">
                <a16:creationId xmlns:a16="http://schemas.microsoft.com/office/drawing/2014/main" id="{464C296A-A3D7-3B2C-111F-CD467AE65B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840"/>
          <a:stretch/>
        </p:blipFill>
        <p:spPr bwMode="auto">
          <a:xfrm>
            <a:off x="5976453" y="813071"/>
            <a:ext cx="2998954" cy="238870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18601917-8F05-94BB-3338-136D3276A9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072" y="3365558"/>
            <a:ext cx="1344096" cy="752694"/>
          </a:xfrm>
          <a:prstGeom prst="rect">
            <a:avLst/>
          </a:prstGeom>
        </p:spPr>
      </p:pic>
      <p:sp>
        <p:nvSpPr>
          <p:cNvPr id="14" name="Retângulo 13">
            <a:extLst>
              <a:ext uri="{FF2B5EF4-FFF2-40B4-BE49-F238E27FC236}">
                <a16:creationId xmlns:a16="http://schemas.microsoft.com/office/drawing/2014/main" id="{7E74A796-2647-F736-3CB8-023F493EDBAF}"/>
              </a:ext>
            </a:extLst>
          </p:cNvPr>
          <p:cNvSpPr/>
          <p:nvPr/>
        </p:nvSpPr>
        <p:spPr>
          <a:xfrm>
            <a:off x="4296168" y="3821654"/>
            <a:ext cx="831262"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b="1" dirty="0">
                <a:solidFill>
                  <a:schemeClr val="tx1"/>
                </a:solidFill>
              </a:rPr>
              <a:t>Tanzânia</a:t>
            </a:r>
          </a:p>
        </p:txBody>
      </p:sp>
    </p:spTree>
    <p:extLst>
      <p:ext uri="{BB962C8B-B14F-4D97-AF65-F5344CB8AC3E}">
        <p14:creationId xmlns:p14="http://schemas.microsoft.com/office/powerpoint/2010/main" val="334677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BEDD6FB9-FFC9-804F-9792-0EA169D8854A}"/>
              </a:ext>
            </a:extLst>
          </p:cNvPr>
          <p:cNvSpPr txBox="1">
            <a:spLocks noChangeArrowheads="1"/>
          </p:cNvSpPr>
          <p:nvPr/>
        </p:nvSpPr>
        <p:spPr bwMode="auto">
          <a:xfrm>
            <a:off x="96532" y="836712"/>
            <a:ext cx="2864719" cy="57785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Zebra </a:t>
            </a:r>
          </a:p>
          <a:p>
            <a:endParaRPr lang="pt-BR" altLang="pt-BR" sz="1600" b="1" dirty="0">
              <a:solidFill>
                <a:srgbClr val="FF0000"/>
              </a:solidFill>
            </a:endParaRPr>
          </a:p>
          <a:p>
            <a:pPr marL="285750" indent="-285750">
              <a:buFont typeface="Arial" panose="020B0604020202020204" pitchFamily="34" charset="0"/>
              <a:buChar char="•"/>
            </a:pPr>
            <a:r>
              <a:rPr lang="pt-BR" sz="1350" b="1" dirty="0">
                <a:latin typeface="Comic Sans MS" panose="030F0702030302020204" pitchFamily="66" charset="0"/>
              </a:rPr>
              <a:t>As zebras habitam as savanas africanas;</a:t>
            </a:r>
          </a:p>
          <a:p>
            <a:pPr marL="285750" indent="-285750">
              <a:buFont typeface="Arial" panose="020B0604020202020204" pitchFamily="34" charset="0"/>
              <a:buChar char="•"/>
            </a:pPr>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Para se protegerem dos leões, utilizam a fuga e seus fortes coices, podendo quebrar até a mandíbula de um felino; </a:t>
            </a:r>
          </a:p>
          <a:p>
            <a:pPr marL="285750" indent="-285750">
              <a:buFont typeface="Arial" panose="020B0604020202020204" pitchFamily="34" charset="0"/>
              <a:buChar char="•"/>
            </a:pPr>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As listras das zebras vão escurecendo com a idade, e estes animais, embora se pareçam, não são todos iguais;</a:t>
            </a:r>
          </a:p>
          <a:p>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Há três espécies de zebras: a zebra-da-planície, a zebra-de-</a:t>
            </a:r>
            <a:r>
              <a:rPr lang="pt-BR" sz="1350" b="1" dirty="0" err="1">
                <a:latin typeface="Comic Sans MS" panose="030F0702030302020204" pitchFamily="66" charset="0"/>
              </a:rPr>
              <a:t>grevy</a:t>
            </a:r>
            <a:r>
              <a:rPr lang="pt-BR" sz="1350" b="1" dirty="0">
                <a:latin typeface="Comic Sans MS" panose="030F0702030302020204" pitchFamily="66" charset="0"/>
              </a:rPr>
              <a:t> e a zebra-da-montanha;</a:t>
            </a:r>
          </a:p>
          <a:p>
            <a:pPr marL="285750" indent="-285750">
              <a:buFont typeface="Arial" panose="020B0604020202020204" pitchFamily="34" charset="0"/>
              <a:buChar char="•"/>
            </a:pPr>
            <a:endParaRPr lang="pt-BR" sz="1350" b="1" dirty="0">
              <a:latin typeface="Comic Sans MS" panose="030F0702030302020204" pitchFamily="66" charset="0"/>
            </a:endParaRPr>
          </a:p>
          <a:p>
            <a:pPr marL="285750" indent="-285750">
              <a:buFont typeface="Arial" panose="020B0604020202020204" pitchFamily="34" charset="0"/>
              <a:buChar char="•"/>
            </a:pPr>
            <a:r>
              <a:rPr lang="pt-BR" sz="1350" b="1" dirty="0">
                <a:latin typeface="Comic Sans MS" panose="030F0702030302020204" pitchFamily="66" charset="0"/>
              </a:rPr>
              <a:t>Trata-se de um animal que, para alimentar-se, precisa somente de grama, vegetal abundante nas savanas africanas.</a:t>
            </a:r>
            <a:endParaRPr lang="pt-BR" sz="1350" b="1" i="1" dirty="0">
              <a:latin typeface="Comic Sans MS" panose="030F0702030302020204" pitchFamily="66" charset="0"/>
            </a:endParaRPr>
          </a:p>
        </p:txBody>
      </p:sp>
      <p:pic>
        <p:nvPicPr>
          <p:cNvPr id="3" name="Picture 6" descr="https://upload.wikimedia.org/wikipedia/commons/thumb/4/45/Zebras_in_Tanzania_3943_cropped_Nevit.jpg/1280px-Zebras_in_Tanzania_3943_cropped_Nevit.jpg">
            <a:extLst>
              <a:ext uri="{FF2B5EF4-FFF2-40B4-BE49-F238E27FC236}">
                <a16:creationId xmlns:a16="http://schemas.microsoft.com/office/drawing/2014/main" id="{C1639A23-BF95-BF7A-0F07-8E6089BCE3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4136" y="747903"/>
            <a:ext cx="2531251" cy="1898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ixaDeTexto 3">
            <a:extLst>
              <a:ext uri="{FF2B5EF4-FFF2-40B4-BE49-F238E27FC236}">
                <a16:creationId xmlns:a16="http://schemas.microsoft.com/office/drawing/2014/main" id="{E6D743B9-901D-2301-4DFA-2FFBB35ABD2D}"/>
              </a:ext>
            </a:extLst>
          </p:cNvPr>
          <p:cNvSpPr txBox="1">
            <a:spLocks noChangeArrowheads="1"/>
          </p:cNvSpPr>
          <p:nvPr/>
        </p:nvSpPr>
        <p:spPr bwMode="auto">
          <a:xfrm>
            <a:off x="4788024" y="802337"/>
            <a:ext cx="1696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200" b="1" dirty="0">
                <a:latin typeface="Comic Sans MS" panose="030F0702030302020204" pitchFamily="66" charset="0"/>
              </a:rPr>
              <a:t>Zebra-da-</a:t>
            </a:r>
            <a:r>
              <a:rPr lang="en-US" sz="1200" b="1" dirty="0" err="1">
                <a:latin typeface="Comic Sans MS" panose="030F0702030302020204" pitchFamily="66" charset="0"/>
              </a:rPr>
              <a:t>planície</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5" name="Picture 8" descr="Zebra-de-grevy. Reserva Nacional Bufalo Springs, Quênia.">
            <a:extLst>
              <a:ext uri="{FF2B5EF4-FFF2-40B4-BE49-F238E27FC236}">
                <a16:creationId xmlns:a16="http://schemas.microsoft.com/office/drawing/2014/main" id="{6ADCCC74-3506-E62D-D890-065DE2CF66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2095" y="1493170"/>
            <a:ext cx="3069735" cy="224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ixaDeTexto 5">
            <a:extLst>
              <a:ext uri="{FF2B5EF4-FFF2-40B4-BE49-F238E27FC236}">
                <a16:creationId xmlns:a16="http://schemas.microsoft.com/office/drawing/2014/main" id="{B2C6E1D6-61F1-1BD4-4010-B2AE5A329B41}"/>
              </a:ext>
            </a:extLst>
          </p:cNvPr>
          <p:cNvSpPr txBox="1">
            <a:spLocks noChangeArrowheads="1"/>
          </p:cNvSpPr>
          <p:nvPr/>
        </p:nvSpPr>
        <p:spPr bwMode="auto">
          <a:xfrm>
            <a:off x="6058521" y="2646342"/>
            <a:ext cx="1696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200" b="1" dirty="0">
                <a:latin typeface="Comic Sans MS" panose="030F0702030302020204" pitchFamily="66" charset="0"/>
              </a:rPr>
              <a:t>Zebra-de-</a:t>
            </a:r>
            <a:r>
              <a:rPr lang="en-US" sz="1200" b="1" dirty="0" err="1">
                <a:latin typeface="Comic Sans MS" panose="030F0702030302020204" pitchFamily="66" charset="0"/>
              </a:rPr>
              <a:t>grevy</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7" name="Picture 10" descr="Zebra-da-montanha no Disney's Animal Kingdom Lodge, Orlando, Flórida, EUA.">
            <a:extLst>
              <a:ext uri="{FF2B5EF4-FFF2-40B4-BE49-F238E27FC236}">
                <a16:creationId xmlns:a16="http://schemas.microsoft.com/office/drawing/2014/main" id="{C09A9447-6B79-E9A9-85F0-4E20ED5E68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2983110"/>
            <a:ext cx="2531252" cy="2177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aixaDeTexto 7">
            <a:extLst>
              <a:ext uri="{FF2B5EF4-FFF2-40B4-BE49-F238E27FC236}">
                <a16:creationId xmlns:a16="http://schemas.microsoft.com/office/drawing/2014/main" id="{234C1079-5C03-F1CC-9F60-E45CC586538B}"/>
              </a:ext>
            </a:extLst>
          </p:cNvPr>
          <p:cNvSpPr txBox="1">
            <a:spLocks noChangeArrowheads="1"/>
          </p:cNvSpPr>
          <p:nvPr/>
        </p:nvSpPr>
        <p:spPr bwMode="auto">
          <a:xfrm>
            <a:off x="4716015" y="4136992"/>
            <a:ext cx="1768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200" b="1" dirty="0">
                <a:latin typeface="Comic Sans MS" panose="030F0702030302020204" pitchFamily="66" charset="0"/>
              </a:rPr>
              <a:t>Zebra-da-</a:t>
            </a:r>
            <a:r>
              <a:rPr lang="en-US" sz="1200" b="1" dirty="0" err="1">
                <a:latin typeface="Comic Sans MS" panose="030F0702030302020204" pitchFamily="66" charset="0"/>
              </a:rPr>
              <a:t>montanha</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9" name="Picture 12" descr="http://www.awf.org/sites/default/files/media/gallery/wildlife/Plains%20Zebra/Z-Billy_Dodson_3.jpg?itok=rzMdZ7LM">
            <a:extLst>
              <a:ext uri="{FF2B5EF4-FFF2-40B4-BE49-F238E27FC236}">
                <a16:creationId xmlns:a16="http://schemas.microsoft.com/office/drawing/2014/main" id="{45646B6D-38DE-4D4E-7486-E212329A41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4635" y="4894070"/>
            <a:ext cx="4223924" cy="1877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202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S03 – Missões – 18 de abril</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Trazendo a mãe para Jesus</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Esther</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Tanzânia</a:t>
            </a:r>
          </a:p>
        </p:txBody>
      </p:sp>
      <p:pic>
        <p:nvPicPr>
          <p:cNvPr id="5" name="Espaço Reservado para Imagem 4">
            <a:extLst>
              <a:ext uri="{FF2B5EF4-FFF2-40B4-BE49-F238E27FC236}">
                <a16:creationId xmlns:a16="http://schemas.microsoft.com/office/drawing/2014/main" id="{9B9167C4-EF6D-80D9-8CFF-8BAAC7DB0AB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806" r="5806"/>
          <a:stretch>
            <a:fillRect/>
          </a:stretch>
        </p:blipFill>
        <p:spPr>
          <a:prstGeom prst="rect">
            <a:avLst/>
          </a:prstGeom>
          <a:ln w="12700">
            <a:solidFill>
              <a:prstClr val="black"/>
            </a:solidFill>
          </a:ln>
        </p:spPr>
      </p:pic>
      <p:pic>
        <p:nvPicPr>
          <p:cNvPr id="3" name="Espaço Reservado para Imagem 2">
            <a:extLst>
              <a:ext uri="{FF2B5EF4-FFF2-40B4-BE49-F238E27FC236}">
                <a16:creationId xmlns:a16="http://schemas.microsoft.com/office/drawing/2014/main" id="{DA6C8C24-DF16-D855-33B9-53B2D3EA01F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02" b="802"/>
          <a:stretch>
            <a:fillRect/>
          </a:stretch>
        </p:blipFill>
        <p:spPr>
          <a:prstGeom prst="rect">
            <a:avLst/>
          </a:prstGeom>
          <a:ln w="6350">
            <a:solidFill>
              <a:prstClr val="black"/>
            </a:solidFill>
          </a:ln>
        </p:spPr>
      </p:pic>
    </p:spTree>
    <p:extLst>
      <p:ext uri="{BB962C8B-B14F-4D97-AF65-F5344CB8AC3E}">
        <p14:creationId xmlns:p14="http://schemas.microsoft.com/office/powerpoint/2010/main" val="206856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84352AE-A1BF-B4B9-7DF7-EC66D01A7816}"/>
              </a:ext>
            </a:extLst>
          </p:cNvPr>
          <p:cNvSpPr>
            <a:spLocks noGrp="1"/>
          </p:cNvSpPr>
          <p:nvPr>
            <p:ph type="body" sz="quarter" idx="10"/>
          </p:nvPr>
        </p:nvSpPr>
        <p:spPr>
          <a:xfrm>
            <a:off x="71996" y="679578"/>
            <a:ext cx="2959200" cy="3469502"/>
          </a:xfrm>
        </p:spPr>
        <p:txBody>
          <a:bodyPr/>
          <a:lstStyle/>
          <a:p>
            <a:pPr>
              <a:lnSpc>
                <a:spcPct val="100000"/>
              </a:lnSpc>
            </a:pPr>
            <a:r>
              <a:rPr lang="pt-BR" dirty="0">
                <a:solidFill>
                  <a:srgbClr val="1F1F1F"/>
                </a:solidFill>
                <a:latin typeface="inherit"/>
              </a:rPr>
              <a:t>No Sudão do Sul, muitas meninas não têm a oportunidade de ir à escola e muitas mulheres nunca aprenderam a ler. </a:t>
            </a:r>
          </a:p>
          <a:p>
            <a:pPr>
              <a:lnSpc>
                <a:spcPct val="100000"/>
              </a:lnSpc>
            </a:pPr>
            <a:r>
              <a:rPr lang="pt-BR" dirty="0">
                <a:solidFill>
                  <a:srgbClr val="1F1F1F"/>
                </a:solidFill>
                <a:latin typeface="inherit"/>
              </a:rPr>
              <a:t>A Igreja Adventista no Sudão do Sul está trabalhando arduamente para ensinar mulheres e meninas a ler para que possam ler a Bíblia por si mesmas e conhecer Jesus como seu Salvador.</a:t>
            </a:r>
          </a:p>
          <a:p>
            <a:pPr>
              <a:lnSpc>
                <a:spcPct val="100000"/>
              </a:lnSpc>
            </a:pPr>
            <a:endParaRPr lang="pt-BR" dirty="0"/>
          </a:p>
        </p:txBody>
      </p:sp>
      <p:sp>
        <p:nvSpPr>
          <p:cNvPr id="8" name="CaixaDeTexto 7">
            <a:extLst>
              <a:ext uri="{FF2B5EF4-FFF2-40B4-BE49-F238E27FC236}">
                <a16:creationId xmlns:a16="http://schemas.microsoft.com/office/drawing/2014/main" id="{391E7FE1-CD57-2075-F7DD-3A4B1846283A}"/>
              </a:ext>
            </a:extLst>
          </p:cNvPr>
          <p:cNvSpPr txBox="1"/>
          <p:nvPr/>
        </p:nvSpPr>
        <p:spPr>
          <a:xfrm>
            <a:off x="179513" y="6267316"/>
            <a:ext cx="2851683" cy="369332"/>
          </a:xfrm>
          <a:prstGeom prst="rect">
            <a:avLst/>
          </a:prstGeom>
          <a:noFill/>
        </p:spPr>
        <p:txBody>
          <a:bodyPr wrap="square">
            <a:spAutoFit/>
          </a:bodyPr>
          <a:lstStyle/>
          <a:p>
            <a:pPr algn="ctr"/>
            <a:r>
              <a:rPr lang="pt-BR" b="1" dirty="0">
                <a:solidFill>
                  <a:srgbClr val="1F1F1F"/>
                </a:solidFill>
                <a:latin typeface="inherit"/>
              </a:rPr>
              <a:t>Escola no Sudão do Sul</a:t>
            </a:r>
            <a:endParaRPr lang="pt-BR" b="1" dirty="0"/>
          </a:p>
        </p:txBody>
      </p:sp>
      <p:pic>
        <p:nvPicPr>
          <p:cNvPr id="3076" name="Picture 4" descr="How I Joined the Seventh-day Adventist Church">
            <a:extLst>
              <a:ext uri="{FF2B5EF4-FFF2-40B4-BE49-F238E27FC236}">
                <a16:creationId xmlns:a16="http://schemas.microsoft.com/office/drawing/2014/main" id="{FA0F98E1-4A1D-5CC4-F40C-29D441B52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549" y="773128"/>
            <a:ext cx="2464730" cy="3290542"/>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8038EE0C-2683-B343-A37A-BB7B762C92F6}"/>
              </a:ext>
            </a:extLst>
          </p:cNvPr>
          <p:cNvSpPr txBox="1"/>
          <p:nvPr/>
        </p:nvSpPr>
        <p:spPr>
          <a:xfrm>
            <a:off x="3054533" y="4048916"/>
            <a:ext cx="2764941" cy="369332"/>
          </a:xfrm>
          <a:prstGeom prst="rect">
            <a:avLst/>
          </a:prstGeom>
          <a:noFill/>
        </p:spPr>
        <p:txBody>
          <a:bodyPr wrap="square">
            <a:spAutoFit/>
          </a:bodyPr>
          <a:lstStyle/>
          <a:p>
            <a:pPr algn="ctr"/>
            <a:r>
              <a:rPr lang="pt-BR" b="1" dirty="0">
                <a:solidFill>
                  <a:srgbClr val="1F1F1F"/>
                </a:solidFill>
                <a:latin typeface="inherit"/>
              </a:rPr>
              <a:t>Mulheres do Sudão do Sul</a:t>
            </a:r>
            <a:endParaRPr lang="pt-BR" b="1" dirty="0"/>
          </a:p>
        </p:txBody>
      </p:sp>
      <p:pic>
        <p:nvPicPr>
          <p:cNvPr id="3078" name="Picture 6" descr="Arabic Bibles for South Sudan - Trinitarian Bible Society">
            <a:extLst>
              <a:ext uri="{FF2B5EF4-FFF2-40B4-BE49-F238E27FC236}">
                <a16:creationId xmlns:a16="http://schemas.microsoft.com/office/drawing/2014/main" id="{13244C6E-61ED-F3A6-4CA4-1929AEF02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55" y="4439601"/>
            <a:ext cx="3145532" cy="2359149"/>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C129725B-D18D-F17B-30C7-B747023F12DD}"/>
              </a:ext>
            </a:extLst>
          </p:cNvPr>
          <p:cNvSpPr txBox="1"/>
          <p:nvPr/>
        </p:nvSpPr>
        <p:spPr>
          <a:xfrm>
            <a:off x="5818954" y="4070269"/>
            <a:ext cx="3145532" cy="369332"/>
          </a:xfrm>
          <a:prstGeom prst="rect">
            <a:avLst/>
          </a:prstGeom>
          <a:noFill/>
        </p:spPr>
        <p:txBody>
          <a:bodyPr wrap="square">
            <a:spAutoFit/>
          </a:bodyPr>
          <a:lstStyle/>
          <a:p>
            <a:pPr algn="ctr"/>
            <a:r>
              <a:rPr lang="pt-BR" b="1" dirty="0" err="1">
                <a:solidFill>
                  <a:srgbClr val="1F1F1F"/>
                </a:solidFill>
                <a:latin typeface="inherit"/>
              </a:rPr>
              <a:t>Biblias</a:t>
            </a:r>
            <a:r>
              <a:rPr lang="pt-BR" b="1" dirty="0">
                <a:solidFill>
                  <a:srgbClr val="1F1F1F"/>
                </a:solidFill>
                <a:latin typeface="inherit"/>
              </a:rPr>
              <a:t> para o Sudão do Sul</a:t>
            </a:r>
            <a:endParaRPr lang="pt-BR" b="1" dirty="0"/>
          </a:p>
        </p:txBody>
      </p:sp>
      <p:pic>
        <p:nvPicPr>
          <p:cNvPr id="4" name="Imagem 3">
            <a:extLst>
              <a:ext uri="{FF2B5EF4-FFF2-40B4-BE49-F238E27FC236}">
                <a16:creationId xmlns:a16="http://schemas.microsoft.com/office/drawing/2014/main" id="{867D140B-1882-0D53-122E-FA56DAEAD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53" y="4418248"/>
            <a:ext cx="2847975" cy="1905000"/>
          </a:xfrm>
          <a:prstGeom prst="rect">
            <a:avLst/>
          </a:prstGeom>
        </p:spPr>
      </p:pic>
    </p:spTree>
    <p:extLst>
      <p:ext uri="{BB962C8B-B14F-4D97-AF65-F5344CB8AC3E}">
        <p14:creationId xmlns:p14="http://schemas.microsoft.com/office/powerpoint/2010/main" val="305976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E88EFF89-2DCB-C8FF-DAAC-C003524AA169}"/>
              </a:ext>
            </a:extLst>
          </p:cNvPr>
          <p:cNvSpPr txBox="1">
            <a:spLocks noChangeArrowheads="1"/>
          </p:cNvSpPr>
          <p:nvPr/>
        </p:nvSpPr>
        <p:spPr bwMode="auto">
          <a:xfrm>
            <a:off x="56340" y="692696"/>
            <a:ext cx="4104456" cy="403187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O povo Massai</a:t>
            </a:r>
            <a:endParaRPr lang="pt-BR" altLang="pt-BR" sz="1600" b="1" dirty="0"/>
          </a:p>
          <a:p>
            <a:pPr indent="-285750">
              <a:buFont typeface="Arial" panose="020B0604020202020204" pitchFamily="34" charset="0"/>
              <a:buChar char="•"/>
            </a:pPr>
            <a:r>
              <a:rPr lang="pt-BR" sz="1600" b="1" dirty="0"/>
              <a:t>Os </a:t>
            </a:r>
            <a:r>
              <a:rPr lang="pt-BR" sz="1600" b="1" dirty="0" err="1"/>
              <a:t>Massai</a:t>
            </a:r>
            <a:r>
              <a:rPr lang="pt-BR" sz="1600" b="1" dirty="0"/>
              <a:t> são um povo nômade, criam gado, vivem no sul do Quênia e norte da Tanzânia. O gado é sua riqueza e eles se mudam de um lugar para outro a fim de encontrar pastos frescos. Muitas vezes, as mulheres e as meninas ficam para trás enquanto homens e meninos  seguem com os animais para novas terras de pastagem.</a:t>
            </a:r>
          </a:p>
          <a:p>
            <a:pPr indent="-285750">
              <a:buFont typeface="Arial" panose="020B0604020202020204" pitchFamily="34" charset="0"/>
              <a:buChar char="•"/>
            </a:pPr>
            <a:r>
              <a:rPr lang="pt-BR" sz="1600" b="1" i="1" dirty="0"/>
              <a:t>A maioria dos </a:t>
            </a:r>
            <a:r>
              <a:rPr lang="pt-BR" sz="1600" b="1" i="1" dirty="0" err="1"/>
              <a:t>Massai</a:t>
            </a:r>
            <a:r>
              <a:rPr lang="pt-BR" sz="1600" b="1" i="1" dirty="0"/>
              <a:t> vive em pequenas casas, chamadas de </a:t>
            </a:r>
            <a:r>
              <a:rPr lang="pt-BR" sz="1600" b="1" i="1" dirty="0" err="1"/>
              <a:t>kraals</a:t>
            </a:r>
            <a:r>
              <a:rPr lang="pt-BR" sz="1600" b="1" i="1" dirty="0"/>
              <a:t> ou </a:t>
            </a:r>
            <a:r>
              <a:rPr lang="pt-BR" sz="1600" b="1" i="1" dirty="0" err="1"/>
              <a:t>bomas</a:t>
            </a:r>
            <a:r>
              <a:rPr lang="pt-BR" sz="1600" b="1" i="1" dirty="0"/>
              <a:t>. Elas são construídas de varas e barro. Essas </a:t>
            </a:r>
            <a:r>
              <a:rPr lang="pt-BR" sz="1600" b="1" i="1" dirty="0" err="1"/>
              <a:t>kraal</a:t>
            </a:r>
            <a:r>
              <a:rPr lang="pt-BR" sz="1600" b="1" i="1" dirty="0"/>
              <a:t> têm o local de entrada, mas sem uma porta para proteger dos animais selvagens.</a:t>
            </a:r>
          </a:p>
        </p:txBody>
      </p:sp>
      <p:pic>
        <p:nvPicPr>
          <p:cNvPr id="4" name="Imagem 3">
            <a:extLst>
              <a:ext uri="{FF2B5EF4-FFF2-40B4-BE49-F238E27FC236}">
                <a16:creationId xmlns:a16="http://schemas.microsoft.com/office/drawing/2014/main" id="{23FF0DAD-ECDF-F1F1-E1C5-D6D5F4A88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8310" y="755601"/>
            <a:ext cx="1970382" cy="2952140"/>
          </a:xfrm>
          <a:prstGeom prst="rect">
            <a:avLst/>
          </a:prstGeom>
        </p:spPr>
      </p:pic>
      <p:pic>
        <p:nvPicPr>
          <p:cNvPr id="5" name="Imagem 4">
            <a:extLst>
              <a:ext uri="{FF2B5EF4-FFF2-40B4-BE49-F238E27FC236}">
                <a16:creationId xmlns:a16="http://schemas.microsoft.com/office/drawing/2014/main" id="{50D0AFC2-B407-4BE1-445E-3EA2DF9E5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4869160"/>
            <a:ext cx="2519608" cy="1856047"/>
          </a:xfrm>
          <a:prstGeom prst="rect">
            <a:avLst/>
          </a:prstGeom>
        </p:spPr>
      </p:pic>
      <p:pic>
        <p:nvPicPr>
          <p:cNvPr id="6" name="Imagem 5">
            <a:extLst>
              <a:ext uri="{FF2B5EF4-FFF2-40B4-BE49-F238E27FC236}">
                <a16:creationId xmlns:a16="http://schemas.microsoft.com/office/drawing/2014/main" id="{BC7A9E2F-34AB-E6D9-99A8-F6C93FAF4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4052834"/>
            <a:ext cx="4211960" cy="2805165"/>
          </a:xfrm>
          <a:prstGeom prst="rect">
            <a:avLst/>
          </a:prstGeom>
        </p:spPr>
      </p:pic>
      <p:pic>
        <p:nvPicPr>
          <p:cNvPr id="7" name="Imagem 6">
            <a:extLst>
              <a:ext uri="{FF2B5EF4-FFF2-40B4-BE49-F238E27FC236}">
                <a16:creationId xmlns:a16="http://schemas.microsoft.com/office/drawing/2014/main" id="{072BC678-22A9-8753-8949-D43C3AE29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3066" y="741040"/>
            <a:ext cx="1974451" cy="2966311"/>
          </a:xfrm>
          <a:prstGeom prst="rect">
            <a:avLst/>
          </a:prstGeom>
        </p:spPr>
      </p:pic>
      <p:sp>
        <p:nvSpPr>
          <p:cNvPr id="8" name="CaixaDeTexto 7">
            <a:extLst>
              <a:ext uri="{FF2B5EF4-FFF2-40B4-BE49-F238E27FC236}">
                <a16:creationId xmlns:a16="http://schemas.microsoft.com/office/drawing/2014/main" id="{EC47DB95-98FF-8AAF-72E2-1D6FA14AEBD5}"/>
              </a:ext>
            </a:extLst>
          </p:cNvPr>
          <p:cNvSpPr txBox="1"/>
          <p:nvPr/>
        </p:nvSpPr>
        <p:spPr>
          <a:xfrm>
            <a:off x="4932040" y="3707740"/>
            <a:ext cx="4211960" cy="369332"/>
          </a:xfrm>
          <a:prstGeom prst="rect">
            <a:avLst/>
          </a:prstGeom>
          <a:noFill/>
        </p:spPr>
        <p:txBody>
          <a:bodyPr wrap="square" rtlCol="0">
            <a:spAutoFit/>
          </a:bodyPr>
          <a:lstStyle/>
          <a:p>
            <a:pPr algn="ctr"/>
            <a:r>
              <a:rPr lang="pt-BR" b="1" dirty="0"/>
              <a:t>Povo </a:t>
            </a:r>
            <a:r>
              <a:rPr lang="pt-BR" b="1" dirty="0" err="1"/>
              <a:t>Massai</a:t>
            </a:r>
            <a:endParaRPr lang="pt-BR" b="1" dirty="0"/>
          </a:p>
        </p:txBody>
      </p:sp>
      <p:pic>
        <p:nvPicPr>
          <p:cNvPr id="10" name="Imagem 9">
            <a:extLst>
              <a:ext uri="{FF2B5EF4-FFF2-40B4-BE49-F238E27FC236}">
                <a16:creationId xmlns:a16="http://schemas.microsoft.com/office/drawing/2014/main" id="{2F71D9FE-7377-D14A-A3F2-7E94730CFC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44" y="5999395"/>
            <a:ext cx="1317214" cy="725812"/>
          </a:xfrm>
          <a:prstGeom prst="rect">
            <a:avLst/>
          </a:prstGeom>
        </p:spPr>
      </p:pic>
      <p:pic>
        <p:nvPicPr>
          <p:cNvPr id="12" name="Imagem 11">
            <a:extLst>
              <a:ext uri="{FF2B5EF4-FFF2-40B4-BE49-F238E27FC236}">
                <a16:creationId xmlns:a16="http://schemas.microsoft.com/office/drawing/2014/main" id="{5CF2E1CB-05F8-43E9-F81C-DDC5B39190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395" y="4851133"/>
            <a:ext cx="1239253" cy="693982"/>
          </a:xfrm>
          <a:prstGeom prst="rect">
            <a:avLst/>
          </a:prstGeom>
        </p:spPr>
      </p:pic>
      <p:sp>
        <p:nvSpPr>
          <p:cNvPr id="13" name="Retângulo 12">
            <a:extLst>
              <a:ext uri="{FF2B5EF4-FFF2-40B4-BE49-F238E27FC236}">
                <a16:creationId xmlns:a16="http://schemas.microsoft.com/office/drawing/2014/main" id="{EE6F56B5-C6A8-6885-7A3B-67FA15FDDE87}"/>
              </a:ext>
            </a:extLst>
          </p:cNvPr>
          <p:cNvSpPr/>
          <p:nvPr/>
        </p:nvSpPr>
        <p:spPr>
          <a:xfrm>
            <a:off x="1403648" y="5217689"/>
            <a:ext cx="936105"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b="1" dirty="0">
                <a:solidFill>
                  <a:schemeClr val="tx1"/>
                </a:solidFill>
              </a:rPr>
              <a:t>Tanzânia</a:t>
            </a:r>
          </a:p>
        </p:txBody>
      </p:sp>
      <p:sp>
        <p:nvSpPr>
          <p:cNvPr id="14" name="Retângulo 13">
            <a:extLst>
              <a:ext uri="{FF2B5EF4-FFF2-40B4-BE49-F238E27FC236}">
                <a16:creationId xmlns:a16="http://schemas.microsoft.com/office/drawing/2014/main" id="{A7A22584-A56D-9614-99A1-4B615FAB2B6F}"/>
              </a:ext>
            </a:extLst>
          </p:cNvPr>
          <p:cNvSpPr/>
          <p:nvPr/>
        </p:nvSpPr>
        <p:spPr>
          <a:xfrm>
            <a:off x="94198" y="6362301"/>
            <a:ext cx="800045"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Quênia</a:t>
            </a:r>
          </a:p>
        </p:txBody>
      </p:sp>
    </p:spTree>
    <p:extLst>
      <p:ext uri="{BB962C8B-B14F-4D97-AF65-F5344CB8AC3E}">
        <p14:creationId xmlns:p14="http://schemas.microsoft.com/office/powerpoint/2010/main" val="1502510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D123017E-C158-BC9A-F8F4-E910567C8E5A}"/>
              </a:ext>
            </a:extLst>
          </p:cNvPr>
          <p:cNvSpPr txBox="1">
            <a:spLocks noChangeArrowheads="1"/>
          </p:cNvSpPr>
          <p:nvPr/>
        </p:nvSpPr>
        <p:spPr bwMode="auto">
          <a:xfrm>
            <a:off x="179512" y="759143"/>
            <a:ext cx="3528392" cy="59708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Chita</a:t>
            </a:r>
          </a:p>
          <a:p>
            <a:pPr algn="ctr"/>
            <a:endParaRPr lang="pt-BR" altLang="pt-BR" sz="1600" b="1" dirty="0">
              <a:solidFill>
                <a:srgbClr val="FF0000"/>
              </a:solidFill>
            </a:endParaRPr>
          </a:p>
          <a:p>
            <a:pPr indent="-285750">
              <a:buFont typeface="Arial" panose="020B0604020202020204" pitchFamily="34" charset="0"/>
              <a:buChar char="•"/>
            </a:pPr>
            <a:r>
              <a:rPr lang="pt-BR" sz="1400" b="1" dirty="0">
                <a:latin typeface="Comic Sans MS" panose="030F0702030302020204" pitchFamily="66" charset="0"/>
              </a:rPr>
              <a:t>Também chamado de </a:t>
            </a:r>
            <a:r>
              <a:rPr lang="pt-BR" sz="1400" b="1" dirty="0" err="1">
                <a:latin typeface="Comic Sans MS" panose="030F0702030302020204" pitchFamily="66" charset="0"/>
              </a:rPr>
              <a:t>guepardo</a:t>
            </a:r>
            <a:r>
              <a:rPr lang="pt-BR" sz="1400" b="1" dirty="0">
                <a:latin typeface="Comic Sans MS" panose="030F0702030302020204" pitchFamily="66" charset="0"/>
              </a:rPr>
              <a:t> é um animal da família dos felídeos;</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As almofadas das patas da chita têm ranhuras para se moverem melhor em alta velocidade. Chegam a atingir velocidades de 115 km/h, e sua longa cauda serve para lhe dar estabilidade nas curvas em alta velocidade;</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É o mais rápido de todos os animais terrestres.</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Cada chita pode ser identificada pelo padrão exclusivo de anéis existentes em sua cauda;</a:t>
            </a:r>
          </a:p>
          <a:p>
            <a:endParaRPr lang="pt-BR" sz="1400" b="1" dirty="0">
              <a:latin typeface="Comic Sans MS" panose="030F0702030302020204" pitchFamily="66" charset="0"/>
            </a:endParaRPr>
          </a:p>
          <a:p>
            <a:pPr indent="-285750">
              <a:buFont typeface="Arial" panose="020B0604020202020204" pitchFamily="34" charset="0"/>
              <a:buChar char="•"/>
            </a:pPr>
            <a:r>
              <a:rPr lang="pt-BR" sz="1400" b="1" dirty="0">
                <a:latin typeface="Comic Sans MS" panose="030F0702030302020204" pitchFamily="66" charset="0"/>
              </a:rPr>
              <a:t>É um animal predador, preferindo uma estratégia simples: caçar as suas presas através de perseguições a alta velocidade, em vez de táticas como a caça por emboscada ou em grupo (como os leões), mas por vezes, pode caçar em dupla. </a:t>
            </a:r>
          </a:p>
          <a:p>
            <a:endParaRPr lang="pt-BR" sz="1400" b="1" dirty="0">
              <a:latin typeface="Comic Sans MS" panose="030F0702030302020204" pitchFamily="66" charset="0"/>
            </a:endParaRPr>
          </a:p>
        </p:txBody>
      </p:sp>
      <p:pic>
        <p:nvPicPr>
          <p:cNvPr id="3" name="Imagem 2">
            <a:extLst>
              <a:ext uri="{FF2B5EF4-FFF2-40B4-BE49-F238E27FC236}">
                <a16:creationId xmlns:a16="http://schemas.microsoft.com/office/drawing/2014/main" id="{D0EA6525-467A-4BD0-6761-D99788996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3770192"/>
            <a:ext cx="2947798" cy="2210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m 3">
            <a:extLst>
              <a:ext uri="{FF2B5EF4-FFF2-40B4-BE49-F238E27FC236}">
                <a16:creationId xmlns:a16="http://schemas.microsoft.com/office/drawing/2014/main" id="{7FFF6113-F68F-0781-EC87-8B77B1FCA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732" y="759143"/>
            <a:ext cx="4156280" cy="272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a:extLst>
              <a:ext uri="{FF2B5EF4-FFF2-40B4-BE49-F238E27FC236}">
                <a16:creationId xmlns:a16="http://schemas.microsoft.com/office/drawing/2014/main" id="{5C23186E-1259-CC9B-26F3-E376309EC4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590" y="3748471"/>
            <a:ext cx="1987691" cy="298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0701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S04 – Missões – 25 de abril</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Friday não gostava do sábado</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Friday</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Tanzânia</a:t>
            </a:r>
          </a:p>
        </p:txBody>
      </p:sp>
      <p:pic>
        <p:nvPicPr>
          <p:cNvPr id="8" name="Espaço Reservado para Imagem 7">
            <a:extLst>
              <a:ext uri="{FF2B5EF4-FFF2-40B4-BE49-F238E27FC236}">
                <a16:creationId xmlns:a16="http://schemas.microsoft.com/office/drawing/2014/main" id="{B3CA0435-9215-5021-AD3E-7CD09EC0222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095" r="6095"/>
          <a:stretch>
            <a:fillRect/>
          </a:stretch>
        </p:blipFill>
        <p:spPr>
          <a:prstGeom prst="rect">
            <a:avLst/>
          </a:prstGeom>
          <a:ln w="12700">
            <a:solidFill>
              <a:prstClr val="black"/>
            </a:solidFill>
          </a:ln>
        </p:spPr>
      </p:pic>
      <p:pic>
        <p:nvPicPr>
          <p:cNvPr id="3" name="Espaço Reservado para Imagem 2">
            <a:extLst>
              <a:ext uri="{FF2B5EF4-FFF2-40B4-BE49-F238E27FC236}">
                <a16:creationId xmlns:a16="http://schemas.microsoft.com/office/drawing/2014/main" id="{BEFCC57D-492E-F431-9E5F-F56C4BFF865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02" b="802"/>
          <a:stretch>
            <a:fillRect/>
          </a:stretch>
        </p:blipFill>
        <p:spPr>
          <a:prstGeom prst="rect">
            <a:avLst/>
          </a:prstGeom>
          <a:ln w="6350">
            <a:solidFill>
              <a:prstClr val="black"/>
            </a:solidFill>
          </a:ln>
        </p:spPr>
      </p:pic>
    </p:spTree>
    <p:extLst>
      <p:ext uri="{BB962C8B-B14F-4D97-AF65-F5344CB8AC3E}">
        <p14:creationId xmlns:p14="http://schemas.microsoft.com/office/powerpoint/2010/main" val="236722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94E8F8F5-93B2-FEC9-0B7A-B9756ACB527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3819" b="23819"/>
          <a:stretch>
            <a:fillRect/>
          </a:stretch>
        </p:blipFill>
        <p:spPr>
          <a:prstGeom prst="rect">
            <a:avLst/>
          </a:prstGeom>
        </p:spPr>
      </p:pic>
      <p:sp>
        <p:nvSpPr>
          <p:cNvPr id="3" name="Espaço Reservado para Conteúdo 2">
            <a:extLst>
              <a:ext uri="{FF2B5EF4-FFF2-40B4-BE49-F238E27FC236}">
                <a16:creationId xmlns:a16="http://schemas.microsoft.com/office/drawing/2014/main" id="{6D270B88-31CB-4062-949D-FB10E577525D}"/>
              </a:ext>
            </a:extLst>
          </p:cNvPr>
          <p:cNvSpPr>
            <a:spLocks noGrp="1"/>
          </p:cNvSpPr>
          <p:nvPr>
            <p:ph sz="quarter" idx="14"/>
          </p:nvPr>
        </p:nvSpPr>
        <p:spPr/>
        <p:txBody>
          <a:bodyPr/>
          <a:lstStyle/>
          <a:p>
            <a:pPr algn="ctr"/>
            <a:r>
              <a:rPr lang="pt-BR" dirty="0"/>
              <a:t>2° </a:t>
            </a:r>
            <a:r>
              <a:rPr lang="pt-BR" dirty="0" err="1"/>
              <a:t>Trim</a:t>
            </a:r>
            <a:r>
              <a:rPr lang="pt-BR" dirty="0"/>
              <a:t> 2026</a:t>
            </a:r>
          </a:p>
        </p:txBody>
      </p:sp>
    </p:spTree>
    <p:extLst>
      <p:ext uri="{BB962C8B-B14F-4D97-AF65-F5344CB8AC3E}">
        <p14:creationId xmlns:p14="http://schemas.microsoft.com/office/powerpoint/2010/main" val="2312213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9B942E6-C7A2-5BD0-AC65-3234A51B406B}"/>
              </a:ext>
            </a:extLst>
          </p:cNvPr>
          <p:cNvSpPr>
            <a:spLocks noGrp="1"/>
          </p:cNvSpPr>
          <p:nvPr>
            <p:ph type="body" sz="quarter" idx="10"/>
          </p:nvPr>
        </p:nvSpPr>
        <p:spPr/>
        <p:txBody>
          <a:bodyPr/>
          <a:lstStyle/>
          <a:p>
            <a:r>
              <a:rPr lang="pt-BR" dirty="0">
                <a:solidFill>
                  <a:srgbClr val="1F1F1F"/>
                </a:solidFill>
                <a:latin typeface="inherit"/>
              </a:rPr>
              <a:t>O Monte Kilimanjaro, na Tanzânia, é a maior montanha da África e a quarta mais alta do mundo. É um grande vulcão composto de cinzas, lava e rochas, mas é considerado adormecido, ou seja, não está ativo há milhares de anos. </a:t>
            </a:r>
          </a:p>
          <a:p>
            <a:r>
              <a:rPr lang="pt-BR" dirty="0">
                <a:solidFill>
                  <a:srgbClr val="1F1F1F"/>
                </a:solidFill>
                <a:latin typeface="inherit"/>
              </a:rPr>
              <a:t>Escaladores muito preparados fisicamente já chegaram ao topo em seis a dez horas. O terreno fica mais frio e seco à medida que se sobe. Os alpinistas começam em uma área de mata, depois sobem por florestas tropicais, em seguida por uma área gramada, depois por um deserto de montanha e, finalmente, por uma zona nevada até o topo.</a:t>
            </a:r>
          </a:p>
          <a:p>
            <a:endParaRPr lang="pt-BR" dirty="0"/>
          </a:p>
        </p:txBody>
      </p:sp>
      <p:pic>
        <p:nvPicPr>
          <p:cNvPr id="4098" name="Picture 2" descr="Mont Kilimandjaro : Le Mythique Toit de l'Afrique | L'Odyssée de la Terre">
            <a:extLst>
              <a:ext uri="{FF2B5EF4-FFF2-40B4-BE49-F238E27FC236}">
                <a16:creationId xmlns:a16="http://schemas.microsoft.com/office/drawing/2014/main" id="{764C8CBF-1005-1BFE-1DEE-394C69A00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880882"/>
            <a:ext cx="3815916" cy="25439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ment bien choisir son équipement pour l'ascension du Kilimandjaro ?">
            <a:extLst>
              <a:ext uri="{FF2B5EF4-FFF2-40B4-BE49-F238E27FC236}">
                <a16:creationId xmlns:a16="http://schemas.microsoft.com/office/drawing/2014/main" id="{190079EE-EC35-1742-90C7-1233C3D080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8862" y="3717032"/>
            <a:ext cx="3515883" cy="263691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DADCD090-4BCF-0ADE-1546-6C640B1F25A8}"/>
              </a:ext>
            </a:extLst>
          </p:cNvPr>
          <p:cNvSpPr txBox="1"/>
          <p:nvPr/>
        </p:nvSpPr>
        <p:spPr>
          <a:xfrm>
            <a:off x="3203848" y="3347700"/>
            <a:ext cx="3815916" cy="369332"/>
          </a:xfrm>
          <a:prstGeom prst="rect">
            <a:avLst/>
          </a:prstGeom>
          <a:noFill/>
        </p:spPr>
        <p:txBody>
          <a:bodyPr wrap="square">
            <a:spAutoFit/>
          </a:bodyPr>
          <a:lstStyle/>
          <a:p>
            <a:pPr algn="ctr"/>
            <a:r>
              <a:rPr lang="pt-BR" b="1" dirty="0">
                <a:solidFill>
                  <a:srgbClr val="1F1F1F"/>
                </a:solidFill>
                <a:latin typeface="inherit"/>
              </a:rPr>
              <a:t>Kilimanjaro</a:t>
            </a:r>
            <a:endParaRPr lang="pt-BR" b="1" dirty="0"/>
          </a:p>
        </p:txBody>
      </p:sp>
      <p:sp>
        <p:nvSpPr>
          <p:cNvPr id="6" name="CaixaDeTexto 5">
            <a:extLst>
              <a:ext uri="{FF2B5EF4-FFF2-40B4-BE49-F238E27FC236}">
                <a16:creationId xmlns:a16="http://schemas.microsoft.com/office/drawing/2014/main" id="{33FDCFDB-E5A5-B502-BDB5-E9630D913A55}"/>
              </a:ext>
            </a:extLst>
          </p:cNvPr>
          <p:cNvSpPr txBox="1"/>
          <p:nvPr/>
        </p:nvSpPr>
        <p:spPr>
          <a:xfrm>
            <a:off x="5548862" y="6430246"/>
            <a:ext cx="3515882" cy="369332"/>
          </a:xfrm>
          <a:prstGeom prst="rect">
            <a:avLst/>
          </a:prstGeom>
          <a:noFill/>
        </p:spPr>
        <p:txBody>
          <a:bodyPr wrap="square">
            <a:spAutoFit/>
          </a:bodyPr>
          <a:lstStyle/>
          <a:p>
            <a:pPr algn="ctr"/>
            <a:r>
              <a:rPr lang="pt-BR" b="1" dirty="0">
                <a:solidFill>
                  <a:srgbClr val="1F1F1F"/>
                </a:solidFill>
                <a:latin typeface="inherit"/>
              </a:rPr>
              <a:t>Alpinistas no topo do Kilimanjaro</a:t>
            </a:r>
            <a:endParaRPr lang="pt-BR" b="1" dirty="0"/>
          </a:p>
        </p:txBody>
      </p:sp>
    </p:spTree>
    <p:extLst>
      <p:ext uri="{BB962C8B-B14F-4D97-AF65-F5344CB8AC3E}">
        <p14:creationId xmlns:p14="http://schemas.microsoft.com/office/powerpoint/2010/main" val="1863685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301B1-E2A2-C564-DFCE-AFD2C6DCE29B}"/>
              </a:ext>
            </a:extLst>
          </p:cNvPr>
          <p:cNvSpPr>
            <a:spLocks noChangeArrowheads="1"/>
          </p:cNvSpPr>
          <p:nvPr/>
        </p:nvSpPr>
        <p:spPr bwMode="auto">
          <a:xfrm>
            <a:off x="68882" y="694808"/>
            <a:ext cx="3278982" cy="4246360"/>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Etiópia</a:t>
            </a:r>
          </a:p>
          <a:p>
            <a:r>
              <a:rPr lang="pt-BR" b="1" dirty="0"/>
              <a:t>• Etiópia é o segundo país em população na África, com mais de 105 milhões de habitantes.</a:t>
            </a:r>
          </a:p>
          <a:p>
            <a:r>
              <a:rPr lang="pt-BR" b="1" dirty="0"/>
              <a:t>• Na Etiópia são falados mais de 80 idiomas.  O Inglês é usados nas escolas e universidades</a:t>
            </a:r>
          </a:p>
          <a:p>
            <a:r>
              <a:rPr lang="pt-BR" b="1" dirty="0"/>
              <a:t>• O etíope </a:t>
            </a:r>
            <a:r>
              <a:rPr lang="pt-BR" b="1" dirty="0" err="1"/>
              <a:t>Abebe</a:t>
            </a:r>
            <a:r>
              <a:rPr lang="pt-BR" b="1" dirty="0"/>
              <a:t> </a:t>
            </a:r>
            <a:r>
              <a:rPr lang="pt-BR" b="1" dirty="0" err="1"/>
              <a:t>Bikila</a:t>
            </a:r>
            <a:r>
              <a:rPr lang="pt-BR" b="1" dirty="0"/>
              <a:t> foi o primeiro africano a ganhar uma medalha olímpica de ouro. Foi em 1960. Correu descalço.</a:t>
            </a:r>
          </a:p>
          <a:p>
            <a:r>
              <a:rPr lang="pt-BR" b="1" dirty="0"/>
              <a:t>• O lago Tana é a fonte do rio Nilo Azul, que por sua vez alimenta o Nilo Branco antes de unirem-se ao grande rio Nilo.</a:t>
            </a:r>
          </a:p>
        </p:txBody>
      </p:sp>
      <p:pic>
        <p:nvPicPr>
          <p:cNvPr id="4" name="Picture 2">
            <a:extLst>
              <a:ext uri="{FF2B5EF4-FFF2-40B4-BE49-F238E27FC236}">
                <a16:creationId xmlns:a16="http://schemas.microsoft.com/office/drawing/2014/main" id="{C34C21EB-728D-BDD1-800E-D06542B6AD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5193" y="741040"/>
            <a:ext cx="4573191"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992F20CC-2A02-7052-367F-FB26F939B46F}"/>
              </a:ext>
            </a:extLst>
          </p:cNvPr>
          <p:cNvSpPr/>
          <p:nvPr/>
        </p:nvSpPr>
        <p:spPr>
          <a:xfrm>
            <a:off x="3561011" y="3398165"/>
            <a:ext cx="2772618" cy="369332"/>
          </a:xfrm>
          <a:prstGeom prst="rect">
            <a:avLst/>
          </a:prstGeom>
        </p:spPr>
        <p:txBody>
          <a:bodyPr wrap="none">
            <a:spAutoFit/>
          </a:bodyPr>
          <a:lstStyle/>
          <a:p>
            <a:r>
              <a:rPr lang="es-ES" b="1" dirty="0" err="1"/>
              <a:t>Abebe</a:t>
            </a:r>
            <a:r>
              <a:rPr lang="es-ES" b="1" dirty="0"/>
              <a:t> </a:t>
            </a:r>
            <a:r>
              <a:rPr lang="es-ES" b="1" dirty="0" err="1"/>
              <a:t>Bikila</a:t>
            </a:r>
            <a:r>
              <a:rPr lang="es-ES" b="1" dirty="0"/>
              <a:t>          </a:t>
            </a:r>
            <a:r>
              <a:rPr lang="es-ES" b="1" dirty="0" err="1"/>
              <a:t>descalço</a:t>
            </a:r>
            <a:r>
              <a:rPr lang="es-ES" b="1" dirty="0"/>
              <a:t> </a:t>
            </a:r>
            <a:endParaRPr lang="pt-BR" dirty="0"/>
          </a:p>
        </p:txBody>
      </p:sp>
      <p:cxnSp>
        <p:nvCxnSpPr>
          <p:cNvPr id="6" name="Conector de Seta Reta 5">
            <a:extLst>
              <a:ext uri="{FF2B5EF4-FFF2-40B4-BE49-F238E27FC236}">
                <a16:creationId xmlns:a16="http://schemas.microsoft.com/office/drawing/2014/main" id="{3BB88DF4-E614-0B52-DF46-D920E92D24F7}"/>
              </a:ext>
            </a:extLst>
          </p:cNvPr>
          <p:cNvCxnSpPr>
            <a:cxnSpLocks/>
            <a:stCxn id="5" idx="3"/>
          </p:cNvCxnSpPr>
          <p:nvPr/>
        </p:nvCxnSpPr>
        <p:spPr>
          <a:xfrm flipV="1">
            <a:off x="6333629" y="3115192"/>
            <a:ext cx="792037" cy="46763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1B460FE3-78DB-DD38-7847-319AC5415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59" y="4091414"/>
            <a:ext cx="3790345" cy="2754411"/>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927F37A1-5664-C542-F55D-FA595336AE33}"/>
              </a:ext>
            </a:extLst>
          </p:cNvPr>
          <p:cNvSpPr/>
          <p:nvPr/>
        </p:nvSpPr>
        <p:spPr>
          <a:xfrm>
            <a:off x="7950657" y="5576020"/>
            <a:ext cx="1126783" cy="369332"/>
          </a:xfrm>
          <a:prstGeom prst="rect">
            <a:avLst/>
          </a:prstGeom>
        </p:spPr>
        <p:txBody>
          <a:bodyPr wrap="none">
            <a:spAutoFit/>
          </a:bodyPr>
          <a:lstStyle/>
          <a:p>
            <a:r>
              <a:rPr lang="es-ES" b="1" dirty="0"/>
              <a:t>Lago Tana</a:t>
            </a:r>
            <a:endParaRPr lang="pt-BR" dirty="0"/>
          </a:p>
        </p:txBody>
      </p:sp>
      <p:pic>
        <p:nvPicPr>
          <p:cNvPr id="9" name="Picture 6">
            <a:extLst>
              <a:ext uri="{FF2B5EF4-FFF2-40B4-BE49-F238E27FC236}">
                <a16:creationId xmlns:a16="http://schemas.microsoft.com/office/drawing/2014/main" id="{68FA3642-D8E1-B6F2-9DCB-322824A32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076" y="4653136"/>
            <a:ext cx="3790345" cy="2154512"/>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53169CFB-21C7-A0B7-1F46-CFA8ED545E17}"/>
              </a:ext>
            </a:extLst>
          </p:cNvPr>
          <p:cNvSpPr/>
          <p:nvPr/>
        </p:nvSpPr>
        <p:spPr>
          <a:xfrm>
            <a:off x="139220" y="6438316"/>
            <a:ext cx="1396985" cy="369332"/>
          </a:xfrm>
          <a:prstGeom prst="rect">
            <a:avLst/>
          </a:prstGeom>
        </p:spPr>
        <p:txBody>
          <a:bodyPr wrap="none">
            <a:spAutoFit/>
          </a:bodyPr>
          <a:lstStyle/>
          <a:p>
            <a:r>
              <a:rPr lang="es-ES" b="1" dirty="0"/>
              <a:t>Rio Nilo Azul</a:t>
            </a:r>
            <a:endParaRPr lang="pt-BR" dirty="0"/>
          </a:p>
        </p:txBody>
      </p:sp>
      <p:pic>
        <p:nvPicPr>
          <p:cNvPr id="12" name="Imagem 11">
            <a:extLst>
              <a:ext uri="{FF2B5EF4-FFF2-40B4-BE49-F238E27FC236}">
                <a16:creationId xmlns:a16="http://schemas.microsoft.com/office/drawing/2014/main" id="{205925CF-DABE-FE4C-59FD-61FFB419F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50" y="5075692"/>
            <a:ext cx="1288962" cy="721819"/>
          </a:xfrm>
          <a:prstGeom prst="rect">
            <a:avLst/>
          </a:prstGeom>
        </p:spPr>
      </p:pic>
      <p:sp>
        <p:nvSpPr>
          <p:cNvPr id="13" name="Retângulo 12">
            <a:extLst>
              <a:ext uri="{FF2B5EF4-FFF2-40B4-BE49-F238E27FC236}">
                <a16:creationId xmlns:a16="http://schemas.microsoft.com/office/drawing/2014/main" id="{93474F0A-6A8C-92BC-19CE-12A2C3C68386}"/>
              </a:ext>
            </a:extLst>
          </p:cNvPr>
          <p:cNvSpPr/>
          <p:nvPr/>
        </p:nvSpPr>
        <p:spPr>
          <a:xfrm>
            <a:off x="393957" y="5834297"/>
            <a:ext cx="800045"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Etiópia</a:t>
            </a:r>
          </a:p>
        </p:txBody>
      </p:sp>
    </p:spTree>
    <p:extLst>
      <p:ext uri="{BB962C8B-B14F-4D97-AF65-F5344CB8AC3E}">
        <p14:creationId xmlns:p14="http://schemas.microsoft.com/office/powerpoint/2010/main" val="1031086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292CE495-9BC3-D82E-B4B4-6B00B2CAB36E}"/>
              </a:ext>
            </a:extLst>
          </p:cNvPr>
          <p:cNvSpPr txBox="1">
            <a:spLocks noChangeArrowheads="1"/>
          </p:cNvSpPr>
          <p:nvPr/>
        </p:nvSpPr>
        <p:spPr bwMode="auto">
          <a:xfrm>
            <a:off x="107504" y="760985"/>
            <a:ext cx="2903052" cy="575542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Girafa</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A girafa é o animal mais alto do mundo, podendo chegar a quase 6 metros;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macho é maior e mais robusto do que a fêmea e o maior dos machos é o líder do grupo;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Têm a língua tão comprida que consegue limpar as orelhas com ela;</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Alimentam-se das folhas das copas das árvores;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Quando tem que beber água, precisa afastar as patas da frente para conseguir descer com a boca até ao nível do chão. São capazes de passar muitos dias sem beber água</a:t>
            </a:r>
            <a:r>
              <a:rPr lang="pt-BR" sz="1400" b="1" dirty="0"/>
              <a:t>.</a:t>
            </a:r>
            <a:r>
              <a:rPr lang="pt-BR" sz="1400" b="1" dirty="0">
                <a:latin typeface="Comic Sans MS" panose="030F0702030302020204" pitchFamily="66" charset="0"/>
              </a:rPr>
              <a:t> </a:t>
            </a:r>
            <a:endParaRPr lang="pt-BR" sz="1600" b="1" i="1" dirty="0">
              <a:latin typeface="Comic Sans MS" panose="030F0702030302020204" pitchFamily="66" charset="0"/>
            </a:endParaRPr>
          </a:p>
        </p:txBody>
      </p:sp>
      <p:pic>
        <p:nvPicPr>
          <p:cNvPr id="3" name="Picture 4" descr="http://img.ibxk.com.br/2016/02/25/25203557513790.jpg?w=1040">
            <a:extLst>
              <a:ext uri="{FF2B5EF4-FFF2-40B4-BE49-F238E27FC236}">
                <a16:creationId xmlns:a16="http://schemas.microsoft.com/office/drawing/2014/main" id="{9C748DE3-0DCF-EE97-FB49-CE0B214CC5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203086"/>
            <a:ext cx="3384376" cy="2538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https://s-media-cache-ak0.pinimg.com/736x/6c/56/70/6c567067c47530365fc36b11f3e74434.jpg">
            <a:extLst>
              <a:ext uri="{FF2B5EF4-FFF2-40B4-BE49-F238E27FC236}">
                <a16:creationId xmlns:a16="http://schemas.microsoft.com/office/drawing/2014/main" id="{BB3C17AF-79B4-CC7C-B783-B0818B3846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276872"/>
            <a:ext cx="3244767"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ttp://img.ibxk.com.br/2014/10/31/31154902256251.jpg?w=1040">
            <a:extLst>
              <a:ext uri="{FF2B5EF4-FFF2-40B4-BE49-F238E27FC236}">
                <a16:creationId xmlns:a16="http://schemas.microsoft.com/office/drawing/2014/main" id="{DAE31528-1EF0-71DE-7C78-DEFA88D138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7" y="760985"/>
            <a:ext cx="2880320"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22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S05 – Missões – 02 de maio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sz="4000" i="0" dirty="0"/>
              <a:t>O Deus que cura</a:t>
            </a:r>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Asha</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Tanzânia</a:t>
            </a:r>
          </a:p>
        </p:txBody>
      </p:sp>
      <p:pic>
        <p:nvPicPr>
          <p:cNvPr id="5" name="Espaço Reservado para Imagem 4">
            <a:extLst>
              <a:ext uri="{FF2B5EF4-FFF2-40B4-BE49-F238E27FC236}">
                <a16:creationId xmlns:a16="http://schemas.microsoft.com/office/drawing/2014/main" id="{1FA0B9D5-A6AB-EB4F-3AF1-C856B345ED8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14" b="914"/>
          <a:stretch>
            <a:fillRect/>
          </a:stretch>
        </p:blipFill>
        <p:spPr>
          <a:prstGeom prst="rect">
            <a:avLst/>
          </a:prstGeom>
          <a:ln w="12700">
            <a:solidFill>
              <a:prstClr val="black"/>
            </a:solidFill>
          </a:ln>
        </p:spPr>
      </p:pic>
      <p:pic>
        <p:nvPicPr>
          <p:cNvPr id="3" name="Espaço Reservado para Imagem 2">
            <a:extLst>
              <a:ext uri="{FF2B5EF4-FFF2-40B4-BE49-F238E27FC236}">
                <a16:creationId xmlns:a16="http://schemas.microsoft.com/office/drawing/2014/main" id="{69539F54-DFDB-67F7-A918-AFD2826ACBE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02" b="802"/>
          <a:stretch>
            <a:fillRect/>
          </a:stretch>
        </p:blipFill>
        <p:spPr>
          <a:prstGeom prst="rect">
            <a:avLst/>
          </a:prstGeom>
          <a:ln w="6350">
            <a:solidFill>
              <a:prstClr val="black"/>
            </a:solidFill>
          </a:ln>
        </p:spPr>
      </p:pic>
    </p:spTree>
    <p:extLst>
      <p:ext uri="{BB962C8B-B14F-4D97-AF65-F5344CB8AC3E}">
        <p14:creationId xmlns:p14="http://schemas.microsoft.com/office/powerpoint/2010/main" val="1609224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079E7CA-60F9-4237-0B41-C7C4CFDE8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3809653"/>
            <a:ext cx="3676650" cy="2876550"/>
          </a:xfrm>
          <a:prstGeom prst="rect">
            <a:avLst/>
          </a:prstGeom>
        </p:spPr>
      </p:pic>
      <p:pic>
        <p:nvPicPr>
          <p:cNvPr id="4" name="Imagem 3">
            <a:extLst>
              <a:ext uri="{FF2B5EF4-FFF2-40B4-BE49-F238E27FC236}">
                <a16:creationId xmlns:a16="http://schemas.microsoft.com/office/drawing/2014/main" id="{4718935F-0F5A-3BA2-A4A1-7A1B9A81A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296" y="764704"/>
            <a:ext cx="3886200" cy="2914650"/>
          </a:xfrm>
          <a:prstGeom prst="rect">
            <a:avLst/>
          </a:prstGeom>
        </p:spPr>
      </p:pic>
      <p:sp>
        <p:nvSpPr>
          <p:cNvPr id="2" name="Espaço Reservado para Texto 1">
            <a:extLst>
              <a:ext uri="{FF2B5EF4-FFF2-40B4-BE49-F238E27FC236}">
                <a16:creationId xmlns:a16="http://schemas.microsoft.com/office/drawing/2014/main" id="{43406662-0282-341E-2F1E-F599767DA042}"/>
              </a:ext>
            </a:extLst>
          </p:cNvPr>
          <p:cNvSpPr>
            <a:spLocks noGrp="1"/>
          </p:cNvSpPr>
          <p:nvPr>
            <p:ph type="body" sz="quarter" idx="10"/>
          </p:nvPr>
        </p:nvSpPr>
        <p:spPr/>
        <p:txBody>
          <a:bodyPr/>
          <a:lstStyle/>
          <a:p>
            <a:pPr>
              <a:lnSpc>
                <a:spcPct val="100000"/>
              </a:lnSpc>
            </a:pPr>
            <a:r>
              <a:rPr lang="pt-BR" dirty="0">
                <a:solidFill>
                  <a:srgbClr val="1F1F1F"/>
                </a:solidFill>
                <a:latin typeface="inherit"/>
              </a:rPr>
              <a:t>A maioria das famílias adventistas em Ruanda possui uma Bíblia, traduzida para o seu idioma do dia a dia, o </a:t>
            </a:r>
            <a:r>
              <a:rPr lang="pt-BR" dirty="0" err="1">
                <a:solidFill>
                  <a:srgbClr val="1F1F1F"/>
                </a:solidFill>
                <a:latin typeface="inherit"/>
              </a:rPr>
              <a:t>Kinyarwanda</a:t>
            </a:r>
            <a:r>
              <a:rPr lang="pt-BR" dirty="0">
                <a:solidFill>
                  <a:srgbClr val="1F1F1F"/>
                </a:solidFill>
                <a:latin typeface="inherit"/>
              </a:rPr>
              <a:t>. Há muitas crianças adventistas em Ruanda, e elas são muito</a:t>
            </a:r>
          </a:p>
          <a:p>
            <a:pPr>
              <a:lnSpc>
                <a:spcPct val="100000"/>
              </a:lnSpc>
            </a:pPr>
            <a:r>
              <a:rPr lang="pt-BR" dirty="0">
                <a:solidFill>
                  <a:srgbClr val="1F1F1F"/>
                </a:solidFill>
                <a:latin typeface="inherit"/>
              </a:rPr>
              <a:t>envolvidas nos cultos, na Escola Sabatina e nos programas de evangelização. Mas a maioria</a:t>
            </a:r>
          </a:p>
          <a:p>
            <a:pPr>
              <a:lnSpc>
                <a:spcPct val="100000"/>
              </a:lnSpc>
            </a:pPr>
            <a:r>
              <a:rPr lang="pt-BR" dirty="0">
                <a:solidFill>
                  <a:srgbClr val="1F1F1F"/>
                </a:solidFill>
                <a:latin typeface="inherit"/>
              </a:rPr>
              <a:t>dos adventistas em Ruanda realiza seus cultos em casa, pois muitas igrejas (7 em cada 10) foram fechadas pelo governo. As pessoas não têm dinheiro suficiente para reconstruir e reformar suas igrejas para atender às novas leis. Há muitas igrejas em Ruanda que precisam da nossa ajuda!</a:t>
            </a:r>
          </a:p>
          <a:p>
            <a:pPr>
              <a:lnSpc>
                <a:spcPct val="100000"/>
              </a:lnSpc>
            </a:pPr>
            <a:endParaRPr lang="pt-BR" dirty="0"/>
          </a:p>
        </p:txBody>
      </p:sp>
      <p:sp>
        <p:nvSpPr>
          <p:cNvPr id="14" name="CaixaDeTexto 13">
            <a:extLst>
              <a:ext uri="{FF2B5EF4-FFF2-40B4-BE49-F238E27FC236}">
                <a16:creationId xmlns:a16="http://schemas.microsoft.com/office/drawing/2014/main" id="{B28322E1-3821-0642-D2E0-375BB3AE13FE}"/>
              </a:ext>
            </a:extLst>
          </p:cNvPr>
          <p:cNvSpPr txBox="1"/>
          <p:nvPr/>
        </p:nvSpPr>
        <p:spPr>
          <a:xfrm>
            <a:off x="6876256" y="6021288"/>
            <a:ext cx="1693301" cy="646331"/>
          </a:xfrm>
          <a:prstGeom prst="rect">
            <a:avLst/>
          </a:prstGeom>
          <a:noFill/>
        </p:spPr>
        <p:txBody>
          <a:bodyPr wrap="square">
            <a:spAutoFit/>
          </a:bodyPr>
          <a:lstStyle/>
          <a:p>
            <a:r>
              <a:rPr lang="pt-BR" b="1" dirty="0">
                <a:solidFill>
                  <a:srgbClr val="1F1F1F"/>
                </a:solidFill>
                <a:latin typeface="inherit"/>
              </a:rPr>
              <a:t>Bíblia em  </a:t>
            </a:r>
            <a:r>
              <a:rPr lang="pt-BR" b="1" dirty="0" err="1">
                <a:solidFill>
                  <a:srgbClr val="1F1F1F"/>
                </a:solidFill>
                <a:latin typeface="inherit"/>
              </a:rPr>
              <a:t>Kinyarwanda</a:t>
            </a:r>
            <a:endParaRPr lang="pt-BR" b="1" dirty="0"/>
          </a:p>
        </p:txBody>
      </p:sp>
      <p:sp>
        <p:nvSpPr>
          <p:cNvPr id="15" name="CaixaDeTexto 14">
            <a:extLst>
              <a:ext uri="{FF2B5EF4-FFF2-40B4-BE49-F238E27FC236}">
                <a16:creationId xmlns:a16="http://schemas.microsoft.com/office/drawing/2014/main" id="{2045884F-5897-3C88-9CE8-882F17AE5F33}"/>
              </a:ext>
            </a:extLst>
          </p:cNvPr>
          <p:cNvSpPr txBox="1"/>
          <p:nvPr/>
        </p:nvSpPr>
        <p:spPr>
          <a:xfrm>
            <a:off x="3203848" y="3061925"/>
            <a:ext cx="1895579" cy="646331"/>
          </a:xfrm>
          <a:prstGeom prst="rect">
            <a:avLst/>
          </a:prstGeom>
          <a:noFill/>
        </p:spPr>
        <p:txBody>
          <a:bodyPr wrap="square">
            <a:spAutoFit/>
          </a:bodyPr>
          <a:lstStyle/>
          <a:p>
            <a:pPr algn="r"/>
            <a:r>
              <a:rPr lang="pt-BR" b="1" dirty="0">
                <a:solidFill>
                  <a:srgbClr val="1F1F1F"/>
                </a:solidFill>
                <a:latin typeface="inherit"/>
              </a:rPr>
              <a:t>Igreja Adventista em Ruanda</a:t>
            </a:r>
            <a:endParaRPr lang="pt-BR" b="1" dirty="0"/>
          </a:p>
        </p:txBody>
      </p:sp>
    </p:spTree>
    <p:extLst>
      <p:ext uri="{BB962C8B-B14F-4D97-AF65-F5344CB8AC3E}">
        <p14:creationId xmlns:p14="http://schemas.microsoft.com/office/powerpoint/2010/main" val="539919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F5A46724-6DDA-7D1F-0312-7690A235AF15}"/>
              </a:ext>
            </a:extLst>
          </p:cNvPr>
          <p:cNvSpPr>
            <a:spLocks noGrp="1"/>
          </p:cNvSpPr>
          <p:nvPr>
            <p:ph type="body" sz="quarter" idx="10"/>
          </p:nvPr>
        </p:nvSpPr>
        <p:spPr/>
        <p:txBody>
          <a:bodyPr/>
          <a:lstStyle/>
          <a:p>
            <a:r>
              <a:rPr lang="pt-BR" dirty="0"/>
              <a:t>A </a:t>
            </a:r>
            <a:r>
              <a:rPr lang="pt-BR" dirty="0" err="1">
                <a:solidFill>
                  <a:srgbClr val="FF0000"/>
                </a:solidFill>
              </a:rPr>
              <a:t>Tanzanita</a:t>
            </a:r>
            <a:r>
              <a:rPr lang="pt-BR" dirty="0"/>
              <a:t> é uma pedra preciosa rara, conhecida por sua cor azul-violeta intensa e por ser encontrada praticamente em um único lugar do mundo: perto do Monte Kilimanjaro, na Tanzânia. 💎</a:t>
            </a:r>
          </a:p>
          <a:p>
            <a:r>
              <a:rPr lang="pt-BR" dirty="0"/>
              <a:t>Características principais</a:t>
            </a:r>
          </a:p>
          <a:p>
            <a:r>
              <a:rPr lang="pt-BR" dirty="0"/>
              <a:t>Cor: azul, azul-violeta ou roxo</a:t>
            </a:r>
          </a:p>
          <a:p>
            <a:r>
              <a:rPr lang="pt-BR" dirty="0"/>
              <a:t>Brilho: vítreo (brilho parecido com vidro polido)</a:t>
            </a:r>
          </a:p>
          <a:p>
            <a:r>
              <a:rPr lang="pt-BR" dirty="0"/>
              <a:t>Mineral: variedade do mineral </a:t>
            </a:r>
            <a:r>
              <a:rPr lang="pt-BR" dirty="0" err="1"/>
              <a:t>Zoisita</a:t>
            </a:r>
            <a:endParaRPr lang="pt-BR" dirty="0"/>
          </a:p>
          <a:p>
            <a:r>
              <a:rPr lang="pt-BR" dirty="0"/>
              <a:t>A pedra foi descoberta em 1967 por garimpeiros locais e depois popularizada pela empresa Tiffany &amp; Co., que lhe deu o nome “</a:t>
            </a:r>
            <a:r>
              <a:rPr lang="pt-BR" dirty="0" err="1"/>
              <a:t>Tanzanita</a:t>
            </a:r>
            <a:r>
              <a:rPr lang="pt-BR" dirty="0"/>
              <a:t>” em homenagem ao país onde foi encontrada.</a:t>
            </a:r>
          </a:p>
          <a:p>
            <a:endParaRPr lang="pt-BR" dirty="0"/>
          </a:p>
        </p:txBody>
      </p:sp>
      <p:pic>
        <p:nvPicPr>
          <p:cNvPr id="5" name="Imagem 4">
            <a:extLst>
              <a:ext uri="{FF2B5EF4-FFF2-40B4-BE49-F238E27FC236}">
                <a16:creationId xmlns:a16="http://schemas.microsoft.com/office/drawing/2014/main" id="{87530E5A-7E0E-6C96-904F-286DE82BD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898066"/>
            <a:ext cx="1344096" cy="752694"/>
          </a:xfrm>
          <a:prstGeom prst="rect">
            <a:avLst/>
          </a:prstGeom>
        </p:spPr>
      </p:pic>
      <p:sp>
        <p:nvSpPr>
          <p:cNvPr id="6" name="Retângulo 5">
            <a:extLst>
              <a:ext uri="{FF2B5EF4-FFF2-40B4-BE49-F238E27FC236}">
                <a16:creationId xmlns:a16="http://schemas.microsoft.com/office/drawing/2014/main" id="{1DB5E6A6-FEFE-3AE7-A603-5E34B7932AA0}"/>
              </a:ext>
            </a:extLst>
          </p:cNvPr>
          <p:cNvSpPr/>
          <p:nvPr/>
        </p:nvSpPr>
        <p:spPr>
          <a:xfrm>
            <a:off x="7716296" y="1327332"/>
            <a:ext cx="831262"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b="1" dirty="0">
                <a:solidFill>
                  <a:schemeClr val="tx1"/>
                </a:solidFill>
              </a:rPr>
              <a:t>Tanzânia</a:t>
            </a:r>
          </a:p>
        </p:txBody>
      </p:sp>
      <p:pic>
        <p:nvPicPr>
          <p:cNvPr id="1026" name="Picture 2" descr="World Class Blue Purple Fantasy Tanzanite Gemstone, 30.36 Cts. 19 Mm.,  Fantasy Cut Radial Round Brilliant - Etsy">
            <a:extLst>
              <a:ext uri="{FF2B5EF4-FFF2-40B4-BE49-F238E27FC236}">
                <a16:creationId xmlns:a16="http://schemas.microsoft.com/office/drawing/2014/main" id="{231D5BCF-F96D-5FD9-C907-29D27EA3A3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383" y="3068960"/>
            <a:ext cx="2094691" cy="2094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ue VIolet Antique Cushion Tanzanite Gemstone 13.54 Carats - Tanzanite  Jewelry Designs">
            <a:extLst>
              <a:ext uri="{FF2B5EF4-FFF2-40B4-BE49-F238E27FC236}">
                <a16:creationId xmlns:a16="http://schemas.microsoft.com/office/drawing/2014/main" id="{AFCBAB95-8953-2AC0-B231-2A92B0C130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2080026"/>
            <a:ext cx="2668089" cy="26680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17027A12-E89C-398D-8F89-632DA702F7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12015" y="809105"/>
            <a:ext cx="2219325" cy="2219325"/>
          </a:xfrm>
          <a:prstGeom prst="rect">
            <a:avLst/>
          </a:prstGeom>
        </p:spPr>
      </p:pic>
      <p:pic>
        <p:nvPicPr>
          <p:cNvPr id="10" name="Imagem 9">
            <a:extLst>
              <a:ext uri="{FF2B5EF4-FFF2-40B4-BE49-F238E27FC236}">
                <a16:creationId xmlns:a16="http://schemas.microsoft.com/office/drawing/2014/main" id="{C0F6573B-F122-9D44-39CF-B9E398AE136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7583" y="4714781"/>
            <a:ext cx="3609975" cy="2028825"/>
          </a:xfrm>
          <a:prstGeom prst="rect">
            <a:avLst/>
          </a:prstGeom>
        </p:spPr>
      </p:pic>
    </p:spTree>
    <p:extLst>
      <p:ext uri="{BB962C8B-B14F-4D97-AF65-F5344CB8AC3E}">
        <p14:creationId xmlns:p14="http://schemas.microsoft.com/office/powerpoint/2010/main" val="178733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3624E8AA-9F4A-CF66-C004-7EDF9F1275B5}"/>
              </a:ext>
            </a:extLst>
          </p:cNvPr>
          <p:cNvSpPr txBox="1">
            <a:spLocks noChangeArrowheads="1"/>
          </p:cNvSpPr>
          <p:nvPr/>
        </p:nvSpPr>
        <p:spPr bwMode="auto">
          <a:xfrm>
            <a:off x="179512" y="784014"/>
            <a:ext cx="2903052" cy="59708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Chimpanzé</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O chimpanzé é muito comum na África. Pode chegar a 1 metro e pesar até 100 kg;</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Na natureza, os chimpanzés vivem em grupos que podem variar de 5 até mais de 100 indivíduos;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Possuem inteligência acima da média dos outros animais. Também são muito sociáveis;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principal alimento deles são as frutas, mas gostam também de folhas, flores, sementes e insetos;</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Dormem no período noturno, em ninhos que constroem com galhos e folhas no alto dos troncos das árvores</a:t>
            </a:r>
            <a:r>
              <a:rPr lang="pt-BR" sz="1400" b="1" dirty="0"/>
              <a:t>.</a:t>
            </a:r>
            <a:r>
              <a:rPr lang="pt-BR" sz="1400" b="1" dirty="0">
                <a:latin typeface="Comic Sans MS" panose="030F0702030302020204" pitchFamily="66" charset="0"/>
              </a:rPr>
              <a:t> </a:t>
            </a:r>
            <a:endParaRPr lang="pt-BR" sz="1600" b="1" i="1" dirty="0">
              <a:latin typeface="Comic Sans MS" panose="030F0702030302020204" pitchFamily="66" charset="0"/>
            </a:endParaRPr>
          </a:p>
        </p:txBody>
      </p:sp>
      <p:pic>
        <p:nvPicPr>
          <p:cNvPr id="5" name="Picture 4" descr="http://cdn.globorural.globo.com/planetabicho/files/2011/05/chimpanze.jpg">
            <a:extLst>
              <a:ext uri="{FF2B5EF4-FFF2-40B4-BE49-F238E27FC236}">
                <a16:creationId xmlns:a16="http://schemas.microsoft.com/office/drawing/2014/main" id="{3DBA4930-2210-8B46-37A4-2F29F0E31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896" y="1196752"/>
            <a:ext cx="3677592" cy="245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Macacos fazem comilança no Zoológico do Rio (Foto: Divulgação)">
            <a:extLst>
              <a:ext uri="{FF2B5EF4-FFF2-40B4-BE49-F238E27FC236}">
                <a16:creationId xmlns:a16="http://schemas.microsoft.com/office/drawing/2014/main" id="{7FF57E5C-F3C6-8AFF-EBCC-07E341578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196" y="3947409"/>
            <a:ext cx="3743292" cy="2807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http://mundoeducacao.bol.uol.com.br/upload/conteudo_legenda/bc65e10dd515006530ab62b81ae39fae.jpg">
            <a:extLst>
              <a:ext uri="{FF2B5EF4-FFF2-40B4-BE49-F238E27FC236}">
                <a16:creationId xmlns:a16="http://schemas.microsoft.com/office/drawing/2014/main" id="{A9597338-C710-235D-DFC7-CC6F9546C2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597" y="799905"/>
            <a:ext cx="2312531" cy="304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3077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S06 – Missões – 09 de maio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Garota corajosa da ilha</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Jesse</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Tanzânia</a:t>
            </a:r>
          </a:p>
        </p:txBody>
      </p:sp>
      <p:pic>
        <p:nvPicPr>
          <p:cNvPr id="5" name="Espaço Reservado para Imagem 4">
            <a:extLst>
              <a:ext uri="{FF2B5EF4-FFF2-40B4-BE49-F238E27FC236}">
                <a16:creationId xmlns:a16="http://schemas.microsoft.com/office/drawing/2014/main" id="{ED1532B0-71AE-1676-A04C-AC5329DA601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88" b="1188"/>
          <a:stretch>
            <a:fillRect/>
          </a:stretch>
        </p:blipFill>
        <p:spPr>
          <a:prstGeom prst="rect">
            <a:avLst/>
          </a:prstGeom>
          <a:ln w="12700">
            <a:solidFill>
              <a:prstClr val="black"/>
            </a:solidFill>
          </a:ln>
        </p:spPr>
      </p:pic>
      <p:pic>
        <p:nvPicPr>
          <p:cNvPr id="3" name="Espaço Reservado para Imagem 2">
            <a:extLst>
              <a:ext uri="{FF2B5EF4-FFF2-40B4-BE49-F238E27FC236}">
                <a16:creationId xmlns:a16="http://schemas.microsoft.com/office/drawing/2014/main" id="{D076D9F2-AB94-E13F-B7A1-A7A2C9074FC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02" b="802"/>
          <a:stretch>
            <a:fillRect/>
          </a:stretch>
        </p:blipFill>
        <p:spPr>
          <a:prstGeom prst="rect">
            <a:avLst/>
          </a:prstGeom>
          <a:ln w="6350">
            <a:solidFill>
              <a:prstClr val="black"/>
            </a:solidFill>
          </a:ln>
        </p:spPr>
      </p:pic>
    </p:spTree>
    <p:extLst>
      <p:ext uri="{BB962C8B-B14F-4D97-AF65-F5344CB8AC3E}">
        <p14:creationId xmlns:p14="http://schemas.microsoft.com/office/powerpoint/2010/main" val="336331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7D79218-5989-8AE8-E927-E6AF1479F240}"/>
              </a:ext>
            </a:extLst>
          </p:cNvPr>
          <p:cNvSpPr>
            <a:spLocks noGrp="1"/>
          </p:cNvSpPr>
          <p:nvPr>
            <p:ph type="body" sz="quarter" idx="10"/>
          </p:nvPr>
        </p:nvSpPr>
        <p:spPr>
          <a:xfrm>
            <a:off x="71996" y="679578"/>
            <a:ext cx="2959200" cy="5341710"/>
          </a:xfrm>
        </p:spPr>
        <p:txBody>
          <a:bodyPr/>
          <a:lstStyle/>
          <a:p>
            <a:r>
              <a:rPr lang="pt-BR" dirty="0">
                <a:solidFill>
                  <a:srgbClr val="1F1F1F"/>
                </a:solidFill>
                <a:latin typeface="inherit"/>
              </a:rPr>
              <a:t>Na Etiópia, muitas pessoas são cristãs (principalmente cristãs ortodoxas), mas muito poucas são adventistas do sétimo dia. </a:t>
            </a:r>
          </a:p>
          <a:p>
            <a:r>
              <a:rPr lang="pt-BR" dirty="0">
                <a:solidFill>
                  <a:srgbClr val="1F1F1F"/>
                </a:solidFill>
                <a:latin typeface="inherit"/>
              </a:rPr>
              <a:t>O povo etíope tem muito orgulho de suas fortes tradições e é difícil despertar o interesse das pessoas em aprender as verdades bíblicas por si mesmas. </a:t>
            </a:r>
          </a:p>
          <a:p>
            <a:r>
              <a:rPr lang="pt-BR" dirty="0">
                <a:solidFill>
                  <a:srgbClr val="1F1F1F"/>
                </a:solidFill>
                <a:latin typeface="inherit"/>
              </a:rPr>
              <a:t>Os adventistas na Etiópia estão ajudando outros a aprender as verdades bíblicas ensinando-lhes sobre saúde. Eles realizam oficinas e mostram e contam a outros como Deus quer que tenhamos corpos, mentes e corações saudáveis.</a:t>
            </a:r>
          </a:p>
          <a:p>
            <a:endParaRPr lang="pt-BR" dirty="0"/>
          </a:p>
        </p:txBody>
      </p:sp>
      <p:pic>
        <p:nvPicPr>
          <p:cNvPr id="6146" name="Picture 2" descr="null">
            <a:extLst>
              <a:ext uri="{FF2B5EF4-FFF2-40B4-BE49-F238E27FC236}">
                <a16:creationId xmlns:a16="http://schemas.microsoft.com/office/drawing/2014/main" id="{42205EBF-FC2A-F868-BBB8-FB72621B5E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836712"/>
            <a:ext cx="2463738" cy="328498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107E9D5A-5AEA-C648-2B5A-212A9E126587}"/>
              </a:ext>
            </a:extLst>
          </p:cNvPr>
          <p:cNvSpPr txBox="1"/>
          <p:nvPr/>
        </p:nvSpPr>
        <p:spPr>
          <a:xfrm>
            <a:off x="3131840" y="3742040"/>
            <a:ext cx="2463738" cy="369332"/>
          </a:xfrm>
          <a:prstGeom prst="rect">
            <a:avLst/>
          </a:prstGeom>
          <a:solidFill>
            <a:schemeClr val="bg1">
              <a:alpha val="50000"/>
            </a:schemeClr>
          </a:solidFill>
        </p:spPr>
        <p:txBody>
          <a:bodyPr wrap="square">
            <a:spAutoFit/>
          </a:bodyPr>
          <a:lstStyle/>
          <a:p>
            <a:pPr algn="ctr"/>
            <a:r>
              <a:rPr lang="pt-BR" b="1" dirty="0">
                <a:solidFill>
                  <a:srgbClr val="1F1F1F"/>
                </a:solidFill>
                <a:latin typeface="inherit"/>
              </a:rPr>
              <a:t>Batismo na Etiópia</a:t>
            </a:r>
            <a:endParaRPr lang="pt-BR" b="1" dirty="0"/>
          </a:p>
        </p:txBody>
      </p:sp>
      <p:pic>
        <p:nvPicPr>
          <p:cNvPr id="6148" name="Picture 4" descr="ETHIOPIA ADVENTIST COLLEGE PATHFINDRS &amp; NEGELLE PATHFINDERS OUTREACH AT  NEGLLE TOWN">
            <a:extLst>
              <a:ext uri="{FF2B5EF4-FFF2-40B4-BE49-F238E27FC236}">
                <a16:creationId xmlns:a16="http://schemas.microsoft.com/office/drawing/2014/main" id="{328F5C94-188E-E20C-7F6B-02EFA1EBAA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4509120"/>
            <a:ext cx="3923928" cy="220721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0066D47A-58F8-D7C0-6B4A-BB7F312BB971}"/>
              </a:ext>
            </a:extLst>
          </p:cNvPr>
          <p:cNvSpPr txBox="1"/>
          <p:nvPr/>
        </p:nvSpPr>
        <p:spPr>
          <a:xfrm>
            <a:off x="5076056" y="4509120"/>
            <a:ext cx="3923928" cy="369332"/>
          </a:xfrm>
          <a:prstGeom prst="rect">
            <a:avLst/>
          </a:prstGeom>
          <a:solidFill>
            <a:schemeClr val="bg1">
              <a:alpha val="50000"/>
            </a:schemeClr>
          </a:solidFill>
        </p:spPr>
        <p:txBody>
          <a:bodyPr wrap="square">
            <a:spAutoFit/>
          </a:bodyPr>
          <a:lstStyle/>
          <a:p>
            <a:pPr algn="ctr"/>
            <a:r>
              <a:rPr lang="pt-BR" b="1" dirty="0">
                <a:solidFill>
                  <a:srgbClr val="1F1F1F"/>
                </a:solidFill>
                <a:latin typeface="inherit"/>
              </a:rPr>
              <a:t>Desbravadores na Etiópia</a:t>
            </a:r>
            <a:endParaRPr lang="pt-BR" b="1" dirty="0"/>
          </a:p>
        </p:txBody>
      </p:sp>
      <p:pic>
        <p:nvPicPr>
          <p:cNvPr id="6150" name="Picture 6" descr="ESDA | ADRA Japan">
            <a:extLst>
              <a:ext uri="{FF2B5EF4-FFF2-40B4-BE49-F238E27FC236}">
                <a16:creationId xmlns:a16="http://schemas.microsoft.com/office/drawing/2014/main" id="{2C774118-8AB6-7B1C-92F2-F3287349BE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390" y="1341276"/>
            <a:ext cx="2951052" cy="196788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4967D4BE-4840-8E0E-AAF7-DD228E4D6A9A}"/>
              </a:ext>
            </a:extLst>
          </p:cNvPr>
          <p:cNvSpPr txBox="1"/>
          <p:nvPr/>
        </p:nvSpPr>
        <p:spPr>
          <a:xfrm>
            <a:off x="6022390" y="2939824"/>
            <a:ext cx="2951052" cy="369332"/>
          </a:xfrm>
          <a:prstGeom prst="rect">
            <a:avLst/>
          </a:prstGeom>
          <a:solidFill>
            <a:schemeClr val="bg1">
              <a:alpha val="50000"/>
            </a:schemeClr>
          </a:solidFill>
        </p:spPr>
        <p:txBody>
          <a:bodyPr wrap="square">
            <a:spAutoFit/>
          </a:bodyPr>
          <a:lstStyle/>
          <a:p>
            <a:pPr algn="ctr"/>
            <a:r>
              <a:rPr lang="pt-BR" b="1" dirty="0">
                <a:solidFill>
                  <a:srgbClr val="1F1F1F"/>
                </a:solidFill>
                <a:latin typeface="inherit"/>
              </a:rPr>
              <a:t>Serviço da ADRA</a:t>
            </a:r>
            <a:endParaRPr lang="pt-BR" b="1" dirty="0"/>
          </a:p>
        </p:txBody>
      </p:sp>
    </p:spTree>
    <p:extLst>
      <p:ext uri="{BB962C8B-B14F-4D97-AF65-F5344CB8AC3E}">
        <p14:creationId xmlns:p14="http://schemas.microsoft.com/office/powerpoint/2010/main" val="139769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1AF30534-61C1-4429-7DAA-E7A8FAA07815}"/>
              </a:ext>
            </a:extLst>
          </p:cNvPr>
          <p:cNvSpPr>
            <a:spLocks noChangeArrowheads="1"/>
          </p:cNvSpPr>
          <p:nvPr/>
        </p:nvSpPr>
        <p:spPr bwMode="auto">
          <a:xfrm>
            <a:off x="102661" y="1916832"/>
            <a:ext cx="3334470" cy="645960"/>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t>Parque Nacional do </a:t>
            </a:r>
            <a:r>
              <a:rPr lang="pt-BR" sz="2000" b="1" i="1" dirty="0" err="1"/>
              <a:t>Serengueti</a:t>
            </a:r>
            <a:r>
              <a:rPr lang="pt-BR" sz="2000" b="1" i="1" dirty="0"/>
              <a:t> no norte da Tanzânia</a:t>
            </a:r>
          </a:p>
          <a:p>
            <a:pPr algn="ctr"/>
            <a:endParaRPr lang="pt-BR" b="1" dirty="0"/>
          </a:p>
        </p:txBody>
      </p:sp>
      <p:pic>
        <p:nvPicPr>
          <p:cNvPr id="10" name="Picture 2">
            <a:extLst>
              <a:ext uri="{FF2B5EF4-FFF2-40B4-BE49-F238E27FC236}">
                <a16:creationId xmlns:a16="http://schemas.microsoft.com/office/drawing/2014/main" id="{2CF55B37-61F6-899B-846D-0E9B474E5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842229"/>
            <a:ext cx="5553271" cy="299356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Resultado de imagem para serengueti">
            <a:extLst>
              <a:ext uri="{FF2B5EF4-FFF2-40B4-BE49-F238E27FC236}">
                <a16:creationId xmlns:a16="http://schemas.microsoft.com/office/drawing/2014/main" id="{84A121C4-F96D-4B22-332A-5C5DA1AE1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24" y="3919804"/>
            <a:ext cx="4614171" cy="273373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Resultado de imagem para serengueti">
            <a:extLst>
              <a:ext uri="{FF2B5EF4-FFF2-40B4-BE49-F238E27FC236}">
                <a16:creationId xmlns:a16="http://schemas.microsoft.com/office/drawing/2014/main" id="{5035E4D3-EEE5-16EB-6381-4CDE54F49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935" y="4240088"/>
            <a:ext cx="4258553" cy="256030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1ABC2DE9-9B0C-7182-80BA-148EC2CA4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2862952"/>
            <a:ext cx="1344096" cy="752694"/>
          </a:xfrm>
          <a:prstGeom prst="rect">
            <a:avLst/>
          </a:prstGeom>
        </p:spPr>
      </p:pic>
      <p:sp>
        <p:nvSpPr>
          <p:cNvPr id="14" name="Retângulo 13">
            <a:extLst>
              <a:ext uri="{FF2B5EF4-FFF2-40B4-BE49-F238E27FC236}">
                <a16:creationId xmlns:a16="http://schemas.microsoft.com/office/drawing/2014/main" id="{CB190719-2383-18DB-3E32-9F75BC97D3D7}"/>
              </a:ext>
            </a:extLst>
          </p:cNvPr>
          <p:cNvSpPr/>
          <p:nvPr/>
        </p:nvSpPr>
        <p:spPr>
          <a:xfrm>
            <a:off x="1955656" y="3292218"/>
            <a:ext cx="960160"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b="1" dirty="0">
                <a:solidFill>
                  <a:schemeClr val="tx1"/>
                </a:solidFill>
              </a:rPr>
              <a:t>Tanzânia</a:t>
            </a:r>
          </a:p>
        </p:txBody>
      </p:sp>
    </p:spTree>
    <p:extLst>
      <p:ext uri="{BB962C8B-B14F-4D97-AF65-F5344CB8AC3E}">
        <p14:creationId xmlns:p14="http://schemas.microsoft.com/office/powerpoint/2010/main" val="267064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5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E616D7D-EBE4-34A1-8BC4-1082E0F10CBF}"/>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572000" y="3471011"/>
            <a:ext cx="1692222" cy="1444885"/>
          </a:xfrm>
          <a:prstGeom prst="rect">
            <a:avLst/>
          </a:prstGeom>
        </p:spPr>
      </p:pic>
      <p:sp>
        <p:nvSpPr>
          <p:cNvPr id="2" name="CaixaDeTexto 18">
            <a:extLst>
              <a:ext uri="{FF2B5EF4-FFF2-40B4-BE49-F238E27FC236}">
                <a16:creationId xmlns:a16="http://schemas.microsoft.com/office/drawing/2014/main" id="{448AD5AD-37A9-36B5-6CE8-F055E970802F}"/>
              </a:ext>
            </a:extLst>
          </p:cNvPr>
          <p:cNvSpPr txBox="1">
            <a:spLocks noChangeArrowheads="1"/>
          </p:cNvSpPr>
          <p:nvPr/>
        </p:nvSpPr>
        <p:spPr bwMode="auto">
          <a:xfrm>
            <a:off x="262781" y="807963"/>
            <a:ext cx="2903052" cy="59708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Elefante </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Os elefantes são os maiores animais terrestres, pesando entre 4 a 6 toneladas e medindo em média quatro metros de altura. </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São animais herbívoros, alimentando-se de ervas, gramíneas, frutas e folhas de árvores;</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Usam a tromba para pegar o alimento, beber água, </a:t>
            </a:r>
            <a:r>
              <a:rPr lang="pt-BR" sz="1400" b="1" dirty="0" err="1">
                <a:latin typeface="Comic Sans MS" panose="030F0702030302020204" pitchFamily="66" charset="0"/>
              </a:rPr>
              <a:t>etc</a:t>
            </a:r>
            <a:r>
              <a:rPr lang="pt-BR" sz="1400" b="1" dirty="0">
                <a:latin typeface="Comic Sans MS" panose="030F0702030302020204" pitchFamily="66" charset="0"/>
              </a:rPr>
              <a:t>;</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As fêmeas vivem em manadas de 10 a 15 animais, lideradas por uma matriarca;</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elefante é considerado um dos cincos animais mais difíceis de serem caçados na África. </a:t>
            </a:r>
            <a:endParaRPr lang="pt-BR" sz="1400" b="1" i="1" dirty="0">
              <a:latin typeface="Comic Sans MS" panose="030F0702030302020204" pitchFamily="66" charset="0"/>
            </a:endParaRPr>
          </a:p>
        </p:txBody>
      </p:sp>
      <p:sp>
        <p:nvSpPr>
          <p:cNvPr id="3" name="CaixaDeTexto 9">
            <a:extLst>
              <a:ext uri="{FF2B5EF4-FFF2-40B4-BE49-F238E27FC236}">
                <a16:creationId xmlns:a16="http://schemas.microsoft.com/office/drawing/2014/main" id="{CEBE7D7F-96B4-ACB0-BB0A-C6EF1FEDAC02}"/>
              </a:ext>
            </a:extLst>
          </p:cNvPr>
          <p:cNvSpPr txBox="1">
            <a:spLocks noChangeArrowheads="1"/>
          </p:cNvSpPr>
          <p:nvPr/>
        </p:nvSpPr>
        <p:spPr bwMode="auto">
          <a:xfrm>
            <a:off x="6384703" y="2384427"/>
            <a:ext cx="2808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pt-BR" sz="1200" b="1" dirty="0">
                <a:latin typeface="Comic Sans MS" panose="030F0702030302020204" pitchFamily="66" charset="0"/>
              </a:rPr>
              <a:t>Um </a:t>
            </a:r>
            <a:r>
              <a:rPr lang="en-US" altLang="pt-BR" sz="1200" b="1" dirty="0" err="1">
                <a:latin typeface="Comic Sans MS" panose="030F0702030302020204" pitchFamily="66" charset="0"/>
              </a:rPr>
              <a:t>elefante</a:t>
            </a:r>
            <a:r>
              <a:rPr lang="en-US" altLang="pt-BR" sz="1200" b="1" dirty="0">
                <a:latin typeface="Comic Sans MS" panose="030F0702030302020204" pitchFamily="66" charset="0"/>
              </a:rPr>
              <a:t> </a:t>
            </a:r>
            <a:r>
              <a:rPr lang="en-US" altLang="pt-BR" sz="1200" b="1" dirty="0" err="1">
                <a:latin typeface="Comic Sans MS" panose="030F0702030302020204" pitchFamily="66" charset="0"/>
              </a:rPr>
              <a:t>coçando</a:t>
            </a:r>
            <a:r>
              <a:rPr lang="en-US" altLang="pt-BR" sz="1200" b="1" dirty="0">
                <a:latin typeface="Comic Sans MS" panose="030F0702030302020204" pitchFamily="66" charset="0"/>
              </a:rPr>
              <a:t> o </a:t>
            </a:r>
            <a:r>
              <a:rPr lang="en-US" altLang="pt-BR" sz="1200" b="1" dirty="0" err="1">
                <a:latin typeface="Comic Sans MS" panose="030F0702030302020204" pitchFamily="66" charset="0"/>
              </a:rPr>
              <a:t>olho</a:t>
            </a:r>
            <a:r>
              <a:rPr lang="en-US" altLang="pt-BR" sz="1200" b="1" dirty="0">
                <a:latin typeface="Comic Sans MS" panose="030F0702030302020204" pitchFamily="66" charset="0"/>
              </a:rPr>
              <a:t> </a:t>
            </a:r>
          </a:p>
          <a:p>
            <a:pPr algn="ctr"/>
            <a:r>
              <a:rPr lang="en-US" altLang="pt-BR" sz="1200" b="1" dirty="0">
                <a:latin typeface="Comic Sans MS" panose="030F0702030302020204" pitchFamily="66" charset="0"/>
              </a:rPr>
              <a:t>com </a:t>
            </a:r>
            <a:r>
              <a:rPr lang="en-US" altLang="pt-BR" sz="1200" b="1" dirty="0" err="1">
                <a:latin typeface="Comic Sans MS" panose="030F0702030302020204" pitchFamily="66" charset="0"/>
              </a:rPr>
              <a:t>sua</a:t>
            </a:r>
            <a:r>
              <a:rPr lang="en-US" altLang="pt-BR" sz="1200" b="1" dirty="0">
                <a:latin typeface="Comic Sans MS" panose="030F0702030302020204" pitchFamily="66" charset="0"/>
              </a:rPr>
              <a:t> </a:t>
            </a:r>
            <a:r>
              <a:rPr lang="en-US" altLang="pt-BR" sz="1200" b="1" dirty="0" err="1">
                <a:latin typeface="Comic Sans MS" panose="030F0702030302020204" pitchFamily="66" charset="0"/>
              </a:rPr>
              <a:t>tromba</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4" name="Picture 2" descr="https://upload.wikimedia.org/wikipedia/commons/3/37/African_Bush_Elephant.jpg">
            <a:extLst>
              <a:ext uri="{FF2B5EF4-FFF2-40B4-BE49-F238E27FC236}">
                <a16:creationId xmlns:a16="http://schemas.microsoft.com/office/drawing/2014/main" id="{956F46F0-E417-91B4-6F3F-9C34F06106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2711" y="818253"/>
            <a:ext cx="1692223" cy="2538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https://upload.wikimedia.org/wikipedia/commons/a/ae/Lightmatter_elephanttrunk.jpg">
            <a:extLst>
              <a:ext uri="{FF2B5EF4-FFF2-40B4-BE49-F238E27FC236}">
                <a16:creationId xmlns:a16="http://schemas.microsoft.com/office/drawing/2014/main" id="{47F98759-9A1A-54FA-F304-7AD1F97520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8779" y="807963"/>
            <a:ext cx="2272440" cy="151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https://upload.wikimedia.org/wikipedia/commons/6/65/Asian_elephant_eating02_-_melbourne_zoo.jpg">
            <a:extLst>
              <a:ext uri="{FF2B5EF4-FFF2-40B4-BE49-F238E27FC236}">
                <a16:creationId xmlns:a16="http://schemas.microsoft.com/office/drawing/2014/main" id="{FCE89C9C-33BB-2584-4F2D-D80D922390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2244" y="2899848"/>
            <a:ext cx="2252239" cy="1505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ângulo 6">
            <a:extLst>
              <a:ext uri="{FF2B5EF4-FFF2-40B4-BE49-F238E27FC236}">
                <a16:creationId xmlns:a16="http://schemas.microsoft.com/office/drawing/2014/main" id="{AB349A1B-2FE4-7B3C-8877-A838DAC531DC}"/>
              </a:ext>
            </a:extLst>
          </p:cNvPr>
          <p:cNvSpPr/>
          <p:nvPr/>
        </p:nvSpPr>
        <p:spPr>
          <a:xfrm>
            <a:off x="6449031" y="4544586"/>
            <a:ext cx="2432188" cy="461665"/>
          </a:xfrm>
          <a:prstGeom prst="rect">
            <a:avLst/>
          </a:prstGeom>
        </p:spPr>
        <p:txBody>
          <a:bodyPr wrap="square">
            <a:spAutoFit/>
          </a:bodyPr>
          <a:lstStyle/>
          <a:p>
            <a:r>
              <a:rPr lang="pt-BR" sz="1200" dirty="0">
                <a:latin typeface="Comic Sans MS" panose="030F0702030302020204" pitchFamily="66" charset="0"/>
              </a:rPr>
              <a:t>Elefante usando as patas para esmagar e comer uma melancia.</a:t>
            </a:r>
            <a:endParaRPr lang="en-US" sz="1200" dirty="0">
              <a:latin typeface="Comic Sans MS" panose="030F0702030302020204" pitchFamily="66" charset="0"/>
            </a:endParaRPr>
          </a:p>
        </p:txBody>
      </p:sp>
      <p:pic>
        <p:nvPicPr>
          <p:cNvPr id="8" name="Picture 8" descr="http://escolakids.uol.com.br/public/images/legenda/9f30571b4af7e68277b63ca1fb5ae357.jpg">
            <a:extLst>
              <a:ext uri="{FF2B5EF4-FFF2-40B4-BE49-F238E27FC236}">
                <a16:creationId xmlns:a16="http://schemas.microsoft.com/office/drawing/2014/main" id="{FA555577-5C36-1589-14C5-74627CA27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6151" y="5006251"/>
            <a:ext cx="2398576" cy="1599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0" descr="http://www.maiscuriosidade.com.br/wp-content/uploads/2015/03/manada.jpg">
            <a:extLst>
              <a:ext uri="{FF2B5EF4-FFF2-40B4-BE49-F238E27FC236}">
                <a16:creationId xmlns:a16="http://schemas.microsoft.com/office/drawing/2014/main" id="{0C60789D-15C9-EB5A-35B4-69027A63B7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5510" y="5088957"/>
            <a:ext cx="2465709" cy="1641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04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S07 – Missões – 16 de maio</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Família de Deus</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err="1"/>
              <a:t>Ebenezer</a:t>
            </a:r>
            <a:endParaRPr lang="pt-BR" dirty="0"/>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a:xfrm>
            <a:off x="4989049" y="6203691"/>
            <a:ext cx="3216608" cy="459601"/>
          </a:xfrm>
        </p:spPr>
        <p:txBody>
          <a:bodyPr/>
          <a:lstStyle/>
          <a:p>
            <a:r>
              <a:rPr lang="pt-BR" sz="2000" dirty="0"/>
              <a:t>República Democrática do Congo</a:t>
            </a:r>
          </a:p>
        </p:txBody>
      </p:sp>
      <p:pic>
        <p:nvPicPr>
          <p:cNvPr id="5" name="Espaço Reservado para Imagem 4">
            <a:extLst>
              <a:ext uri="{FF2B5EF4-FFF2-40B4-BE49-F238E27FC236}">
                <a16:creationId xmlns:a16="http://schemas.microsoft.com/office/drawing/2014/main" id="{196814B4-ED4E-9BA3-C70F-EB9AED8E6E3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88" b="1188"/>
          <a:stretch>
            <a:fillRect/>
          </a:stretch>
        </p:blipFill>
        <p:spPr>
          <a:prstGeom prst="rect">
            <a:avLst/>
          </a:prstGeom>
          <a:ln w="12700">
            <a:solidFill>
              <a:prstClr val="black"/>
            </a:solidFill>
          </a:ln>
        </p:spPr>
      </p:pic>
      <p:pic>
        <p:nvPicPr>
          <p:cNvPr id="3" name="Espaço Reservado para Imagem 2">
            <a:extLst>
              <a:ext uri="{FF2B5EF4-FFF2-40B4-BE49-F238E27FC236}">
                <a16:creationId xmlns:a16="http://schemas.microsoft.com/office/drawing/2014/main" id="{969A9F40-0099-85CB-FFE2-EE47EE4C713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3059113" y="5772150"/>
            <a:ext cx="1866900" cy="1028700"/>
          </a:xfrm>
          <a:prstGeom prst="rect">
            <a:avLst/>
          </a:prstGeom>
          <a:ln w="6350">
            <a:solidFill>
              <a:prstClr val="black"/>
            </a:solidFill>
          </a:ln>
        </p:spPr>
      </p:pic>
    </p:spTree>
    <p:extLst>
      <p:ext uri="{BB962C8B-B14F-4D97-AF65-F5344CB8AC3E}">
        <p14:creationId xmlns:p14="http://schemas.microsoft.com/office/powerpoint/2010/main" val="3296174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0B78EEE-EC3D-D36E-7675-7486A192F0CD}"/>
              </a:ext>
            </a:extLst>
          </p:cNvPr>
          <p:cNvSpPr>
            <a:spLocks noGrp="1"/>
          </p:cNvSpPr>
          <p:nvPr>
            <p:ph type="body" sz="quarter" idx="10"/>
          </p:nvPr>
        </p:nvSpPr>
        <p:spPr>
          <a:xfrm>
            <a:off x="71996" y="679578"/>
            <a:ext cx="2959200" cy="5629742"/>
          </a:xfrm>
        </p:spPr>
        <p:txBody>
          <a:bodyPr/>
          <a:lstStyle/>
          <a:p>
            <a:r>
              <a:rPr lang="pt-BR" dirty="0">
                <a:solidFill>
                  <a:srgbClr val="1F1F1F"/>
                </a:solidFill>
                <a:latin typeface="inherit"/>
              </a:rPr>
              <a:t>No Quênia e em muitos outros lugares da Divisão Centro-Leste Africana, algumas famílias gostam de fazer safáris em família como uma atividade especial. Em um safári, as famílias passeiam em carros ou vans com um guia que lhes conta tudo sobre os animais incríveis que estão vendo. As crianças podem se divertir observando zebras, girafas, elefantes, leões, guepardos e rinocerontes vagando livremente em seus habitats naturais. Há também belos lagos de água doce no Quênia, onde as crianças podem ver grandes bandos de diferentes pássaros, incluindo flamingos.</a:t>
            </a:r>
          </a:p>
          <a:p>
            <a:endParaRPr lang="pt-BR" dirty="0"/>
          </a:p>
        </p:txBody>
      </p:sp>
      <p:pic>
        <p:nvPicPr>
          <p:cNvPr id="7170" name="Picture 2" descr="A Kenya Safari Holiday: How To Plan The Perfect Trip For You">
            <a:extLst>
              <a:ext uri="{FF2B5EF4-FFF2-40B4-BE49-F238E27FC236}">
                <a16:creationId xmlns:a16="http://schemas.microsoft.com/office/drawing/2014/main" id="{D1419815-C4A8-F8A1-50DF-B7473C69A5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932296"/>
            <a:ext cx="2728523" cy="1819015"/>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D94B600-0946-4274-BBB6-5B6A1CFF7966}"/>
              </a:ext>
            </a:extLst>
          </p:cNvPr>
          <p:cNvSpPr txBox="1"/>
          <p:nvPr/>
        </p:nvSpPr>
        <p:spPr>
          <a:xfrm>
            <a:off x="3075884" y="2489701"/>
            <a:ext cx="1080120" cy="261610"/>
          </a:xfrm>
          <a:prstGeom prst="rect">
            <a:avLst/>
          </a:prstGeom>
          <a:noFill/>
        </p:spPr>
        <p:txBody>
          <a:bodyPr wrap="square">
            <a:spAutoFit/>
          </a:bodyPr>
          <a:lstStyle/>
          <a:p>
            <a:r>
              <a:rPr lang="pt-BR" sz="1050" b="0" i="0" dirty="0">
                <a:solidFill>
                  <a:schemeClr val="bg1"/>
                </a:solidFill>
                <a:effectLst/>
                <a:latin typeface="Arial" panose="020B0604020202020204" pitchFamily="34" charset="0"/>
              </a:rPr>
              <a:t> </a:t>
            </a:r>
            <a:r>
              <a:rPr lang="pt-BR" sz="1050" b="0" i="0" dirty="0" err="1">
                <a:solidFill>
                  <a:schemeClr val="bg1"/>
                </a:solidFill>
                <a:effectLst/>
                <a:latin typeface="Arial" panose="020B0604020202020204" pitchFamily="34" charset="0"/>
              </a:rPr>
              <a:t>Bella</a:t>
            </a:r>
            <a:r>
              <a:rPr lang="pt-BR" sz="1050" b="0" i="0" dirty="0">
                <a:solidFill>
                  <a:schemeClr val="bg1"/>
                </a:solidFill>
                <a:effectLst/>
                <a:latin typeface="Arial" panose="020B0604020202020204" pitchFamily="34" charset="0"/>
              </a:rPr>
              <a:t> Falk</a:t>
            </a:r>
            <a:endParaRPr lang="pt-BR" sz="1050" dirty="0">
              <a:solidFill>
                <a:schemeClr val="bg1"/>
              </a:solidFill>
            </a:endParaRPr>
          </a:p>
        </p:txBody>
      </p:sp>
      <p:pic>
        <p:nvPicPr>
          <p:cNvPr id="7172" name="Picture 4" descr="What to expect on a safari in Kenya? | Kenya Safaris Tours | Kenya">
            <a:extLst>
              <a:ext uri="{FF2B5EF4-FFF2-40B4-BE49-F238E27FC236}">
                <a16:creationId xmlns:a16="http://schemas.microsoft.com/office/drawing/2014/main" id="{11B42363-DFA4-4AF4-9192-8D76C408C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284" y="3789041"/>
            <a:ext cx="4841634" cy="290498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131999B0-A545-024E-9B26-0CBB9239F836}"/>
              </a:ext>
            </a:extLst>
          </p:cNvPr>
          <p:cNvSpPr txBox="1"/>
          <p:nvPr/>
        </p:nvSpPr>
        <p:spPr>
          <a:xfrm>
            <a:off x="5105083" y="3283597"/>
            <a:ext cx="2015446" cy="369332"/>
          </a:xfrm>
          <a:prstGeom prst="rect">
            <a:avLst/>
          </a:prstGeom>
          <a:noFill/>
        </p:spPr>
        <p:txBody>
          <a:bodyPr wrap="square">
            <a:spAutoFit/>
          </a:bodyPr>
          <a:lstStyle/>
          <a:p>
            <a:r>
              <a:rPr lang="pt-BR" b="1" dirty="0">
                <a:solidFill>
                  <a:srgbClr val="1F1F1F"/>
                </a:solidFill>
                <a:latin typeface="inherit"/>
              </a:rPr>
              <a:t>Safáris no Quênia</a:t>
            </a:r>
            <a:endParaRPr lang="pt-BR" b="1" dirty="0"/>
          </a:p>
        </p:txBody>
      </p:sp>
      <p:pic>
        <p:nvPicPr>
          <p:cNvPr id="5" name="Imagem 4">
            <a:extLst>
              <a:ext uri="{FF2B5EF4-FFF2-40B4-BE49-F238E27FC236}">
                <a16:creationId xmlns:a16="http://schemas.microsoft.com/office/drawing/2014/main" id="{C5766168-10CB-E2BE-1D2D-917406069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804" y="797543"/>
            <a:ext cx="3124200" cy="2343150"/>
          </a:xfrm>
          <a:prstGeom prst="rect">
            <a:avLst/>
          </a:prstGeom>
        </p:spPr>
      </p:pic>
    </p:spTree>
    <p:extLst>
      <p:ext uri="{BB962C8B-B14F-4D97-AF65-F5344CB8AC3E}">
        <p14:creationId xmlns:p14="http://schemas.microsoft.com/office/powerpoint/2010/main" val="1612626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7E0FA0-7B6A-7773-E509-7265BAC70A4A}"/>
              </a:ext>
            </a:extLst>
          </p:cNvPr>
          <p:cNvSpPr>
            <a:spLocks noChangeArrowheads="1"/>
          </p:cNvSpPr>
          <p:nvPr/>
        </p:nvSpPr>
        <p:spPr bwMode="auto">
          <a:xfrm>
            <a:off x="68882" y="694808"/>
            <a:ext cx="3422997" cy="3670296"/>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Congo</a:t>
            </a:r>
          </a:p>
          <a:p>
            <a:r>
              <a:rPr lang="pt-BR" b="1" dirty="0"/>
              <a:t>• A República Democrática do Congo têm 2.068 igrejas adventistas e 1.794 congregações para 610.048 membros. O país têm 81.549.000 de habitantes, um adventista para cada 134 pessoas.</a:t>
            </a:r>
          </a:p>
          <a:p>
            <a:r>
              <a:rPr lang="pt-BR" b="1" dirty="0"/>
              <a:t>• Os grandes macacos </a:t>
            </a:r>
            <a:r>
              <a:rPr lang="pt-BR" b="1" dirty="0" err="1"/>
              <a:t>Bonobos</a:t>
            </a:r>
            <a:r>
              <a:rPr lang="pt-BR" b="1" dirty="0"/>
              <a:t> e os Gorilas das terras baixas, são encontrados no Congo.</a:t>
            </a:r>
          </a:p>
          <a:p>
            <a:r>
              <a:rPr lang="pt-BR" b="1" dirty="0"/>
              <a:t>• Kinshasa é a segunda maior cidade do mundo onde se fala o </a:t>
            </a:r>
            <a:r>
              <a:rPr lang="pt-BR" b="1" dirty="0" err="1"/>
              <a:t>francés</a:t>
            </a:r>
            <a:r>
              <a:rPr lang="pt-BR" b="1" dirty="0"/>
              <a:t>. A maior é Paris.</a:t>
            </a:r>
          </a:p>
        </p:txBody>
      </p:sp>
      <p:pic>
        <p:nvPicPr>
          <p:cNvPr id="4" name="Picture 2">
            <a:extLst>
              <a:ext uri="{FF2B5EF4-FFF2-40B4-BE49-F238E27FC236}">
                <a16:creationId xmlns:a16="http://schemas.microsoft.com/office/drawing/2014/main" id="{A5B0EA4B-07E4-1F3D-6677-8C04A69991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87" y="4401084"/>
            <a:ext cx="3499423" cy="233294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99CD1A33-7CFC-84BE-AE9C-7C27146E7B4C}"/>
              </a:ext>
            </a:extLst>
          </p:cNvPr>
          <p:cNvSpPr/>
          <p:nvPr/>
        </p:nvSpPr>
        <p:spPr>
          <a:xfrm>
            <a:off x="119729" y="4458989"/>
            <a:ext cx="931665" cy="369332"/>
          </a:xfrm>
          <a:prstGeom prst="rect">
            <a:avLst/>
          </a:prstGeom>
          <a:solidFill>
            <a:schemeClr val="bg1"/>
          </a:solidFill>
        </p:spPr>
        <p:txBody>
          <a:bodyPr wrap="none">
            <a:spAutoFit/>
          </a:bodyPr>
          <a:lstStyle/>
          <a:p>
            <a:r>
              <a:rPr lang="es-ES" b="1" dirty="0"/>
              <a:t>Bonobo</a:t>
            </a:r>
            <a:endParaRPr lang="pt-BR" dirty="0"/>
          </a:p>
        </p:txBody>
      </p:sp>
      <p:pic>
        <p:nvPicPr>
          <p:cNvPr id="6" name="Picture 4">
            <a:extLst>
              <a:ext uri="{FF2B5EF4-FFF2-40B4-BE49-F238E27FC236}">
                <a16:creationId xmlns:a16="http://schemas.microsoft.com/office/drawing/2014/main" id="{215E74CE-490D-1B83-0D5E-AB8BBF666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673" y="3313095"/>
            <a:ext cx="4719445" cy="2661120"/>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33F81EAC-2944-BD43-CC41-3A3AAE6A3351}"/>
              </a:ext>
            </a:extLst>
          </p:cNvPr>
          <p:cNvSpPr/>
          <p:nvPr/>
        </p:nvSpPr>
        <p:spPr>
          <a:xfrm>
            <a:off x="4572000" y="3429000"/>
            <a:ext cx="763351" cy="369332"/>
          </a:xfrm>
          <a:prstGeom prst="rect">
            <a:avLst/>
          </a:prstGeom>
          <a:solidFill>
            <a:schemeClr val="bg1"/>
          </a:solidFill>
        </p:spPr>
        <p:txBody>
          <a:bodyPr wrap="none">
            <a:spAutoFit/>
          </a:bodyPr>
          <a:lstStyle/>
          <a:p>
            <a:r>
              <a:rPr lang="es-ES" b="1" dirty="0"/>
              <a:t>Gorila</a:t>
            </a:r>
            <a:endParaRPr lang="pt-BR" dirty="0"/>
          </a:p>
        </p:txBody>
      </p:sp>
      <p:pic>
        <p:nvPicPr>
          <p:cNvPr id="8" name="Picture 6">
            <a:extLst>
              <a:ext uri="{FF2B5EF4-FFF2-40B4-BE49-F238E27FC236}">
                <a16:creationId xmlns:a16="http://schemas.microsoft.com/office/drawing/2014/main" id="{840B3907-9871-4CFD-409A-EE2387C1CD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7384" y="868668"/>
            <a:ext cx="5580112" cy="235505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A8E0E2F7-4E8B-8CB9-0A3E-52EAC6190745}"/>
              </a:ext>
            </a:extLst>
          </p:cNvPr>
          <p:cNvSpPr/>
          <p:nvPr/>
        </p:nvSpPr>
        <p:spPr>
          <a:xfrm>
            <a:off x="7999647" y="2671613"/>
            <a:ext cx="1024639" cy="369332"/>
          </a:xfrm>
          <a:prstGeom prst="rect">
            <a:avLst/>
          </a:prstGeom>
          <a:solidFill>
            <a:schemeClr val="bg1"/>
          </a:solidFill>
        </p:spPr>
        <p:txBody>
          <a:bodyPr wrap="none">
            <a:spAutoFit/>
          </a:bodyPr>
          <a:lstStyle/>
          <a:p>
            <a:r>
              <a:rPr lang="es-ES" b="1" dirty="0"/>
              <a:t>Kinshasa</a:t>
            </a:r>
            <a:endParaRPr lang="pt-BR" dirty="0"/>
          </a:p>
        </p:txBody>
      </p:sp>
      <p:pic>
        <p:nvPicPr>
          <p:cNvPr id="11" name="Imagem 10">
            <a:extLst>
              <a:ext uri="{FF2B5EF4-FFF2-40B4-BE49-F238E27FC236}">
                <a16:creationId xmlns:a16="http://schemas.microsoft.com/office/drawing/2014/main" id="{CF8B80CA-B679-C04F-FC10-054040D5D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6091799"/>
            <a:ext cx="1143796" cy="630255"/>
          </a:xfrm>
          <a:prstGeom prst="rect">
            <a:avLst/>
          </a:prstGeom>
        </p:spPr>
      </p:pic>
      <p:sp>
        <p:nvSpPr>
          <p:cNvPr id="12" name="Retângulo 11">
            <a:extLst>
              <a:ext uri="{FF2B5EF4-FFF2-40B4-BE49-F238E27FC236}">
                <a16:creationId xmlns:a16="http://schemas.microsoft.com/office/drawing/2014/main" id="{781318FB-01DC-C4EE-3365-05F3A995F4B4}"/>
              </a:ext>
            </a:extLst>
          </p:cNvPr>
          <p:cNvSpPr/>
          <p:nvPr/>
        </p:nvSpPr>
        <p:spPr>
          <a:xfrm>
            <a:off x="4788024" y="6394628"/>
            <a:ext cx="2736304"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b="1" dirty="0">
                <a:solidFill>
                  <a:schemeClr val="tx1"/>
                </a:solidFill>
              </a:rPr>
              <a:t>República Democrática do Congo</a:t>
            </a:r>
          </a:p>
        </p:txBody>
      </p:sp>
    </p:spTree>
    <p:extLst>
      <p:ext uri="{BB962C8B-B14F-4D97-AF65-F5344CB8AC3E}">
        <p14:creationId xmlns:p14="http://schemas.microsoft.com/office/powerpoint/2010/main" val="8997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15BF505C-8ACA-BE1A-1A9B-0401D839F66A}"/>
              </a:ext>
            </a:extLst>
          </p:cNvPr>
          <p:cNvSpPr txBox="1">
            <a:spLocks noChangeArrowheads="1"/>
          </p:cNvSpPr>
          <p:nvPr/>
        </p:nvSpPr>
        <p:spPr bwMode="auto">
          <a:xfrm>
            <a:off x="243950" y="946462"/>
            <a:ext cx="2903052" cy="553997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Búfalo africano</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t>O búfalo africano  é um mamífero bovino nativo da África. </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É um animal selvagem, que atinge 1,7 metros de altura e 900 kg de peso;</a:t>
            </a:r>
          </a:p>
          <a:p>
            <a:pPr marL="285750" indent="-285750" algn="just">
              <a:buFont typeface="Arial" panose="020B0604020202020204" pitchFamily="34" charset="0"/>
              <a:buChar char="•"/>
            </a:pPr>
            <a:endParaRPr lang="pt-BR" sz="1400" b="1" dirty="0"/>
          </a:p>
          <a:p>
            <a:pPr marL="285750" indent="-285750" algn="just">
              <a:buFont typeface="Arial" panose="020B0604020202020204" pitchFamily="34" charset="0"/>
              <a:buChar char="•"/>
            </a:pPr>
            <a:r>
              <a:rPr lang="pt-BR" sz="1400" b="1" dirty="0"/>
              <a:t>Vivem em manadas de 50 a 500 indivíduos, algumas até mais;</a:t>
            </a:r>
            <a:endParaRPr lang="pt-BR" sz="1400" b="1" dirty="0">
              <a:latin typeface="Comic Sans MS" panose="030F0702030302020204" pitchFamily="66" charset="0"/>
            </a:endParaRP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t>Os inimigos naturais dos búfalos são os leões, os leopardos e as hienas, que têm de formar grupos para matar um búfalo adulto;</a:t>
            </a:r>
            <a:endParaRPr lang="pt-BR" sz="1400" b="1" dirty="0">
              <a:latin typeface="Comic Sans MS" panose="030F0702030302020204" pitchFamily="66" charset="0"/>
            </a:endParaRP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t>O búfalo é considerado um dos cincos animais mais difíceis de serem caçados na África</a:t>
            </a:r>
            <a:r>
              <a:rPr lang="pt-BR" sz="1400" b="1" dirty="0">
                <a:latin typeface="Comic Sans MS" panose="030F0702030302020204" pitchFamily="66" charset="0"/>
              </a:rPr>
              <a:t>. </a:t>
            </a:r>
            <a:endParaRPr lang="pt-BR" sz="1600" b="1" i="1" dirty="0">
              <a:latin typeface="Comic Sans MS" panose="030F0702030302020204" pitchFamily="66" charset="0"/>
            </a:endParaRPr>
          </a:p>
        </p:txBody>
      </p:sp>
      <p:sp>
        <p:nvSpPr>
          <p:cNvPr id="3" name="CaixaDeTexto 9">
            <a:extLst>
              <a:ext uri="{FF2B5EF4-FFF2-40B4-BE49-F238E27FC236}">
                <a16:creationId xmlns:a16="http://schemas.microsoft.com/office/drawing/2014/main" id="{B9F7CA08-FCE8-1A2E-796F-5BF25E24DC46}"/>
              </a:ext>
            </a:extLst>
          </p:cNvPr>
          <p:cNvSpPr txBox="1">
            <a:spLocks noChangeArrowheads="1"/>
          </p:cNvSpPr>
          <p:nvPr/>
        </p:nvSpPr>
        <p:spPr bwMode="auto">
          <a:xfrm>
            <a:off x="6425260" y="6486440"/>
            <a:ext cx="2107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pt-BR" sz="1200" b="1" dirty="0">
                <a:latin typeface="Comic Sans MS" panose="030F0702030302020204" pitchFamily="66" charset="0"/>
              </a:rPr>
              <a:t>Leoa atacando búfalo</a:t>
            </a:r>
            <a:r>
              <a:rPr lang="es-ES" sz="1200" b="1" dirty="0">
                <a:latin typeface="Comic Sans MS" panose="030F0702030302020204" pitchFamily="66" charset="0"/>
              </a:rPr>
              <a:t>.</a:t>
            </a:r>
            <a:endParaRPr lang="pt-BR" altLang="pt-BR" sz="1200" b="1" dirty="0">
              <a:latin typeface="Comic Sans MS" panose="030F0702030302020204" pitchFamily="66" charset="0"/>
            </a:endParaRPr>
          </a:p>
        </p:txBody>
      </p:sp>
      <p:pic>
        <p:nvPicPr>
          <p:cNvPr id="4" name="Picture 16" descr="https://www.achetudoeregiao.com.br/animais/gerais.gif/bufalo_africano2.jpg">
            <a:extLst>
              <a:ext uri="{FF2B5EF4-FFF2-40B4-BE49-F238E27FC236}">
                <a16:creationId xmlns:a16="http://schemas.microsoft.com/office/drawing/2014/main" id="{D42C6151-1478-3385-03E0-BA1497F4C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838" y="2268534"/>
            <a:ext cx="2464816" cy="2536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8" descr="http://www.achetudoeregiao.com.br/animais/gerais.gif/bufaloAfricano.jpg">
            <a:extLst>
              <a:ext uri="{FF2B5EF4-FFF2-40B4-BE49-F238E27FC236}">
                <a16:creationId xmlns:a16="http://schemas.microsoft.com/office/drawing/2014/main" id="{3DCD6CCF-D079-F68B-EDA4-FC322B763D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4152" y="946462"/>
            <a:ext cx="3264649" cy="2177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2" descr="Imagens de Animais - Búfalo Africano">
            <a:extLst>
              <a:ext uri="{FF2B5EF4-FFF2-40B4-BE49-F238E27FC236}">
                <a16:creationId xmlns:a16="http://schemas.microsoft.com/office/drawing/2014/main" id="{66508B5A-956A-DCD2-7B9E-2A0CF8457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925" y="4454766"/>
            <a:ext cx="3024336" cy="2177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696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E04BFD9C-35C8-4776-81F9-BADD6BE181FF}"/>
              </a:ext>
            </a:extLst>
          </p:cNvPr>
          <p:cNvSpPr>
            <a:spLocks noGrp="1"/>
          </p:cNvSpPr>
          <p:nvPr>
            <p:ph type="body" sz="quarter" idx="11"/>
          </p:nvPr>
        </p:nvSpPr>
        <p:spPr/>
        <p:txBody>
          <a:bodyPr/>
          <a:lstStyle/>
          <a:p>
            <a:r>
              <a:rPr lang="pt-BR" dirty="0"/>
              <a:t>S08 – Missões – 23 de maio</a:t>
            </a:r>
          </a:p>
        </p:txBody>
      </p:sp>
      <p:sp>
        <p:nvSpPr>
          <p:cNvPr id="20" name="Espaço Reservado para Texto 17">
            <a:extLst>
              <a:ext uri="{FF2B5EF4-FFF2-40B4-BE49-F238E27FC236}">
                <a16:creationId xmlns:a16="http://schemas.microsoft.com/office/drawing/2014/main" id="{0E5906B0-DBB5-414B-9A6F-B0D8EBF044D4}"/>
              </a:ext>
            </a:extLst>
          </p:cNvPr>
          <p:cNvSpPr>
            <a:spLocks noGrp="1"/>
          </p:cNvSpPr>
          <p:nvPr>
            <p:ph type="body" sz="quarter" idx="12"/>
          </p:nvPr>
        </p:nvSpPr>
        <p:spPr/>
        <p:txBody>
          <a:bodyPr/>
          <a:lstStyle/>
          <a:p>
            <a:r>
              <a:rPr lang="pt-BR" i="0" dirty="0"/>
              <a:t>Cirurgia que salva</a:t>
            </a:r>
            <a:endParaRPr lang="pt-BR" sz="4000" i="0" dirty="0"/>
          </a:p>
        </p:txBody>
      </p:sp>
      <p:sp>
        <p:nvSpPr>
          <p:cNvPr id="21" name="Espaço Reservado para Texto 21">
            <a:extLst>
              <a:ext uri="{FF2B5EF4-FFF2-40B4-BE49-F238E27FC236}">
                <a16:creationId xmlns:a16="http://schemas.microsoft.com/office/drawing/2014/main" id="{D49A67D3-5E25-484F-9583-4EE359E7075A}"/>
              </a:ext>
            </a:extLst>
          </p:cNvPr>
          <p:cNvSpPr>
            <a:spLocks noGrp="1"/>
          </p:cNvSpPr>
          <p:nvPr>
            <p:ph type="body" sz="quarter" idx="15"/>
          </p:nvPr>
        </p:nvSpPr>
        <p:spPr/>
        <p:txBody>
          <a:bodyPr/>
          <a:lstStyle/>
          <a:p>
            <a:r>
              <a:rPr lang="pt-BR" dirty="0"/>
              <a:t>Patrick</a:t>
            </a:r>
          </a:p>
        </p:txBody>
      </p:sp>
      <p:sp>
        <p:nvSpPr>
          <p:cNvPr id="6" name="Espaço Reservado para Texto 11">
            <a:extLst>
              <a:ext uri="{FF2B5EF4-FFF2-40B4-BE49-F238E27FC236}">
                <a16:creationId xmlns:a16="http://schemas.microsoft.com/office/drawing/2014/main" id="{B0F7E701-64F0-51D9-5A60-70CD0308FDA9}"/>
              </a:ext>
            </a:extLst>
          </p:cNvPr>
          <p:cNvSpPr>
            <a:spLocks noGrp="1"/>
          </p:cNvSpPr>
          <p:nvPr>
            <p:ph type="body" sz="quarter" idx="16"/>
          </p:nvPr>
        </p:nvSpPr>
        <p:spPr>
          <a:xfrm>
            <a:off x="4989049" y="6203691"/>
            <a:ext cx="3216608" cy="459601"/>
          </a:xfrm>
        </p:spPr>
        <p:txBody>
          <a:bodyPr/>
          <a:lstStyle/>
          <a:p>
            <a:r>
              <a:rPr lang="pt-BR" sz="2000" dirty="0"/>
              <a:t>República Democrática do Congo</a:t>
            </a:r>
          </a:p>
        </p:txBody>
      </p:sp>
      <p:pic>
        <p:nvPicPr>
          <p:cNvPr id="3" name="Espaço Reservado para Imagem 2">
            <a:extLst>
              <a:ext uri="{FF2B5EF4-FFF2-40B4-BE49-F238E27FC236}">
                <a16:creationId xmlns:a16="http://schemas.microsoft.com/office/drawing/2014/main" id="{7CA941F4-42BD-06A7-6C7E-E9F1DC943F6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3059113" y="5772150"/>
            <a:ext cx="1866900" cy="1028700"/>
          </a:xfrm>
          <a:prstGeom prst="rect">
            <a:avLst/>
          </a:prstGeom>
          <a:ln w="6350">
            <a:solidFill>
              <a:prstClr val="black"/>
            </a:solidFill>
          </a:ln>
        </p:spPr>
      </p:pic>
      <p:pic>
        <p:nvPicPr>
          <p:cNvPr id="12" name="Espaço Reservado para Imagem 11">
            <a:extLst>
              <a:ext uri="{FF2B5EF4-FFF2-40B4-BE49-F238E27FC236}">
                <a16:creationId xmlns:a16="http://schemas.microsoft.com/office/drawing/2014/main" id="{30C186F4-D731-6BBA-86F9-388F8BF6DA0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228" r="5228"/>
          <a:stretch>
            <a:fillRect/>
          </a:stretch>
        </p:blipFill>
        <p:spPr>
          <a:prstGeom prst="rect">
            <a:avLst/>
          </a:prstGeom>
          <a:ln w="12700">
            <a:solidFill>
              <a:prstClr val="black"/>
            </a:solidFill>
          </a:ln>
        </p:spPr>
      </p:pic>
    </p:spTree>
    <p:extLst>
      <p:ext uri="{BB962C8B-B14F-4D97-AF65-F5344CB8AC3E}">
        <p14:creationId xmlns:p14="http://schemas.microsoft.com/office/powerpoint/2010/main" val="3339053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4725776-A79D-1838-07C0-F0CCB9E95751}"/>
              </a:ext>
            </a:extLst>
          </p:cNvPr>
          <p:cNvSpPr>
            <a:spLocks noGrp="1"/>
          </p:cNvSpPr>
          <p:nvPr>
            <p:ph type="body" sz="quarter" idx="10"/>
          </p:nvPr>
        </p:nvSpPr>
        <p:spPr>
          <a:xfrm>
            <a:off x="71996" y="679578"/>
            <a:ext cx="2959200" cy="4549622"/>
          </a:xfrm>
        </p:spPr>
        <p:txBody>
          <a:bodyPr/>
          <a:lstStyle/>
          <a:p>
            <a:r>
              <a:rPr lang="pt-BR" dirty="0">
                <a:solidFill>
                  <a:srgbClr val="1F1F1F"/>
                </a:solidFill>
                <a:latin typeface="inherit"/>
              </a:rPr>
              <a:t>Pastores no Sudão do Sul têm dificuldade para chegar às suas igrejas porque alguns não têm carros, motocicletas ou bicicletas; outros não têm boas estradas para viajar. Também pode ser difícil pregar porque há conflitos entre tribos e grupos étnicos em algumas áreas, e muitas pessoas não tiveram o privilégio de ir à escola e aprender a ler. Pastores no Sudão do Sul fazem um trabalho maravilhoso visitando pessoas de casa em casa, e ajudando os necessitados.</a:t>
            </a:r>
          </a:p>
          <a:p>
            <a:endParaRPr lang="pt-BR" dirty="0"/>
          </a:p>
        </p:txBody>
      </p:sp>
      <p:pic>
        <p:nvPicPr>
          <p:cNvPr id="8194" name="Picture 2" descr="South Sudan needs roads for peace. Literally. | African Arguments">
            <a:extLst>
              <a:ext uri="{FF2B5EF4-FFF2-40B4-BE49-F238E27FC236}">
                <a16:creationId xmlns:a16="http://schemas.microsoft.com/office/drawing/2014/main" id="{190D7BCB-A305-1DD4-B308-278C64B578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840905"/>
            <a:ext cx="3168576" cy="21134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th Sudan Rated “Worst Roads” in Region – Sudan Relief Fund">
            <a:extLst>
              <a:ext uri="{FF2B5EF4-FFF2-40B4-BE49-F238E27FC236}">
                <a16:creationId xmlns:a16="http://schemas.microsoft.com/office/drawing/2014/main" id="{52723D74-AEF2-EFED-E4F1-9D7EB865F7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3" y="2492896"/>
            <a:ext cx="3537121" cy="198963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9FCE8C76-7347-7ED6-8041-162E0D74B3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1196" y="4365104"/>
            <a:ext cx="3601913" cy="240627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86350497-104F-9FC4-8AED-93F1F92F743C}"/>
              </a:ext>
            </a:extLst>
          </p:cNvPr>
          <p:cNvSpPr txBox="1"/>
          <p:nvPr/>
        </p:nvSpPr>
        <p:spPr>
          <a:xfrm>
            <a:off x="6334396" y="1999022"/>
            <a:ext cx="2630091" cy="369332"/>
          </a:xfrm>
          <a:prstGeom prst="rect">
            <a:avLst/>
          </a:prstGeom>
          <a:noFill/>
        </p:spPr>
        <p:txBody>
          <a:bodyPr wrap="square">
            <a:spAutoFit/>
          </a:bodyPr>
          <a:lstStyle/>
          <a:p>
            <a:r>
              <a:rPr lang="pt-BR" b="1" dirty="0">
                <a:solidFill>
                  <a:srgbClr val="1F1F1F"/>
                </a:solidFill>
                <a:latin typeface="inherit"/>
              </a:rPr>
              <a:t>Estradas no Sudão do Sul</a:t>
            </a:r>
            <a:endParaRPr lang="pt-BR" b="1" dirty="0"/>
          </a:p>
        </p:txBody>
      </p:sp>
      <p:sp>
        <p:nvSpPr>
          <p:cNvPr id="6" name="CaixaDeTexto 5">
            <a:extLst>
              <a:ext uri="{FF2B5EF4-FFF2-40B4-BE49-F238E27FC236}">
                <a16:creationId xmlns:a16="http://schemas.microsoft.com/office/drawing/2014/main" id="{756C01B4-56C4-147E-4CCD-A2C91A081CE0}"/>
              </a:ext>
            </a:extLst>
          </p:cNvPr>
          <p:cNvSpPr txBox="1"/>
          <p:nvPr/>
        </p:nvSpPr>
        <p:spPr>
          <a:xfrm>
            <a:off x="6627767" y="5893242"/>
            <a:ext cx="2043347" cy="923330"/>
          </a:xfrm>
          <a:prstGeom prst="rect">
            <a:avLst/>
          </a:prstGeom>
          <a:noFill/>
        </p:spPr>
        <p:txBody>
          <a:bodyPr wrap="square">
            <a:spAutoFit/>
          </a:bodyPr>
          <a:lstStyle/>
          <a:p>
            <a:r>
              <a:rPr lang="pt-BR" b="1" dirty="0">
                <a:solidFill>
                  <a:srgbClr val="1F1F1F"/>
                </a:solidFill>
                <a:latin typeface="inherit"/>
              </a:rPr>
              <a:t>Pregadores Adventistas no Sudão do Sul</a:t>
            </a:r>
            <a:endParaRPr lang="pt-BR" b="1" dirty="0"/>
          </a:p>
        </p:txBody>
      </p:sp>
    </p:spTree>
    <p:extLst>
      <p:ext uri="{BB962C8B-B14F-4D97-AF65-F5344CB8AC3E}">
        <p14:creationId xmlns:p14="http://schemas.microsoft.com/office/powerpoint/2010/main" val="1109280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86C91FC2-264E-B3AF-AB99-C5435F477926}"/>
              </a:ext>
            </a:extLst>
          </p:cNvPr>
          <p:cNvSpPr txBox="1">
            <a:spLocks noChangeArrowheads="1"/>
          </p:cNvSpPr>
          <p:nvPr/>
        </p:nvSpPr>
        <p:spPr bwMode="auto">
          <a:xfrm>
            <a:off x="107504" y="706944"/>
            <a:ext cx="4104456" cy="30469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pPr indent="-285750">
              <a:buFont typeface="Arial" panose="020B0604020202020204" pitchFamily="34" charset="0"/>
              <a:buChar char="•"/>
            </a:pPr>
            <a:r>
              <a:rPr lang="pt-BR" sz="1600" b="1" dirty="0"/>
              <a:t>Aproximadamente 2/3 da população do Burundi são cristãos, principalmente católicos romanos. Um terço segue crenças tradicionais africanas e cultuam espíritos.</a:t>
            </a:r>
          </a:p>
          <a:p>
            <a:pPr indent="-285750">
              <a:buFont typeface="Arial" panose="020B0604020202020204" pitchFamily="34" charset="0"/>
              <a:buChar char="•"/>
            </a:pPr>
            <a:r>
              <a:rPr lang="pt-BR" sz="1600" b="1" i="1" dirty="0"/>
              <a:t>Burundi tem 109.138 adventistas em uma população de 10,5 milhões de pessoas.</a:t>
            </a:r>
          </a:p>
          <a:p>
            <a:pPr indent="-285750">
              <a:buFont typeface="Arial" panose="020B0604020202020204" pitchFamily="34" charset="0"/>
              <a:buChar char="•"/>
            </a:pPr>
            <a:r>
              <a:rPr lang="pt-BR" sz="1600" b="1" i="1" dirty="0"/>
              <a:t>A maioria dos adventistas que vive em Burundi mora nas regiões rurais, vivendo da agricultura ou criando gado.</a:t>
            </a:r>
          </a:p>
        </p:txBody>
      </p:sp>
      <p:pic>
        <p:nvPicPr>
          <p:cNvPr id="4" name="Imagem 3">
            <a:extLst>
              <a:ext uri="{FF2B5EF4-FFF2-40B4-BE49-F238E27FC236}">
                <a16:creationId xmlns:a16="http://schemas.microsoft.com/office/drawing/2014/main" id="{651BF332-1A1B-A5E2-EE6E-5635FD85A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3" y="2780928"/>
            <a:ext cx="2521400" cy="3717032"/>
          </a:xfrm>
          <a:prstGeom prst="rect">
            <a:avLst/>
          </a:prstGeom>
        </p:spPr>
      </p:pic>
      <p:pic>
        <p:nvPicPr>
          <p:cNvPr id="6" name="Imagem 5">
            <a:extLst>
              <a:ext uri="{FF2B5EF4-FFF2-40B4-BE49-F238E27FC236}">
                <a16:creationId xmlns:a16="http://schemas.microsoft.com/office/drawing/2014/main" id="{F3B5B9EA-D36C-4AF9-4597-6D1E3442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62" y="4374396"/>
            <a:ext cx="4573724" cy="2408828"/>
          </a:xfrm>
          <a:prstGeom prst="rect">
            <a:avLst/>
          </a:prstGeom>
        </p:spPr>
      </p:pic>
      <p:sp>
        <p:nvSpPr>
          <p:cNvPr id="7" name="CaixaDeTexto 6">
            <a:extLst>
              <a:ext uri="{FF2B5EF4-FFF2-40B4-BE49-F238E27FC236}">
                <a16:creationId xmlns:a16="http://schemas.microsoft.com/office/drawing/2014/main" id="{EF733A27-9708-9C6E-7755-F0F1484F8491}"/>
              </a:ext>
            </a:extLst>
          </p:cNvPr>
          <p:cNvSpPr txBox="1"/>
          <p:nvPr/>
        </p:nvSpPr>
        <p:spPr>
          <a:xfrm>
            <a:off x="5461030" y="2299114"/>
            <a:ext cx="3575466" cy="369332"/>
          </a:xfrm>
          <a:prstGeom prst="rect">
            <a:avLst/>
          </a:prstGeom>
          <a:noFill/>
        </p:spPr>
        <p:txBody>
          <a:bodyPr wrap="none" rtlCol="0">
            <a:spAutoFit/>
          </a:bodyPr>
          <a:lstStyle/>
          <a:p>
            <a:r>
              <a:rPr lang="pt-BR" b="1" dirty="0"/>
              <a:t>Bananas sendo levadas ao mercado</a:t>
            </a:r>
          </a:p>
        </p:txBody>
      </p:sp>
      <p:sp>
        <p:nvSpPr>
          <p:cNvPr id="8" name="CaixaDeTexto 7">
            <a:extLst>
              <a:ext uri="{FF2B5EF4-FFF2-40B4-BE49-F238E27FC236}">
                <a16:creationId xmlns:a16="http://schemas.microsoft.com/office/drawing/2014/main" id="{3AF5D15E-A93F-461F-6EF1-18A3EF487491}"/>
              </a:ext>
            </a:extLst>
          </p:cNvPr>
          <p:cNvSpPr txBox="1"/>
          <p:nvPr/>
        </p:nvSpPr>
        <p:spPr>
          <a:xfrm>
            <a:off x="840362" y="4005064"/>
            <a:ext cx="4573724" cy="369332"/>
          </a:xfrm>
          <a:prstGeom prst="rect">
            <a:avLst/>
          </a:prstGeom>
          <a:noFill/>
        </p:spPr>
        <p:txBody>
          <a:bodyPr wrap="square" rtlCol="0">
            <a:spAutoFit/>
          </a:bodyPr>
          <a:lstStyle/>
          <a:p>
            <a:pPr algn="ctr"/>
            <a:r>
              <a:rPr lang="pt-BR" b="1" dirty="0"/>
              <a:t>Agricultura de subsistência em Burundi</a:t>
            </a:r>
          </a:p>
        </p:txBody>
      </p:sp>
      <p:sp>
        <p:nvSpPr>
          <p:cNvPr id="9" name="CaixaDeTexto 8">
            <a:extLst>
              <a:ext uri="{FF2B5EF4-FFF2-40B4-BE49-F238E27FC236}">
                <a16:creationId xmlns:a16="http://schemas.microsoft.com/office/drawing/2014/main" id="{DBD1554F-F3A3-3D61-1B5F-107E065818EE}"/>
              </a:ext>
            </a:extLst>
          </p:cNvPr>
          <p:cNvSpPr txBox="1"/>
          <p:nvPr/>
        </p:nvSpPr>
        <p:spPr>
          <a:xfrm>
            <a:off x="6228183" y="6453679"/>
            <a:ext cx="2523096" cy="369332"/>
          </a:xfrm>
          <a:prstGeom prst="rect">
            <a:avLst/>
          </a:prstGeom>
          <a:noFill/>
        </p:spPr>
        <p:txBody>
          <a:bodyPr wrap="square" rtlCol="0">
            <a:spAutoFit/>
          </a:bodyPr>
          <a:lstStyle/>
          <a:p>
            <a:pPr algn="ctr"/>
            <a:r>
              <a:rPr lang="pt-BR" b="1" dirty="0"/>
              <a:t>Criação de gado</a:t>
            </a:r>
          </a:p>
        </p:txBody>
      </p:sp>
      <p:pic>
        <p:nvPicPr>
          <p:cNvPr id="10" name="Imagem 9">
            <a:extLst>
              <a:ext uri="{FF2B5EF4-FFF2-40B4-BE49-F238E27FC236}">
                <a16:creationId xmlns:a16="http://schemas.microsoft.com/office/drawing/2014/main" id="{0C24AC1F-7F7B-8073-8B37-AE1EBD61B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3" y="2778160"/>
            <a:ext cx="1418417" cy="794314"/>
          </a:xfrm>
          <a:prstGeom prst="rect">
            <a:avLst/>
          </a:prstGeom>
        </p:spPr>
      </p:pic>
      <p:sp>
        <p:nvSpPr>
          <p:cNvPr id="11" name="Retângulo 10">
            <a:extLst>
              <a:ext uri="{FF2B5EF4-FFF2-40B4-BE49-F238E27FC236}">
                <a16:creationId xmlns:a16="http://schemas.microsoft.com/office/drawing/2014/main" id="{C7C2ABAD-C10C-1B2D-CC28-EC98CBD98159}"/>
              </a:ext>
            </a:extLst>
          </p:cNvPr>
          <p:cNvSpPr/>
          <p:nvPr/>
        </p:nvSpPr>
        <p:spPr>
          <a:xfrm>
            <a:off x="4858915" y="3577065"/>
            <a:ext cx="800045"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Burundi</a:t>
            </a:r>
          </a:p>
        </p:txBody>
      </p:sp>
      <p:pic>
        <p:nvPicPr>
          <p:cNvPr id="12" name="Imagem 11">
            <a:extLst>
              <a:ext uri="{FF2B5EF4-FFF2-40B4-BE49-F238E27FC236}">
                <a16:creationId xmlns:a16="http://schemas.microsoft.com/office/drawing/2014/main" id="{E0068157-D039-5EDD-A75E-0FBAC2F692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775" y="706944"/>
            <a:ext cx="2847975" cy="1609725"/>
          </a:xfrm>
          <a:prstGeom prst="rect">
            <a:avLst/>
          </a:prstGeom>
        </p:spPr>
      </p:pic>
    </p:spTree>
    <p:extLst>
      <p:ext uri="{BB962C8B-B14F-4D97-AF65-F5344CB8AC3E}">
        <p14:creationId xmlns:p14="http://schemas.microsoft.com/office/powerpoint/2010/main" val="1122908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55F37B7A-9E92-15E0-B32D-70064D7F1988}"/>
              </a:ext>
            </a:extLst>
          </p:cNvPr>
          <p:cNvSpPr txBox="1">
            <a:spLocks noChangeArrowheads="1"/>
          </p:cNvSpPr>
          <p:nvPr/>
        </p:nvSpPr>
        <p:spPr bwMode="auto">
          <a:xfrm>
            <a:off x="94159" y="707533"/>
            <a:ext cx="2903052" cy="6120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Hipopótamo </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É um mamífero herbívoro, e seu nome significa cavalo do rio;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Ainda que sejam animais volumosos e pesados, conseguem correr em terra;</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Para escapar do calor africano, passam o dia mergulhados em lagos ou rios e saem à noite para pastar;</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São excelentes nadadores, suas patas possuem 4 dedos e entre elas possuem membranas que facilitam o nado. Podem ficar até 5 minutos embaixo d’água;</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Os machos podem pesar até 3 toneladas. São agressivos e vivem em bandos. </a:t>
            </a:r>
            <a:endParaRPr lang="pt-BR" sz="1600" b="1" i="1" dirty="0">
              <a:latin typeface="Comic Sans MS" panose="030F0702030302020204" pitchFamily="66" charset="0"/>
            </a:endParaRPr>
          </a:p>
        </p:txBody>
      </p:sp>
      <p:pic>
        <p:nvPicPr>
          <p:cNvPr id="3" name="Imagem 2">
            <a:extLst>
              <a:ext uri="{FF2B5EF4-FFF2-40B4-BE49-F238E27FC236}">
                <a16:creationId xmlns:a16="http://schemas.microsoft.com/office/drawing/2014/main" id="{90F951DD-AAFD-12E9-7DF0-87CA2E791B33}"/>
              </a:ext>
            </a:extLst>
          </p:cNvPr>
          <p:cNvPicPr>
            <a:picLocks noChangeAspect="1"/>
          </p:cNvPicPr>
          <p:nvPr/>
        </p:nvPicPr>
        <p:blipFill>
          <a:blip r:embed="rId3"/>
          <a:stretch>
            <a:fillRect/>
          </a:stretch>
        </p:blipFill>
        <p:spPr>
          <a:xfrm>
            <a:off x="5652120" y="4229046"/>
            <a:ext cx="3324054" cy="2159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ixaDeTexto 9">
            <a:extLst>
              <a:ext uri="{FF2B5EF4-FFF2-40B4-BE49-F238E27FC236}">
                <a16:creationId xmlns:a16="http://schemas.microsoft.com/office/drawing/2014/main" id="{DC6A2E23-9334-A143-F56E-82D73E3D760F}"/>
              </a:ext>
            </a:extLst>
          </p:cNvPr>
          <p:cNvSpPr txBox="1">
            <a:spLocks noChangeArrowheads="1"/>
          </p:cNvSpPr>
          <p:nvPr/>
        </p:nvSpPr>
        <p:spPr bwMode="auto">
          <a:xfrm>
            <a:off x="3172091" y="6396335"/>
            <a:ext cx="3744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pt-BR" sz="1200" b="1" dirty="0">
                <a:latin typeface="Comic Sans MS" panose="030F0702030302020204" pitchFamily="66" charset="0"/>
              </a:rPr>
              <a:t>Hipopótamo correndo atrás de funcionário no </a:t>
            </a:r>
            <a:r>
              <a:rPr lang="es-ES" sz="1200" b="1" dirty="0">
                <a:latin typeface="Comic Sans MS" panose="030F0702030302020204" pitchFamily="66" charset="0"/>
              </a:rPr>
              <a:t>Parque Nacional de </a:t>
            </a:r>
            <a:r>
              <a:rPr lang="es-ES" sz="1200" b="1" dirty="0" err="1">
                <a:latin typeface="Comic Sans MS" panose="030F0702030302020204" pitchFamily="66" charset="0"/>
              </a:rPr>
              <a:t>Murchison</a:t>
            </a:r>
            <a:r>
              <a:rPr lang="es-ES" sz="1200" b="1" dirty="0">
                <a:latin typeface="Comic Sans MS" panose="030F0702030302020204" pitchFamily="66" charset="0"/>
              </a:rPr>
              <a:t> Falls </a:t>
            </a:r>
            <a:r>
              <a:rPr lang="es-ES" sz="1200" b="1" dirty="0" err="1">
                <a:latin typeface="Comic Sans MS" panose="030F0702030302020204" pitchFamily="66" charset="0"/>
              </a:rPr>
              <a:t>em</a:t>
            </a:r>
            <a:r>
              <a:rPr lang="es-ES" sz="1200" b="1" dirty="0">
                <a:latin typeface="Comic Sans MS" panose="030F0702030302020204" pitchFamily="66" charset="0"/>
              </a:rPr>
              <a:t> Uganda.</a:t>
            </a:r>
            <a:endParaRPr lang="pt-BR" altLang="pt-BR" sz="1200" b="1" dirty="0">
              <a:latin typeface="Comic Sans MS" panose="030F0702030302020204" pitchFamily="66" charset="0"/>
            </a:endParaRPr>
          </a:p>
        </p:txBody>
      </p:sp>
      <p:pic>
        <p:nvPicPr>
          <p:cNvPr id="5" name="Picture 4" descr="novios">
            <a:extLst>
              <a:ext uri="{FF2B5EF4-FFF2-40B4-BE49-F238E27FC236}">
                <a16:creationId xmlns:a16="http://schemas.microsoft.com/office/drawing/2014/main" id="{D6A4762B-D0F5-6D4D-72D1-E965BE1E0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432" y="753415"/>
            <a:ext cx="2591064" cy="1676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Filhote de hipopótamo vira atração em zoológico da Suíça">
            <a:extLst>
              <a:ext uri="{FF2B5EF4-FFF2-40B4-BE49-F238E27FC236}">
                <a16:creationId xmlns:a16="http://schemas.microsoft.com/office/drawing/2014/main" id="{39BA2A1E-80DF-7A4C-5DD6-1B8A9EDAA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601" y="2558795"/>
            <a:ext cx="2711091" cy="1478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8" descr="http://vignette2.wikia.nocookie.net/inciclopedia/images/5/5c/Hipopotamo.jpg/revision/latest?cb=20060706231052">
            <a:extLst>
              <a:ext uri="{FF2B5EF4-FFF2-40B4-BE49-F238E27FC236}">
                <a16:creationId xmlns:a16="http://schemas.microsoft.com/office/drawing/2014/main" id="{241F4B20-5072-701D-88EC-F906C4020C3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490"/>
          <a:stretch/>
        </p:blipFill>
        <p:spPr bwMode="auto">
          <a:xfrm>
            <a:off x="3732214" y="775239"/>
            <a:ext cx="2201268" cy="165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0" descr="3">
            <a:extLst>
              <a:ext uri="{FF2B5EF4-FFF2-40B4-BE49-F238E27FC236}">
                <a16:creationId xmlns:a16="http://schemas.microsoft.com/office/drawing/2014/main" id="{D9B24F43-A1E2-0E55-E3F6-0FFBC51B71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9726" y="2558794"/>
            <a:ext cx="2711090" cy="1699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aixaDeTexto 9">
            <a:extLst>
              <a:ext uri="{FF2B5EF4-FFF2-40B4-BE49-F238E27FC236}">
                <a16:creationId xmlns:a16="http://schemas.microsoft.com/office/drawing/2014/main" id="{97850905-636E-99EE-AB72-1E46F1781413}"/>
              </a:ext>
            </a:extLst>
          </p:cNvPr>
          <p:cNvSpPr txBox="1"/>
          <p:nvPr/>
        </p:nvSpPr>
        <p:spPr>
          <a:xfrm>
            <a:off x="2921453" y="5621096"/>
            <a:ext cx="1008112" cy="369332"/>
          </a:xfrm>
          <a:prstGeom prst="rect">
            <a:avLst/>
          </a:prstGeom>
          <a:noFill/>
        </p:spPr>
        <p:txBody>
          <a:bodyPr wrap="square">
            <a:spAutoFit/>
          </a:bodyPr>
          <a:lstStyle/>
          <a:p>
            <a:pPr algn="ctr"/>
            <a:r>
              <a:rPr lang="pt-BR" b="1" dirty="0"/>
              <a:t>Uganda</a:t>
            </a:r>
          </a:p>
        </p:txBody>
      </p:sp>
      <p:pic>
        <p:nvPicPr>
          <p:cNvPr id="13" name="Imagem 12">
            <a:extLst>
              <a:ext uri="{FF2B5EF4-FFF2-40B4-BE49-F238E27FC236}">
                <a16:creationId xmlns:a16="http://schemas.microsoft.com/office/drawing/2014/main" id="{43FA8104-7599-07BF-0615-FEC1993646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0752" y="5990428"/>
            <a:ext cx="649515" cy="369332"/>
          </a:xfrm>
          <a:prstGeom prst="rect">
            <a:avLst/>
          </a:prstGeom>
        </p:spPr>
      </p:pic>
      <p:pic>
        <p:nvPicPr>
          <p:cNvPr id="15" name="Imagem 14">
            <a:extLst>
              <a:ext uri="{FF2B5EF4-FFF2-40B4-BE49-F238E27FC236}">
                <a16:creationId xmlns:a16="http://schemas.microsoft.com/office/drawing/2014/main" id="{8C68160B-C6C0-1127-C918-1D1DF0C9CD97}"/>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94961" y="4373329"/>
            <a:ext cx="2060620" cy="1459149"/>
          </a:xfrm>
          <a:prstGeom prst="rect">
            <a:avLst/>
          </a:prstGeom>
        </p:spPr>
      </p:pic>
    </p:spTree>
    <p:extLst>
      <p:ext uri="{BB962C8B-B14F-4D97-AF65-F5344CB8AC3E}">
        <p14:creationId xmlns:p14="http://schemas.microsoft.com/office/powerpoint/2010/main" val="596154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60555060-62DB-4837-BE4F-E0C0AEF0C045}"/>
              </a:ext>
            </a:extLst>
          </p:cNvPr>
          <p:cNvSpPr>
            <a:spLocks noGrp="1"/>
          </p:cNvSpPr>
          <p:nvPr>
            <p:ph type="body" sz="quarter" idx="11"/>
          </p:nvPr>
        </p:nvSpPr>
        <p:spPr/>
        <p:txBody>
          <a:bodyPr/>
          <a:lstStyle/>
          <a:p>
            <a:r>
              <a:rPr lang="pt-BR" dirty="0"/>
              <a:t>S09 – Missões – 30 de maio</a:t>
            </a:r>
          </a:p>
        </p:txBody>
      </p:sp>
      <p:sp>
        <p:nvSpPr>
          <p:cNvPr id="20" name="Espaço Reservado para Texto 17">
            <a:extLst>
              <a:ext uri="{FF2B5EF4-FFF2-40B4-BE49-F238E27FC236}">
                <a16:creationId xmlns:a16="http://schemas.microsoft.com/office/drawing/2014/main" id="{B91185CC-1326-426C-BAEF-8A0BF58D5681}"/>
              </a:ext>
            </a:extLst>
          </p:cNvPr>
          <p:cNvSpPr>
            <a:spLocks noGrp="1"/>
          </p:cNvSpPr>
          <p:nvPr>
            <p:ph type="body" sz="quarter" idx="12"/>
          </p:nvPr>
        </p:nvSpPr>
        <p:spPr/>
        <p:txBody>
          <a:bodyPr/>
          <a:lstStyle/>
          <a:p>
            <a:r>
              <a:rPr lang="pt-BR" i="0" dirty="0"/>
              <a:t>Pedido especial </a:t>
            </a:r>
            <a:endParaRPr lang="pt-BR" sz="4000" i="0" dirty="0"/>
          </a:p>
        </p:txBody>
      </p:sp>
      <p:pic>
        <p:nvPicPr>
          <p:cNvPr id="3" name="Espaço Reservado para Imagem 2">
            <a:extLst>
              <a:ext uri="{FF2B5EF4-FFF2-40B4-BE49-F238E27FC236}">
                <a16:creationId xmlns:a16="http://schemas.microsoft.com/office/drawing/2014/main" id="{F2AF9A7E-26A9-6382-E6E8-5D6CC007171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ln w="6350">
            <a:solidFill>
              <a:prstClr val="black"/>
            </a:solidFill>
          </a:ln>
        </p:spPr>
      </p:pic>
      <p:sp>
        <p:nvSpPr>
          <p:cNvPr id="24" name="Espaço Reservado para Texto 21">
            <a:extLst>
              <a:ext uri="{FF2B5EF4-FFF2-40B4-BE49-F238E27FC236}">
                <a16:creationId xmlns:a16="http://schemas.microsoft.com/office/drawing/2014/main" id="{8A099926-1752-46DD-848B-D8C168BF9DBC}"/>
              </a:ext>
            </a:extLst>
          </p:cNvPr>
          <p:cNvSpPr>
            <a:spLocks noGrp="1"/>
          </p:cNvSpPr>
          <p:nvPr>
            <p:ph type="body" sz="quarter" idx="15"/>
          </p:nvPr>
        </p:nvSpPr>
        <p:spPr/>
        <p:txBody>
          <a:bodyPr/>
          <a:lstStyle/>
          <a:p>
            <a:r>
              <a:rPr lang="pt-BR" dirty="0"/>
              <a:t>Randy</a:t>
            </a:r>
          </a:p>
        </p:txBody>
      </p:sp>
      <p:sp>
        <p:nvSpPr>
          <p:cNvPr id="10" name="Espaço Reservado para Texto 9">
            <a:extLst>
              <a:ext uri="{FF2B5EF4-FFF2-40B4-BE49-F238E27FC236}">
                <a16:creationId xmlns:a16="http://schemas.microsoft.com/office/drawing/2014/main" id="{1AE45B64-D591-D239-D1C2-3EDC101B26BB}"/>
              </a:ext>
            </a:extLst>
          </p:cNvPr>
          <p:cNvSpPr>
            <a:spLocks noGrp="1"/>
          </p:cNvSpPr>
          <p:nvPr>
            <p:ph type="body" sz="quarter" idx="16"/>
          </p:nvPr>
        </p:nvSpPr>
        <p:spPr/>
        <p:txBody>
          <a:bodyPr/>
          <a:lstStyle/>
          <a:p>
            <a:r>
              <a:rPr lang="pt-BR" dirty="0"/>
              <a:t>Quênia</a:t>
            </a:r>
          </a:p>
        </p:txBody>
      </p:sp>
      <p:pic>
        <p:nvPicPr>
          <p:cNvPr id="15" name="Espaço Reservado para Imagem 14">
            <a:extLst>
              <a:ext uri="{FF2B5EF4-FFF2-40B4-BE49-F238E27FC236}">
                <a16:creationId xmlns:a16="http://schemas.microsoft.com/office/drawing/2014/main" id="{493BFFD1-8E5B-B92C-6B1E-9CA48C7B9218}"/>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806" r="5806"/>
          <a:stretch>
            <a:fillRect/>
          </a:stretch>
        </p:blipFill>
        <p:spPr>
          <a:prstGeom prst="rect">
            <a:avLst/>
          </a:prstGeom>
          <a:ln w="12700">
            <a:solidFill>
              <a:prstClr val="black"/>
            </a:solidFill>
          </a:ln>
        </p:spPr>
      </p:pic>
    </p:spTree>
    <p:extLst>
      <p:ext uri="{BB962C8B-B14F-4D97-AF65-F5344CB8AC3E}">
        <p14:creationId xmlns:p14="http://schemas.microsoft.com/office/powerpoint/2010/main" val="3073987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AB8A5181-4813-4F79-A806-5F691CE53986}"/>
              </a:ext>
            </a:extLst>
          </p:cNvPr>
          <p:cNvSpPr txBox="1"/>
          <p:nvPr/>
        </p:nvSpPr>
        <p:spPr>
          <a:xfrm>
            <a:off x="209104" y="806394"/>
            <a:ext cx="4074866" cy="3139321"/>
          </a:xfrm>
          <a:prstGeom prst="rect">
            <a:avLst/>
          </a:prstGeom>
          <a:noFill/>
        </p:spPr>
        <p:txBody>
          <a:bodyPr wrap="square">
            <a:spAutoFit/>
          </a:bodyPr>
          <a:lstStyle/>
          <a:p>
            <a:r>
              <a:rPr lang="pt-BR" b="1" dirty="0">
                <a:latin typeface="inherit"/>
              </a:rPr>
              <a:t>Neste trimestre, destacamos a </a:t>
            </a:r>
            <a:r>
              <a:rPr lang="pt-BR" b="1" dirty="0">
                <a:solidFill>
                  <a:srgbClr val="FF0000"/>
                </a:solidFill>
                <a:latin typeface="inherit"/>
              </a:rPr>
              <a:t>Divisão Centro-Leste </a:t>
            </a:r>
            <a:r>
              <a:rPr lang="pt-BR" b="1" dirty="0" err="1">
                <a:solidFill>
                  <a:srgbClr val="FF0000"/>
                </a:solidFill>
                <a:latin typeface="inherit"/>
              </a:rPr>
              <a:t>Áfricana</a:t>
            </a:r>
            <a:r>
              <a:rPr lang="pt-BR" b="1" dirty="0">
                <a:latin typeface="inherit"/>
              </a:rPr>
              <a:t>, cujo território inclui 12 países: Burundi, República Democrática do Congo, Djibuti, Eritreia, Etiópia, Quênia, Ruanda, Somália, Sudão do Sul, Sudão, Tanzânia e Uganda. </a:t>
            </a:r>
          </a:p>
          <a:p>
            <a:r>
              <a:rPr lang="pt-BR" b="1" dirty="0">
                <a:latin typeface="inherit"/>
              </a:rPr>
              <a:t>Nesta região de 524 milhões de pessoas, a Igreja Adventista do Sétimo Dia tem 5,5 milhões de membros, ou cerca de</a:t>
            </a:r>
          </a:p>
          <a:p>
            <a:r>
              <a:rPr lang="pt-BR" b="1" dirty="0">
                <a:latin typeface="inherit"/>
              </a:rPr>
              <a:t>um adventista para cada 95 pessoas.</a:t>
            </a: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pt-PT" altLang="pt-BR" sz="1800" b="1" i="0" u="none" strike="noStrike" cap="none" normalizeH="0" baseline="0" dirty="0">
              <a:ln>
                <a:noFill/>
              </a:ln>
              <a:solidFill>
                <a:srgbClr val="1F1F1F"/>
              </a:solidFill>
              <a:effectLst/>
              <a:latin typeface="inherit"/>
            </a:endParaRPr>
          </a:p>
        </p:txBody>
      </p:sp>
      <p:sp>
        <p:nvSpPr>
          <p:cNvPr id="8" name="CaixaDeTexto 7">
            <a:extLst>
              <a:ext uri="{FF2B5EF4-FFF2-40B4-BE49-F238E27FC236}">
                <a16:creationId xmlns:a16="http://schemas.microsoft.com/office/drawing/2014/main" id="{9EB83226-2B5E-4A08-8C40-92B505ACD593}"/>
              </a:ext>
            </a:extLst>
          </p:cNvPr>
          <p:cNvSpPr txBox="1"/>
          <p:nvPr/>
        </p:nvSpPr>
        <p:spPr>
          <a:xfrm>
            <a:off x="209104" y="3951054"/>
            <a:ext cx="8827392" cy="258532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800" b="0" i="0" u="none" strike="noStrike" cap="none" normalizeH="0" baseline="0" dirty="0">
                <a:ln>
                  <a:noFill/>
                </a:ln>
                <a:solidFill>
                  <a:srgbClr val="1F1F1F"/>
                </a:solidFill>
                <a:effectLst/>
                <a:latin typeface="inherit"/>
              </a:rPr>
              <a:t>A </a:t>
            </a:r>
            <a:r>
              <a:rPr kumimoji="0" lang="pt-PT" altLang="pt-BR" sz="1800" b="1" i="0" u="none" strike="noStrike" cap="none" normalizeH="0" baseline="0" dirty="0">
                <a:ln>
                  <a:noFill/>
                </a:ln>
                <a:solidFill>
                  <a:srgbClr val="FF0000"/>
                </a:solidFill>
                <a:effectLst/>
                <a:latin typeface="inherit"/>
              </a:rPr>
              <a:t>Oferta do Décimo Terceiro Sábado </a:t>
            </a:r>
            <a:r>
              <a:rPr kumimoji="0" lang="pt-PT" altLang="pt-BR" sz="1800" b="0" i="0" u="none" strike="noStrike" cap="none" normalizeH="0" baseline="0" dirty="0">
                <a:ln>
                  <a:noFill/>
                </a:ln>
                <a:solidFill>
                  <a:srgbClr val="1F1F1F"/>
                </a:solidFill>
                <a:effectLst/>
                <a:latin typeface="inherit"/>
              </a:rPr>
              <a:t>deste trimestre, também conhecida como </a:t>
            </a:r>
            <a:r>
              <a:rPr kumimoji="0" lang="pt-PT" altLang="pt-BR" sz="1800" b="1" i="0" u="none" strike="noStrike" cap="none" normalizeH="0" baseline="0" dirty="0">
                <a:ln>
                  <a:noFill/>
                </a:ln>
                <a:solidFill>
                  <a:srgbClr val="1F1F1F"/>
                </a:solidFill>
                <a:effectLst/>
                <a:latin typeface="inherit"/>
              </a:rPr>
              <a:t>Oferta Trimestral para Projetos Missionários</a:t>
            </a:r>
            <a:r>
              <a:rPr kumimoji="0" lang="pt-PT" altLang="pt-BR" sz="1800" b="0" i="0" u="none" strike="noStrike" cap="none" normalizeH="0" baseline="0" dirty="0">
                <a:ln>
                  <a:noFill/>
                </a:ln>
                <a:solidFill>
                  <a:srgbClr val="1F1F1F"/>
                </a:solidFill>
                <a:effectLst/>
                <a:latin typeface="inherit"/>
              </a:rPr>
              <a:t>, apoiará quatro projetos na Divisão do Centro-Leste Africana: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rgbClr val="1F1F1F"/>
              </a:solidFill>
              <a:effectLst/>
              <a:latin typeface="inherit"/>
            </a:endParaRPr>
          </a:p>
          <a:p>
            <a:pPr marL="465750" indent="-285750">
              <a:buFont typeface="Wingdings" panose="05000000000000000000" pitchFamily="2" charset="2"/>
              <a:buChar char="q"/>
            </a:pPr>
            <a:r>
              <a:rPr lang="pt-BR" b="1" dirty="0"/>
              <a:t>Megacentro de multimídia com Hope Channel, Congo Faculdade de Enfermagem, Congo</a:t>
            </a:r>
          </a:p>
          <a:p>
            <a:pPr marL="465750" indent="-285750">
              <a:buFont typeface="Wingdings" panose="05000000000000000000" pitchFamily="2" charset="2"/>
              <a:buChar char="q"/>
            </a:pPr>
            <a:r>
              <a:rPr lang="pt-BR" b="1" dirty="0"/>
              <a:t>Centro Adventista de Saúde em </a:t>
            </a:r>
            <a:r>
              <a:rPr lang="pt-BR" b="1" dirty="0" err="1"/>
              <a:t>Buganda</a:t>
            </a:r>
            <a:r>
              <a:rPr lang="pt-BR" b="1" dirty="0"/>
              <a:t>, Burundi</a:t>
            </a:r>
          </a:p>
          <a:p>
            <a:pPr marL="465750" indent="-285750">
              <a:buFont typeface="Wingdings" panose="05000000000000000000" pitchFamily="2" charset="2"/>
              <a:buChar char="q"/>
            </a:pPr>
            <a:r>
              <a:rPr lang="pt-BR" b="1" dirty="0"/>
              <a:t>Escola de Educação Infantil Adventista, Quênia</a:t>
            </a:r>
          </a:p>
          <a:p>
            <a:pPr marL="465750" indent="-285750">
              <a:buFont typeface="Wingdings" panose="05000000000000000000" pitchFamily="2" charset="2"/>
              <a:buChar char="q"/>
            </a:pPr>
            <a:r>
              <a:rPr lang="pt-BR" b="1" dirty="0"/>
              <a:t>Centro Adventista de Saúde em Zanzibar, Tanzânia</a:t>
            </a:r>
            <a:endParaRPr kumimoji="0" lang="pt-PT" altLang="pt-BR" sz="1400" b="0" i="0" u="none" strike="noStrike" cap="none" normalizeH="0" baseline="0" dirty="0">
              <a:ln>
                <a:noFill/>
              </a:ln>
              <a:solidFill>
                <a:schemeClr val="tx1"/>
              </a:solidFill>
              <a:effectLst/>
              <a:latin typeface="Arial" panose="020B0604020202020204" pitchFamily="34" charset="0"/>
            </a:endParaRPr>
          </a:p>
        </p:txBody>
      </p:sp>
      <p:pic>
        <p:nvPicPr>
          <p:cNvPr id="9" name="Imagem 8">
            <a:extLst>
              <a:ext uri="{FF2B5EF4-FFF2-40B4-BE49-F238E27FC236}">
                <a16:creationId xmlns:a16="http://schemas.microsoft.com/office/drawing/2014/main" id="{A9434F42-8A50-43C6-9FE8-508EF12E3072}"/>
              </a:ext>
            </a:extLst>
          </p:cNvPr>
          <p:cNvPicPr>
            <a:picLocks noChangeAspect="1"/>
          </p:cNvPicPr>
          <p:nvPr/>
        </p:nvPicPr>
        <p:blipFill rotWithShape="1">
          <a:blip r:embed="rId2">
            <a:extLst>
              <a:ext uri="{28A0092B-C50C-407E-A947-70E740481C1C}">
                <a14:useLocalDpi xmlns:a14="http://schemas.microsoft.com/office/drawing/2010/main" val="0"/>
              </a:ext>
            </a:extLst>
          </a:blip>
          <a:srcRect b="19076"/>
          <a:stretch/>
        </p:blipFill>
        <p:spPr>
          <a:xfrm>
            <a:off x="4283970" y="836712"/>
            <a:ext cx="4752526" cy="3024335"/>
          </a:xfrm>
          <a:prstGeom prst="rect">
            <a:avLst/>
          </a:prstGeom>
        </p:spPr>
      </p:pic>
      <p:sp>
        <p:nvSpPr>
          <p:cNvPr id="10" name="Retângulo 9">
            <a:extLst>
              <a:ext uri="{FF2B5EF4-FFF2-40B4-BE49-F238E27FC236}">
                <a16:creationId xmlns:a16="http://schemas.microsoft.com/office/drawing/2014/main" id="{11246558-E196-454E-8C3A-B0F6E1FFF974}"/>
              </a:ext>
            </a:extLst>
          </p:cNvPr>
          <p:cNvSpPr/>
          <p:nvPr/>
        </p:nvSpPr>
        <p:spPr>
          <a:xfrm>
            <a:off x="5677520" y="3585716"/>
            <a:ext cx="331236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
        <p:nvSpPr>
          <p:cNvPr id="11" name="Elipse 10">
            <a:extLst>
              <a:ext uri="{FF2B5EF4-FFF2-40B4-BE49-F238E27FC236}">
                <a16:creationId xmlns:a16="http://schemas.microsoft.com/office/drawing/2014/main" id="{5B7A34DE-9645-40D3-AD4C-05FC986903CF}"/>
              </a:ext>
            </a:extLst>
          </p:cNvPr>
          <p:cNvSpPr/>
          <p:nvPr/>
        </p:nvSpPr>
        <p:spPr>
          <a:xfrm>
            <a:off x="6588224" y="2492896"/>
            <a:ext cx="648072"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Tree>
    <p:extLst>
      <p:ext uri="{BB962C8B-B14F-4D97-AF65-F5344CB8AC3E}">
        <p14:creationId xmlns:p14="http://schemas.microsoft.com/office/powerpoint/2010/main" val="3828443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2190811-B960-E3E4-8847-EBA8830D9504}"/>
              </a:ext>
            </a:extLst>
          </p:cNvPr>
          <p:cNvSpPr>
            <a:spLocks noGrp="1"/>
          </p:cNvSpPr>
          <p:nvPr>
            <p:ph type="body" sz="quarter" idx="10"/>
          </p:nvPr>
        </p:nvSpPr>
        <p:spPr>
          <a:xfrm>
            <a:off x="71996" y="679578"/>
            <a:ext cx="2959200" cy="5917774"/>
          </a:xfrm>
        </p:spPr>
        <p:txBody>
          <a:bodyPr/>
          <a:lstStyle/>
          <a:p>
            <a:pPr>
              <a:lnSpc>
                <a:spcPct val="100000"/>
              </a:lnSpc>
            </a:pPr>
            <a:r>
              <a:rPr lang="pt-BR" dirty="0">
                <a:solidFill>
                  <a:srgbClr val="1F1F1F"/>
                </a:solidFill>
                <a:latin typeface="inherit"/>
              </a:rPr>
              <a:t>Ruanda é um pequeno país sem litoral com uma população enorme. Não há terra suficiente para cultivar todos os alimentos necessários para as pessoas. Essa falta de alimentos é chamada de déficit alimentar. Isso significa que muitas pessoas passam fome ou têm dificuldade para encontrar comida para alimentar suas famílias.</a:t>
            </a:r>
          </a:p>
          <a:p>
            <a:pPr>
              <a:lnSpc>
                <a:spcPct val="100000"/>
              </a:lnSpc>
            </a:pPr>
            <a:r>
              <a:rPr lang="pt-BR" dirty="0">
                <a:solidFill>
                  <a:srgbClr val="1F1F1F"/>
                </a:solidFill>
                <a:latin typeface="inherit"/>
              </a:rPr>
              <a:t>Houve também uma guerra terrível muitos anos atrás que deixou um grande número de crianças tutsis órfãs. Elas agora são adultas e precisam do amor e da cura de Jesus e de amigos cristãos.</a:t>
            </a:r>
          </a:p>
          <a:p>
            <a:pPr>
              <a:lnSpc>
                <a:spcPct val="100000"/>
              </a:lnSpc>
            </a:pPr>
            <a:endParaRPr lang="pt-BR" dirty="0"/>
          </a:p>
        </p:txBody>
      </p:sp>
      <p:pic>
        <p:nvPicPr>
          <p:cNvPr id="9218" name="Picture 2" descr="Reflorestar o mundo promove a igualdade de gênero - CicloVivo">
            <a:extLst>
              <a:ext uri="{FF2B5EF4-FFF2-40B4-BE49-F238E27FC236}">
                <a16:creationId xmlns:a16="http://schemas.microsoft.com/office/drawing/2014/main" id="{8072E334-F0D3-0922-0BB1-8A71733DBB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836712"/>
            <a:ext cx="3274504" cy="218072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florestar o mundo promove a igualdade de gênero - CicloVivo">
            <a:extLst>
              <a:ext uri="{FF2B5EF4-FFF2-40B4-BE49-F238E27FC236}">
                <a16:creationId xmlns:a16="http://schemas.microsoft.com/office/drawing/2014/main" id="{31B38B30-8C77-968F-1897-74D86A7D42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72" y="4725144"/>
            <a:ext cx="3059832" cy="20398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Um terço da população mundial está desnutrida ou com excesso de peso, diz  estudo | As Nações Unidas no Brasil">
            <a:extLst>
              <a:ext uri="{FF2B5EF4-FFF2-40B4-BE49-F238E27FC236}">
                <a16:creationId xmlns:a16="http://schemas.microsoft.com/office/drawing/2014/main" id="{35D700F7-E487-D798-D13D-951F519A19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662" y="2903655"/>
            <a:ext cx="2959200" cy="1974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24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EAECA4-FA1F-2E94-6519-82AB4BADA3B0}"/>
              </a:ext>
            </a:extLst>
          </p:cNvPr>
          <p:cNvSpPr>
            <a:spLocks noChangeArrowheads="1"/>
          </p:cNvSpPr>
          <p:nvPr/>
        </p:nvSpPr>
        <p:spPr bwMode="auto">
          <a:xfrm>
            <a:off x="68882" y="694808"/>
            <a:ext cx="3567014" cy="446238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a:solidFill>
                  <a:srgbClr val="FF0000"/>
                </a:solidFill>
              </a:rPr>
              <a:t>Quênia</a:t>
            </a:r>
          </a:p>
          <a:p>
            <a:r>
              <a:rPr lang="pt-BR" b="1"/>
              <a:t>• A Igreja no Quênia têm 6.185 igrejas e 3.621 congregações com um total de 988.243 membros. O país tem uma população de 64.443.000 de habitantes, cerca de 1 adventista para cada 65 pessoas. personas.</a:t>
            </a:r>
          </a:p>
          <a:p>
            <a:r>
              <a:rPr lang="pt-BR" b="1"/>
              <a:t>• A Universidade Adventista da África Oriental em Baraton foi fundada em 1980 e se tornou a primeira universidade particular reconhecida pelo governo do Quênia em 1991. A Universidade possui cursos </a:t>
            </a:r>
            <a:r>
              <a:rPr lang="pt-BR" altLang="pt-BR" b="1">
                <a:solidFill>
                  <a:srgbClr val="222222"/>
                </a:solidFill>
                <a:latin typeface="inherit"/>
              </a:rPr>
              <a:t>de graduação e pós-graduação em Administração, Educação, Ciências da Saúde e Ciência e Tecnologia</a:t>
            </a:r>
            <a:r>
              <a:rPr lang="pt-BR" altLang="pt-BR" sz="600" b="1"/>
              <a:t> </a:t>
            </a:r>
            <a:endParaRPr lang="pt-BR" altLang="pt-BR" sz="1400" b="1">
              <a:latin typeface="Arial" panose="020B0604020202020204" pitchFamily="34" charset="0"/>
            </a:endParaRPr>
          </a:p>
        </p:txBody>
      </p:sp>
      <p:pic>
        <p:nvPicPr>
          <p:cNvPr id="4" name="Picture 2" descr="QuÃªnia: FuncionÃ¡rios da universidade adventista evacuados com continuaÃ§Ã£o do conflito nacional">
            <a:extLst>
              <a:ext uri="{FF2B5EF4-FFF2-40B4-BE49-F238E27FC236}">
                <a16:creationId xmlns:a16="http://schemas.microsoft.com/office/drawing/2014/main" id="{12729C58-17A6-DD31-79BA-D61FBD9CC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996193"/>
            <a:ext cx="4888971" cy="275004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7" name="Picture 7" descr="Resultado de imagem para University of eastern africa baraton">
            <a:extLst>
              <a:ext uri="{FF2B5EF4-FFF2-40B4-BE49-F238E27FC236}">
                <a16:creationId xmlns:a16="http://schemas.microsoft.com/office/drawing/2014/main" id="{8DAE0DC1-DBD0-92B2-5BF3-F048D62945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00" b="3988"/>
          <a:stretch/>
        </p:blipFill>
        <p:spPr bwMode="auto">
          <a:xfrm>
            <a:off x="3744416" y="836712"/>
            <a:ext cx="4572000" cy="287389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92692A38-B59C-C8A8-2872-6DA72B0AE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08" y="5642983"/>
            <a:ext cx="1317214" cy="725812"/>
          </a:xfrm>
          <a:prstGeom prst="rect">
            <a:avLst/>
          </a:prstGeom>
        </p:spPr>
      </p:pic>
      <p:sp>
        <p:nvSpPr>
          <p:cNvPr id="11" name="Retângulo 10">
            <a:extLst>
              <a:ext uri="{FF2B5EF4-FFF2-40B4-BE49-F238E27FC236}">
                <a16:creationId xmlns:a16="http://schemas.microsoft.com/office/drawing/2014/main" id="{3F2D5AB5-1B53-EA94-BE5E-107D7625D60D}"/>
              </a:ext>
            </a:extLst>
          </p:cNvPr>
          <p:cNvSpPr/>
          <p:nvPr/>
        </p:nvSpPr>
        <p:spPr>
          <a:xfrm>
            <a:off x="88462" y="6005889"/>
            <a:ext cx="800045"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Quênia</a:t>
            </a:r>
          </a:p>
        </p:txBody>
      </p:sp>
      <p:pic>
        <p:nvPicPr>
          <p:cNvPr id="6" name="Imagem 5">
            <a:extLst>
              <a:ext uri="{FF2B5EF4-FFF2-40B4-BE49-F238E27FC236}">
                <a16:creationId xmlns:a16="http://schemas.microsoft.com/office/drawing/2014/main" id="{3966C336-CD77-323B-F732-8F43E7BE4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391" y="5274369"/>
            <a:ext cx="1458884" cy="1463040"/>
          </a:xfrm>
          <a:prstGeom prst="rect">
            <a:avLst/>
          </a:prstGeom>
        </p:spPr>
      </p:pic>
    </p:spTree>
    <p:extLst>
      <p:ext uri="{BB962C8B-B14F-4D97-AF65-F5344CB8AC3E}">
        <p14:creationId xmlns:p14="http://schemas.microsoft.com/office/powerpoint/2010/main" val="1930891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ABE0E497-1F4A-E9C8-48D4-3E4ABDE51E94}"/>
              </a:ext>
            </a:extLst>
          </p:cNvPr>
          <p:cNvSpPr txBox="1">
            <a:spLocks noChangeArrowheads="1"/>
          </p:cNvSpPr>
          <p:nvPr/>
        </p:nvSpPr>
        <p:spPr bwMode="auto">
          <a:xfrm>
            <a:off x="107504" y="889509"/>
            <a:ext cx="2864719" cy="57477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Rinoceronte</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Os rinocerontes são </a:t>
            </a:r>
            <a:r>
              <a:rPr lang="pt-BR" sz="1400" b="1" dirty="0" err="1">
                <a:latin typeface="Comic Sans MS" panose="030F0702030302020204" pitchFamily="66" charset="0"/>
              </a:rPr>
              <a:t>mamí-feros</a:t>
            </a:r>
            <a:r>
              <a:rPr lang="pt-BR" sz="1400" b="1" dirty="0">
                <a:latin typeface="Comic Sans MS" panose="030F0702030302020204" pitchFamily="66" charset="0"/>
              </a:rPr>
              <a:t> herbívoros, e existem duas espécies deles na África: O rinoceronte branco e o rinoceronte negro.</a:t>
            </a:r>
          </a:p>
          <a:p>
            <a:pPr algn="just"/>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Têm orelhas muito pequenas. Eles não enxergam bem, porém tem ótima audição e olfato;</a:t>
            </a:r>
            <a:endParaRPr lang="pt-BR" sz="1350" b="1" dirty="0">
              <a:latin typeface="Comic Sans MS" panose="030F0702030302020204" pitchFamily="66" charset="0"/>
            </a:endParaRP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Devido à caça, os rinocerontes são muito raros, pois eles são caçados em busca de seus chifres, que alguns acreditam que tenham propriedades medicinais; </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rinoceronte faz parte da lista dos cinco animais selvagens da África mais difíceis de se caçar.</a:t>
            </a:r>
            <a:r>
              <a:rPr lang="pt-BR" sz="1400" dirty="0"/>
              <a:t> </a:t>
            </a:r>
            <a:endParaRPr lang="pt-BR" sz="1350" b="1" i="1" dirty="0">
              <a:latin typeface="Comic Sans MS" panose="030F0702030302020204" pitchFamily="66" charset="0"/>
            </a:endParaRPr>
          </a:p>
        </p:txBody>
      </p:sp>
      <p:pic>
        <p:nvPicPr>
          <p:cNvPr id="3" name="Picture 2" descr="Thinkstock">
            <a:extLst>
              <a:ext uri="{FF2B5EF4-FFF2-40B4-BE49-F238E27FC236}">
                <a16:creationId xmlns:a16="http://schemas.microsoft.com/office/drawing/2014/main" id="{7DDBDBC7-4D84-5085-72F8-5BFA1E606D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0132" y="764704"/>
            <a:ext cx="3307179" cy="248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Thinkstock">
            <a:extLst>
              <a:ext uri="{FF2B5EF4-FFF2-40B4-BE49-F238E27FC236}">
                <a16:creationId xmlns:a16="http://schemas.microsoft.com/office/drawing/2014/main" id="{7A3E95C9-2DC1-8D89-B7EA-B72F278EEA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993" y="2636912"/>
            <a:ext cx="3018786" cy="2264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8" descr="http://cdn3.upsocl.com/wp-content/uploads/imverde/2014/10/Mama-Rinoceronte_800.jpg">
            <a:extLst>
              <a:ext uri="{FF2B5EF4-FFF2-40B4-BE49-F238E27FC236}">
                <a16:creationId xmlns:a16="http://schemas.microsoft.com/office/drawing/2014/main" id="{ABB8CF35-780F-71B8-DB9D-E451E37A5D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729" y="4297038"/>
            <a:ext cx="3307179" cy="2480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5569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D3DE8714-4124-479B-B4BF-C191C5096A8A}"/>
              </a:ext>
            </a:extLst>
          </p:cNvPr>
          <p:cNvSpPr>
            <a:spLocks noGrp="1"/>
          </p:cNvSpPr>
          <p:nvPr>
            <p:ph type="body" sz="quarter" idx="11"/>
          </p:nvPr>
        </p:nvSpPr>
        <p:spPr>
          <a:xfrm>
            <a:off x="15875" y="0"/>
            <a:ext cx="9109075" cy="666750"/>
          </a:xfrm>
        </p:spPr>
        <p:txBody>
          <a:bodyPr/>
          <a:lstStyle/>
          <a:p>
            <a:r>
              <a:rPr lang="pt-BR" dirty="0"/>
              <a:t>S10 – Missões – 06 de junho</a:t>
            </a:r>
          </a:p>
        </p:txBody>
      </p:sp>
      <p:sp>
        <p:nvSpPr>
          <p:cNvPr id="20" name="Espaço Reservado para Texto 17">
            <a:extLst>
              <a:ext uri="{FF2B5EF4-FFF2-40B4-BE49-F238E27FC236}">
                <a16:creationId xmlns:a16="http://schemas.microsoft.com/office/drawing/2014/main" id="{D107E23A-3FA5-437A-9517-45B297FA96E1}"/>
              </a:ext>
            </a:extLst>
          </p:cNvPr>
          <p:cNvSpPr>
            <a:spLocks noGrp="1"/>
          </p:cNvSpPr>
          <p:nvPr>
            <p:ph type="body" sz="quarter" idx="12"/>
          </p:nvPr>
        </p:nvSpPr>
        <p:spPr>
          <a:xfrm>
            <a:off x="34925" y="774700"/>
            <a:ext cx="9019681" cy="806769"/>
          </a:xfrm>
        </p:spPr>
        <p:txBody>
          <a:bodyPr/>
          <a:lstStyle/>
          <a:p>
            <a:r>
              <a:rPr lang="pt-BR" i="0" dirty="0"/>
              <a:t>Orar melhora tudo</a:t>
            </a:r>
            <a:endParaRPr lang="pt-BR" sz="4000" i="0" dirty="0"/>
          </a:p>
        </p:txBody>
      </p:sp>
      <p:sp>
        <p:nvSpPr>
          <p:cNvPr id="24" name="Espaço Reservado para Texto 21">
            <a:extLst>
              <a:ext uri="{FF2B5EF4-FFF2-40B4-BE49-F238E27FC236}">
                <a16:creationId xmlns:a16="http://schemas.microsoft.com/office/drawing/2014/main" id="{46EBBFCC-3C1D-414B-9E5F-5E9DAFDE617A}"/>
              </a:ext>
            </a:extLst>
          </p:cNvPr>
          <p:cNvSpPr>
            <a:spLocks noGrp="1"/>
          </p:cNvSpPr>
          <p:nvPr>
            <p:ph type="body" sz="quarter" idx="15"/>
          </p:nvPr>
        </p:nvSpPr>
        <p:spPr>
          <a:xfrm>
            <a:off x="107009" y="5764301"/>
            <a:ext cx="3444785" cy="315619"/>
          </a:xfrm>
        </p:spPr>
        <p:txBody>
          <a:bodyPr/>
          <a:lstStyle/>
          <a:p>
            <a:r>
              <a:rPr lang="pt-BR" dirty="0" err="1"/>
              <a:t>Jayden</a:t>
            </a:r>
            <a:endParaRPr lang="pt-BR" dirty="0"/>
          </a:p>
        </p:txBody>
      </p:sp>
      <p:sp>
        <p:nvSpPr>
          <p:cNvPr id="25" name="Espaço Reservado para Texto 11">
            <a:extLst>
              <a:ext uri="{FF2B5EF4-FFF2-40B4-BE49-F238E27FC236}">
                <a16:creationId xmlns:a16="http://schemas.microsoft.com/office/drawing/2014/main" id="{750CE9FB-6D0B-4721-A03B-F9404552E70D}"/>
              </a:ext>
            </a:extLst>
          </p:cNvPr>
          <p:cNvSpPr>
            <a:spLocks noGrp="1"/>
          </p:cNvSpPr>
          <p:nvPr>
            <p:ph type="body" sz="quarter" idx="16"/>
          </p:nvPr>
        </p:nvSpPr>
        <p:spPr>
          <a:xfrm>
            <a:off x="5531856" y="6203691"/>
            <a:ext cx="3216608" cy="459601"/>
          </a:xfrm>
        </p:spPr>
        <p:txBody>
          <a:bodyPr/>
          <a:lstStyle/>
          <a:p>
            <a:r>
              <a:rPr lang="pt-BR" dirty="0"/>
              <a:t>Quênia</a:t>
            </a:r>
          </a:p>
        </p:txBody>
      </p:sp>
      <p:pic>
        <p:nvPicPr>
          <p:cNvPr id="4" name="Espaço Reservado para Imagem 3">
            <a:extLst>
              <a:ext uri="{FF2B5EF4-FFF2-40B4-BE49-F238E27FC236}">
                <a16:creationId xmlns:a16="http://schemas.microsoft.com/office/drawing/2014/main" id="{0B1D3BCA-FB96-1ADD-5EF3-918473986DD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ln w="6350">
            <a:solidFill>
              <a:prstClr val="black"/>
            </a:solidFill>
          </a:ln>
        </p:spPr>
      </p:pic>
      <p:pic>
        <p:nvPicPr>
          <p:cNvPr id="7" name="Espaço Reservado para Imagem 6">
            <a:extLst>
              <a:ext uri="{FF2B5EF4-FFF2-40B4-BE49-F238E27FC236}">
                <a16:creationId xmlns:a16="http://schemas.microsoft.com/office/drawing/2014/main" id="{EE7EB7B6-65D9-38EF-E92E-36D5534CEFD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517" r="5517"/>
          <a:stretch>
            <a:fillRect/>
          </a:stretch>
        </p:blipFill>
        <p:spPr>
          <a:prstGeom prst="rect">
            <a:avLst/>
          </a:prstGeom>
          <a:ln w="12700">
            <a:solidFill>
              <a:prstClr val="black"/>
            </a:solidFill>
          </a:ln>
        </p:spPr>
      </p:pic>
    </p:spTree>
    <p:extLst>
      <p:ext uri="{BB962C8B-B14F-4D97-AF65-F5344CB8AC3E}">
        <p14:creationId xmlns:p14="http://schemas.microsoft.com/office/powerpoint/2010/main" val="537421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0B8B9B7-C3C3-FDEA-E09E-BE5793804604}"/>
              </a:ext>
            </a:extLst>
          </p:cNvPr>
          <p:cNvSpPr>
            <a:spLocks noGrp="1"/>
          </p:cNvSpPr>
          <p:nvPr>
            <p:ph type="body" sz="quarter" idx="10"/>
          </p:nvPr>
        </p:nvSpPr>
        <p:spPr>
          <a:xfrm>
            <a:off x="71996" y="679578"/>
            <a:ext cx="2959200" cy="5917774"/>
          </a:xfrm>
        </p:spPr>
        <p:txBody>
          <a:bodyPr/>
          <a:lstStyle/>
          <a:p>
            <a:pPr marL="285750" indent="-285750">
              <a:lnSpc>
                <a:spcPct val="100000"/>
              </a:lnSpc>
              <a:buFont typeface="Wingdings" panose="05000000000000000000" pitchFamily="2" charset="2"/>
              <a:buChar char="Ø"/>
            </a:pPr>
            <a:r>
              <a:rPr lang="pt-BR" dirty="0">
                <a:solidFill>
                  <a:srgbClr val="1F1F1F"/>
                </a:solidFill>
                <a:latin typeface="inherit"/>
              </a:rPr>
              <a:t>Na Somália, as crianças adoram esportes, especialmente futebol, basquete e atletismo. Mas a maioria das crianças na Somália não tem a oportunidade de jogar em campos ou quadras esportivas, ou com equipamentos esportivos adequados. Muitas pessoas são pobres, há conflitos internos e um governo conturbado.</a:t>
            </a:r>
          </a:p>
          <a:p>
            <a:pPr marL="285750" indent="-285750">
              <a:lnSpc>
                <a:spcPct val="100000"/>
              </a:lnSpc>
              <a:buFont typeface="Wingdings" panose="05000000000000000000" pitchFamily="2" charset="2"/>
              <a:buChar char="Ø"/>
            </a:pPr>
            <a:r>
              <a:rPr lang="pt-BR" dirty="0">
                <a:solidFill>
                  <a:srgbClr val="1F1F1F"/>
                </a:solidFill>
                <a:latin typeface="inherit"/>
              </a:rPr>
              <a:t>Mas as crianças da Somália são criativas e brincam muito bem mesmo assim! O esporte une crianças de diferentes origens e tribos.</a:t>
            </a:r>
          </a:p>
          <a:p>
            <a:pPr>
              <a:lnSpc>
                <a:spcPct val="100000"/>
              </a:lnSpc>
            </a:pPr>
            <a:endParaRPr lang="pt-BR" dirty="0"/>
          </a:p>
        </p:txBody>
      </p:sp>
      <p:pic>
        <p:nvPicPr>
          <p:cNvPr id="10242" name="Picture 2" descr="Somalia plans for stability and development: international community  strengthens support | EEAS">
            <a:extLst>
              <a:ext uri="{FF2B5EF4-FFF2-40B4-BE49-F238E27FC236}">
                <a16:creationId xmlns:a16="http://schemas.microsoft.com/office/drawing/2014/main" id="{4A4B5E02-1E21-4612-875D-739C8AD82E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196752"/>
            <a:ext cx="3750802" cy="2232248"/>
          </a:xfrm>
          <a:prstGeom prst="rect">
            <a:avLst/>
          </a:prstGeom>
          <a:noFill/>
          <a:ln w="19050">
            <a:solidFill>
              <a:schemeClr val="accent1">
                <a:shade val="15000"/>
              </a:schemeClr>
            </a:solidFill>
          </a:ln>
          <a:extLst>
            <a:ext uri="{909E8E84-426E-40DD-AFC4-6F175D3DCCD1}">
              <a14:hiddenFill xmlns:a14="http://schemas.microsoft.com/office/drawing/2010/main">
                <a:solidFill>
                  <a:srgbClr val="FFFFFF"/>
                </a:solidFill>
              </a14:hiddenFill>
            </a:ext>
          </a:extLst>
        </p:spPr>
      </p:pic>
      <p:pic>
        <p:nvPicPr>
          <p:cNvPr id="1026" name="Picture 2" descr="Football is everywhere. 🌍 Here kids play the beautiful game in Somalia. ⚽">
            <a:extLst>
              <a:ext uri="{FF2B5EF4-FFF2-40B4-BE49-F238E27FC236}">
                <a16:creationId xmlns:a16="http://schemas.microsoft.com/office/drawing/2014/main" id="{0BB4F25B-9AC8-7422-DF2C-AF3E492E1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861048"/>
            <a:ext cx="3934437" cy="2520280"/>
          </a:xfrm>
          <a:prstGeom prst="rect">
            <a:avLst/>
          </a:prstGeom>
          <a:noFill/>
          <a:ln w="19050">
            <a:solidFill>
              <a:schemeClr val="accent1">
                <a:shade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325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anzânia - Adventure Club">
            <a:extLst>
              <a:ext uri="{FF2B5EF4-FFF2-40B4-BE49-F238E27FC236}">
                <a16:creationId xmlns:a16="http://schemas.microsoft.com/office/drawing/2014/main" id="{D06C56A4-BECC-9958-8128-6526561D5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322" y="4734636"/>
            <a:ext cx="2910952" cy="1895260"/>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25DB2A54-340D-F051-524D-D12A7C7E4A3B}"/>
              </a:ext>
            </a:extLst>
          </p:cNvPr>
          <p:cNvSpPr>
            <a:spLocks noGrp="1"/>
          </p:cNvSpPr>
          <p:nvPr>
            <p:ph type="body" sz="quarter" idx="10"/>
          </p:nvPr>
        </p:nvSpPr>
        <p:spPr/>
        <p:txBody>
          <a:bodyPr/>
          <a:lstStyle/>
          <a:p>
            <a:r>
              <a:rPr lang="pt-BR" dirty="0"/>
              <a:t>O </a:t>
            </a:r>
            <a:r>
              <a:rPr lang="pt-BR" dirty="0" err="1"/>
              <a:t>Ugali</a:t>
            </a:r>
            <a:r>
              <a:rPr lang="pt-BR" dirty="0"/>
              <a:t> é um alimento básico muito comum em vários países da África Oriental, especialmente na Tanzânia, Quênia e Uganda. 🌍</a:t>
            </a:r>
          </a:p>
          <a:p>
            <a:r>
              <a:rPr lang="pt-BR" dirty="0"/>
              <a:t>O que é?</a:t>
            </a:r>
          </a:p>
          <a:p>
            <a:r>
              <a:rPr lang="pt-BR" dirty="0" err="1"/>
              <a:t>Ugali</a:t>
            </a:r>
            <a:r>
              <a:rPr lang="pt-BR" dirty="0"/>
              <a:t> é uma massa grossa feita de farinha de milho e água.</a:t>
            </a:r>
            <a:br>
              <a:rPr lang="pt-BR" dirty="0"/>
            </a:br>
            <a:r>
              <a:rPr lang="pt-BR" dirty="0"/>
              <a:t>Ele é cozido até ficar firme, parecido com uma polenta bem consistente.</a:t>
            </a:r>
          </a:p>
          <a:p>
            <a:r>
              <a:rPr lang="pt-BR" dirty="0"/>
              <a:t>Como é consumido</a:t>
            </a:r>
          </a:p>
          <a:p>
            <a:r>
              <a:rPr lang="pt-BR" dirty="0"/>
              <a:t>Normalmente as pessoas:</a:t>
            </a:r>
          </a:p>
          <a:p>
            <a:r>
              <a:rPr lang="pt-BR" dirty="0"/>
              <a:t>Pegam um pedaço com a mão direita, fazem uma pequena bolinha.</a:t>
            </a:r>
          </a:p>
          <a:p>
            <a:r>
              <a:rPr lang="pt-BR" dirty="0"/>
              <a:t>Usam para pegar molhos, carnes ou legumes</a:t>
            </a:r>
          </a:p>
          <a:p>
            <a:r>
              <a:rPr lang="pt-BR" dirty="0"/>
              <a:t>Alimentos parecidos com o </a:t>
            </a:r>
            <a:r>
              <a:rPr lang="pt-BR" dirty="0" err="1"/>
              <a:t>ugali</a:t>
            </a:r>
            <a:r>
              <a:rPr lang="pt-BR" dirty="0"/>
              <a:t> existem em outros países, por exemplo:</a:t>
            </a:r>
          </a:p>
          <a:p>
            <a:r>
              <a:rPr lang="pt-BR" dirty="0"/>
              <a:t>Polenta na Itália</a:t>
            </a:r>
          </a:p>
          <a:p>
            <a:r>
              <a:rPr lang="pt-BR" dirty="0"/>
              <a:t>Angu no Brasil.</a:t>
            </a:r>
          </a:p>
        </p:txBody>
      </p:sp>
      <p:pic>
        <p:nvPicPr>
          <p:cNvPr id="2050" name="Picture 2">
            <a:extLst>
              <a:ext uri="{FF2B5EF4-FFF2-40B4-BE49-F238E27FC236}">
                <a16:creationId xmlns:a16="http://schemas.microsoft.com/office/drawing/2014/main" id="{E5E3E5AF-82E3-D7EC-7E4F-477D0BF6A9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1272" y="836712"/>
            <a:ext cx="3024336" cy="199913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907F71C8-F2F9-5836-FE75-0BE775C48AA9}"/>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31196" y="642554"/>
            <a:ext cx="2215166" cy="2367064"/>
          </a:xfrm>
          <a:prstGeom prst="rect">
            <a:avLst/>
          </a:prstGeom>
        </p:spPr>
      </p:pic>
      <p:sp>
        <p:nvSpPr>
          <p:cNvPr id="8" name="CaixaDeTexto 7">
            <a:extLst>
              <a:ext uri="{FF2B5EF4-FFF2-40B4-BE49-F238E27FC236}">
                <a16:creationId xmlns:a16="http://schemas.microsoft.com/office/drawing/2014/main" id="{BF1A15DC-3782-B27D-5102-F6AC46060ECF}"/>
              </a:ext>
            </a:extLst>
          </p:cNvPr>
          <p:cNvSpPr txBox="1"/>
          <p:nvPr/>
        </p:nvSpPr>
        <p:spPr>
          <a:xfrm>
            <a:off x="4370159" y="2448029"/>
            <a:ext cx="1951883" cy="523220"/>
          </a:xfrm>
          <a:prstGeom prst="rect">
            <a:avLst/>
          </a:prstGeom>
          <a:noFill/>
        </p:spPr>
        <p:txBody>
          <a:bodyPr wrap="square">
            <a:spAutoFit/>
          </a:bodyPr>
          <a:lstStyle/>
          <a:p>
            <a:pPr algn="ctr"/>
            <a:r>
              <a:rPr lang="pt-BR" sz="2800" b="1" dirty="0" err="1"/>
              <a:t>Ugali</a:t>
            </a:r>
            <a:endParaRPr lang="pt-BR" sz="2800" b="1" dirty="0"/>
          </a:p>
        </p:txBody>
      </p:sp>
      <p:pic>
        <p:nvPicPr>
          <p:cNvPr id="4098" name="Picture 2" descr="Tanzânia: conheça as atrações que esse país reserva aos visitantes! -  Travely">
            <a:extLst>
              <a:ext uri="{FF2B5EF4-FFF2-40B4-BE49-F238E27FC236}">
                <a16:creationId xmlns:a16="http://schemas.microsoft.com/office/drawing/2014/main" id="{F93358AA-4488-6F94-42B4-4098A71287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284985"/>
            <a:ext cx="3347864" cy="1883174"/>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92F38188-2971-FDDA-0D71-964D3AA3147F}"/>
              </a:ext>
            </a:extLst>
          </p:cNvPr>
          <p:cNvSpPr txBox="1"/>
          <p:nvPr/>
        </p:nvSpPr>
        <p:spPr>
          <a:xfrm>
            <a:off x="5652120" y="3282331"/>
            <a:ext cx="3347864" cy="369332"/>
          </a:xfrm>
          <a:prstGeom prst="rect">
            <a:avLst/>
          </a:prstGeom>
          <a:noFill/>
        </p:spPr>
        <p:txBody>
          <a:bodyPr wrap="square">
            <a:spAutoFit/>
          </a:bodyPr>
          <a:lstStyle/>
          <a:p>
            <a:pPr algn="ctr"/>
            <a:r>
              <a:rPr lang="pt-BR" b="1" dirty="0"/>
              <a:t>Monte Kilimanjaro</a:t>
            </a:r>
          </a:p>
        </p:txBody>
      </p:sp>
      <p:sp>
        <p:nvSpPr>
          <p:cNvPr id="11" name="CaixaDeTexto 10">
            <a:extLst>
              <a:ext uri="{FF2B5EF4-FFF2-40B4-BE49-F238E27FC236}">
                <a16:creationId xmlns:a16="http://schemas.microsoft.com/office/drawing/2014/main" id="{047656BF-75C4-92D5-8AB7-A3BA495D32B9}"/>
              </a:ext>
            </a:extLst>
          </p:cNvPr>
          <p:cNvSpPr txBox="1"/>
          <p:nvPr/>
        </p:nvSpPr>
        <p:spPr>
          <a:xfrm>
            <a:off x="6322042" y="5346788"/>
            <a:ext cx="2480174" cy="338554"/>
          </a:xfrm>
          <a:prstGeom prst="rect">
            <a:avLst/>
          </a:prstGeom>
          <a:noFill/>
        </p:spPr>
        <p:txBody>
          <a:bodyPr wrap="square">
            <a:spAutoFit/>
          </a:bodyPr>
          <a:lstStyle/>
          <a:p>
            <a:pPr algn="ctr"/>
            <a:r>
              <a:rPr lang="pt-BR" sz="1600" b="1" dirty="0"/>
              <a:t>Paisagens da Tanzânia</a:t>
            </a:r>
          </a:p>
        </p:txBody>
      </p:sp>
    </p:spTree>
    <p:extLst>
      <p:ext uri="{BB962C8B-B14F-4D97-AF65-F5344CB8AC3E}">
        <p14:creationId xmlns:p14="http://schemas.microsoft.com/office/powerpoint/2010/main" val="931177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B8A5FD7B-076C-3556-8E4C-AA1778550AB7}"/>
              </a:ext>
            </a:extLst>
          </p:cNvPr>
          <p:cNvSpPr txBox="1">
            <a:spLocks noChangeArrowheads="1"/>
          </p:cNvSpPr>
          <p:nvPr/>
        </p:nvSpPr>
        <p:spPr bwMode="auto">
          <a:xfrm>
            <a:off x="90538" y="737348"/>
            <a:ext cx="2903052" cy="59862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Leopardo africano</a:t>
            </a:r>
          </a:p>
          <a:p>
            <a:endParaRPr lang="pt-BR" altLang="pt-BR" sz="1600" b="1" dirty="0">
              <a:solidFill>
                <a:srgbClr val="FF0000"/>
              </a:solidFill>
            </a:endParaRPr>
          </a:p>
          <a:p>
            <a:pPr marL="285750" indent="-285750" algn="just">
              <a:buFont typeface="Arial" panose="020B0604020202020204" pitchFamily="34" charset="0"/>
              <a:buChar char="•"/>
            </a:pPr>
            <a:r>
              <a:rPr lang="pt-BR" sz="1350" b="1" dirty="0">
                <a:latin typeface="Comic Sans MS" panose="030F0702030302020204" pitchFamily="66" charset="0"/>
              </a:rPr>
              <a:t>É um grande felino, que salta, corre, nada e sobe em árvores com muita facilidade;</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Leopardos vivem com suas mães até os 2 anos, quando aprendem a caçar. Depois disso vivem solitários. Caçam normalmente à noite, e de dia dormem bastante;</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Ele carrega a sua presa para cima de uma árvore para a proteger de outros predadores como os leões e as hienas; </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O leopardo é considerado um dos cincos animais mais difíceis de serem caçados na África;</a:t>
            </a:r>
          </a:p>
          <a:p>
            <a:pPr marL="285750" indent="-285750" algn="just">
              <a:buFont typeface="Arial" panose="020B0604020202020204" pitchFamily="34" charset="0"/>
              <a:buChar char="•"/>
            </a:pPr>
            <a:endParaRPr lang="pt-BR" sz="1350" b="1" dirty="0">
              <a:latin typeface="Comic Sans MS" panose="030F0702030302020204" pitchFamily="66" charset="0"/>
            </a:endParaRPr>
          </a:p>
          <a:p>
            <a:pPr marL="285750" indent="-285750" algn="just">
              <a:buFont typeface="Arial" panose="020B0604020202020204" pitchFamily="34" charset="0"/>
              <a:buChar char="•"/>
            </a:pPr>
            <a:r>
              <a:rPr lang="pt-BR" sz="1350" b="1" dirty="0">
                <a:latin typeface="Comic Sans MS" panose="030F0702030302020204" pitchFamily="66" charset="0"/>
              </a:rPr>
              <a:t>São encontrados em vários países da África, inclusive em Ruanda.</a:t>
            </a:r>
            <a:endParaRPr lang="pt-BR" sz="1350" b="1" i="1" dirty="0"/>
          </a:p>
        </p:txBody>
      </p:sp>
      <p:pic>
        <p:nvPicPr>
          <p:cNvPr id="5" name="Picture 2" descr="http://img.ibxk.com.br/2014/12/01/01113217105142.jpg?w=1040">
            <a:extLst>
              <a:ext uri="{FF2B5EF4-FFF2-40B4-BE49-F238E27FC236}">
                <a16:creationId xmlns:a16="http://schemas.microsoft.com/office/drawing/2014/main" id="{F0BD94B6-DF65-4681-C0C9-79C982C17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576" y="4074919"/>
            <a:ext cx="3894541" cy="2592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Leopardo">
            <a:extLst>
              <a:ext uri="{FF2B5EF4-FFF2-40B4-BE49-F238E27FC236}">
                <a16:creationId xmlns:a16="http://schemas.microsoft.com/office/drawing/2014/main" id="{93027898-245B-8252-6218-AC2351C0EA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6244" y="753939"/>
            <a:ext cx="2465876" cy="332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http://i0.statig.com.br/fw/cb/jd/0k/cbjd0kguvjhlz6ad6zl34jwwj.jpg">
            <a:extLst>
              <a:ext uri="{FF2B5EF4-FFF2-40B4-BE49-F238E27FC236}">
                <a16:creationId xmlns:a16="http://schemas.microsoft.com/office/drawing/2014/main" id="{0DE0D23A-4433-1CB9-A016-2AEA1776E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772" y="1340768"/>
            <a:ext cx="3048273" cy="1907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tângulo 8">
            <a:extLst>
              <a:ext uri="{FF2B5EF4-FFF2-40B4-BE49-F238E27FC236}">
                <a16:creationId xmlns:a16="http://schemas.microsoft.com/office/drawing/2014/main" id="{BBD531C7-E586-36D8-04D6-AD7E40EFC0A5}"/>
              </a:ext>
            </a:extLst>
          </p:cNvPr>
          <p:cNvSpPr/>
          <p:nvPr/>
        </p:nvSpPr>
        <p:spPr>
          <a:xfrm>
            <a:off x="3347864" y="4797152"/>
            <a:ext cx="12961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solidFill>
                  <a:schemeClr val="tx1"/>
                </a:solidFill>
              </a:rPr>
              <a:t>Ruanda</a:t>
            </a:r>
          </a:p>
        </p:txBody>
      </p:sp>
      <p:pic>
        <p:nvPicPr>
          <p:cNvPr id="4" name="Imagem 3">
            <a:extLst>
              <a:ext uri="{FF2B5EF4-FFF2-40B4-BE49-F238E27FC236}">
                <a16:creationId xmlns:a16="http://schemas.microsoft.com/office/drawing/2014/main" id="{A752432A-750D-3EE1-CDE2-AC5B6A763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4290" y="5085184"/>
            <a:ext cx="1183291" cy="672852"/>
          </a:xfrm>
          <a:prstGeom prst="rect">
            <a:avLst/>
          </a:prstGeom>
        </p:spPr>
      </p:pic>
    </p:spTree>
    <p:extLst>
      <p:ext uri="{BB962C8B-B14F-4D97-AF65-F5344CB8AC3E}">
        <p14:creationId xmlns:p14="http://schemas.microsoft.com/office/powerpoint/2010/main" val="909489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89621A2B-56FC-4751-A5B8-47AAC9D308CA}"/>
              </a:ext>
            </a:extLst>
          </p:cNvPr>
          <p:cNvSpPr>
            <a:spLocks noGrp="1"/>
          </p:cNvSpPr>
          <p:nvPr>
            <p:ph type="body" sz="quarter" idx="11"/>
          </p:nvPr>
        </p:nvSpPr>
        <p:spPr>
          <a:xfrm>
            <a:off x="15875" y="0"/>
            <a:ext cx="9109075" cy="666750"/>
          </a:xfrm>
        </p:spPr>
        <p:txBody>
          <a:bodyPr/>
          <a:lstStyle/>
          <a:p>
            <a:r>
              <a:rPr lang="pt-BR" dirty="0"/>
              <a:t>S11 – Missões – 13 de junho</a:t>
            </a:r>
          </a:p>
        </p:txBody>
      </p:sp>
      <p:sp>
        <p:nvSpPr>
          <p:cNvPr id="20" name="Espaço Reservado para Texto 17">
            <a:extLst>
              <a:ext uri="{FF2B5EF4-FFF2-40B4-BE49-F238E27FC236}">
                <a16:creationId xmlns:a16="http://schemas.microsoft.com/office/drawing/2014/main" id="{98711BDE-08E6-4BEC-AAC7-3D33DA6BFCF6}"/>
              </a:ext>
            </a:extLst>
          </p:cNvPr>
          <p:cNvSpPr>
            <a:spLocks noGrp="1"/>
          </p:cNvSpPr>
          <p:nvPr>
            <p:ph type="body" sz="quarter" idx="12"/>
          </p:nvPr>
        </p:nvSpPr>
        <p:spPr>
          <a:xfrm>
            <a:off x="34925" y="774700"/>
            <a:ext cx="9019681" cy="806769"/>
          </a:xfrm>
        </p:spPr>
        <p:txBody>
          <a:bodyPr/>
          <a:lstStyle/>
          <a:p>
            <a:r>
              <a:rPr lang="pt-BR" sz="4000" i="0" dirty="0"/>
              <a:t>Seguindo os pássaros</a:t>
            </a:r>
          </a:p>
        </p:txBody>
      </p:sp>
      <p:sp>
        <p:nvSpPr>
          <p:cNvPr id="24" name="Espaço Reservado para Texto 21">
            <a:extLst>
              <a:ext uri="{FF2B5EF4-FFF2-40B4-BE49-F238E27FC236}">
                <a16:creationId xmlns:a16="http://schemas.microsoft.com/office/drawing/2014/main" id="{E8AB3E40-BE13-4FF9-AEB4-775A3C4BC56A}"/>
              </a:ext>
            </a:extLst>
          </p:cNvPr>
          <p:cNvSpPr>
            <a:spLocks noGrp="1"/>
          </p:cNvSpPr>
          <p:nvPr>
            <p:ph type="body" sz="quarter" idx="15"/>
          </p:nvPr>
        </p:nvSpPr>
        <p:spPr>
          <a:xfrm>
            <a:off x="107009" y="5764301"/>
            <a:ext cx="3444785" cy="315619"/>
          </a:xfrm>
        </p:spPr>
        <p:txBody>
          <a:bodyPr/>
          <a:lstStyle/>
          <a:p>
            <a:r>
              <a:rPr lang="pt-BR" dirty="0"/>
              <a:t>Stephen</a:t>
            </a:r>
          </a:p>
        </p:txBody>
      </p:sp>
      <p:sp>
        <p:nvSpPr>
          <p:cNvPr id="25" name="Espaço Reservado para Texto 11">
            <a:extLst>
              <a:ext uri="{FF2B5EF4-FFF2-40B4-BE49-F238E27FC236}">
                <a16:creationId xmlns:a16="http://schemas.microsoft.com/office/drawing/2014/main" id="{6FFB4CA3-E4C8-4568-9098-FEC2412C9A47}"/>
              </a:ext>
            </a:extLst>
          </p:cNvPr>
          <p:cNvSpPr>
            <a:spLocks noGrp="1"/>
          </p:cNvSpPr>
          <p:nvPr>
            <p:ph type="body" sz="quarter" idx="16"/>
          </p:nvPr>
        </p:nvSpPr>
        <p:spPr>
          <a:xfrm>
            <a:off x="5531856" y="6203691"/>
            <a:ext cx="3216608" cy="459601"/>
          </a:xfrm>
        </p:spPr>
        <p:txBody>
          <a:bodyPr/>
          <a:lstStyle/>
          <a:p>
            <a:r>
              <a:rPr lang="pt-BR" dirty="0"/>
              <a:t>Quênia</a:t>
            </a:r>
          </a:p>
        </p:txBody>
      </p:sp>
      <p:pic>
        <p:nvPicPr>
          <p:cNvPr id="4" name="Espaço Reservado para Imagem 3">
            <a:extLst>
              <a:ext uri="{FF2B5EF4-FFF2-40B4-BE49-F238E27FC236}">
                <a16:creationId xmlns:a16="http://schemas.microsoft.com/office/drawing/2014/main" id="{AA27013E-58FB-7E0B-9C0B-6A5EC35E2C2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ln w="6350">
            <a:solidFill>
              <a:prstClr val="black"/>
            </a:solidFill>
          </a:ln>
        </p:spPr>
      </p:pic>
      <p:pic>
        <p:nvPicPr>
          <p:cNvPr id="7" name="Espaço Reservado para Imagem 6">
            <a:extLst>
              <a:ext uri="{FF2B5EF4-FFF2-40B4-BE49-F238E27FC236}">
                <a16:creationId xmlns:a16="http://schemas.microsoft.com/office/drawing/2014/main" id="{D62F7D43-D135-539A-7EBC-9EEE8CB1097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517" r="5517"/>
          <a:stretch>
            <a:fillRect/>
          </a:stretch>
        </p:blipFill>
        <p:spPr>
          <a:prstGeom prst="rect">
            <a:avLst/>
          </a:prstGeom>
          <a:ln w="12700">
            <a:solidFill>
              <a:prstClr val="black"/>
            </a:solidFill>
          </a:ln>
        </p:spPr>
      </p:pic>
    </p:spTree>
    <p:extLst>
      <p:ext uri="{BB962C8B-B14F-4D97-AF65-F5344CB8AC3E}">
        <p14:creationId xmlns:p14="http://schemas.microsoft.com/office/powerpoint/2010/main" val="697636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undefined">
            <a:extLst>
              <a:ext uri="{FF2B5EF4-FFF2-40B4-BE49-F238E27FC236}">
                <a16:creationId xmlns:a16="http://schemas.microsoft.com/office/drawing/2014/main" id="{E336B28B-4C41-951B-DA59-D550609592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831690"/>
            <a:ext cx="3240360" cy="2430270"/>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Texto 1">
            <a:extLst>
              <a:ext uri="{FF2B5EF4-FFF2-40B4-BE49-F238E27FC236}">
                <a16:creationId xmlns:a16="http://schemas.microsoft.com/office/drawing/2014/main" id="{D5DE863F-EDD8-1CFC-8438-55566A2747C5}"/>
              </a:ext>
            </a:extLst>
          </p:cNvPr>
          <p:cNvSpPr>
            <a:spLocks noGrp="1"/>
          </p:cNvSpPr>
          <p:nvPr>
            <p:ph type="body" sz="quarter" idx="10"/>
          </p:nvPr>
        </p:nvSpPr>
        <p:spPr/>
        <p:txBody>
          <a:bodyPr/>
          <a:lstStyle/>
          <a:p>
            <a:pPr>
              <a:lnSpc>
                <a:spcPct val="100000"/>
              </a:lnSpc>
            </a:pPr>
            <a:r>
              <a:rPr lang="pt-BR" dirty="0">
                <a:solidFill>
                  <a:srgbClr val="1F1F1F"/>
                </a:solidFill>
                <a:latin typeface="inherit"/>
              </a:rPr>
              <a:t>A Tanzânia é o lar do segundo maior animal terrestre do mundo: o hipopótamo. Os hipopótamos gostam de relaxar em rios e lagos durante o dia para se refrescarem e saem à noite para procurar muita grama para comer. Eles são ótimos nadadores e podem mergulhar abaixo da superfície como submarinos, prendendo a respiração por até 5 minutos! </a:t>
            </a:r>
          </a:p>
          <a:p>
            <a:pPr>
              <a:lnSpc>
                <a:spcPct val="100000"/>
              </a:lnSpc>
            </a:pPr>
            <a:r>
              <a:rPr lang="pt-BR" dirty="0">
                <a:solidFill>
                  <a:srgbClr val="1F1F1F"/>
                </a:solidFill>
                <a:latin typeface="inherit"/>
              </a:rPr>
              <a:t>Você consegue adivinhar qual é o maior animal terrestre? </a:t>
            </a:r>
          </a:p>
          <a:p>
            <a:pPr>
              <a:lnSpc>
                <a:spcPct val="100000"/>
              </a:lnSpc>
            </a:pPr>
            <a:r>
              <a:rPr lang="pt-BR" dirty="0">
                <a:solidFill>
                  <a:srgbClr val="1F1F1F"/>
                </a:solidFill>
                <a:latin typeface="inherit"/>
              </a:rPr>
              <a:t>Dica: ele também vive nesta parte da África! </a:t>
            </a:r>
          </a:p>
          <a:p>
            <a:pPr>
              <a:lnSpc>
                <a:spcPct val="100000"/>
              </a:lnSpc>
            </a:pPr>
            <a:r>
              <a:rPr lang="pt-BR" dirty="0">
                <a:solidFill>
                  <a:srgbClr val="FF0000"/>
                </a:solidFill>
                <a:latin typeface="inherit"/>
              </a:rPr>
              <a:t>Sim, o elefante.</a:t>
            </a:r>
          </a:p>
          <a:p>
            <a:pPr>
              <a:lnSpc>
                <a:spcPct val="100000"/>
              </a:lnSpc>
            </a:pPr>
            <a:endParaRPr lang="pt-BR" dirty="0"/>
          </a:p>
        </p:txBody>
      </p:sp>
      <p:pic>
        <p:nvPicPr>
          <p:cNvPr id="6146" name="Picture 2" descr="undefined">
            <a:extLst>
              <a:ext uri="{FF2B5EF4-FFF2-40B4-BE49-F238E27FC236}">
                <a16:creationId xmlns:a16="http://schemas.microsoft.com/office/drawing/2014/main" id="{E7A897D0-E158-8742-E100-7E77756159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1016" y="813334"/>
            <a:ext cx="3600400" cy="23996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lefante-africano no Parque Nacional Mikumi, Tanzânia.">
            <a:extLst>
              <a:ext uri="{FF2B5EF4-FFF2-40B4-BE49-F238E27FC236}">
                <a16:creationId xmlns:a16="http://schemas.microsoft.com/office/drawing/2014/main" id="{C89534FD-263A-1F52-7C15-85E18A82A0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8726" y="3339324"/>
            <a:ext cx="228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C9F836E7-A628-E4F9-52FF-3A1668C6DF01}"/>
              </a:ext>
            </a:extLst>
          </p:cNvPr>
          <p:cNvSpPr txBox="1"/>
          <p:nvPr/>
        </p:nvSpPr>
        <p:spPr>
          <a:xfrm>
            <a:off x="6738726" y="6583658"/>
            <a:ext cx="2312690" cy="276999"/>
          </a:xfrm>
          <a:prstGeom prst="rect">
            <a:avLst/>
          </a:prstGeom>
          <a:noFill/>
        </p:spPr>
        <p:txBody>
          <a:bodyPr wrap="square">
            <a:spAutoFit/>
          </a:bodyPr>
          <a:lstStyle/>
          <a:p>
            <a:r>
              <a:rPr lang="pt-BR" sz="1200" dirty="0"/>
              <a:t>Por Muhammad Mahdi Karim</a:t>
            </a:r>
          </a:p>
        </p:txBody>
      </p:sp>
      <p:sp>
        <p:nvSpPr>
          <p:cNvPr id="7" name="CaixaDeTexto 6">
            <a:extLst>
              <a:ext uri="{FF2B5EF4-FFF2-40B4-BE49-F238E27FC236}">
                <a16:creationId xmlns:a16="http://schemas.microsoft.com/office/drawing/2014/main" id="{1ACBCA6D-E31B-7EF0-FDBE-7628464CB992}"/>
              </a:ext>
            </a:extLst>
          </p:cNvPr>
          <p:cNvSpPr txBox="1"/>
          <p:nvPr/>
        </p:nvSpPr>
        <p:spPr>
          <a:xfrm>
            <a:off x="5305051" y="4983484"/>
            <a:ext cx="1067149" cy="276999"/>
          </a:xfrm>
          <a:prstGeom prst="rect">
            <a:avLst/>
          </a:prstGeom>
          <a:noFill/>
        </p:spPr>
        <p:txBody>
          <a:bodyPr wrap="square">
            <a:spAutoFit/>
          </a:bodyPr>
          <a:lstStyle>
            <a:defPPr>
              <a:defRPr lang="pt-BR"/>
            </a:defPPr>
            <a:lvl1pPr>
              <a:defRPr sz="1200"/>
            </a:lvl1pPr>
          </a:lstStyle>
          <a:p>
            <a:r>
              <a:rPr lang="pt-BR" dirty="0"/>
              <a:t>Por </a:t>
            </a:r>
            <a:r>
              <a:rPr lang="pt-BR" dirty="0" err="1"/>
              <a:t>cloudzilla</a:t>
            </a:r>
            <a:endParaRPr lang="pt-BR" dirty="0"/>
          </a:p>
        </p:txBody>
      </p:sp>
    </p:spTree>
    <p:extLst>
      <p:ext uri="{BB962C8B-B14F-4D97-AF65-F5344CB8AC3E}">
        <p14:creationId xmlns:p14="http://schemas.microsoft.com/office/powerpoint/2010/main" val="41158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2657A26-BDA8-B660-FE30-687E18C04EB5}"/>
              </a:ext>
            </a:extLst>
          </p:cNvPr>
          <p:cNvSpPr>
            <a:spLocks noGrp="1"/>
          </p:cNvSpPr>
          <p:nvPr>
            <p:ph type="body" sz="quarter" idx="10"/>
          </p:nvPr>
        </p:nvSpPr>
        <p:spPr>
          <a:xfrm>
            <a:off x="71995" y="679577"/>
            <a:ext cx="3818055" cy="3452397"/>
          </a:xfrm>
        </p:spPr>
        <p:txBody>
          <a:bodyPr/>
          <a:lstStyle/>
          <a:p>
            <a:pPr indent="180000">
              <a:lnSpc>
                <a:spcPct val="100000"/>
              </a:lnSpc>
            </a:pPr>
            <a:r>
              <a:rPr lang="pt-BR" dirty="0">
                <a:solidFill>
                  <a:srgbClr val="1F1F1F"/>
                </a:solidFill>
                <a:latin typeface="inherit"/>
              </a:rPr>
              <a:t>A principal atividade econômica do Quênia é a agricultura. É também um dos principais exportadores mundiais de café, chá e flores de corte (especialmente rosas e crisântemos).</a:t>
            </a:r>
            <a:r>
              <a:rPr lang="pt-BR" dirty="0"/>
              <a:t> Existem mais de 100 espécies de crisântemos e mais de 800 variedades comercializadas no mundo. Seu porte é herbáceo e geralmente de 1 metro. Sua propagação se dá por estacas em estufas e sementes, e dá flores o ano inteiro.</a:t>
            </a:r>
            <a:endParaRPr lang="pt-BR" dirty="0">
              <a:solidFill>
                <a:srgbClr val="1F1F1F"/>
              </a:solidFill>
              <a:latin typeface="inherit"/>
            </a:endParaRPr>
          </a:p>
          <a:p>
            <a:pPr indent="180000">
              <a:lnSpc>
                <a:spcPct val="100000"/>
              </a:lnSpc>
            </a:pPr>
            <a:endParaRPr lang="pt-BR" dirty="0">
              <a:solidFill>
                <a:srgbClr val="1F1F1F"/>
              </a:solidFill>
              <a:latin typeface="inherit"/>
            </a:endParaRPr>
          </a:p>
        </p:txBody>
      </p:sp>
      <p:pic>
        <p:nvPicPr>
          <p:cNvPr id="3074" name="Picture 2" descr="Bouquet Rosas e Crisântemos">
            <a:extLst>
              <a:ext uri="{FF2B5EF4-FFF2-40B4-BE49-F238E27FC236}">
                <a16:creationId xmlns:a16="http://schemas.microsoft.com/office/drawing/2014/main" id="{F14C9402-BA68-44D8-1B0E-CAB465767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7046" y="901935"/>
            <a:ext cx="1747607" cy="164480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4D05FA4E-EC09-9535-B1BA-C573D18CC1C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901935"/>
            <a:ext cx="2308374" cy="1828800"/>
          </a:xfrm>
          <a:prstGeom prst="rect">
            <a:avLst/>
          </a:prstGeom>
        </p:spPr>
      </p:pic>
      <p:pic>
        <p:nvPicPr>
          <p:cNvPr id="5122" name="Picture 2" descr="Chrysanthemum coronarium">
            <a:extLst>
              <a:ext uri="{FF2B5EF4-FFF2-40B4-BE49-F238E27FC236}">
                <a16:creationId xmlns:a16="http://schemas.microsoft.com/office/drawing/2014/main" id="{1714F1F1-9D08-4128-5119-E79574C7D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567" y="2931596"/>
            <a:ext cx="1895139" cy="24349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defined">
            <a:extLst>
              <a:ext uri="{FF2B5EF4-FFF2-40B4-BE49-F238E27FC236}">
                <a16:creationId xmlns:a16="http://schemas.microsoft.com/office/drawing/2014/main" id="{A13B5F5C-1211-E5BE-9056-9D62882FD5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7808" y="4581128"/>
            <a:ext cx="3203848" cy="2130336"/>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A6CF5826-6D95-65EA-C2FC-E07FCFA03A02}"/>
              </a:ext>
            </a:extLst>
          </p:cNvPr>
          <p:cNvSpPr txBox="1"/>
          <p:nvPr/>
        </p:nvSpPr>
        <p:spPr>
          <a:xfrm>
            <a:off x="179512" y="6420704"/>
            <a:ext cx="3524742" cy="392672"/>
          </a:xfrm>
          <a:prstGeom prst="rect">
            <a:avLst/>
          </a:prstGeom>
          <a:noFill/>
        </p:spPr>
        <p:txBody>
          <a:bodyPr wrap="square">
            <a:spAutoFit/>
          </a:bodyPr>
          <a:lstStyle/>
          <a:p>
            <a:pPr algn="r">
              <a:lnSpc>
                <a:spcPts val="2700"/>
              </a:lnSpc>
            </a:pPr>
            <a:r>
              <a:rPr lang="pt-BR" sz="1200" dirty="0">
                <a:solidFill>
                  <a:srgbClr val="1F1F1F"/>
                </a:solidFill>
                <a:latin typeface="inherit"/>
              </a:rPr>
              <a:t>Por Andy </a:t>
            </a:r>
            <a:r>
              <a:rPr lang="pt-BR" sz="1200" dirty="0" err="1">
                <a:solidFill>
                  <a:srgbClr val="1F1F1F"/>
                </a:solidFill>
                <a:latin typeface="inherit"/>
              </a:rPr>
              <a:t>Mabbett</a:t>
            </a:r>
            <a:endParaRPr lang="pt-BR" sz="1200" dirty="0"/>
          </a:p>
        </p:txBody>
      </p:sp>
      <p:pic>
        <p:nvPicPr>
          <p:cNvPr id="16" name="Imagem 15">
            <a:extLst>
              <a:ext uri="{FF2B5EF4-FFF2-40B4-BE49-F238E27FC236}">
                <a16:creationId xmlns:a16="http://schemas.microsoft.com/office/drawing/2014/main" id="{A5E7E4D1-8862-5E5D-F60A-7DB2FC8B0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2915" y="2900959"/>
            <a:ext cx="1373634" cy="769235"/>
          </a:xfrm>
          <a:prstGeom prst="rect">
            <a:avLst/>
          </a:prstGeom>
        </p:spPr>
      </p:pic>
      <p:sp>
        <p:nvSpPr>
          <p:cNvPr id="18" name="CaixaDeTexto 17">
            <a:extLst>
              <a:ext uri="{FF2B5EF4-FFF2-40B4-BE49-F238E27FC236}">
                <a16:creationId xmlns:a16="http://schemas.microsoft.com/office/drawing/2014/main" id="{024426A0-BC29-ED6E-E6D9-31F269DF5600}"/>
              </a:ext>
            </a:extLst>
          </p:cNvPr>
          <p:cNvSpPr txBox="1"/>
          <p:nvPr/>
        </p:nvSpPr>
        <p:spPr>
          <a:xfrm>
            <a:off x="6832915" y="3605192"/>
            <a:ext cx="1363095" cy="369332"/>
          </a:xfrm>
          <a:prstGeom prst="rect">
            <a:avLst/>
          </a:prstGeom>
          <a:noFill/>
        </p:spPr>
        <p:txBody>
          <a:bodyPr wrap="square">
            <a:spAutoFit/>
          </a:bodyPr>
          <a:lstStyle/>
          <a:p>
            <a:pPr algn="ctr"/>
            <a:r>
              <a:rPr lang="pt-BR" b="1" dirty="0">
                <a:solidFill>
                  <a:srgbClr val="1F1F1F"/>
                </a:solidFill>
                <a:latin typeface="inherit"/>
              </a:rPr>
              <a:t>Quênia </a:t>
            </a:r>
            <a:endParaRPr lang="pt-BR" b="1" dirty="0"/>
          </a:p>
        </p:txBody>
      </p:sp>
      <p:pic>
        <p:nvPicPr>
          <p:cNvPr id="20" name="Imagem 19">
            <a:extLst>
              <a:ext uri="{FF2B5EF4-FFF2-40B4-BE49-F238E27FC236}">
                <a16:creationId xmlns:a16="http://schemas.microsoft.com/office/drawing/2014/main" id="{F60E533C-B334-8F14-65B8-DCC2FBBFFB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555" y="4131974"/>
            <a:ext cx="3524250" cy="2428875"/>
          </a:xfrm>
          <a:prstGeom prst="rect">
            <a:avLst/>
          </a:prstGeom>
        </p:spPr>
      </p:pic>
    </p:spTree>
    <p:extLst>
      <p:ext uri="{BB962C8B-B14F-4D97-AF65-F5344CB8AC3E}">
        <p14:creationId xmlns:p14="http://schemas.microsoft.com/office/powerpoint/2010/main" val="1159479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171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31CB1AE-E8E2-EFB4-3372-EBE0C02C9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947" y="836712"/>
            <a:ext cx="3056992" cy="3056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ixaDeTexto 18">
            <a:extLst>
              <a:ext uri="{FF2B5EF4-FFF2-40B4-BE49-F238E27FC236}">
                <a16:creationId xmlns:a16="http://schemas.microsoft.com/office/drawing/2014/main" id="{00BB5595-82FF-8ABF-427F-DDADE755245C}"/>
              </a:ext>
            </a:extLst>
          </p:cNvPr>
          <p:cNvSpPr txBox="1">
            <a:spLocks noChangeArrowheads="1"/>
          </p:cNvSpPr>
          <p:nvPr/>
        </p:nvSpPr>
        <p:spPr bwMode="auto">
          <a:xfrm>
            <a:off x="250454" y="836712"/>
            <a:ext cx="3531638" cy="59093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400" b="1" dirty="0">
                <a:solidFill>
                  <a:srgbClr val="FF0000"/>
                </a:solidFill>
                <a:latin typeface="Comic Sans MS" panose="030F0702030302020204" pitchFamily="66" charset="0"/>
              </a:rPr>
              <a:t>Grou-coroado Africano</a:t>
            </a:r>
          </a:p>
          <a:p>
            <a:pPr algn="ctr"/>
            <a:r>
              <a:rPr lang="pt-BR" altLang="pt-BR" sz="1400" b="1" dirty="0">
                <a:solidFill>
                  <a:srgbClr val="FF0000"/>
                </a:solidFill>
                <a:latin typeface="Comic Sans MS" panose="030F0702030302020204" pitchFamily="66" charset="0"/>
              </a:rPr>
              <a:t> </a:t>
            </a:r>
          </a:p>
          <a:p>
            <a:pPr indent="-285750">
              <a:buFont typeface="Arial" panose="020B0604020202020204" pitchFamily="34" charset="0"/>
              <a:buChar char="•"/>
            </a:pPr>
            <a:r>
              <a:rPr lang="pt-BR" sz="1400" b="1" dirty="0">
                <a:latin typeface="Comic Sans MS" panose="030F0702030302020204" pitchFamily="66" charset="0"/>
              </a:rPr>
              <a:t>O grou-coroado possui plumagem branca e cinzenta e cabeça com uma crista amarela, formada por penas rígidas e cerdosas. Também é conhecida pelos nomes de ganga, e grou-real;</a:t>
            </a:r>
          </a:p>
          <a:p>
            <a:pPr indent="-285750">
              <a:buFont typeface="Arial" panose="020B0604020202020204" pitchFamily="34" charset="0"/>
              <a:buChar char="•"/>
            </a:pPr>
            <a:r>
              <a:rPr lang="pt-BR" sz="1400" b="1" dirty="0">
                <a:latin typeface="Comic Sans MS" panose="030F0702030302020204" pitchFamily="66" charset="0"/>
              </a:rPr>
              <a:t>Essas grandes aves se reúnem ao redor de brejos no norte e centro da África. Alimentam-se de vegetais, sementes, insetos, sapos, minhocas, cobras, pequenos peixes e ovos de vertebrados;</a:t>
            </a:r>
          </a:p>
          <a:p>
            <a:pPr indent="-285750">
              <a:buFont typeface="Arial" panose="020B0604020202020204" pitchFamily="34" charset="0"/>
              <a:buChar char="•"/>
            </a:pPr>
            <a:r>
              <a:rPr lang="pt-BR" sz="1400" b="1" dirty="0">
                <a:latin typeface="Comic Sans MS" panose="030F0702030302020204" pitchFamily="66" charset="0"/>
              </a:rPr>
              <a:t>Podem formar grandes bandos com mais de 60 grous, mas, como muitos pássaros grandes, os grous-coroados se acasalam por toda a vida. São os únicos grous conhecidos que se empoleiram em árvores e não migram (como fazem os grous norte-americanos);</a:t>
            </a:r>
          </a:p>
          <a:p>
            <a:pPr indent="-285750">
              <a:buFont typeface="Arial" panose="020B0604020202020204" pitchFamily="34" charset="0"/>
              <a:buChar char="•"/>
            </a:pPr>
            <a:r>
              <a:rPr lang="pt-BR" sz="1400" b="1" dirty="0">
                <a:latin typeface="Comic Sans MS" panose="030F0702030302020204" pitchFamily="66" charset="0"/>
              </a:rPr>
              <a:t>CARACTERÌSTICAS: Altura: 96 cm Número de ovos: de 1 a 3 Tempo de incubação: 28 a 35 dias;</a:t>
            </a:r>
          </a:p>
          <a:p>
            <a:pPr indent="-285750">
              <a:buFont typeface="Arial" panose="020B0604020202020204" pitchFamily="34" charset="0"/>
              <a:buChar char="•"/>
            </a:pPr>
            <a:r>
              <a:rPr lang="pt-BR" sz="1400" b="1" dirty="0">
                <a:latin typeface="Comic Sans MS" panose="030F0702030302020204" pitchFamily="66" charset="0"/>
              </a:rPr>
              <a:t>É considerado a ave sagrada da tribo Watusi.</a:t>
            </a:r>
          </a:p>
        </p:txBody>
      </p:sp>
      <p:pic>
        <p:nvPicPr>
          <p:cNvPr id="4" name="Imagem 3">
            <a:extLst>
              <a:ext uri="{FF2B5EF4-FFF2-40B4-BE49-F238E27FC236}">
                <a16:creationId xmlns:a16="http://schemas.microsoft.com/office/drawing/2014/main" id="{D9F85DAE-B6A0-9168-A75B-BDA568225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439" y="3461672"/>
            <a:ext cx="272415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a:extLst>
              <a:ext uri="{FF2B5EF4-FFF2-40B4-BE49-F238E27FC236}">
                <a16:creationId xmlns:a16="http://schemas.microsoft.com/office/drawing/2014/main" id="{F0EA27C7-7FCA-E62F-F71E-199526097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200" y="4195421"/>
            <a:ext cx="2339752" cy="2550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9642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428B7405-6D05-4C3D-B765-917D24378CB8}"/>
              </a:ext>
            </a:extLst>
          </p:cNvPr>
          <p:cNvSpPr>
            <a:spLocks noGrp="1"/>
          </p:cNvSpPr>
          <p:nvPr>
            <p:ph type="body" sz="quarter" idx="11"/>
          </p:nvPr>
        </p:nvSpPr>
        <p:spPr>
          <a:xfrm>
            <a:off x="15875" y="0"/>
            <a:ext cx="9109075" cy="666750"/>
          </a:xfrm>
        </p:spPr>
        <p:txBody>
          <a:bodyPr/>
          <a:lstStyle/>
          <a:p>
            <a:r>
              <a:rPr lang="pt-BR" dirty="0"/>
              <a:t>S12 – Missões – 20 de junho</a:t>
            </a:r>
          </a:p>
        </p:txBody>
      </p:sp>
      <p:sp>
        <p:nvSpPr>
          <p:cNvPr id="20" name="Espaço Reservado para Texto 17">
            <a:extLst>
              <a:ext uri="{FF2B5EF4-FFF2-40B4-BE49-F238E27FC236}">
                <a16:creationId xmlns:a16="http://schemas.microsoft.com/office/drawing/2014/main" id="{B4051485-E587-4F68-8608-A26CA83B1798}"/>
              </a:ext>
            </a:extLst>
          </p:cNvPr>
          <p:cNvSpPr>
            <a:spLocks noGrp="1"/>
          </p:cNvSpPr>
          <p:nvPr>
            <p:ph type="body" sz="quarter" idx="12"/>
          </p:nvPr>
        </p:nvSpPr>
        <p:spPr>
          <a:xfrm>
            <a:off x="34925" y="774700"/>
            <a:ext cx="9019681" cy="806769"/>
          </a:xfrm>
        </p:spPr>
        <p:txBody>
          <a:bodyPr/>
          <a:lstStyle/>
          <a:p>
            <a:r>
              <a:rPr lang="pt-BR" i="0" dirty="0"/>
              <a:t>O som do amor </a:t>
            </a:r>
            <a:endParaRPr lang="pt-BR" sz="4000" i="0" dirty="0"/>
          </a:p>
        </p:txBody>
      </p:sp>
      <p:sp>
        <p:nvSpPr>
          <p:cNvPr id="24" name="Espaço Reservado para Texto 21">
            <a:extLst>
              <a:ext uri="{FF2B5EF4-FFF2-40B4-BE49-F238E27FC236}">
                <a16:creationId xmlns:a16="http://schemas.microsoft.com/office/drawing/2014/main" id="{12A3D027-CCDB-4F97-97E4-5DD7B8808556}"/>
              </a:ext>
            </a:extLst>
          </p:cNvPr>
          <p:cNvSpPr>
            <a:spLocks noGrp="1"/>
          </p:cNvSpPr>
          <p:nvPr>
            <p:ph type="body" sz="quarter" idx="15"/>
          </p:nvPr>
        </p:nvSpPr>
        <p:spPr>
          <a:xfrm>
            <a:off x="107009" y="5764301"/>
            <a:ext cx="3444785" cy="315619"/>
          </a:xfrm>
        </p:spPr>
        <p:txBody>
          <a:bodyPr/>
          <a:lstStyle/>
          <a:p>
            <a:r>
              <a:rPr lang="pt-BR" dirty="0"/>
              <a:t>John</a:t>
            </a:r>
          </a:p>
        </p:txBody>
      </p:sp>
      <p:sp>
        <p:nvSpPr>
          <p:cNvPr id="25" name="Espaço Reservado para Texto 11">
            <a:extLst>
              <a:ext uri="{FF2B5EF4-FFF2-40B4-BE49-F238E27FC236}">
                <a16:creationId xmlns:a16="http://schemas.microsoft.com/office/drawing/2014/main" id="{1EBA99C6-CB9B-4D95-ACB5-3698B0B0E669}"/>
              </a:ext>
            </a:extLst>
          </p:cNvPr>
          <p:cNvSpPr>
            <a:spLocks noGrp="1"/>
          </p:cNvSpPr>
          <p:nvPr>
            <p:ph type="body" sz="quarter" idx="16"/>
          </p:nvPr>
        </p:nvSpPr>
        <p:spPr>
          <a:xfrm>
            <a:off x="5531856" y="6203691"/>
            <a:ext cx="3216608" cy="459601"/>
          </a:xfrm>
        </p:spPr>
        <p:txBody>
          <a:bodyPr/>
          <a:lstStyle/>
          <a:p>
            <a:r>
              <a:rPr lang="pt-BR" dirty="0"/>
              <a:t>Quênia</a:t>
            </a:r>
          </a:p>
        </p:txBody>
      </p:sp>
      <p:pic>
        <p:nvPicPr>
          <p:cNvPr id="4" name="Espaço Reservado para Imagem 3">
            <a:extLst>
              <a:ext uri="{FF2B5EF4-FFF2-40B4-BE49-F238E27FC236}">
                <a16:creationId xmlns:a16="http://schemas.microsoft.com/office/drawing/2014/main" id="{0F7C535E-40E0-76B4-E94B-D6FBDC94AAA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ln w="6350">
            <a:solidFill>
              <a:prstClr val="black"/>
            </a:solidFill>
          </a:ln>
        </p:spPr>
      </p:pic>
      <p:pic>
        <p:nvPicPr>
          <p:cNvPr id="7" name="Espaço Reservado para Imagem 6">
            <a:extLst>
              <a:ext uri="{FF2B5EF4-FFF2-40B4-BE49-F238E27FC236}">
                <a16:creationId xmlns:a16="http://schemas.microsoft.com/office/drawing/2014/main" id="{697CA692-6F8C-3728-0D4A-21AC3CE1E39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6059" r="6059"/>
          <a:stretch>
            <a:fillRect/>
          </a:stretch>
        </p:blipFill>
        <p:spPr>
          <a:prstGeom prst="rect">
            <a:avLst/>
          </a:prstGeom>
          <a:ln w="12700">
            <a:solidFill>
              <a:prstClr val="black"/>
            </a:solidFill>
          </a:ln>
        </p:spPr>
      </p:pic>
    </p:spTree>
    <p:extLst>
      <p:ext uri="{BB962C8B-B14F-4D97-AF65-F5344CB8AC3E}">
        <p14:creationId xmlns:p14="http://schemas.microsoft.com/office/powerpoint/2010/main" val="3227062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29DD0A9-2755-51A0-ED62-010CFEEC3B4B}"/>
              </a:ext>
            </a:extLst>
          </p:cNvPr>
          <p:cNvSpPr>
            <a:spLocks noGrp="1"/>
          </p:cNvSpPr>
          <p:nvPr>
            <p:ph type="body" sz="quarter" idx="10"/>
          </p:nvPr>
        </p:nvSpPr>
        <p:spPr>
          <a:xfrm>
            <a:off x="71996" y="679578"/>
            <a:ext cx="2959200" cy="5197694"/>
          </a:xfrm>
        </p:spPr>
        <p:txBody>
          <a:bodyPr/>
          <a:lstStyle/>
          <a:p>
            <a:pPr marL="285750" indent="-285750">
              <a:buFont typeface="Wingdings" panose="05000000000000000000" pitchFamily="2" charset="2"/>
              <a:buChar char="Ø"/>
            </a:pPr>
            <a:r>
              <a:rPr lang="pt-BR" dirty="0">
                <a:solidFill>
                  <a:srgbClr val="1F1F1F"/>
                </a:solidFill>
                <a:latin typeface="inherit"/>
              </a:rPr>
              <a:t>No Burundi, há muitas pessoas que precisam saber mais sobre Jesus. Este país teve um passado conturbado, com períodos em que todas as igrejas adventistas foram forçadas a fechar e várias guerras que fizeram com que muitas pessoas deixassem o país como refugiadas.</a:t>
            </a:r>
          </a:p>
          <a:p>
            <a:pPr marL="285750" indent="-285750">
              <a:buFont typeface="Wingdings" panose="05000000000000000000" pitchFamily="2" charset="2"/>
              <a:buChar char="Ø"/>
            </a:pPr>
            <a:r>
              <a:rPr lang="pt-BR" dirty="0">
                <a:solidFill>
                  <a:srgbClr val="1F1F1F"/>
                </a:solidFill>
                <a:latin typeface="inherit"/>
              </a:rPr>
              <a:t>Os adventistas do Burundi veem uma grande oportunidade de crescimento, com a ajuda da nossa igreja mundial. Eles querem compartilhar que Jesus ama, salva e traz paz.</a:t>
            </a:r>
          </a:p>
          <a:p>
            <a:pPr marL="285750" indent="-285750">
              <a:buFont typeface="Wingdings" panose="05000000000000000000" pitchFamily="2" charset="2"/>
              <a:buChar char="Ø"/>
            </a:pPr>
            <a:endParaRPr lang="pt-BR" dirty="0"/>
          </a:p>
        </p:txBody>
      </p:sp>
      <p:pic>
        <p:nvPicPr>
          <p:cNvPr id="7170" name="Picture 2">
            <a:extLst>
              <a:ext uri="{FF2B5EF4-FFF2-40B4-BE49-F238E27FC236}">
                <a16:creationId xmlns:a16="http://schemas.microsoft.com/office/drawing/2014/main" id="{6670C7AA-D262-2E7C-E14E-7C0428F18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764704"/>
            <a:ext cx="3385939" cy="338593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A9BEBBCC-32DA-39F8-9CDF-48F56F1F12F0}"/>
              </a:ext>
            </a:extLst>
          </p:cNvPr>
          <p:cNvSpPr txBox="1"/>
          <p:nvPr/>
        </p:nvSpPr>
        <p:spPr>
          <a:xfrm>
            <a:off x="3203848" y="3767705"/>
            <a:ext cx="3385939" cy="369332"/>
          </a:xfrm>
          <a:prstGeom prst="rect">
            <a:avLst/>
          </a:prstGeom>
          <a:solidFill>
            <a:schemeClr val="bg1">
              <a:alpha val="47000"/>
            </a:schemeClr>
          </a:solidFill>
        </p:spPr>
        <p:txBody>
          <a:bodyPr wrap="square">
            <a:spAutoFit/>
          </a:bodyPr>
          <a:lstStyle/>
          <a:p>
            <a:pPr algn="ctr"/>
            <a:r>
              <a:rPr lang="pt-BR" b="1" dirty="0">
                <a:solidFill>
                  <a:srgbClr val="1F1F1F"/>
                </a:solidFill>
                <a:latin typeface="inherit"/>
              </a:rPr>
              <a:t>Igreja Adventista no Burundi </a:t>
            </a:r>
            <a:endParaRPr lang="pt-BR" b="1" dirty="0"/>
          </a:p>
        </p:txBody>
      </p:sp>
      <p:pic>
        <p:nvPicPr>
          <p:cNvPr id="9" name="Imagem 8">
            <a:extLst>
              <a:ext uri="{FF2B5EF4-FFF2-40B4-BE49-F238E27FC236}">
                <a16:creationId xmlns:a16="http://schemas.microsoft.com/office/drawing/2014/main" id="{38F2D59E-FC76-F8C6-E254-F3ED58D2A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112" y="4293096"/>
            <a:ext cx="4705350" cy="2419350"/>
          </a:xfrm>
          <a:prstGeom prst="rect">
            <a:avLst/>
          </a:prstGeom>
        </p:spPr>
      </p:pic>
    </p:spTree>
    <p:extLst>
      <p:ext uri="{BB962C8B-B14F-4D97-AF65-F5344CB8AC3E}">
        <p14:creationId xmlns:p14="http://schemas.microsoft.com/office/powerpoint/2010/main" val="1645559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AE0FBB-15DD-F6E5-6371-828861285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18" y="733425"/>
            <a:ext cx="2968006" cy="1976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121323E-9390-047E-2027-A208B30F7191}"/>
              </a:ext>
            </a:extLst>
          </p:cNvPr>
          <p:cNvSpPr>
            <a:spLocks noChangeArrowheads="1"/>
          </p:cNvSpPr>
          <p:nvPr/>
        </p:nvSpPr>
        <p:spPr bwMode="auto">
          <a:xfrm>
            <a:off x="68883" y="694808"/>
            <a:ext cx="3422998" cy="616319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Quênia</a:t>
            </a:r>
          </a:p>
          <a:p>
            <a:r>
              <a:rPr lang="pt-BR" b="1" dirty="0"/>
              <a:t>• Wangari </a:t>
            </a:r>
            <a:r>
              <a:rPr lang="pt-BR" b="1" dirty="0" err="1"/>
              <a:t>Muta</a:t>
            </a:r>
            <a:r>
              <a:rPr lang="pt-BR" b="1" dirty="0"/>
              <a:t> Maathai, uma ecologista queniana, ganhou o Premio Nobel da Paz em 2004 “por sua contribuição ao desenvolvimento sustentável, à democracia e à paz”. Maathai foi a primeira africana a ganhar este premio. </a:t>
            </a:r>
          </a:p>
          <a:p>
            <a:r>
              <a:rPr lang="pt-BR" b="1" dirty="0"/>
              <a:t>• O café e o turismo são as principais fontes de renda do Quênia. </a:t>
            </a:r>
          </a:p>
          <a:p>
            <a:r>
              <a:rPr lang="pt-BR" b="1" dirty="0"/>
              <a:t>• No Quênia existem umas 70 tribos diferentes. </a:t>
            </a:r>
          </a:p>
          <a:p>
            <a:r>
              <a:rPr lang="pt-BR" b="1" dirty="0"/>
              <a:t>• O inglês e o suaíli são os idiomas oficiais no Quênia, mas várias das tribos falam seus próprios idiomas e dialetos.</a:t>
            </a:r>
          </a:p>
          <a:p>
            <a:r>
              <a:rPr lang="pt-BR" b="1" dirty="0"/>
              <a:t>• Durante quase 100 anos o país foi governado pelos britânicos, mas obtiveram a sua independência em 1963.</a:t>
            </a:r>
          </a:p>
        </p:txBody>
      </p:sp>
      <p:sp>
        <p:nvSpPr>
          <p:cNvPr id="5" name="Retângulo 4">
            <a:extLst>
              <a:ext uri="{FF2B5EF4-FFF2-40B4-BE49-F238E27FC236}">
                <a16:creationId xmlns:a16="http://schemas.microsoft.com/office/drawing/2014/main" id="{17A309CF-09E8-36D7-501C-9E45668F41AC}"/>
              </a:ext>
            </a:extLst>
          </p:cNvPr>
          <p:cNvSpPr/>
          <p:nvPr/>
        </p:nvSpPr>
        <p:spPr>
          <a:xfrm>
            <a:off x="5652118" y="721103"/>
            <a:ext cx="985654" cy="369332"/>
          </a:xfrm>
          <a:prstGeom prst="rect">
            <a:avLst/>
          </a:prstGeom>
        </p:spPr>
        <p:txBody>
          <a:bodyPr wrap="none">
            <a:spAutoFit/>
          </a:bodyPr>
          <a:lstStyle/>
          <a:p>
            <a:r>
              <a:rPr lang="pt-BR" b="1" dirty="0">
                <a:solidFill>
                  <a:schemeClr val="bg1"/>
                </a:solidFill>
              </a:rPr>
              <a:t>Maathai</a:t>
            </a:r>
            <a:endParaRPr lang="pt-BR" dirty="0">
              <a:solidFill>
                <a:schemeClr val="bg1"/>
              </a:solidFill>
            </a:endParaRPr>
          </a:p>
        </p:txBody>
      </p:sp>
      <p:pic>
        <p:nvPicPr>
          <p:cNvPr id="6" name="Picture 4">
            <a:extLst>
              <a:ext uri="{FF2B5EF4-FFF2-40B4-BE49-F238E27FC236}">
                <a16:creationId xmlns:a16="http://schemas.microsoft.com/office/drawing/2014/main" id="{D8B86C15-A964-68AC-D05F-1814FF103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615" y="2978923"/>
            <a:ext cx="2597274" cy="1947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303844-7F71-7134-488D-9C2123AA0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537" y="1395381"/>
            <a:ext cx="206692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13070A61-B3AF-1263-D789-62520D62E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973" y="4953383"/>
            <a:ext cx="1588487" cy="1876166"/>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F02DC072-89FF-EE6C-695C-1F3CEA1BD2B9}"/>
              </a:ext>
            </a:extLst>
          </p:cNvPr>
          <p:cNvSpPr/>
          <p:nvPr/>
        </p:nvSpPr>
        <p:spPr>
          <a:xfrm>
            <a:off x="6144945" y="4658375"/>
            <a:ext cx="762709" cy="369332"/>
          </a:xfrm>
          <a:prstGeom prst="rect">
            <a:avLst/>
          </a:prstGeom>
        </p:spPr>
        <p:txBody>
          <a:bodyPr wrap="none">
            <a:spAutoFit/>
          </a:bodyPr>
          <a:lstStyle/>
          <a:p>
            <a:r>
              <a:rPr lang="pt-BR" b="1" dirty="0"/>
              <a:t>Tribos</a:t>
            </a:r>
            <a:endParaRPr lang="pt-BR" dirty="0"/>
          </a:p>
        </p:txBody>
      </p:sp>
      <p:pic>
        <p:nvPicPr>
          <p:cNvPr id="10" name="Picture 10">
            <a:extLst>
              <a:ext uri="{FF2B5EF4-FFF2-40B4-BE49-F238E27FC236}">
                <a16:creationId xmlns:a16="http://schemas.microsoft.com/office/drawing/2014/main" id="{72C62BF2-6E0F-A523-589F-322ABDDFB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655" y="2838321"/>
            <a:ext cx="2817000" cy="187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B90EBF12-35A5-336B-96AB-8B103C5759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0552" y="4976710"/>
            <a:ext cx="2740361" cy="180594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AE4A74E6-6D3A-AB0D-3FE9-95BB11D8BD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9226" y="692696"/>
            <a:ext cx="1201327" cy="661956"/>
          </a:xfrm>
          <a:prstGeom prst="rect">
            <a:avLst/>
          </a:prstGeom>
        </p:spPr>
      </p:pic>
      <p:sp>
        <p:nvSpPr>
          <p:cNvPr id="13" name="Retângulo 12">
            <a:extLst>
              <a:ext uri="{FF2B5EF4-FFF2-40B4-BE49-F238E27FC236}">
                <a16:creationId xmlns:a16="http://schemas.microsoft.com/office/drawing/2014/main" id="{B0CB7F98-8F04-6620-3F3C-71CEDB4C64F9}"/>
              </a:ext>
            </a:extLst>
          </p:cNvPr>
          <p:cNvSpPr/>
          <p:nvPr/>
        </p:nvSpPr>
        <p:spPr>
          <a:xfrm>
            <a:off x="3519180" y="980728"/>
            <a:ext cx="800045" cy="338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Quênia</a:t>
            </a:r>
          </a:p>
        </p:txBody>
      </p:sp>
    </p:spTree>
    <p:extLst>
      <p:ext uri="{BB962C8B-B14F-4D97-AF65-F5344CB8AC3E}">
        <p14:creationId xmlns:p14="http://schemas.microsoft.com/office/powerpoint/2010/main" val="70443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F6CF1414-A9A2-CDE4-58EF-621AB3EB3A2E}"/>
              </a:ext>
            </a:extLst>
          </p:cNvPr>
          <p:cNvSpPr txBox="1">
            <a:spLocks noChangeArrowheads="1"/>
          </p:cNvSpPr>
          <p:nvPr/>
        </p:nvSpPr>
        <p:spPr bwMode="auto">
          <a:xfrm>
            <a:off x="107504" y="816903"/>
            <a:ext cx="2903052" cy="59708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Leão</a:t>
            </a:r>
          </a:p>
          <a:p>
            <a:endParaRPr lang="pt-BR" altLang="pt-BR" sz="1600" b="1" dirty="0">
              <a:solidFill>
                <a:srgbClr val="FF0000"/>
              </a:solidFill>
            </a:endParaRPr>
          </a:p>
          <a:p>
            <a:pPr marL="285750" indent="-285750" algn="just">
              <a:buFont typeface="Arial" panose="020B0604020202020204" pitchFamily="34" charset="0"/>
              <a:buChar char="•"/>
            </a:pPr>
            <a:r>
              <a:rPr lang="pt-BR" sz="1400" b="1" dirty="0">
                <a:latin typeface="Comic Sans MS" panose="030F0702030302020204" pitchFamily="66" charset="0"/>
              </a:rPr>
              <a:t>O leão é um felino carnívoro muito feroz. Seu único predador é o ser humano. Pode chegar a pesar até 250 kg;</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Vivem em grupos que apresentam várias fêmeas e um macho dominante. Filhotes machos, após crescerem, saem ou são expulsos dali;</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Alimentam-se de gazelas, girafas, zebras, </a:t>
            </a:r>
            <a:r>
              <a:rPr lang="pt-BR" sz="1400" b="1" dirty="0" err="1">
                <a:latin typeface="Comic Sans MS" panose="030F0702030302020204" pitchFamily="66" charset="0"/>
              </a:rPr>
              <a:t>gnus</a:t>
            </a:r>
            <a:r>
              <a:rPr lang="pt-BR" sz="1400" b="1" dirty="0">
                <a:latin typeface="Comic Sans MS" panose="030F0702030302020204" pitchFamily="66" charset="0"/>
              </a:rPr>
              <a:t>, búfalos e até mesmo elefantes (geralmente os mais jovens). A caça é feita pelas fêmeas do grupo;</a:t>
            </a:r>
          </a:p>
          <a:p>
            <a:pPr marL="285750" indent="-285750" algn="just">
              <a:buFont typeface="Arial" panose="020B0604020202020204" pitchFamily="34" charset="0"/>
              <a:buChar char="•"/>
            </a:pPr>
            <a:endParaRPr lang="pt-BR" sz="1400" b="1" dirty="0">
              <a:latin typeface="Comic Sans MS" panose="030F0702030302020204" pitchFamily="66" charset="0"/>
            </a:endParaRPr>
          </a:p>
          <a:p>
            <a:pPr marL="285750" indent="-285750" algn="just">
              <a:buFont typeface="Arial" panose="020B0604020202020204" pitchFamily="34" charset="0"/>
              <a:buChar char="•"/>
            </a:pPr>
            <a:r>
              <a:rPr lang="pt-BR" sz="1400" b="1" dirty="0">
                <a:latin typeface="Comic Sans MS" panose="030F0702030302020204" pitchFamily="66" charset="0"/>
              </a:rPr>
              <a:t>O leão é considerado um dos cincos animais mais difíceis de serem caçados na África. </a:t>
            </a:r>
            <a:endParaRPr lang="pt-BR" sz="1600" b="1" i="1" dirty="0">
              <a:latin typeface="Comic Sans MS" panose="030F0702030302020204" pitchFamily="66" charset="0"/>
            </a:endParaRPr>
          </a:p>
        </p:txBody>
      </p:sp>
      <p:pic>
        <p:nvPicPr>
          <p:cNvPr id="3" name="Picture 2" descr="https://sitiodopicapauangolano.files.wordpress.com/2012/03/lec3b5es-casal.jpg">
            <a:extLst>
              <a:ext uri="{FF2B5EF4-FFF2-40B4-BE49-F238E27FC236}">
                <a16:creationId xmlns:a16="http://schemas.microsoft.com/office/drawing/2014/main" id="{E565567A-F0EB-A75C-542F-FCD58952F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757" y="807963"/>
            <a:ext cx="2425269" cy="179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Leão. Foto: David L. (Stoic-lamp-post) / Creative Commons 3.0 ND">
            <a:extLst>
              <a:ext uri="{FF2B5EF4-FFF2-40B4-BE49-F238E27FC236}">
                <a16:creationId xmlns:a16="http://schemas.microsoft.com/office/drawing/2014/main" id="{2917136A-9847-9BD6-3A7F-A8FD95D2C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827" y="2358542"/>
            <a:ext cx="3672408" cy="2733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https://2anocsdomingos.files.wordpress.com/2010/11/leoes.png">
            <a:extLst>
              <a:ext uri="{FF2B5EF4-FFF2-40B4-BE49-F238E27FC236}">
                <a16:creationId xmlns:a16="http://schemas.microsoft.com/office/drawing/2014/main" id="{91113AFB-0BFB-72B5-9070-49CF260BC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848325"/>
            <a:ext cx="2904257" cy="1933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a:extLst>
              <a:ext uri="{FF2B5EF4-FFF2-40B4-BE49-F238E27FC236}">
                <a16:creationId xmlns:a16="http://schemas.microsoft.com/office/drawing/2014/main" id="{67C1CE2D-E4D5-6536-F452-DAE28C17CE7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8369" y="663046"/>
            <a:ext cx="1957589" cy="1601821"/>
          </a:xfrm>
          <a:prstGeom prst="rect">
            <a:avLst/>
          </a:prstGeom>
        </p:spPr>
      </p:pic>
    </p:spTree>
    <p:extLst>
      <p:ext uri="{BB962C8B-B14F-4D97-AF65-F5344CB8AC3E}">
        <p14:creationId xmlns:p14="http://schemas.microsoft.com/office/powerpoint/2010/main" val="2370226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6">
            <a:extLst>
              <a:ext uri="{FF2B5EF4-FFF2-40B4-BE49-F238E27FC236}">
                <a16:creationId xmlns:a16="http://schemas.microsoft.com/office/drawing/2014/main" id="{74ABF954-E1A1-4613-BCE7-E192776D4283}"/>
              </a:ext>
            </a:extLst>
          </p:cNvPr>
          <p:cNvSpPr>
            <a:spLocks noGrp="1"/>
          </p:cNvSpPr>
          <p:nvPr>
            <p:ph type="body" sz="quarter" idx="11"/>
          </p:nvPr>
        </p:nvSpPr>
        <p:spPr>
          <a:xfrm>
            <a:off x="15875" y="0"/>
            <a:ext cx="9109075" cy="666750"/>
          </a:xfrm>
        </p:spPr>
        <p:txBody>
          <a:bodyPr/>
          <a:lstStyle/>
          <a:p>
            <a:r>
              <a:rPr lang="pt-BR" dirty="0"/>
              <a:t>S13 – Missões – 27 de junho</a:t>
            </a:r>
          </a:p>
        </p:txBody>
      </p:sp>
      <p:sp>
        <p:nvSpPr>
          <p:cNvPr id="20" name="Espaço Reservado para Texto 17">
            <a:extLst>
              <a:ext uri="{FF2B5EF4-FFF2-40B4-BE49-F238E27FC236}">
                <a16:creationId xmlns:a16="http://schemas.microsoft.com/office/drawing/2014/main" id="{732F0BFC-2487-4E38-AF3E-56C4A8D5DC93}"/>
              </a:ext>
            </a:extLst>
          </p:cNvPr>
          <p:cNvSpPr>
            <a:spLocks noGrp="1"/>
          </p:cNvSpPr>
          <p:nvPr>
            <p:ph type="body" sz="quarter" idx="12"/>
          </p:nvPr>
        </p:nvSpPr>
        <p:spPr>
          <a:xfrm>
            <a:off x="34925" y="774700"/>
            <a:ext cx="9019681" cy="806769"/>
          </a:xfrm>
        </p:spPr>
        <p:txBody>
          <a:bodyPr/>
          <a:lstStyle/>
          <a:p>
            <a:r>
              <a:rPr lang="pt-BR" i="0" dirty="0"/>
              <a:t>Resposta à oração </a:t>
            </a:r>
            <a:endParaRPr lang="pt-BR" sz="4000" i="0" dirty="0"/>
          </a:p>
        </p:txBody>
      </p:sp>
      <p:sp>
        <p:nvSpPr>
          <p:cNvPr id="24" name="Espaço Reservado para Texto 21">
            <a:extLst>
              <a:ext uri="{FF2B5EF4-FFF2-40B4-BE49-F238E27FC236}">
                <a16:creationId xmlns:a16="http://schemas.microsoft.com/office/drawing/2014/main" id="{2FF017A9-F462-4BDA-99C5-243E225AFD84}"/>
              </a:ext>
            </a:extLst>
          </p:cNvPr>
          <p:cNvSpPr>
            <a:spLocks noGrp="1"/>
          </p:cNvSpPr>
          <p:nvPr>
            <p:ph type="body" sz="quarter" idx="15"/>
          </p:nvPr>
        </p:nvSpPr>
        <p:spPr>
          <a:xfrm>
            <a:off x="107009" y="5764301"/>
            <a:ext cx="3444785" cy="315619"/>
          </a:xfrm>
        </p:spPr>
        <p:txBody>
          <a:bodyPr/>
          <a:lstStyle/>
          <a:p>
            <a:r>
              <a:rPr lang="pt-BR" dirty="0"/>
              <a:t>Michelle</a:t>
            </a:r>
          </a:p>
        </p:txBody>
      </p:sp>
      <p:sp>
        <p:nvSpPr>
          <p:cNvPr id="25" name="Espaço Reservado para Texto 11">
            <a:extLst>
              <a:ext uri="{FF2B5EF4-FFF2-40B4-BE49-F238E27FC236}">
                <a16:creationId xmlns:a16="http://schemas.microsoft.com/office/drawing/2014/main" id="{89D7519C-64C2-4CD8-BD88-0D6BA76FD154}"/>
              </a:ext>
            </a:extLst>
          </p:cNvPr>
          <p:cNvSpPr>
            <a:spLocks noGrp="1"/>
          </p:cNvSpPr>
          <p:nvPr>
            <p:ph type="body" sz="quarter" idx="16"/>
          </p:nvPr>
        </p:nvSpPr>
        <p:spPr>
          <a:xfrm>
            <a:off x="5531856" y="6203691"/>
            <a:ext cx="3216608" cy="459601"/>
          </a:xfrm>
        </p:spPr>
        <p:txBody>
          <a:bodyPr/>
          <a:lstStyle/>
          <a:p>
            <a:r>
              <a:rPr lang="pt-BR" dirty="0"/>
              <a:t>Quênia</a:t>
            </a:r>
          </a:p>
        </p:txBody>
      </p:sp>
      <p:pic>
        <p:nvPicPr>
          <p:cNvPr id="4" name="Espaço Reservado para Imagem 3">
            <a:extLst>
              <a:ext uri="{FF2B5EF4-FFF2-40B4-BE49-F238E27FC236}">
                <a16:creationId xmlns:a16="http://schemas.microsoft.com/office/drawing/2014/main" id="{13C48BF2-3D4A-CE95-98C2-5AF984FB387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ln w="6350">
            <a:solidFill>
              <a:prstClr val="black"/>
            </a:solidFill>
          </a:ln>
        </p:spPr>
      </p:pic>
      <p:pic>
        <p:nvPicPr>
          <p:cNvPr id="7" name="Espaço Reservado para Imagem 6">
            <a:extLst>
              <a:ext uri="{FF2B5EF4-FFF2-40B4-BE49-F238E27FC236}">
                <a16:creationId xmlns:a16="http://schemas.microsoft.com/office/drawing/2014/main" id="{E01D9901-B749-5C85-C8AD-3ACF61E092E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7539" r="7539"/>
          <a:stretch>
            <a:fillRect/>
          </a:stretch>
        </p:blipFill>
        <p:spPr>
          <a:prstGeom prst="rect">
            <a:avLst/>
          </a:prstGeom>
          <a:ln w="12700">
            <a:solidFill>
              <a:prstClr val="black"/>
            </a:solidFill>
          </a:ln>
        </p:spPr>
      </p:pic>
    </p:spTree>
    <p:extLst>
      <p:ext uri="{BB962C8B-B14F-4D97-AF65-F5344CB8AC3E}">
        <p14:creationId xmlns:p14="http://schemas.microsoft.com/office/powerpoint/2010/main" val="3729162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7BD202EC-A26C-B060-FD0C-C17E89CD63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8448" y="4070990"/>
            <a:ext cx="3560505" cy="2780928"/>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sp>
        <p:nvSpPr>
          <p:cNvPr id="2" name="Espaço Reservado para Texto 1">
            <a:extLst>
              <a:ext uri="{FF2B5EF4-FFF2-40B4-BE49-F238E27FC236}">
                <a16:creationId xmlns:a16="http://schemas.microsoft.com/office/drawing/2014/main" id="{4D04604B-BB32-30C7-8CAA-039744D4D0A9}"/>
              </a:ext>
            </a:extLst>
          </p:cNvPr>
          <p:cNvSpPr>
            <a:spLocks noGrp="1"/>
          </p:cNvSpPr>
          <p:nvPr>
            <p:ph type="body" sz="quarter" idx="10"/>
          </p:nvPr>
        </p:nvSpPr>
        <p:spPr>
          <a:xfrm>
            <a:off x="71996" y="679578"/>
            <a:ext cx="2959200" cy="3613518"/>
          </a:xfrm>
        </p:spPr>
        <p:txBody>
          <a:bodyPr/>
          <a:lstStyle/>
          <a:p>
            <a:pPr marL="285750" indent="-285750">
              <a:buFont typeface="Wingdings" panose="05000000000000000000" pitchFamily="2" charset="2"/>
              <a:buChar char="v"/>
            </a:pPr>
            <a:r>
              <a:rPr lang="pt-BR" dirty="0">
                <a:solidFill>
                  <a:srgbClr val="1F1F1F"/>
                </a:solidFill>
                <a:latin typeface="inherit"/>
              </a:rPr>
              <a:t>Em Ruanda, o governo ajuda a pagar pela educação, então todas as escolas primárias adventistas são gratuitas. </a:t>
            </a:r>
          </a:p>
          <a:p>
            <a:pPr marL="285750" indent="-285750">
              <a:buFont typeface="Wingdings" panose="05000000000000000000" pitchFamily="2" charset="2"/>
              <a:buChar char="v"/>
            </a:pPr>
            <a:r>
              <a:rPr lang="pt-BR" dirty="0">
                <a:solidFill>
                  <a:srgbClr val="1F1F1F"/>
                </a:solidFill>
                <a:latin typeface="inherit"/>
              </a:rPr>
              <a:t>A igreja administra 55 escolas, incluindo escolas primárias, escolas secundárias e duas universidades. Mas com tantos adventistas do sétimo dia, há necessidade de construir muito mais!</a:t>
            </a:r>
          </a:p>
          <a:p>
            <a:pPr marL="285750" indent="-285750">
              <a:buFont typeface="Wingdings" panose="05000000000000000000" pitchFamily="2" charset="2"/>
              <a:buChar char="v"/>
            </a:pPr>
            <a:endParaRPr lang="pt-BR" dirty="0"/>
          </a:p>
        </p:txBody>
      </p:sp>
      <p:pic>
        <p:nvPicPr>
          <p:cNvPr id="8194" name="Picture 2" descr="Rwandan President Inaugurates Adventist Medical School in East Africa">
            <a:extLst>
              <a:ext uri="{FF2B5EF4-FFF2-40B4-BE49-F238E27FC236}">
                <a16:creationId xmlns:a16="http://schemas.microsoft.com/office/drawing/2014/main" id="{4562F919-A479-E42D-9BF9-349F17FEB5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070989"/>
            <a:ext cx="3707904" cy="2780928"/>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69C7C108-33E7-46D1-C8FD-A4A5FC1EDB9B}"/>
              </a:ext>
            </a:extLst>
          </p:cNvPr>
          <p:cNvSpPr/>
          <p:nvPr/>
        </p:nvSpPr>
        <p:spPr>
          <a:xfrm>
            <a:off x="1691679" y="6425952"/>
            <a:ext cx="7397273" cy="432048"/>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ln w="0"/>
                <a:solidFill>
                  <a:schemeClr val="tx1"/>
                </a:solidFill>
                <a:effectLst>
                  <a:outerShdw blurRad="38100" dist="19050" dir="2700000" algn="tl" rotWithShape="0">
                    <a:schemeClr val="dk1">
                      <a:alpha val="40000"/>
                    </a:schemeClr>
                  </a:outerShdw>
                </a:effectLst>
              </a:rPr>
              <a:t>Universidade Adventista em Ruanda</a:t>
            </a:r>
          </a:p>
        </p:txBody>
      </p:sp>
      <p:pic>
        <p:nvPicPr>
          <p:cNvPr id="8198" name="Picture 6" descr="kigali adventistschool - YouTube">
            <a:extLst>
              <a:ext uri="{FF2B5EF4-FFF2-40B4-BE49-F238E27FC236}">
                <a16:creationId xmlns:a16="http://schemas.microsoft.com/office/drawing/2014/main" id="{937BC481-2568-2679-8F54-2EBDC102C2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0060" y="767888"/>
            <a:ext cx="2373080" cy="2373080"/>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3E86D6EA-D54E-0CE5-3AFB-7E2E4AB129B9}"/>
              </a:ext>
            </a:extLst>
          </p:cNvPr>
          <p:cNvSpPr/>
          <p:nvPr/>
        </p:nvSpPr>
        <p:spPr>
          <a:xfrm>
            <a:off x="3160060" y="2701357"/>
            <a:ext cx="2368388" cy="432048"/>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ln w="0"/>
                <a:solidFill>
                  <a:schemeClr val="tx1"/>
                </a:solidFill>
                <a:effectLst>
                  <a:outerShdw blurRad="38100" dist="19050" dir="2700000" algn="tl" rotWithShape="0">
                    <a:schemeClr val="dk1">
                      <a:alpha val="40000"/>
                    </a:schemeClr>
                  </a:outerShdw>
                </a:effectLst>
              </a:rPr>
              <a:t>Escola Primária Adventista </a:t>
            </a:r>
          </a:p>
          <a:p>
            <a:pPr algn="ctr" fontAlgn="auto">
              <a:spcBef>
                <a:spcPts val="0"/>
              </a:spcBef>
              <a:spcAft>
                <a:spcPts val="0"/>
              </a:spcAft>
            </a:pPr>
            <a:r>
              <a:rPr lang="pt-BR" sz="1400" dirty="0">
                <a:ln w="0"/>
                <a:solidFill>
                  <a:schemeClr val="tx1"/>
                </a:solidFill>
                <a:effectLst>
                  <a:outerShdw blurRad="38100" dist="19050" dir="2700000" algn="tl" rotWithShape="0">
                    <a:schemeClr val="dk1">
                      <a:alpha val="40000"/>
                    </a:schemeClr>
                  </a:outerShdw>
                </a:effectLst>
              </a:rPr>
              <a:t>em Ruanda</a:t>
            </a:r>
          </a:p>
        </p:txBody>
      </p:sp>
      <p:pic>
        <p:nvPicPr>
          <p:cNvPr id="9" name="Imagem 8">
            <a:extLst>
              <a:ext uri="{FF2B5EF4-FFF2-40B4-BE49-F238E27FC236}">
                <a16:creationId xmlns:a16="http://schemas.microsoft.com/office/drawing/2014/main" id="{D1CE4C87-B90C-C099-DDDA-6745D59661DF}"/>
              </a:ext>
            </a:extLst>
          </p:cNvPr>
          <p:cNvPicPr>
            <a:picLocks noChangeAspect="1"/>
          </p:cNvPicPr>
          <p:nvPr/>
        </p:nvPicPr>
        <p:blipFill>
          <a:blip r:embed="rId5"/>
          <a:stretch>
            <a:fillRect/>
          </a:stretch>
        </p:blipFill>
        <p:spPr>
          <a:xfrm>
            <a:off x="5562429" y="2469146"/>
            <a:ext cx="3201150" cy="1403933"/>
          </a:xfrm>
          <a:prstGeom prst="rect">
            <a:avLst/>
          </a:prstGeom>
          <a:ln w="25400">
            <a:solidFill>
              <a:schemeClr val="accent1">
                <a:shade val="15000"/>
              </a:schemeClr>
            </a:solidFill>
          </a:ln>
        </p:spPr>
      </p:pic>
    </p:spTree>
    <p:extLst>
      <p:ext uri="{BB962C8B-B14F-4D97-AF65-F5344CB8AC3E}">
        <p14:creationId xmlns:p14="http://schemas.microsoft.com/office/powerpoint/2010/main" val="976471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09302C-F4EC-0B21-26AB-FFB1CF0F9A6C}"/>
              </a:ext>
            </a:extLst>
          </p:cNvPr>
          <p:cNvSpPr>
            <a:spLocks noChangeArrowheads="1"/>
          </p:cNvSpPr>
          <p:nvPr/>
        </p:nvSpPr>
        <p:spPr bwMode="auto">
          <a:xfrm>
            <a:off x="827584" y="734564"/>
            <a:ext cx="3334470" cy="57395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r>
              <a:rPr lang="pt-BR" sz="2800" b="1" dirty="0"/>
              <a:t>Imagens do Quênia</a:t>
            </a:r>
          </a:p>
        </p:txBody>
      </p:sp>
      <p:pic>
        <p:nvPicPr>
          <p:cNvPr id="4" name="Picture 2">
            <a:extLst>
              <a:ext uri="{FF2B5EF4-FFF2-40B4-BE49-F238E27FC236}">
                <a16:creationId xmlns:a16="http://schemas.microsoft.com/office/drawing/2014/main" id="{0AD0F6CC-58E7-DEB9-E8E3-E3C1C7DF02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8665" y="734564"/>
            <a:ext cx="3059832" cy="2031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5CEFDCC-DC51-83BD-D4EB-AFFC40FE1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34221"/>
            <a:ext cx="4579987" cy="2491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D3CD2A6A-2A3D-F847-E7A9-1C58E98B6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3" y="4048183"/>
            <a:ext cx="4281625" cy="2809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F0B2EA0C-98FE-1D25-73D7-88DBE1A72C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377" y="2827275"/>
            <a:ext cx="3851920" cy="21673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89429CD8-5682-2EFE-7D61-7AAD992F92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5060110"/>
            <a:ext cx="2647541" cy="175813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A2A68EFD-2911-7857-099B-11331CE84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2376" y="5461480"/>
            <a:ext cx="1201327" cy="661956"/>
          </a:xfrm>
          <a:prstGeom prst="rect">
            <a:avLst/>
          </a:prstGeom>
        </p:spPr>
      </p:pic>
      <p:sp>
        <p:nvSpPr>
          <p:cNvPr id="10" name="Retângulo 9">
            <a:extLst>
              <a:ext uri="{FF2B5EF4-FFF2-40B4-BE49-F238E27FC236}">
                <a16:creationId xmlns:a16="http://schemas.microsoft.com/office/drawing/2014/main" id="{35B80C18-5259-0D1B-C78E-207D07DC54C5}"/>
              </a:ext>
            </a:extLst>
          </p:cNvPr>
          <p:cNvSpPr/>
          <p:nvPr/>
        </p:nvSpPr>
        <p:spPr>
          <a:xfrm>
            <a:off x="7102330" y="5749512"/>
            <a:ext cx="800045" cy="338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Quênia</a:t>
            </a:r>
          </a:p>
        </p:txBody>
      </p:sp>
    </p:spTree>
    <p:extLst>
      <p:ext uri="{BB962C8B-B14F-4D97-AF65-F5344CB8AC3E}">
        <p14:creationId xmlns:p14="http://schemas.microsoft.com/office/powerpoint/2010/main" val="4034022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8">
            <a:extLst>
              <a:ext uri="{FF2B5EF4-FFF2-40B4-BE49-F238E27FC236}">
                <a16:creationId xmlns:a16="http://schemas.microsoft.com/office/drawing/2014/main" id="{3DA527AC-7401-B062-B041-6889BE68875D}"/>
              </a:ext>
            </a:extLst>
          </p:cNvPr>
          <p:cNvSpPr txBox="1">
            <a:spLocks noChangeArrowheads="1"/>
          </p:cNvSpPr>
          <p:nvPr/>
        </p:nvSpPr>
        <p:spPr bwMode="auto">
          <a:xfrm>
            <a:off x="107504" y="752794"/>
            <a:ext cx="4464496"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Gorila de Ruanda</a:t>
            </a:r>
            <a:endParaRPr lang="pt-BR" altLang="pt-BR" sz="1600" b="1" dirty="0"/>
          </a:p>
          <a:p>
            <a:pPr algn="just"/>
            <a:r>
              <a:rPr lang="pt-BR" sz="1600" b="1" dirty="0"/>
              <a:t>• Nas florestas tropicais de Ruanda vivem os raros gorilas de montanha. A caminhada pelo Parque Nacional dos Vulcões pode levar entre 1 a 8 horas, mas quando os gorilas são localizados todo o cansaço é esquecido, já que esta experiência é frequentemente descrita como a mais profunda experiência de história natural do mundo. Os gorilas são o maior dos primatas (macacos) atualmente existentes. Podem pesar </a:t>
            </a:r>
            <a:r>
              <a:rPr lang="pt-BR" sz="1600" b="1" dirty="0" err="1"/>
              <a:t>atyé</a:t>
            </a:r>
            <a:r>
              <a:rPr lang="pt-BR" sz="1600" b="1" dirty="0"/>
              <a:t> 180 kg e ter 1,70 m de altura.</a:t>
            </a:r>
          </a:p>
        </p:txBody>
      </p:sp>
      <p:pic>
        <p:nvPicPr>
          <p:cNvPr id="3" name="Imagem 2">
            <a:extLst>
              <a:ext uri="{FF2B5EF4-FFF2-40B4-BE49-F238E27FC236}">
                <a16:creationId xmlns:a16="http://schemas.microsoft.com/office/drawing/2014/main" id="{CF2D9437-BFC7-3499-B795-19F34B6F5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4149080"/>
            <a:ext cx="3391532" cy="204893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m 3">
            <a:extLst>
              <a:ext uri="{FF2B5EF4-FFF2-40B4-BE49-F238E27FC236}">
                <a16:creationId xmlns:a16="http://schemas.microsoft.com/office/drawing/2014/main" id="{B19528EE-CA70-E963-733B-74312E57D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520" y="3374795"/>
            <a:ext cx="3893848" cy="292267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a:extLst>
              <a:ext uri="{FF2B5EF4-FFF2-40B4-BE49-F238E27FC236}">
                <a16:creationId xmlns:a16="http://schemas.microsoft.com/office/drawing/2014/main" id="{184D0D5A-5797-BD84-608C-EE9CE2878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574" y="775048"/>
            <a:ext cx="3459349" cy="229181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ixaDeTexto 5">
            <a:extLst>
              <a:ext uri="{FF2B5EF4-FFF2-40B4-BE49-F238E27FC236}">
                <a16:creationId xmlns:a16="http://schemas.microsoft.com/office/drawing/2014/main" id="{31D5B998-32C8-B618-48B6-D4A22C381190}"/>
              </a:ext>
            </a:extLst>
          </p:cNvPr>
          <p:cNvSpPr txBox="1"/>
          <p:nvPr/>
        </p:nvSpPr>
        <p:spPr>
          <a:xfrm>
            <a:off x="5118375" y="3031886"/>
            <a:ext cx="3459349" cy="369332"/>
          </a:xfrm>
          <a:prstGeom prst="rect">
            <a:avLst/>
          </a:prstGeom>
          <a:noFill/>
        </p:spPr>
        <p:txBody>
          <a:bodyPr wrap="square" rtlCol="0">
            <a:spAutoFit/>
          </a:bodyPr>
          <a:lstStyle/>
          <a:p>
            <a:pPr algn="ctr"/>
            <a:r>
              <a:rPr lang="pt-BR" b="1" dirty="0"/>
              <a:t>Gorila com filhote</a:t>
            </a:r>
          </a:p>
        </p:txBody>
      </p:sp>
      <p:sp>
        <p:nvSpPr>
          <p:cNvPr id="7" name="CaixaDeTexto 6">
            <a:extLst>
              <a:ext uri="{FF2B5EF4-FFF2-40B4-BE49-F238E27FC236}">
                <a16:creationId xmlns:a16="http://schemas.microsoft.com/office/drawing/2014/main" id="{EFF3B404-7F09-E44A-CF85-6A986A52F62E}"/>
              </a:ext>
            </a:extLst>
          </p:cNvPr>
          <p:cNvSpPr txBox="1"/>
          <p:nvPr/>
        </p:nvSpPr>
        <p:spPr>
          <a:xfrm>
            <a:off x="7238335" y="6274999"/>
            <a:ext cx="1624454" cy="369332"/>
          </a:xfrm>
          <a:prstGeom prst="rect">
            <a:avLst/>
          </a:prstGeom>
          <a:noFill/>
        </p:spPr>
        <p:txBody>
          <a:bodyPr wrap="square" rtlCol="0">
            <a:spAutoFit/>
          </a:bodyPr>
          <a:lstStyle/>
          <a:p>
            <a:pPr algn="ctr"/>
            <a:r>
              <a:rPr lang="pt-BR" b="1" dirty="0"/>
              <a:t>Gorila filhote</a:t>
            </a:r>
          </a:p>
        </p:txBody>
      </p:sp>
      <p:sp>
        <p:nvSpPr>
          <p:cNvPr id="8" name="CaixaDeTexto 7">
            <a:extLst>
              <a:ext uri="{FF2B5EF4-FFF2-40B4-BE49-F238E27FC236}">
                <a16:creationId xmlns:a16="http://schemas.microsoft.com/office/drawing/2014/main" id="{FA3DBD14-9EC5-24B2-97B8-A1FA5509A061}"/>
              </a:ext>
            </a:extLst>
          </p:cNvPr>
          <p:cNvSpPr txBox="1"/>
          <p:nvPr/>
        </p:nvSpPr>
        <p:spPr>
          <a:xfrm>
            <a:off x="2708934" y="6219177"/>
            <a:ext cx="2158254" cy="369332"/>
          </a:xfrm>
          <a:prstGeom prst="rect">
            <a:avLst/>
          </a:prstGeom>
          <a:noFill/>
        </p:spPr>
        <p:txBody>
          <a:bodyPr wrap="square" rtlCol="0">
            <a:spAutoFit/>
          </a:bodyPr>
          <a:lstStyle/>
          <a:p>
            <a:pPr algn="ctr"/>
            <a:r>
              <a:rPr lang="pt-BR" b="1" dirty="0"/>
              <a:t>Gorila macho adulto</a:t>
            </a:r>
          </a:p>
        </p:txBody>
      </p:sp>
      <p:pic>
        <p:nvPicPr>
          <p:cNvPr id="10" name="Imagem 9">
            <a:extLst>
              <a:ext uri="{FF2B5EF4-FFF2-40B4-BE49-F238E27FC236}">
                <a16:creationId xmlns:a16="http://schemas.microsoft.com/office/drawing/2014/main" id="{EBEB4165-8466-4372-CAF1-72F8D152A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09" y="4725144"/>
            <a:ext cx="971600" cy="552478"/>
          </a:xfrm>
          <a:prstGeom prst="rect">
            <a:avLst/>
          </a:prstGeom>
        </p:spPr>
      </p:pic>
      <p:sp>
        <p:nvSpPr>
          <p:cNvPr id="12" name="CaixaDeTexto 11">
            <a:extLst>
              <a:ext uri="{FF2B5EF4-FFF2-40B4-BE49-F238E27FC236}">
                <a16:creationId xmlns:a16="http://schemas.microsoft.com/office/drawing/2014/main" id="{1FAA22DD-1759-D712-9A76-48585D3921A0}"/>
              </a:ext>
            </a:extLst>
          </p:cNvPr>
          <p:cNvSpPr txBox="1"/>
          <p:nvPr/>
        </p:nvSpPr>
        <p:spPr>
          <a:xfrm>
            <a:off x="272632" y="5264650"/>
            <a:ext cx="958377" cy="369332"/>
          </a:xfrm>
          <a:prstGeom prst="rect">
            <a:avLst/>
          </a:prstGeom>
          <a:noFill/>
        </p:spPr>
        <p:txBody>
          <a:bodyPr wrap="square">
            <a:spAutoFit/>
          </a:bodyPr>
          <a:lstStyle/>
          <a:p>
            <a:pPr algn="ctr"/>
            <a:r>
              <a:rPr lang="pt-BR" sz="1800" b="1" dirty="0"/>
              <a:t>Ruanda</a:t>
            </a:r>
            <a:endParaRPr lang="pt-BR" dirty="0"/>
          </a:p>
        </p:txBody>
      </p:sp>
    </p:spTree>
    <p:extLst>
      <p:ext uri="{BB962C8B-B14F-4D97-AF65-F5344CB8AC3E}">
        <p14:creationId xmlns:p14="http://schemas.microsoft.com/office/powerpoint/2010/main" val="3997119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479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810C807-7969-429B-9840-D53054E9F89E}"/>
              </a:ext>
            </a:extLst>
          </p:cNvPr>
          <p:cNvSpPr>
            <a:spLocks noGrp="1"/>
          </p:cNvSpPr>
          <p:nvPr>
            <p:ph type="body" sz="quarter" idx="11"/>
          </p:nvPr>
        </p:nvSpPr>
        <p:spPr/>
        <p:txBody>
          <a:bodyPr/>
          <a:lstStyle/>
          <a:p>
            <a:pPr algn="ctr"/>
            <a:r>
              <a:rPr lang="pt-BR" dirty="0"/>
              <a:t>ÍNDICE</a:t>
            </a:r>
          </a:p>
        </p:txBody>
      </p:sp>
      <p:sp>
        <p:nvSpPr>
          <p:cNvPr id="3" name="Espaço Reservado para Texto 1">
            <a:extLst>
              <a:ext uri="{FF2B5EF4-FFF2-40B4-BE49-F238E27FC236}">
                <a16:creationId xmlns:a16="http://schemas.microsoft.com/office/drawing/2014/main" id="{C04593B4-8D55-4057-B327-E5DB6EE5E648}"/>
              </a:ext>
            </a:extLst>
          </p:cNvPr>
          <p:cNvSpPr txBox="1">
            <a:spLocks/>
          </p:cNvSpPr>
          <p:nvPr/>
        </p:nvSpPr>
        <p:spPr>
          <a:xfrm>
            <a:off x="34925" y="690563"/>
            <a:ext cx="9109075" cy="523875"/>
          </a:xfrm>
          <a:prstGeom prst="rect">
            <a:avLst/>
          </a:prstGeom>
        </p:spPr>
        <p:txBody>
          <a:bodyPr anchor="ctr" anchorCtr="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panose="020B0604020202020204" pitchFamily="34" charset="0"/>
              <a:buNone/>
            </a:pPr>
            <a:r>
              <a:rPr lang="pt-BR" altLang="pt-BR"/>
              <a:t>Escolha um informativo clicando sobre ele</a:t>
            </a:r>
            <a:endParaRPr lang="pt-BR" dirty="0"/>
          </a:p>
        </p:txBody>
      </p:sp>
      <p:sp>
        <p:nvSpPr>
          <p:cNvPr id="4" name="CaixaDeTexto 3">
            <a:extLst>
              <a:ext uri="{FF2B5EF4-FFF2-40B4-BE49-F238E27FC236}">
                <a16:creationId xmlns:a16="http://schemas.microsoft.com/office/drawing/2014/main" id="{C571C8AA-154D-4EBD-B30F-1D2C751993AE}"/>
              </a:ext>
            </a:extLst>
          </p:cNvPr>
          <p:cNvSpPr txBox="1"/>
          <p:nvPr/>
        </p:nvSpPr>
        <p:spPr>
          <a:xfrm>
            <a:off x="2051720" y="1581014"/>
            <a:ext cx="7057355" cy="4893647"/>
          </a:xfrm>
          <a:prstGeom prst="rect">
            <a:avLst/>
          </a:prstGeom>
          <a:noFill/>
        </p:spPr>
        <p:txBody>
          <a:bodyPr wrap="square" rtlCol="0">
            <a:spAutoFit/>
          </a:bodyPr>
          <a:lstStyle/>
          <a:p>
            <a:pPr marL="457200" indent="-457200">
              <a:buFont typeface="+mj-lt"/>
              <a:buAutoNum type="arabicPeriod"/>
            </a:pPr>
            <a:r>
              <a:rPr lang="pt-BR" sz="2400" b="1" dirty="0">
                <a:solidFill>
                  <a:srgbClr val="FF0000"/>
                </a:solidFill>
                <a:hlinkClick r:id="rId2" action="ppaction://hlinksldjump"/>
              </a:rPr>
              <a:t>04 de abril – Uma garota chamada TME</a:t>
            </a:r>
            <a:endParaRPr lang="pt-BR" sz="2400" b="1" dirty="0">
              <a:solidFill>
                <a:srgbClr val="FF0000"/>
              </a:solidFill>
            </a:endParaRPr>
          </a:p>
          <a:p>
            <a:pPr marL="457200" indent="-457200">
              <a:buFont typeface="+mj-lt"/>
              <a:buAutoNum type="arabicPeriod"/>
            </a:pPr>
            <a:r>
              <a:rPr lang="pt-BR" sz="2400" b="1" dirty="0">
                <a:solidFill>
                  <a:srgbClr val="FF0000"/>
                </a:solidFill>
                <a:hlinkClick r:id="rId3" action="ppaction://hlinksldjump"/>
              </a:rPr>
              <a:t>11 de abril – Amigo de Deus</a:t>
            </a:r>
            <a:endParaRPr lang="pt-BR" sz="2400" b="1" dirty="0">
              <a:solidFill>
                <a:srgbClr val="FF0000"/>
              </a:solidFill>
            </a:endParaRPr>
          </a:p>
          <a:p>
            <a:pPr marL="457200" indent="-457200">
              <a:buFont typeface="+mj-lt"/>
              <a:buAutoNum type="arabicPeriod"/>
            </a:pPr>
            <a:r>
              <a:rPr lang="pt-BR" sz="2400" b="1" dirty="0">
                <a:solidFill>
                  <a:srgbClr val="FF0000"/>
                </a:solidFill>
                <a:hlinkClick r:id="rId4" action="ppaction://hlinksldjump"/>
              </a:rPr>
              <a:t>18 de abril – Trazendo a mãe para Jesus</a:t>
            </a:r>
            <a:endParaRPr lang="pt-BR" sz="2400" b="1" dirty="0">
              <a:solidFill>
                <a:srgbClr val="FF0000"/>
              </a:solidFill>
            </a:endParaRPr>
          </a:p>
          <a:p>
            <a:pPr marL="457200" indent="-457200">
              <a:buFont typeface="+mj-lt"/>
              <a:buAutoNum type="arabicPeriod"/>
            </a:pPr>
            <a:r>
              <a:rPr lang="pt-BR" sz="2400" b="1" dirty="0">
                <a:solidFill>
                  <a:srgbClr val="FF0000"/>
                </a:solidFill>
                <a:hlinkClick r:id="rId5" action="ppaction://hlinksldjump"/>
              </a:rPr>
              <a:t>25 de abril – Friday não gostava do sábado</a:t>
            </a:r>
            <a:endParaRPr lang="pt-BR" sz="2400" b="1" dirty="0">
              <a:solidFill>
                <a:srgbClr val="FF0000"/>
              </a:solidFill>
            </a:endParaRPr>
          </a:p>
          <a:p>
            <a:pPr marL="457200" indent="-457200">
              <a:buFont typeface="+mj-lt"/>
              <a:buAutoNum type="arabicPeriod"/>
            </a:pPr>
            <a:r>
              <a:rPr lang="pt-BR" sz="2400" b="1" dirty="0">
                <a:solidFill>
                  <a:srgbClr val="FF0000"/>
                </a:solidFill>
                <a:hlinkClick r:id="rId6" action="ppaction://hlinksldjump"/>
              </a:rPr>
              <a:t>02 de maio – O Deus que cura</a:t>
            </a:r>
            <a:endParaRPr lang="pt-BR" sz="2400" b="1" dirty="0">
              <a:solidFill>
                <a:srgbClr val="FF0000"/>
              </a:solidFill>
            </a:endParaRPr>
          </a:p>
          <a:p>
            <a:pPr marL="457200" indent="-457200">
              <a:buFont typeface="+mj-lt"/>
              <a:buAutoNum type="arabicPeriod"/>
            </a:pPr>
            <a:r>
              <a:rPr lang="pt-BR" sz="2400" b="1" dirty="0">
                <a:solidFill>
                  <a:srgbClr val="FF0000"/>
                </a:solidFill>
                <a:hlinkClick r:id="rId7" action="ppaction://hlinksldjump"/>
              </a:rPr>
              <a:t>09 de maio – Garota corajosa da ilha</a:t>
            </a:r>
            <a:endParaRPr lang="pt-BR" sz="2400" b="1" dirty="0">
              <a:solidFill>
                <a:srgbClr val="FF0000"/>
              </a:solidFill>
            </a:endParaRPr>
          </a:p>
          <a:p>
            <a:pPr marL="457200" indent="-457200">
              <a:buFont typeface="+mj-lt"/>
              <a:buAutoNum type="arabicPeriod"/>
            </a:pPr>
            <a:r>
              <a:rPr lang="pt-BR" sz="2400" b="1" dirty="0">
                <a:solidFill>
                  <a:srgbClr val="FF0000"/>
                </a:solidFill>
                <a:hlinkClick r:id="rId8" action="ppaction://hlinksldjump"/>
              </a:rPr>
              <a:t>16 de maio – Família de Deus</a:t>
            </a:r>
            <a:endParaRPr lang="pt-BR" sz="2400" b="1" dirty="0">
              <a:solidFill>
                <a:srgbClr val="FF0000"/>
              </a:solidFill>
            </a:endParaRPr>
          </a:p>
          <a:p>
            <a:pPr marL="457200" indent="-457200">
              <a:buFont typeface="+mj-lt"/>
              <a:buAutoNum type="arabicPeriod"/>
            </a:pPr>
            <a:r>
              <a:rPr lang="pt-BR" sz="2400" b="1" dirty="0">
                <a:solidFill>
                  <a:srgbClr val="FF0000"/>
                </a:solidFill>
                <a:hlinkClick r:id="rId9" action="ppaction://hlinksldjump"/>
              </a:rPr>
              <a:t>23 de maio – Cirurgia que salva</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0" action="ppaction://hlinksldjump"/>
              </a:rPr>
              <a:t>30 de maio – Pedido Especial</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1" action="ppaction://hlinksldjump"/>
              </a:rPr>
              <a:t>06 de junho – Orar melhora tudo</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2" action="ppaction://hlinksldjump"/>
              </a:rPr>
              <a:t>13 de junho – Seguindo os pássaros</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3" action="ppaction://hlinksldjump"/>
              </a:rPr>
              <a:t>20 de junho – O som do amor</a:t>
            </a:r>
            <a:endParaRPr lang="pt-BR" sz="2400" b="1" dirty="0">
              <a:solidFill>
                <a:srgbClr val="FF0000"/>
              </a:solidFill>
            </a:endParaRPr>
          </a:p>
          <a:p>
            <a:pPr marL="457200" indent="-457200">
              <a:buFont typeface="+mj-lt"/>
              <a:buAutoNum type="arabicPeriod"/>
            </a:pPr>
            <a:r>
              <a:rPr lang="pt-BR" sz="2400" b="1" dirty="0">
                <a:solidFill>
                  <a:srgbClr val="FF0000"/>
                </a:solidFill>
                <a:hlinkClick r:id="rId14" action="ppaction://hlinksldjump"/>
              </a:rPr>
              <a:t>27 de junho – Resposta à oração</a:t>
            </a:r>
            <a:endParaRPr lang="pt-BR" sz="2400" b="1" dirty="0">
              <a:solidFill>
                <a:srgbClr val="FF0000"/>
              </a:solidFill>
            </a:endParaRPr>
          </a:p>
        </p:txBody>
      </p:sp>
      <p:sp>
        <p:nvSpPr>
          <p:cNvPr id="5" name="Retângulo 4">
            <a:extLst>
              <a:ext uri="{FF2B5EF4-FFF2-40B4-BE49-F238E27FC236}">
                <a16:creationId xmlns:a16="http://schemas.microsoft.com/office/drawing/2014/main" id="{602A30ED-FBC5-42B9-8FE5-4E4D8DE1A415}"/>
              </a:ext>
            </a:extLst>
          </p:cNvPr>
          <p:cNvSpPr/>
          <p:nvPr/>
        </p:nvSpPr>
        <p:spPr>
          <a:xfrm>
            <a:off x="34925" y="1581014"/>
            <a:ext cx="2016795" cy="4893647"/>
          </a:xfrm>
          <a:prstGeom prst="rect">
            <a:avLst/>
          </a:prstGeom>
        </p:spPr>
        <p:txBody>
          <a:bodyPr wrap="square">
            <a:spAutoFit/>
          </a:bodyPr>
          <a:lstStyle/>
          <a:p>
            <a:pPr algn="r"/>
            <a:r>
              <a:rPr lang="pt-BR" sz="2400" b="1" dirty="0"/>
              <a:t> Burundi Tanzânia</a:t>
            </a:r>
          </a:p>
          <a:p>
            <a:pPr algn="r"/>
            <a:r>
              <a:rPr lang="pt-BR" sz="2400" b="1" dirty="0"/>
              <a:t> </a:t>
            </a:r>
          </a:p>
          <a:p>
            <a:pPr algn="r"/>
            <a:r>
              <a:rPr lang="pt-BR" sz="2400" b="1" dirty="0"/>
              <a:t> </a:t>
            </a:r>
          </a:p>
          <a:p>
            <a:pPr algn="r"/>
            <a:endParaRPr lang="pt-BR" sz="2400" b="1" dirty="0"/>
          </a:p>
          <a:p>
            <a:pPr algn="r"/>
            <a:endParaRPr lang="pt-BR" sz="2400" b="1" dirty="0"/>
          </a:p>
          <a:p>
            <a:pPr algn="r"/>
            <a:r>
              <a:rPr lang="pt-BR" sz="2400" b="1" dirty="0"/>
              <a:t> Rep do Congo</a:t>
            </a:r>
          </a:p>
          <a:p>
            <a:pPr algn="r"/>
            <a:r>
              <a:rPr lang="pt-BR" sz="2400" b="1" dirty="0"/>
              <a:t> </a:t>
            </a:r>
          </a:p>
          <a:p>
            <a:pPr algn="r"/>
            <a:r>
              <a:rPr lang="pt-BR" sz="2400" b="1" dirty="0"/>
              <a:t>Quênia</a:t>
            </a:r>
          </a:p>
          <a:p>
            <a:pPr algn="r"/>
            <a:endParaRPr lang="pt-BR" sz="2400" b="1" dirty="0"/>
          </a:p>
          <a:p>
            <a:pPr algn="r"/>
            <a:endParaRPr lang="pt-BR" sz="2400" b="1" dirty="0"/>
          </a:p>
          <a:p>
            <a:pPr algn="r"/>
            <a:endParaRPr lang="pt-BR" sz="2400" b="1" dirty="0"/>
          </a:p>
          <a:p>
            <a:pPr algn="r"/>
            <a:endParaRPr lang="pt-BR" sz="2400" b="1" dirty="0"/>
          </a:p>
        </p:txBody>
      </p:sp>
    </p:spTree>
    <p:extLst>
      <p:ext uri="{BB962C8B-B14F-4D97-AF65-F5344CB8AC3E}">
        <p14:creationId xmlns:p14="http://schemas.microsoft.com/office/powerpoint/2010/main" val="1798284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3º trimestre de 2026</a:t>
            </a:r>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r>
              <a:rPr kumimoji="0" lang="pt-PT" altLang="pt-BR" sz="2400" b="0" i="0" u="none" strike="noStrike" cap="none" normalizeH="0" baseline="0" dirty="0">
                <a:ln>
                  <a:noFill/>
                </a:ln>
                <a:solidFill>
                  <a:srgbClr val="202124"/>
                </a:solidFill>
                <a:effectLst/>
                <a:latin typeface="inherit"/>
              </a:rPr>
              <a:t>No próximo trimestre a oferta do décimo terceiro sábado </a:t>
            </a:r>
          </a:p>
          <a:p>
            <a:pPr algn="ctr" fontAlgn="base"/>
            <a:r>
              <a:rPr kumimoji="0" lang="pt-PT" altLang="pt-BR" sz="2400" b="0" i="0" u="none" strike="noStrike" cap="none" normalizeH="0" baseline="0" dirty="0">
                <a:ln>
                  <a:noFill/>
                </a:ln>
                <a:solidFill>
                  <a:srgbClr val="202124"/>
                </a:solidFill>
                <a:effectLst/>
                <a:latin typeface="inherit"/>
              </a:rPr>
              <a:t>Apoiará projetos</a:t>
            </a:r>
            <a:r>
              <a:rPr kumimoji="0" lang="pt-PT" altLang="pt-BR" sz="2400" b="0" i="0" u="none" strike="noStrike" cap="none" normalizeH="0" baseline="0" dirty="0">
                <a:ln>
                  <a:noFill/>
                </a:ln>
                <a:solidFill>
                  <a:srgbClr val="FF0000"/>
                </a:solidFill>
                <a:effectLst/>
                <a:latin typeface="inherit"/>
              </a:rPr>
              <a:t> </a:t>
            </a:r>
            <a:r>
              <a:rPr kumimoji="0" lang="pt-PT" altLang="pt-BR" sz="2400" b="0" i="0" u="none" strike="noStrike" cap="none" normalizeH="0" baseline="0" dirty="0">
                <a:ln>
                  <a:noFill/>
                </a:ln>
                <a:solidFill>
                  <a:srgbClr val="202124"/>
                </a:solidFill>
                <a:effectLst/>
                <a:latin typeface="inherit"/>
              </a:rPr>
              <a:t>na</a:t>
            </a:r>
            <a:endParaRPr lang="pt-PT" altLang="pt-BR" sz="2400" dirty="0">
              <a:solidFill>
                <a:srgbClr val="212121"/>
              </a:solidFill>
              <a:latin typeface="inherit"/>
            </a:endParaRPr>
          </a:p>
        </p:txBody>
      </p:sp>
      <p:sp>
        <p:nvSpPr>
          <p:cNvPr id="7" name="CaixaDeTexto 6">
            <a:extLst>
              <a:ext uri="{FF2B5EF4-FFF2-40B4-BE49-F238E27FC236}">
                <a16:creationId xmlns:a16="http://schemas.microsoft.com/office/drawing/2014/main" id="{0CB06AA9-E2A7-4B5A-BC66-746C6AC85378}"/>
              </a:ext>
            </a:extLst>
          </p:cNvPr>
          <p:cNvSpPr txBox="1"/>
          <p:nvPr/>
        </p:nvSpPr>
        <p:spPr>
          <a:xfrm>
            <a:off x="54522" y="1261941"/>
            <a:ext cx="9089478" cy="646331"/>
          </a:xfrm>
          <a:prstGeom prst="rect">
            <a:avLst/>
          </a:prstGeom>
          <a:noFill/>
        </p:spPr>
        <p:txBody>
          <a:bodyPr wrap="square" rtlCol="0">
            <a:spAutoFit/>
          </a:bodyPr>
          <a:lstStyle/>
          <a:p>
            <a:pPr algn="ctr"/>
            <a:r>
              <a:rPr lang="pt-PT" altLang="pt-BR" sz="3600" b="1" dirty="0">
                <a:solidFill>
                  <a:srgbClr val="AF4B10"/>
                </a:solidFill>
                <a:latin typeface="Noto Serif Light"/>
              </a:rPr>
              <a:t>Divisão Intereuropeia</a:t>
            </a:r>
            <a:endParaRPr lang="pt-BR" sz="2000" b="1" dirty="0">
              <a:solidFill>
                <a:srgbClr val="AF4B10"/>
              </a:solidFill>
            </a:endParaRPr>
          </a:p>
        </p:txBody>
      </p:sp>
      <p:sp>
        <p:nvSpPr>
          <p:cNvPr id="10" name="Retângulo 9">
            <a:extLst>
              <a:ext uri="{FF2B5EF4-FFF2-40B4-BE49-F238E27FC236}">
                <a16:creationId xmlns:a16="http://schemas.microsoft.com/office/drawing/2014/main" id="{20B1EC8D-A34F-4DB6-9FE5-6F0440EED0C3}"/>
              </a:ext>
            </a:extLst>
          </p:cNvPr>
          <p:cNvSpPr/>
          <p:nvPr/>
        </p:nvSpPr>
        <p:spPr>
          <a:xfrm>
            <a:off x="54522" y="4581128"/>
            <a:ext cx="4307613" cy="2125743"/>
          </a:xfrm>
          <a:prstGeom prst="rect">
            <a:avLst/>
          </a:prstGeom>
        </p:spPr>
        <p:txBody>
          <a:bodyPr wrap="square" anchor="ctr" anchorCtr="0">
            <a:noAutofit/>
          </a:bodyPr>
          <a:lstStyle/>
          <a:p>
            <a:pPr algn="ctr" fontAlgn="base"/>
            <a:r>
              <a:rPr kumimoji="0" lang="pt-PT" altLang="pt-BR" b="1" i="0" u="none" strike="noStrike" cap="none" normalizeH="0" baseline="0" dirty="0">
                <a:ln>
                  <a:noFill/>
                </a:ln>
                <a:solidFill>
                  <a:srgbClr val="003399"/>
                </a:solidFill>
                <a:effectLst/>
                <a:latin typeface="inherit"/>
              </a:rPr>
              <a:t>Países da </a:t>
            </a:r>
          </a:p>
          <a:p>
            <a:pPr algn="ctr" fontAlgn="base"/>
            <a:r>
              <a:rPr kumimoji="0" lang="pt-PT" altLang="pt-BR" b="1" i="0" u="none" strike="noStrike" cap="none" normalizeH="0" baseline="0" dirty="0">
                <a:ln>
                  <a:noFill/>
                </a:ln>
                <a:solidFill>
                  <a:srgbClr val="003399"/>
                </a:solidFill>
                <a:effectLst/>
                <a:latin typeface="inherit"/>
              </a:rPr>
              <a:t>Divisão Intereuropeia</a:t>
            </a:r>
            <a:endParaRPr lang="pt-PT" altLang="pt-BR" dirty="0">
              <a:solidFill>
                <a:srgbClr val="1F1F1F"/>
              </a:solidFill>
              <a:latin typeface="inherit"/>
            </a:endParaRPr>
          </a:p>
          <a:p>
            <a:pPr eaLnBrk="0" fontAlgn="base" hangingPunct="0">
              <a:spcBef>
                <a:spcPct val="0"/>
              </a:spcBef>
              <a:spcAft>
                <a:spcPct val="0"/>
              </a:spcAft>
              <a:buFontTx/>
              <a:buChar char="•"/>
            </a:pPr>
            <a:r>
              <a:rPr lang="pt-BR" altLang="pt-BR" dirty="0">
                <a:solidFill>
                  <a:srgbClr val="1F1F1F"/>
                </a:solidFill>
                <a:latin typeface="inherit"/>
              </a:rPr>
              <a:t>Países Baixos (Holanda) 	Itália </a:t>
            </a:r>
          </a:p>
          <a:p>
            <a:pPr lvl="0" eaLnBrk="0" fontAlgn="base" hangingPunct="0">
              <a:spcBef>
                <a:spcPct val="0"/>
              </a:spcBef>
              <a:spcAft>
                <a:spcPct val="0"/>
              </a:spcAft>
              <a:buFontTx/>
              <a:buChar char="•"/>
            </a:pPr>
            <a:r>
              <a:rPr lang="pt-BR" altLang="pt-BR" dirty="0">
                <a:solidFill>
                  <a:srgbClr val="1F1F1F"/>
                </a:solidFill>
                <a:latin typeface="inherit"/>
              </a:rPr>
              <a:t>Alemanha 	Áustria 	Suíça </a:t>
            </a:r>
          </a:p>
          <a:p>
            <a:pPr eaLnBrk="0" fontAlgn="base" hangingPunct="0">
              <a:spcBef>
                <a:spcPct val="0"/>
              </a:spcBef>
              <a:spcAft>
                <a:spcPct val="0"/>
              </a:spcAft>
              <a:buFontTx/>
              <a:buChar char="•"/>
            </a:pPr>
            <a:r>
              <a:rPr lang="pt-BR" altLang="pt-BR" dirty="0">
                <a:solidFill>
                  <a:srgbClr val="1F1F1F"/>
                </a:solidFill>
                <a:latin typeface="inherit"/>
              </a:rPr>
              <a:t>Luxemburgo 	França 	Bélgica </a:t>
            </a:r>
          </a:p>
          <a:p>
            <a:pPr lvl="0" eaLnBrk="0" fontAlgn="base" hangingPunct="0">
              <a:spcBef>
                <a:spcPct val="0"/>
              </a:spcBef>
              <a:spcAft>
                <a:spcPct val="0"/>
              </a:spcAft>
              <a:buFontTx/>
              <a:buChar char="•"/>
            </a:pPr>
            <a:r>
              <a:rPr lang="pt-BR" altLang="pt-BR" dirty="0">
                <a:solidFill>
                  <a:srgbClr val="1F1F1F"/>
                </a:solidFill>
                <a:latin typeface="inherit"/>
              </a:rPr>
              <a:t>República Tcheca 	Mônaco	Portugal</a:t>
            </a:r>
            <a:r>
              <a:rPr lang="pt-BR" altLang="pt-BR" dirty="0">
                <a:latin typeface="inherit"/>
              </a:rPr>
              <a:t> </a:t>
            </a:r>
          </a:p>
          <a:p>
            <a:pPr lvl="0" eaLnBrk="0" fontAlgn="base" hangingPunct="0">
              <a:spcBef>
                <a:spcPct val="0"/>
              </a:spcBef>
              <a:spcAft>
                <a:spcPct val="0"/>
              </a:spcAft>
              <a:buFontTx/>
              <a:buChar char="•"/>
            </a:pPr>
            <a:r>
              <a:rPr lang="pt-BR" altLang="pt-BR" dirty="0">
                <a:latin typeface="inherit"/>
              </a:rPr>
              <a:t>Liechtenstein	</a:t>
            </a:r>
            <a:r>
              <a:rPr lang="pt-BR" altLang="pt-BR" dirty="0">
                <a:solidFill>
                  <a:srgbClr val="1F1F1F"/>
                </a:solidFill>
                <a:latin typeface="inherit"/>
              </a:rPr>
              <a:t>Espanha </a:t>
            </a:r>
            <a:r>
              <a:rPr lang="pt-BR" altLang="pt-BR" dirty="0">
                <a:latin typeface="inherit"/>
              </a:rPr>
              <a:t>	Vaticano</a:t>
            </a:r>
            <a:endParaRPr lang="pt-BR" altLang="pt-BR" dirty="0">
              <a:solidFill>
                <a:srgbClr val="1F1F1F"/>
              </a:solidFill>
              <a:latin typeface="inherit"/>
            </a:endParaRPr>
          </a:p>
          <a:p>
            <a:pPr eaLnBrk="0" fontAlgn="base" hangingPunct="0">
              <a:spcBef>
                <a:spcPct val="0"/>
              </a:spcBef>
              <a:spcAft>
                <a:spcPct val="0"/>
              </a:spcAft>
              <a:buFontTx/>
              <a:buChar char="•"/>
            </a:pPr>
            <a:r>
              <a:rPr lang="pt-BR" altLang="pt-BR" dirty="0">
                <a:solidFill>
                  <a:srgbClr val="1F1F1F"/>
                </a:solidFill>
                <a:latin typeface="inherit"/>
              </a:rPr>
              <a:t>Eslováquia 	Bulgária 	Andorra	</a:t>
            </a:r>
          </a:p>
          <a:p>
            <a:pPr eaLnBrk="0" fontAlgn="base" hangingPunct="0">
              <a:spcBef>
                <a:spcPct val="0"/>
              </a:spcBef>
              <a:spcAft>
                <a:spcPct val="0"/>
              </a:spcAft>
              <a:buFontTx/>
              <a:buChar char="•"/>
            </a:pPr>
            <a:r>
              <a:rPr lang="pt-BR" altLang="pt-BR" dirty="0">
                <a:latin typeface="Arial" panose="020B0604020202020204" pitchFamily="34" charset="0"/>
              </a:rPr>
              <a:t>San Marino 	</a:t>
            </a:r>
            <a:r>
              <a:rPr lang="pt-BR" altLang="pt-BR" dirty="0">
                <a:solidFill>
                  <a:srgbClr val="1F1F1F"/>
                </a:solidFill>
                <a:latin typeface="inherit"/>
              </a:rPr>
              <a:t>Hungria	Romênia 	</a:t>
            </a:r>
          </a:p>
          <a:p>
            <a:pPr fontAlgn="base"/>
            <a:endParaRPr lang="pt-PT" altLang="pt-BR" dirty="0">
              <a:solidFill>
                <a:srgbClr val="1F1F1F"/>
              </a:solidFill>
              <a:latin typeface="inherit"/>
            </a:endParaRPr>
          </a:p>
          <a:p>
            <a:pPr fontAlgn="base"/>
            <a:endParaRPr lang="pt-PT" altLang="pt-BR" dirty="0">
              <a:solidFill>
                <a:srgbClr val="212121"/>
              </a:solidFill>
              <a:latin typeface="inherit"/>
            </a:endParaRPr>
          </a:p>
        </p:txBody>
      </p:sp>
      <p:sp>
        <p:nvSpPr>
          <p:cNvPr id="14" name="CaixaDeTexto 13">
            <a:extLst>
              <a:ext uri="{FF2B5EF4-FFF2-40B4-BE49-F238E27FC236}">
                <a16:creationId xmlns:a16="http://schemas.microsoft.com/office/drawing/2014/main" id="{8C18C99D-A558-4955-A4C8-0B9D63DCFB4B}"/>
              </a:ext>
            </a:extLst>
          </p:cNvPr>
          <p:cNvSpPr txBox="1"/>
          <p:nvPr/>
        </p:nvSpPr>
        <p:spPr>
          <a:xfrm>
            <a:off x="4362135" y="1863951"/>
            <a:ext cx="4583722" cy="3231654"/>
          </a:xfrm>
          <a:prstGeom prst="rect">
            <a:avLst/>
          </a:prstGeom>
          <a:noFill/>
        </p:spPr>
        <p:txBody>
          <a:bodyPr wrap="square">
            <a:spAutoFit/>
          </a:bodyPr>
          <a:lstStyle/>
          <a:p>
            <a:pPr algn="ctr"/>
            <a:r>
              <a:rPr lang="pt-BR" sz="2400" b="1" dirty="0"/>
              <a:t>PROJETOS</a:t>
            </a:r>
          </a:p>
          <a:p>
            <a:pPr marL="285750" indent="-285750">
              <a:buFont typeface="Wingdings" panose="05000000000000000000" pitchFamily="2" charset="2"/>
              <a:buChar char="Ø"/>
            </a:pPr>
            <a:r>
              <a:rPr lang="pt-BR" dirty="0"/>
              <a:t>Jardim de Infância, Sófia, Bulgária</a:t>
            </a:r>
          </a:p>
          <a:p>
            <a:pPr marL="285750" indent="-285750">
              <a:buFont typeface="Wingdings" panose="05000000000000000000" pitchFamily="2" charset="2"/>
              <a:buChar char="Ø"/>
            </a:pPr>
            <a:r>
              <a:rPr lang="pt-BR" dirty="0"/>
              <a:t>Local para acampamento juvenil, acampamento religioso e centro de treinamento, Bélgica</a:t>
            </a:r>
          </a:p>
          <a:p>
            <a:pPr marL="285750" indent="-285750">
              <a:buFont typeface="Wingdings" panose="05000000000000000000" pitchFamily="2" charset="2"/>
              <a:buChar char="Ø"/>
            </a:pPr>
            <a:r>
              <a:rPr lang="pt-BR" dirty="0"/>
              <a:t>Residência estudantil, Villa Aurora da Universidade Adventista Italiana, Florença, Itália</a:t>
            </a:r>
          </a:p>
          <a:p>
            <a:pPr marL="285750" indent="-285750">
              <a:buFont typeface="Wingdings" panose="05000000000000000000" pitchFamily="2" charset="2"/>
              <a:buChar char="Ø"/>
            </a:pPr>
            <a:r>
              <a:rPr lang="pt-BR" dirty="0"/>
              <a:t>Duas escolas primárias, </a:t>
            </a:r>
            <a:r>
              <a:rPr lang="pt-BR" dirty="0" err="1"/>
              <a:t>Macea</a:t>
            </a:r>
            <a:r>
              <a:rPr lang="pt-BR" dirty="0"/>
              <a:t> e </a:t>
            </a:r>
            <a:r>
              <a:rPr lang="pt-BR" dirty="0" err="1"/>
              <a:t>Peretu</a:t>
            </a:r>
            <a:r>
              <a:rPr lang="pt-BR" dirty="0"/>
              <a:t>, Romênia</a:t>
            </a:r>
          </a:p>
          <a:p>
            <a:endParaRPr lang="pt-BR" dirty="0"/>
          </a:p>
        </p:txBody>
      </p:sp>
      <p:sp>
        <p:nvSpPr>
          <p:cNvPr id="3" name="Rectangle 1">
            <a:extLst>
              <a:ext uri="{FF2B5EF4-FFF2-40B4-BE49-F238E27FC236}">
                <a16:creationId xmlns:a16="http://schemas.microsoft.com/office/drawing/2014/main" id="{DA2A6B7A-710D-481A-B218-DC8D395BCB5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
        <p:nvSpPr>
          <p:cNvPr id="6" name="Elipse 5">
            <a:extLst>
              <a:ext uri="{FF2B5EF4-FFF2-40B4-BE49-F238E27FC236}">
                <a16:creationId xmlns:a16="http://schemas.microsoft.com/office/drawing/2014/main" id="{404DE8FC-20DB-4A34-9073-4E72BF3E04B1}"/>
              </a:ext>
            </a:extLst>
          </p:cNvPr>
          <p:cNvSpPr/>
          <p:nvPr/>
        </p:nvSpPr>
        <p:spPr>
          <a:xfrm>
            <a:off x="2202947" y="2784210"/>
            <a:ext cx="600777" cy="9209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
        <p:nvSpPr>
          <p:cNvPr id="8" name="CaixaDeTexto 7">
            <a:extLst>
              <a:ext uri="{FF2B5EF4-FFF2-40B4-BE49-F238E27FC236}">
                <a16:creationId xmlns:a16="http://schemas.microsoft.com/office/drawing/2014/main" id="{751AAF60-670E-B912-7D58-CBDE48F13649}"/>
              </a:ext>
            </a:extLst>
          </p:cNvPr>
          <p:cNvSpPr txBox="1"/>
          <p:nvPr/>
        </p:nvSpPr>
        <p:spPr>
          <a:xfrm>
            <a:off x="4360926" y="4908943"/>
            <a:ext cx="4586140" cy="1797928"/>
          </a:xfrm>
          <a:prstGeom prst="rect">
            <a:avLst/>
          </a:prstGeom>
          <a:noFill/>
        </p:spPr>
        <p:txBody>
          <a:bodyPr wrap="square">
            <a:spAutoFit/>
          </a:bodyPr>
          <a:lstStyle/>
          <a:p>
            <a:pPr algn="l" rtl="0">
              <a:lnSpc>
                <a:spcPts val="2700"/>
              </a:lnSpc>
              <a:buNone/>
            </a:pPr>
            <a:r>
              <a:rPr lang="pt-BR" b="0" i="0" dirty="0">
                <a:solidFill>
                  <a:srgbClr val="C00000"/>
                </a:solidFill>
                <a:effectLst/>
                <a:latin typeface="inherit"/>
              </a:rPr>
              <a:t>A </a:t>
            </a:r>
            <a:r>
              <a:rPr lang="pt-BR" b="1" i="0" dirty="0">
                <a:solidFill>
                  <a:srgbClr val="C00000"/>
                </a:solidFill>
                <a:effectLst/>
                <a:latin typeface="inherit"/>
              </a:rPr>
              <a:t>Divisão Intereuropeia</a:t>
            </a:r>
            <a:r>
              <a:rPr lang="pt-BR" b="0" i="0" dirty="0">
                <a:solidFill>
                  <a:srgbClr val="C00000"/>
                </a:solidFill>
                <a:effectLst/>
                <a:latin typeface="inherit"/>
              </a:rPr>
              <a:t>, com sede em Berna, na Suíça, possui seis uniões. Suas editoras, escolas, centro de mídia, hospitais, centro de saúde, etc., fornecem recursos para 20 países e em 18 idiomas.</a:t>
            </a:r>
          </a:p>
        </p:txBody>
      </p:sp>
      <p:pic>
        <p:nvPicPr>
          <p:cNvPr id="5" name="Imagem 4">
            <a:extLst>
              <a:ext uri="{FF2B5EF4-FFF2-40B4-BE49-F238E27FC236}">
                <a16:creationId xmlns:a16="http://schemas.microsoft.com/office/drawing/2014/main" id="{26ABBF9D-48F6-F4E9-D735-37846A0CC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54" y="1908272"/>
            <a:ext cx="3267075" cy="2181225"/>
          </a:xfrm>
          <a:prstGeom prst="rect">
            <a:avLst/>
          </a:prstGeom>
        </p:spPr>
      </p:pic>
    </p:spTree>
    <p:extLst>
      <p:ext uri="{BB962C8B-B14F-4D97-AF65-F5344CB8AC3E}">
        <p14:creationId xmlns:p14="http://schemas.microsoft.com/office/powerpoint/2010/main" val="3887523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
        <p:nvSpPr>
          <p:cNvPr id="4" name="Retângulo 3">
            <a:extLst>
              <a:ext uri="{FF2B5EF4-FFF2-40B4-BE49-F238E27FC236}">
                <a16:creationId xmlns:a16="http://schemas.microsoft.com/office/drawing/2014/main" id="{BF28EBE6-342F-4B4D-B0F7-B3D35461344E}"/>
              </a:ext>
            </a:extLst>
          </p:cNvPr>
          <p:cNvSpPr>
            <a:spLocks noChangeArrowheads="1"/>
          </p:cNvSpPr>
          <p:nvPr/>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Tree>
    <p:extLst>
      <p:ext uri="{BB962C8B-B14F-4D97-AF65-F5344CB8AC3E}">
        <p14:creationId xmlns:p14="http://schemas.microsoft.com/office/powerpoint/2010/main" val="2541338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9AB87D91-CBCF-4A6E-8E39-A9AD426AA63A}"/>
              </a:ext>
            </a:extLst>
          </p:cNvPr>
          <p:cNvSpPr>
            <a:spLocks noGrp="1"/>
          </p:cNvSpPr>
          <p:nvPr>
            <p:ph type="body" sz="quarter" idx="11"/>
          </p:nvPr>
        </p:nvSpPr>
        <p:spPr/>
        <p:txBody>
          <a:bodyPr/>
          <a:lstStyle/>
          <a:p>
            <a:r>
              <a:rPr lang="pt-BR" dirty="0"/>
              <a:t>S01 – Missões – 04 de abril</a:t>
            </a:r>
          </a:p>
        </p:txBody>
      </p:sp>
      <p:sp>
        <p:nvSpPr>
          <p:cNvPr id="18" name="Espaço Reservado para Texto 17">
            <a:extLst>
              <a:ext uri="{FF2B5EF4-FFF2-40B4-BE49-F238E27FC236}">
                <a16:creationId xmlns:a16="http://schemas.microsoft.com/office/drawing/2014/main" id="{9189800D-1085-4BE9-B3C9-C0033BCD13E0}"/>
              </a:ext>
            </a:extLst>
          </p:cNvPr>
          <p:cNvSpPr>
            <a:spLocks noGrp="1"/>
          </p:cNvSpPr>
          <p:nvPr>
            <p:ph type="body" sz="quarter" idx="12"/>
          </p:nvPr>
        </p:nvSpPr>
        <p:spPr/>
        <p:txBody>
          <a:bodyPr/>
          <a:lstStyle/>
          <a:p>
            <a:r>
              <a:rPr lang="pt-BR" i="0" dirty="0"/>
              <a:t>Uma garota chamada TME</a:t>
            </a:r>
            <a:endParaRPr lang="pt-BR" sz="4000" i="0" dirty="0"/>
          </a:p>
        </p:txBody>
      </p:sp>
      <p:sp>
        <p:nvSpPr>
          <p:cNvPr id="22" name="Espaço Reservado para Texto 21">
            <a:extLst>
              <a:ext uri="{FF2B5EF4-FFF2-40B4-BE49-F238E27FC236}">
                <a16:creationId xmlns:a16="http://schemas.microsoft.com/office/drawing/2014/main" id="{9C1CA8FA-10EC-41CD-86AD-13E4F82A6E59}"/>
              </a:ext>
            </a:extLst>
          </p:cNvPr>
          <p:cNvSpPr>
            <a:spLocks noGrp="1"/>
          </p:cNvSpPr>
          <p:nvPr>
            <p:ph type="body" sz="quarter" idx="15"/>
          </p:nvPr>
        </p:nvSpPr>
        <p:spPr/>
        <p:txBody>
          <a:bodyPr/>
          <a:lstStyle/>
          <a:p>
            <a:r>
              <a:rPr lang="pt-BR" dirty="0"/>
              <a:t>TME</a:t>
            </a:r>
          </a:p>
        </p:txBody>
      </p:sp>
      <p:sp>
        <p:nvSpPr>
          <p:cNvPr id="12" name="Espaço Reservado para Texto 11">
            <a:extLst>
              <a:ext uri="{FF2B5EF4-FFF2-40B4-BE49-F238E27FC236}">
                <a16:creationId xmlns:a16="http://schemas.microsoft.com/office/drawing/2014/main" id="{92E9C2FC-E690-402D-BB45-7040DE3A3CDE}"/>
              </a:ext>
            </a:extLst>
          </p:cNvPr>
          <p:cNvSpPr>
            <a:spLocks noGrp="1"/>
          </p:cNvSpPr>
          <p:nvPr>
            <p:ph type="body" sz="quarter" idx="16"/>
          </p:nvPr>
        </p:nvSpPr>
        <p:spPr/>
        <p:txBody>
          <a:bodyPr/>
          <a:lstStyle/>
          <a:p>
            <a:r>
              <a:rPr lang="pt-BR" dirty="0"/>
              <a:t>Burundi</a:t>
            </a:r>
          </a:p>
        </p:txBody>
      </p:sp>
      <p:pic>
        <p:nvPicPr>
          <p:cNvPr id="4" name="Espaço Reservado para Imagem 3">
            <a:extLst>
              <a:ext uri="{FF2B5EF4-FFF2-40B4-BE49-F238E27FC236}">
                <a16:creationId xmlns:a16="http://schemas.microsoft.com/office/drawing/2014/main" id="{80CEDDF4-AB93-DC8F-B950-8CDEC16EE6B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02" b="802"/>
          <a:stretch>
            <a:fillRect/>
          </a:stretch>
        </p:blipFill>
        <p:spPr>
          <a:prstGeom prst="rect">
            <a:avLst/>
          </a:prstGeom>
          <a:ln w="6350">
            <a:solidFill>
              <a:prstClr val="black"/>
            </a:solidFill>
          </a:ln>
        </p:spPr>
      </p:pic>
      <p:pic>
        <p:nvPicPr>
          <p:cNvPr id="7" name="Espaço Reservado para Imagem 6">
            <a:extLst>
              <a:ext uri="{FF2B5EF4-FFF2-40B4-BE49-F238E27FC236}">
                <a16:creationId xmlns:a16="http://schemas.microsoft.com/office/drawing/2014/main" id="{E83EAF46-D1F0-421A-160B-57BF0CB9F6D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6630" r="6630"/>
          <a:stretch>
            <a:fillRect/>
          </a:stretch>
        </p:blipFill>
        <p:spPr>
          <a:prstGeom prst="rect">
            <a:avLst/>
          </a:prstGeom>
          <a:ln w="12700">
            <a:solidFill>
              <a:prstClr val="black"/>
            </a:solidFill>
          </a:ln>
        </p:spPr>
      </p:pic>
    </p:spTree>
    <p:extLst>
      <p:ext uri="{BB962C8B-B14F-4D97-AF65-F5344CB8AC3E}">
        <p14:creationId xmlns:p14="http://schemas.microsoft.com/office/powerpoint/2010/main" val="36488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6016D31-9596-32EC-17D0-2D539979044C}"/>
              </a:ext>
            </a:extLst>
          </p:cNvPr>
          <p:cNvSpPr>
            <a:spLocks noGrp="1"/>
          </p:cNvSpPr>
          <p:nvPr>
            <p:ph type="body" sz="quarter" idx="10"/>
          </p:nvPr>
        </p:nvSpPr>
        <p:spPr>
          <a:xfrm>
            <a:off x="71996" y="679578"/>
            <a:ext cx="2627796" cy="3469502"/>
          </a:xfrm>
        </p:spPr>
        <p:txBody>
          <a:bodyPr/>
          <a:lstStyle/>
          <a:p>
            <a:pPr>
              <a:lnSpc>
                <a:spcPct val="100000"/>
              </a:lnSpc>
            </a:pPr>
            <a:r>
              <a:rPr lang="pt-BR" dirty="0">
                <a:solidFill>
                  <a:srgbClr val="1F1F1F"/>
                </a:solidFill>
                <a:latin typeface="inherit"/>
              </a:rPr>
              <a:t>A oferta deste trimestre será destinada à </a:t>
            </a:r>
            <a:r>
              <a:rPr lang="pt-BR" sz="2000" dirty="0">
                <a:solidFill>
                  <a:srgbClr val="FF0000"/>
                </a:solidFill>
                <a:latin typeface="inherit"/>
              </a:rPr>
              <a:t>Divisão Centro-Leste Africana </a:t>
            </a:r>
            <a:r>
              <a:rPr lang="pt-BR" dirty="0">
                <a:solidFill>
                  <a:srgbClr val="1F1F1F"/>
                </a:solidFill>
                <a:latin typeface="inherit"/>
              </a:rPr>
              <a:t>da igreja mundial.</a:t>
            </a:r>
          </a:p>
          <a:p>
            <a:pPr>
              <a:lnSpc>
                <a:spcPct val="100000"/>
              </a:lnSpc>
            </a:pPr>
            <a:r>
              <a:rPr lang="pt-BR" dirty="0">
                <a:solidFill>
                  <a:srgbClr val="1F1F1F"/>
                </a:solidFill>
                <a:latin typeface="inherit"/>
              </a:rPr>
              <a:t>Existem 11 belos países nesta área, incluindo Burundi, a República Democrática do Congo, Djibuti, Eritreia, Etiópia, Quênia, Ruanda, Somália, Sudão do Sul, Tanzânia e Uganda.</a:t>
            </a:r>
          </a:p>
          <a:p>
            <a:pPr>
              <a:lnSpc>
                <a:spcPct val="100000"/>
              </a:lnSpc>
            </a:pPr>
            <a:endParaRPr lang="pt-BR" dirty="0"/>
          </a:p>
        </p:txBody>
      </p:sp>
      <p:pic>
        <p:nvPicPr>
          <p:cNvPr id="1026" name="Picture 2">
            <a:extLst>
              <a:ext uri="{FF2B5EF4-FFF2-40B4-BE49-F238E27FC236}">
                <a16:creationId xmlns:a16="http://schemas.microsoft.com/office/drawing/2014/main" id="{3D06DABE-5FB1-BEB8-B0B6-C141F64A6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764704"/>
            <a:ext cx="280035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B6DF971A-F8F3-1174-B15B-DA4D03B34C81}"/>
              </a:ext>
            </a:extLst>
          </p:cNvPr>
          <p:cNvSpPr/>
          <p:nvPr/>
        </p:nvSpPr>
        <p:spPr>
          <a:xfrm>
            <a:off x="2843808" y="2852936"/>
            <a:ext cx="280831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err="1">
                <a:solidFill>
                  <a:schemeClr val="tx1"/>
                </a:solidFill>
              </a:rPr>
              <a:t>Kibira</a:t>
            </a:r>
            <a:r>
              <a:rPr lang="pt-BR" sz="1600" b="1" dirty="0">
                <a:solidFill>
                  <a:schemeClr val="tx1"/>
                </a:solidFill>
              </a:rPr>
              <a:t> National Park - Burundi</a:t>
            </a:r>
          </a:p>
        </p:txBody>
      </p:sp>
      <p:pic>
        <p:nvPicPr>
          <p:cNvPr id="1028" name="Picture 4">
            <a:extLst>
              <a:ext uri="{FF2B5EF4-FFF2-40B4-BE49-F238E27FC236}">
                <a16:creationId xmlns:a16="http://schemas.microsoft.com/office/drawing/2014/main" id="{1405812A-FB55-85FB-457C-010D804FC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67" y="4293096"/>
            <a:ext cx="2800350" cy="20955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03D552CA-D406-A363-502D-7B0DB6C1984F}"/>
              </a:ext>
            </a:extLst>
          </p:cNvPr>
          <p:cNvSpPr/>
          <p:nvPr/>
        </p:nvSpPr>
        <p:spPr>
          <a:xfrm>
            <a:off x="207466" y="6388596"/>
            <a:ext cx="280035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Lago Assal - Djibuti</a:t>
            </a:r>
          </a:p>
        </p:txBody>
      </p:sp>
      <p:pic>
        <p:nvPicPr>
          <p:cNvPr id="1032" name="Picture 8">
            <a:extLst>
              <a:ext uri="{FF2B5EF4-FFF2-40B4-BE49-F238E27FC236}">
                <a16:creationId xmlns:a16="http://schemas.microsoft.com/office/drawing/2014/main" id="{A516B577-C927-E452-614D-2837DD22A0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052" y="1594995"/>
            <a:ext cx="2800351" cy="1617981"/>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A3FDE1FA-1407-179A-36B3-4F93FB6F10A7}"/>
              </a:ext>
            </a:extLst>
          </p:cNvPr>
          <p:cNvSpPr/>
          <p:nvPr/>
        </p:nvSpPr>
        <p:spPr>
          <a:xfrm>
            <a:off x="5940152" y="3212976"/>
            <a:ext cx="280831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tx1"/>
                </a:solidFill>
              </a:rPr>
              <a:t>Vulcão </a:t>
            </a:r>
            <a:r>
              <a:rPr lang="pt-BR" sz="1600" b="1" dirty="0" err="1">
                <a:solidFill>
                  <a:schemeClr val="tx1"/>
                </a:solidFill>
              </a:rPr>
              <a:t>Kilimandjaro</a:t>
            </a:r>
            <a:r>
              <a:rPr lang="pt-BR" sz="1600" b="1" dirty="0">
                <a:solidFill>
                  <a:schemeClr val="tx1"/>
                </a:solidFill>
              </a:rPr>
              <a:t> - Tanzânia</a:t>
            </a:r>
          </a:p>
        </p:txBody>
      </p:sp>
      <p:pic>
        <p:nvPicPr>
          <p:cNvPr id="1034" name="Picture 10">
            <a:extLst>
              <a:ext uri="{FF2B5EF4-FFF2-40B4-BE49-F238E27FC236}">
                <a16:creationId xmlns:a16="http://schemas.microsoft.com/office/drawing/2014/main" id="{855307E3-9497-A40D-ABB8-1FBB97F26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398" y="3501008"/>
            <a:ext cx="2381250" cy="158115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50ED227F-5C8A-8B6D-8569-E2BA675AEB51}"/>
              </a:ext>
            </a:extLst>
          </p:cNvPr>
          <p:cNvSpPr txBox="1"/>
          <p:nvPr/>
        </p:nvSpPr>
        <p:spPr>
          <a:xfrm>
            <a:off x="3261844" y="5090875"/>
            <a:ext cx="2376193" cy="390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pt-BR"/>
            </a:defPPr>
            <a:lvl1pPr algn="ctr">
              <a:defRPr sz="16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Parque Nacional </a:t>
            </a:r>
            <a:r>
              <a:rPr lang="pt-BR" dirty="0" err="1">
                <a:solidFill>
                  <a:schemeClr val="tx1"/>
                </a:solidFill>
              </a:rPr>
              <a:t>Akagera</a:t>
            </a:r>
            <a:endParaRPr lang="pt-BR" dirty="0">
              <a:solidFill>
                <a:schemeClr val="tx1"/>
              </a:solidFill>
            </a:endParaRPr>
          </a:p>
          <a:p>
            <a:r>
              <a:rPr lang="pt-BR" dirty="0">
                <a:solidFill>
                  <a:schemeClr val="tx1"/>
                </a:solidFill>
              </a:rPr>
              <a:t>Antílopes - Ruanda</a:t>
            </a:r>
          </a:p>
        </p:txBody>
      </p:sp>
      <p:pic>
        <p:nvPicPr>
          <p:cNvPr id="1040" name="Picture 16">
            <a:extLst>
              <a:ext uri="{FF2B5EF4-FFF2-40B4-BE49-F238E27FC236}">
                <a16:creationId xmlns:a16="http://schemas.microsoft.com/office/drawing/2014/main" id="{370A41F0-6C4C-9A3B-2AC9-21B40C8B0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375499"/>
            <a:ext cx="3219822" cy="1860342"/>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F3C45893-2ADB-0D24-F2AA-1C35C2B6DC9E}"/>
              </a:ext>
            </a:extLst>
          </p:cNvPr>
          <p:cNvSpPr/>
          <p:nvPr/>
        </p:nvSpPr>
        <p:spPr>
          <a:xfrm>
            <a:off x="5791235" y="6320065"/>
            <a:ext cx="3145297" cy="277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tx1"/>
                </a:solidFill>
              </a:rPr>
              <a:t>Parque Nacional do Este de </a:t>
            </a:r>
            <a:r>
              <a:rPr lang="pt-BR" sz="1600" b="1" dirty="0" err="1">
                <a:solidFill>
                  <a:schemeClr val="tx1"/>
                </a:solidFill>
              </a:rPr>
              <a:t>Tsavo</a:t>
            </a:r>
            <a:r>
              <a:rPr lang="pt-BR" sz="1600" b="1" dirty="0">
                <a:solidFill>
                  <a:schemeClr val="tx1"/>
                </a:solidFill>
              </a:rPr>
              <a:t> </a:t>
            </a:r>
          </a:p>
          <a:p>
            <a:pPr algn="ctr"/>
            <a:r>
              <a:rPr lang="pt-BR" sz="1600" b="1" dirty="0">
                <a:solidFill>
                  <a:schemeClr val="tx1"/>
                </a:solidFill>
              </a:rPr>
              <a:t> - Quênia</a:t>
            </a:r>
          </a:p>
        </p:txBody>
      </p:sp>
    </p:spTree>
    <p:extLst>
      <p:ext uri="{BB962C8B-B14F-4D97-AF65-F5344CB8AC3E}">
        <p14:creationId xmlns:p14="http://schemas.microsoft.com/office/powerpoint/2010/main" val="108970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BF32539-A5AE-082C-85AC-2523255D1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1885" y="727582"/>
            <a:ext cx="4104457" cy="3078343"/>
          </a:xfrm>
          <a:prstGeom prst="rect">
            <a:avLst/>
          </a:prstGeom>
        </p:spPr>
      </p:pic>
      <p:sp>
        <p:nvSpPr>
          <p:cNvPr id="4" name="CaixaDeTexto 18">
            <a:extLst>
              <a:ext uri="{FF2B5EF4-FFF2-40B4-BE49-F238E27FC236}">
                <a16:creationId xmlns:a16="http://schemas.microsoft.com/office/drawing/2014/main" id="{9109E5D5-930C-52C8-18BC-B1C5E80DDDA8}"/>
              </a:ext>
            </a:extLst>
          </p:cNvPr>
          <p:cNvSpPr txBox="1">
            <a:spLocks noChangeArrowheads="1"/>
          </p:cNvSpPr>
          <p:nvPr/>
        </p:nvSpPr>
        <p:spPr bwMode="auto">
          <a:xfrm>
            <a:off x="107505" y="764704"/>
            <a:ext cx="4104456" cy="37856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252000" algn="ctr"/>
            <a:r>
              <a:rPr lang="pt-BR" altLang="pt-BR" sz="1600" b="1" dirty="0">
                <a:solidFill>
                  <a:srgbClr val="FF0000"/>
                </a:solidFill>
              </a:rPr>
              <a:t>Burundi</a:t>
            </a:r>
            <a:endParaRPr lang="pt-BR" altLang="pt-BR" sz="1600" b="1" dirty="0"/>
          </a:p>
          <a:p>
            <a:pPr indent="252000">
              <a:buFont typeface="Arial" panose="020B0604020202020204" pitchFamily="34" charset="0"/>
              <a:buChar char="•"/>
            </a:pPr>
            <a:r>
              <a:rPr lang="pt-BR" sz="1600" b="1" dirty="0"/>
              <a:t>Burundi é um pequeno país localizado na região centro-leste da África. Faz fronteira com Congo, Tanzânia e Ruanda.</a:t>
            </a:r>
          </a:p>
          <a:p>
            <a:pPr indent="252000">
              <a:buFont typeface="Arial" panose="020B0604020202020204" pitchFamily="34" charset="0"/>
              <a:buChar char="•"/>
            </a:pPr>
            <a:r>
              <a:rPr lang="pt-BR" sz="1600" b="1" dirty="0"/>
              <a:t>Embora seja um dos menores países africanos tem uma densidade demográfica muito alta: 228 hab./km². No entanto, a maioria das pessoas vive em pequenos povoados, trabalhando na agricultura e criação de gado.</a:t>
            </a:r>
          </a:p>
          <a:p>
            <a:pPr indent="252000">
              <a:buFont typeface="Arial" panose="020B0604020202020204" pitchFamily="34" charset="0"/>
              <a:buChar char="•"/>
            </a:pPr>
            <a:r>
              <a:rPr lang="pt-BR" sz="1600" b="1" dirty="0"/>
              <a:t>A capital é Bujumbura, localizada na região oeste do país, perto do Lago </a:t>
            </a:r>
            <a:r>
              <a:rPr lang="pt-BR" sz="1600" b="1" dirty="0" err="1"/>
              <a:t>Tanganica</a:t>
            </a:r>
            <a:r>
              <a:rPr lang="pt-BR" sz="1600" b="1" dirty="0"/>
              <a:t>. Sua população é de aproximadamente 498 mil habitantes.</a:t>
            </a:r>
          </a:p>
        </p:txBody>
      </p:sp>
      <p:sp>
        <p:nvSpPr>
          <p:cNvPr id="6" name="CaixaDeTexto 5">
            <a:extLst>
              <a:ext uri="{FF2B5EF4-FFF2-40B4-BE49-F238E27FC236}">
                <a16:creationId xmlns:a16="http://schemas.microsoft.com/office/drawing/2014/main" id="{89DAF6C6-ADF8-D6AA-DBD4-36ECA38593DB}"/>
              </a:ext>
            </a:extLst>
          </p:cNvPr>
          <p:cNvSpPr txBox="1"/>
          <p:nvPr/>
        </p:nvSpPr>
        <p:spPr>
          <a:xfrm>
            <a:off x="5581337" y="4727542"/>
            <a:ext cx="1845120" cy="646331"/>
          </a:xfrm>
          <a:prstGeom prst="rect">
            <a:avLst/>
          </a:prstGeom>
          <a:noFill/>
        </p:spPr>
        <p:txBody>
          <a:bodyPr wrap="none" rtlCol="0">
            <a:spAutoFit/>
          </a:bodyPr>
          <a:lstStyle/>
          <a:p>
            <a:r>
              <a:rPr lang="pt-BR" b="1" dirty="0"/>
              <a:t>Brasão de Armas </a:t>
            </a:r>
          </a:p>
          <a:p>
            <a:pPr algn="ctr"/>
            <a:r>
              <a:rPr lang="pt-BR" b="1" dirty="0"/>
              <a:t>do Burundi</a:t>
            </a:r>
          </a:p>
        </p:txBody>
      </p:sp>
      <p:pic>
        <p:nvPicPr>
          <p:cNvPr id="7" name="Imagem 6">
            <a:extLst>
              <a:ext uri="{FF2B5EF4-FFF2-40B4-BE49-F238E27FC236}">
                <a16:creationId xmlns:a16="http://schemas.microsoft.com/office/drawing/2014/main" id="{D7C89F5C-C36B-50CD-E662-CDF3657CF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361" y="4651032"/>
            <a:ext cx="3240360" cy="2138638"/>
          </a:xfrm>
          <a:prstGeom prst="rect">
            <a:avLst/>
          </a:prstGeom>
        </p:spPr>
      </p:pic>
      <p:sp>
        <p:nvSpPr>
          <p:cNvPr id="8" name="CaixaDeTexto 7">
            <a:extLst>
              <a:ext uri="{FF2B5EF4-FFF2-40B4-BE49-F238E27FC236}">
                <a16:creationId xmlns:a16="http://schemas.microsoft.com/office/drawing/2014/main" id="{DFBA9098-39F7-57E6-2750-A98D0C6029AE}"/>
              </a:ext>
            </a:extLst>
          </p:cNvPr>
          <p:cNvSpPr txBox="1"/>
          <p:nvPr/>
        </p:nvSpPr>
        <p:spPr>
          <a:xfrm>
            <a:off x="4919722" y="6143339"/>
            <a:ext cx="1584175" cy="646331"/>
          </a:xfrm>
          <a:prstGeom prst="rect">
            <a:avLst/>
          </a:prstGeom>
          <a:noFill/>
        </p:spPr>
        <p:txBody>
          <a:bodyPr wrap="square" rtlCol="0">
            <a:spAutoFit/>
          </a:bodyPr>
          <a:lstStyle/>
          <a:p>
            <a:pPr algn="ctr"/>
            <a:r>
              <a:rPr lang="pt-BR" b="1" dirty="0"/>
              <a:t>Pescadores no lago </a:t>
            </a:r>
            <a:r>
              <a:rPr lang="pt-BR" b="1" dirty="0" err="1"/>
              <a:t>Tanganica</a:t>
            </a:r>
            <a:endParaRPr lang="pt-BR" b="1" dirty="0"/>
          </a:p>
        </p:txBody>
      </p:sp>
      <p:sp>
        <p:nvSpPr>
          <p:cNvPr id="9" name="CaixaDeTexto 8">
            <a:extLst>
              <a:ext uri="{FF2B5EF4-FFF2-40B4-BE49-F238E27FC236}">
                <a16:creationId xmlns:a16="http://schemas.microsoft.com/office/drawing/2014/main" id="{872E402C-D252-50D4-9159-71C8EF6E2CDE}"/>
              </a:ext>
            </a:extLst>
          </p:cNvPr>
          <p:cNvSpPr txBox="1"/>
          <p:nvPr/>
        </p:nvSpPr>
        <p:spPr>
          <a:xfrm>
            <a:off x="4939038" y="3805926"/>
            <a:ext cx="4204962" cy="646331"/>
          </a:xfrm>
          <a:prstGeom prst="rect">
            <a:avLst/>
          </a:prstGeom>
          <a:noFill/>
        </p:spPr>
        <p:txBody>
          <a:bodyPr wrap="square" rtlCol="0">
            <a:spAutoFit/>
          </a:bodyPr>
          <a:lstStyle/>
          <a:p>
            <a:pPr algn="ctr"/>
            <a:r>
              <a:rPr lang="pt-BR" b="1" dirty="0"/>
              <a:t>Bujumbura, Capital de Burundi </a:t>
            </a:r>
          </a:p>
          <a:p>
            <a:pPr algn="ctr"/>
            <a:r>
              <a:rPr lang="pt-BR" b="1" dirty="0"/>
              <a:t>ao fundo à esquerda  o Lago </a:t>
            </a:r>
            <a:r>
              <a:rPr lang="pt-BR" b="1" dirty="0" err="1"/>
              <a:t>Tanganica</a:t>
            </a:r>
            <a:endParaRPr lang="pt-BR" b="1" dirty="0"/>
          </a:p>
        </p:txBody>
      </p:sp>
      <p:pic>
        <p:nvPicPr>
          <p:cNvPr id="11" name="Imagem 10">
            <a:extLst>
              <a:ext uri="{FF2B5EF4-FFF2-40B4-BE49-F238E27FC236}">
                <a16:creationId xmlns:a16="http://schemas.microsoft.com/office/drawing/2014/main" id="{67BF51D5-22B5-3EF5-748A-49562C98B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17" y="4653551"/>
            <a:ext cx="1418417" cy="794314"/>
          </a:xfrm>
          <a:prstGeom prst="rect">
            <a:avLst/>
          </a:prstGeom>
        </p:spPr>
      </p:pic>
      <p:sp>
        <p:nvSpPr>
          <p:cNvPr id="12" name="Retângulo 11">
            <a:extLst>
              <a:ext uri="{FF2B5EF4-FFF2-40B4-BE49-F238E27FC236}">
                <a16:creationId xmlns:a16="http://schemas.microsoft.com/office/drawing/2014/main" id="{3AFD9A07-6D15-CE82-6C2E-1D13A2F0C467}"/>
              </a:ext>
            </a:extLst>
          </p:cNvPr>
          <p:cNvSpPr/>
          <p:nvPr/>
        </p:nvSpPr>
        <p:spPr>
          <a:xfrm>
            <a:off x="524669" y="5452456"/>
            <a:ext cx="800045" cy="3274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Burundi</a:t>
            </a:r>
          </a:p>
        </p:txBody>
      </p:sp>
      <p:pic>
        <p:nvPicPr>
          <p:cNvPr id="10" name="Imagem 9">
            <a:extLst>
              <a:ext uri="{FF2B5EF4-FFF2-40B4-BE49-F238E27FC236}">
                <a16:creationId xmlns:a16="http://schemas.microsoft.com/office/drawing/2014/main" id="{220CC992-0499-CC57-0418-ECCBF6485EA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6979" y="4421383"/>
            <a:ext cx="1837113" cy="2323407"/>
          </a:xfrm>
          <a:prstGeom prst="rect">
            <a:avLst/>
          </a:prstGeom>
        </p:spPr>
      </p:pic>
    </p:spTree>
    <p:extLst>
      <p:ext uri="{BB962C8B-B14F-4D97-AF65-F5344CB8AC3E}">
        <p14:creationId xmlns:p14="http://schemas.microsoft.com/office/powerpoint/2010/main" val="918599639"/>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Vermelho GRAÇA">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zul COMUNIDAD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41256</TotalTime>
  <Words>4188</Words>
  <Application>Microsoft Office PowerPoint</Application>
  <PresentationFormat>Apresentação na tela (4:3)</PresentationFormat>
  <Paragraphs>429</Paragraphs>
  <Slides>62</Slides>
  <Notes>26</Notes>
  <HiddenSlides>0</HiddenSlides>
  <MMClips>0</MMClips>
  <ScaleCrop>false</ScaleCrop>
  <HeadingPairs>
    <vt:vector size="6" baseType="variant">
      <vt:variant>
        <vt:lpstr>Fontes usadas</vt:lpstr>
      </vt:variant>
      <vt:variant>
        <vt:i4>6</vt:i4>
      </vt:variant>
      <vt:variant>
        <vt:lpstr>Tema</vt:lpstr>
      </vt:variant>
      <vt:variant>
        <vt:i4>4</vt:i4>
      </vt:variant>
      <vt:variant>
        <vt:lpstr>Títulos de slides</vt:lpstr>
      </vt:variant>
      <vt:variant>
        <vt:i4>62</vt:i4>
      </vt:variant>
    </vt:vector>
  </HeadingPairs>
  <TitlesOfParts>
    <vt:vector size="72" baseType="lpstr">
      <vt:lpstr>Arial</vt:lpstr>
      <vt:lpstr>Calibri</vt:lpstr>
      <vt:lpstr>Comic Sans MS</vt:lpstr>
      <vt:lpstr>inherit</vt:lpstr>
      <vt:lpstr>Noto Serif Light</vt:lpstr>
      <vt:lpstr>Wingdings</vt:lpstr>
      <vt:lpstr>Missões</vt:lpstr>
      <vt:lpstr>Vermelho GRAÇA</vt:lpstr>
      <vt:lpstr>Azul COMUNIDADE</vt:lpstr>
      <vt:lpstr>1_Amarelo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1975</cp:revision>
  <cp:lastPrinted>2026-03-22T14:22:22Z</cp:lastPrinted>
  <dcterms:created xsi:type="dcterms:W3CDTF">2014-12-27T17:37:04Z</dcterms:created>
  <dcterms:modified xsi:type="dcterms:W3CDTF">2026-03-30T18:49:41Z</dcterms:modified>
</cp:coreProperties>
</file>