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1" r:id="rId10"/>
    <p:sldId id="265" r:id="rId11"/>
    <p:sldId id="266" r:id="rId12"/>
    <p:sldId id="269" r:id="rId13"/>
    <p:sldId id="272" r:id="rId14"/>
    <p:sldId id="273" r:id="rId15"/>
    <p:sldId id="274" r:id="rId16"/>
    <p:sldId id="268" r:id="rId17"/>
    <p:sldId id="267" r:id="rId18"/>
    <p:sldId id="270" r:id="rId19"/>
    <p:sldId id="275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3A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06" autoAdjust="0"/>
    <p:restoredTop sz="95840"/>
  </p:normalViewPr>
  <p:slideViewPr>
    <p:cSldViewPr snapToGrid="0">
      <p:cViewPr varScale="1">
        <p:scale>
          <a:sx n="106" d="100"/>
          <a:sy n="106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351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337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57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6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82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56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074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08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656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360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9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AD3B3-4E79-46E7-A498-57C2BF3B5B27}" type="datetimeFigureOut">
              <a:rPr lang="pt-BR" smtClean="0"/>
              <a:t>24/02/2022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B51C8-AA19-468C-A2BF-7029AE2D48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47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974419" y="50292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233684" y="4054549"/>
            <a:ext cx="1968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CAPACITAÇÃO</a:t>
            </a:r>
          </a:p>
        </p:txBody>
      </p:sp>
    </p:spTree>
    <p:extLst>
      <p:ext uri="{BB962C8B-B14F-4D97-AF65-F5344CB8AC3E}">
        <p14:creationId xmlns:p14="http://schemas.microsoft.com/office/powerpoint/2010/main" val="964967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1147665" y="2023920"/>
            <a:ext cx="2799184" cy="2566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COMO EXECUTÁ-LO? SUGESTÕES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4833258" y="698663"/>
            <a:ext cx="6727372" cy="57024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s-ES_tradnl" sz="3000" dirty="0" err="1">
                <a:solidFill>
                  <a:schemeClr val="bg1"/>
                </a:solidFill>
              </a:rPr>
              <a:t>Primeiro</a:t>
            </a:r>
            <a:r>
              <a:rPr lang="es-ES_tradnl" sz="3000" dirty="0">
                <a:solidFill>
                  <a:schemeClr val="bg1"/>
                </a:solidFill>
              </a:rPr>
              <a:t> </a:t>
            </a:r>
            <a:r>
              <a:rPr lang="es-ES_tradnl" sz="3000" dirty="0" err="1">
                <a:solidFill>
                  <a:schemeClr val="bg1"/>
                </a:solidFill>
              </a:rPr>
              <a:t>passo</a:t>
            </a:r>
            <a:r>
              <a:rPr lang="es-ES_tradnl" sz="3000" dirty="0">
                <a:solidFill>
                  <a:schemeClr val="bg1"/>
                </a:solidFill>
              </a:rPr>
              <a:t> – Agende a data e imprima os </a:t>
            </a:r>
            <a:r>
              <a:rPr lang="es-ES_tradnl" sz="3000" dirty="0" err="1">
                <a:solidFill>
                  <a:schemeClr val="bg1"/>
                </a:solidFill>
              </a:rPr>
              <a:t>materiais</a:t>
            </a:r>
            <a:r>
              <a:rPr lang="es-ES_tradnl" sz="3000" dirty="0">
                <a:solidFill>
                  <a:schemeClr val="bg1"/>
                </a:solidFill>
              </a:rPr>
              <a:t> que </a:t>
            </a:r>
            <a:r>
              <a:rPr lang="es-ES_tradnl" sz="3000" dirty="0" err="1">
                <a:solidFill>
                  <a:schemeClr val="bg1"/>
                </a:solidFill>
              </a:rPr>
              <a:t>existem</a:t>
            </a:r>
            <a:r>
              <a:rPr lang="es-ES_tradnl" sz="3000" dirty="0">
                <a:solidFill>
                  <a:schemeClr val="bg1"/>
                </a:solidFill>
              </a:rPr>
              <a:t> a </a:t>
            </a:r>
            <a:r>
              <a:rPr lang="es-ES_tradnl" sz="3000" dirty="0" err="1">
                <a:solidFill>
                  <a:schemeClr val="bg1"/>
                </a:solidFill>
              </a:rPr>
              <a:t>disposição</a:t>
            </a:r>
            <a:r>
              <a:rPr lang="es-ES_tradnl" sz="3000" dirty="0">
                <a:solidFill>
                  <a:schemeClr val="bg1"/>
                </a:solidFill>
              </a:rPr>
              <a:t> para o EK;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s-ES_tradnl" sz="3000" dirty="0" err="1">
                <a:solidFill>
                  <a:schemeClr val="bg1"/>
                </a:solidFill>
              </a:rPr>
              <a:t>Faça</a:t>
            </a:r>
            <a:r>
              <a:rPr lang="es-ES_tradnl" sz="3000" dirty="0">
                <a:solidFill>
                  <a:schemeClr val="bg1"/>
                </a:solidFill>
              </a:rPr>
              <a:t> </a:t>
            </a:r>
            <a:r>
              <a:rPr lang="es-ES_tradnl" sz="3000" dirty="0" err="1">
                <a:solidFill>
                  <a:schemeClr val="bg1"/>
                </a:solidFill>
              </a:rPr>
              <a:t>inscrição</a:t>
            </a:r>
            <a:r>
              <a:rPr lang="es-ES_tradnl" sz="3000" dirty="0">
                <a:solidFill>
                  <a:schemeClr val="bg1"/>
                </a:solidFill>
              </a:rPr>
              <a:t> da </a:t>
            </a:r>
            <a:r>
              <a:rPr lang="es-ES_tradnl" sz="3000" dirty="0" err="1">
                <a:solidFill>
                  <a:schemeClr val="bg1"/>
                </a:solidFill>
              </a:rPr>
              <a:t>criança</a:t>
            </a:r>
            <a:r>
              <a:rPr lang="es-ES_tradnl" sz="3000" dirty="0">
                <a:solidFill>
                  <a:schemeClr val="bg1"/>
                </a:solidFill>
              </a:rPr>
              <a:t> e de </a:t>
            </a:r>
            <a:r>
              <a:rPr lang="es-ES_tradnl" sz="3000" dirty="0" err="1">
                <a:solidFill>
                  <a:schemeClr val="bg1"/>
                </a:solidFill>
              </a:rPr>
              <a:t>um</a:t>
            </a:r>
            <a:r>
              <a:rPr lang="es-ES_tradnl" sz="3000" dirty="0">
                <a:solidFill>
                  <a:schemeClr val="bg1"/>
                </a:solidFill>
              </a:rPr>
              <a:t> adulto </a:t>
            </a:r>
            <a:r>
              <a:rPr lang="es-ES_tradnl" sz="3000" dirty="0" err="1">
                <a:solidFill>
                  <a:schemeClr val="bg1"/>
                </a:solidFill>
              </a:rPr>
              <a:t>responsável</a:t>
            </a:r>
            <a:r>
              <a:rPr lang="es-ES_tradnl" sz="3000" dirty="0">
                <a:solidFill>
                  <a:schemeClr val="bg1"/>
                </a:solidFill>
              </a:rPr>
              <a:t> (</a:t>
            </a:r>
            <a:r>
              <a:rPr lang="es-ES_tradnl" sz="3000" dirty="0" err="1">
                <a:solidFill>
                  <a:schemeClr val="bg1"/>
                </a:solidFill>
              </a:rPr>
              <a:t>pais</a:t>
            </a:r>
            <a:r>
              <a:rPr lang="es-ES_tradnl" sz="3000" dirty="0">
                <a:solidFill>
                  <a:schemeClr val="bg1"/>
                </a:solidFill>
              </a:rPr>
              <a:t> / </a:t>
            </a:r>
            <a:r>
              <a:rPr lang="es-ES_tradnl" sz="3000" dirty="0" err="1">
                <a:solidFill>
                  <a:schemeClr val="bg1"/>
                </a:solidFill>
              </a:rPr>
              <a:t>avós</a:t>
            </a:r>
            <a:r>
              <a:rPr lang="es-ES_tradnl" sz="3000" dirty="0">
                <a:solidFill>
                  <a:schemeClr val="bg1"/>
                </a:solidFill>
              </a:rPr>
              <a:t> / </a:t>
            </a:r>
            <a:r>
              <a:rPr lang="es-ES_tradnl" sz="3000" dirty="0" err="1">
                <a:solidFill>
                  <a:schemeClr val="bg1"/>
                </a:solidFill>
              </a:rPr>
              <a:t>tios</a:t>
            </a:r>
            <a:r>
              <a:rPr lang="es-ES_tradnl" sz="3000" dirty="0">
                <a:solidFill>
                  <a:schemeClr val="bg1"/>
                </a:solidFill>
              </a:rPr>
              <a:t> </a:t>
            </a:r>
            <a:r>
              <a:rPr lang="es-ES_tradnl" sz="3000" dirty="0" err="1">
                <a:solidFill>
                  <a:schemeClr val="bg1"/>
                </a:solidFill>
              </a:rPr>
              <a:t>ou</a:t>
            </a:r>
            <a:r>
              <a:rPr lang="es-ES_tradnl" sz="3000" dirty="0">
                <a:solidFill>
                  <a:schemeClr val="bg1"/>
                </a:solidFill>
              </a:rPr>
              <a:t> </a:t>
            </a:r>
            <a:r>
              <a:rPr lang="es-ES_tradnl" sz="3000" dirty="0" err="1">
                <a:solidFill>
                  <a:schemeClr val="bg1"/>
                </a:solidFill>
              </a:rPr>
              <a:t>professor</a:t>
            </a:r>
            <a:r>
              <a:rPr lang="es-ES_tradnl" sz="3000" dirty="0">
                <a:solidFill>
                  <a:schemeClr val="bg1"/>
                </a:solidFill>
              </a:rPr>
              <a:t>) que </a:t>
            </a:r>
            <a:r>
              <a:rPr lang="es-ES_tradnl" sz="3000" dirty="0" err="1">
                <a:solidFill>
                  <a:schemeClr val="bg1"/>
                </a:solidFill>
              </a:rPr>
              <a:t>vai</a:t>
            </a:r>
            <a:r>
              <a:rPr lang="es-ES_tradnl" sz="3000" dirty="0">
                <a:solidFill>
                  <a:schemeClr val="bg1"/>
                </a:solidFill>
              </a:rPr>
              <a:t> participar do programa;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s-ES_tradnl" sz="3000" dirty="0" err="1">
                <a:solidFill>
                  <a:schemeClr val="bg1"/>
                </a:solidFill>
              </a:rPr>
              <a:t>Realize</a:t>
            </a:r>
            <a:r>
              <a:rPr lang="es-ES_tradnl" sz="3000" dirty="0">
                <a:solidFill>
                  <a:schemeClr val="bg1"/>
                </a:solidFill>
              </a:rPr>
              <a:t> 10 </a:t>
            </a:r>
            <a:r>
              <a:rPr lang="es-ES_tradnl" sz="3000" dirty="0" err="1">
                <a:solidFill>
                  <a:schemeClr val="bg1"/>
                </a:solidFill>
              </a:rPr>
              <a:t>dias</a:t>
            </a:r>
            <a:r>
              <a:rPr lang="es-ES_tradnl" sz="3000" dirty="0">
                <a:solidFill>
                  <a:schemeClr val="bg1"/>
                </a:solidFill>
              </a:rPr>
              <a:t> de </a:t>
            </a:r>
            <a:r>
              <a:rPr lang="es-ES_tradnl" sz="3000" dirty="0" err="1">
                <a:solidFill>
                  <a:schemeClr val="bg1"/>
                </a:solidFill>
              </a:rPr>
              <a:t>Oração</a:t>
            </a:r>
            <a:r>
              <a:rPr lang="es-ES_tradnl" sz="3000" dirty="0">
                <a:solidFill>
                  <a:schemeClr val="bg1"/>
                </a:solidFill>
              </a:rPr>
              <a:t> e </a:t>
            </a:r>
            <a:r>
              <a:rPr lang="es-ES_tradnl" sz="3000" dirty="0" err="1">
                <a:solidFill>
                  <a:schemeClr val="bg1"/>
                </a:solidFill>
              </a:rPr>
              <a:t>Reflexão</a:t>
            </a:r>
            <a:r>
              <a:rPr lang="es-ES_tradnl" sz="3000" dirty="0">
                <a:solidFill>
                  <a:schemeClr val="bg1"/>
                </a:solidFill>
              </a:rPr>
              <a:t> </a:t>
            </a:r>
            <a:r>
              <a:rPr lang="es-ES_tradnl" sz="3000" dirty="0" err="1">
                <a:solidFill>
                  <a:schemeClr val="bg1"/>
                </a:solidFill>
              </a:rPr>
              <a:t>com</a:t>
            </a:r>
            <a:r>
              <a:rPr lang="es-ES_tradnl" sz="3000" dirty="0">
                <a:solidFill>
                  <a:schemeClr val="bg1"/>
                </a:solidFill>
              </a:rPr>
              <a:t> os </a:t>
            </a:r>
            <a:r>
              <a:rPr lang="es-ES_tradnl" sz="3000" dirty="0" err="1">
                <a:solidFill>
                  <a:schemeClr val="bg1"/>
                </a:solidFill>
              </a:rPr>
              <a:t>pais</a:t>
            </a:r>
            <a:r>
              <a:rPr lang="es-ES_tradnl" sz="3000" dirty="0">
                <a:solidFill>
                  <a:schemeClr val="bg1"/>
                </a:solidFill>
              </a:rPr>
              <a:t> e </a:t>
            </a:r>
            <a:r>
              <a:rPr lang="es-ES_tradnl" sz="3000" dirty="0" err="1">
                <a:solidFill>
                  <a:schemeClr val="bg1"/>
                </a:solidFill>
              </a:rPr>
              <a:t>professores</a:t>
            </a:r>
            <a:r>
              <a:rPr lang="es-ES_tradnl" sz="3000" dirty="0">
                <a:solidFill>
                  <a:schemeClr val="bg1"/>
                </a:solidFill>
              </a:rPr>
              <a:t> inscritos;</a:t>
            </a:r>
          </a:p>
          <a:p>
            <a:pPr marL="514350" indent="-514350" algn="l">
              <a:buFont typeface="Arial" panose="020B0604020202020204" pitchFamily="34" charset="0"/>
              <a:buAutoNum type="arabicPeriod"/>
            </a:pPr>
            <a:r>
              <a:rPr lang="es-ES_tradnl" sz="3000" dirty="0" err="1">
                <a:solidFill>
                  <a:schemeClr val="bg1"/>
                </a:solidFill>
              </a:rPr>
              <a:t>Execute</a:t>
            </a:r>
            <a:r>
              <a:rPr lang="es-ES_tradnl" sz="3000" dirty="0">
                <a:solidFill>
                  <a:schemeClr val="bg1"/>
                </a:solidFill>
              </a:rPr>
              <a:t> o programa </a:t>
            </a:r>
            <a:r>
              <a:rPr lang="es-ES_tradnl" sz="3000" dirty="0" err="1">
                <a:solidFill>
                  <a:schemeClr val="bg1"/>
                </a:solidFill>
              </a:rPr>
              <a:t>em</a:t>
            </a:r>
            <a:r>
              <a:rPr lang="es-ES_tradnl" sz="3000" dirty="0">
                <a:solidFill>
                  <a:schemeClr val="bg1"/>
                </a:solidFill>
              </a:rPr>
              <a:t> </a:t>
            </a:r>
            <a:r>
              <a:rPr lang="es-ES_tradnl" sz="3000" dirty="0" err="1">
                <a:solidFill>
                  <a:schemeClr val="bg1"/>
                </a:solidFill>
              </a:rPr>
              <a:t>um</a:t>
            </a:r>
            <a:r>
              <a:rPr lang="es-ES_tradnl" sz="3000" dirty="0">
                <a:solidFill>
                  <a:schemeClr val="bg1"/>
                </a:solidFill>
              </a:rPr>
              <a:t> </a:t>
            </a:r>
            <a:r>
              <a:rPr lang="es-ES_tradnl" sz="3000" dirty="0" err="1">
                <a:solidFill>
                  <a:schemeClr val="bg1"/>
                </a:solidFill>
              </a:rPr>
              <a:t>fim</a:t>
            </a:r>
            <a:r>
              <a:rPr lang="es-ES_tradnl" sz="3000" dirty="0">
                <a:solidFill>
                  <a:schemeClr val="bg1"/>
                </a:solidFill>
              </a:rPr>
              <a:t> de semana (sexta a </a:t>
            </a:r>
            <a:r>
              <a:rPr lang="es-ES_tradnl" sz="3000" dirty="0" err="1">
                <a:solidFill>
                  <a:schemeClr val="bg1"/>
                </a:solidFill>
              </a:rPr>
              <a:t>noite</a:t>
            </a:r>
            <a:r>
              <a:rPr lang="es-ES_tradnl" sz="3000" dirty="0">
                <a:solidFill>
                  <a:schemeClr val="bg1"/>
                </a:solidFill>
              </a:rPr>
              <a:t> e sábado durante o </a:t>
            </a:r>
            <a:r>
              <a:rPr lang="es-ES_tradnl" sz="3000" dirty="0" err="1">
                <a:solidFill>
                  <a:schemeClr val="bg1"/>
                </a:solidFill>
              </a:rPr>
              <a:t>dia</a:t>
            </a:r>
            <a:r>
              <a:rPr lang="es-ES_tradnl" sz="3000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8008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3060438" y="1173958"/>
            <a:ext cx="8126965" cy="4115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200" b="1" dirty="0"/>
              <a:t>Prepare a equipe de </a:t>
            </a:r>
            <a:r>
              <a:rPr lang="es-ES_tradnl" sz="3200" b="1" dirty="0" err="1"/>
              <a:t>professores</a:t>
            </a:r>
            <a:r>
              <a:rPr lang="es-ES_tradnl" sz="3200" b="1" dirty="0"/>
              <a:t> da </a:t>
            </a:r>
            <a:r>
              <a:rPr lang="es-ES_tradnl" sz="3200" b="1" dirty="0" err="1"/>
              <a:t>igreja</a:t>
            </a:r>
            <a:r>
              <a:rPr lang="es-ES_tradnl" sz="3200" b="1" dirty="0"/>
              <a:t> </a:t>
            </a:r>
            <a:r>
              <a:rPr lang="es-ES_tradnl" sz="3200" b="1" dirty="0" err="1"/>
              <a:t>ou</a:t>
            </a:r>
            <a:r>
              <a:rPr lang="es-ES_tradnl" sz="3200" b="1" dirty="0"/>
              <a:t> </a:t>
            </a:r>
            <a:r>
              <a:rPr lang="es-ES_tradnl" sz="3200" b="1" dirty="0" err="1"/>
              <a:t>região</a:t>
            </a:r>
            <a:r>
              <a:rPr lang="es-ES_tradnl" sz="3200" b="1" dirty="0"/>
              <a:t>, </a:t>
            </a:r>
            <a:r>
              <a:rPr lang="es-ES_tradnl" sz="3200" b="1" dirty="0" err="1"/>
              <a:t>apresentando</a:t>
            </a:r>
            <a:r>
              <a:rPr lang="es-ES_tradnl" sz="3200" b="1" dirty="0"/>
              <a:t> todo o programa,  </a:t>
            </a:r>
            <a:r>
              <a:rPr lang="es-ES_tradnl" sz="3200" b="1" dirty="0" err="1"/>
              <a:t>materiais</a:t>
            </a:r>
            <a:r>
              <a:rPr lang="es-ES_tradnl" sz="3200" b="1" dirty="0"/>
              <a:t>, </a:t>
            </a:r>
            <a:r>
              <a:rPr lang="es-ES_tradnl" sz="3200" b="1" dirty="0" err="1"/>
              <a:t>confecção</a:t>
            </a:r>
            <a:r>
              <a:rPr lang="es-ES_tradnl" sz="3200" b="1" dirty="0"/>
              <a:t> das camisetas,  </a:t>
            </a:r>
            <a:r>
              <a:rPr lang="es-ES_tradnl" sz="3200" b="1" dirty="0" err="1"/>
              <a:t>impressão</a:t>
            </a:r>
            <a:r>
              <a:rPr lang="es-ES_tradnl" sz="3200" b="1" dirty="0"/>
              <a:t> banners, círculo de </a:t>
            </a:r>
            <a:r>
              <a:rPr lang="es-ES_tradnl" sz="3200" b="1" dirty="0" err="1"/>
              <a:t>oração</a:t>
            </a:r>
            <a:r>
              <a:rPr lang="es-ES_tradnl" sz="3200" b="1" dirty="0"/>
              <a:t>, </a:t>
            </a:r>
            <a:r>
              <a:rPr lang="es-ES_tradnl" sz="3200" b="1" dirty="0" err="1"/>
              <a:t>apostila</a:t>
            </a:r>
            <a:r>
              <a:rPr lang="es-ES_tradnl" sz="3200" b="1" dirty="0"/>
              <a:t> das </a:t>
            </a:r>
            <a:r>
              <a:rPr lang="es-ES_tradnl" sz="3200" b="1" dirty="0" err="1"/>
              <a:t>crianças</a:t>
            </a:r>
            <a:r>
              <a:rPr lang="es-ES_tradnl" sz="3200" b="1" dirty="0"/>
              <a:t>, manual dos </a:t>
            </a:r>
            <a:r>
              <a:rPr lang="es-ES_tradnl" sz="3200" b="1" dirty="0" err="1"/>
              <a:t>pais</a:t>
            </a:r>
            <a:r>
              <a:rPr lang="es-ES_tradnl" sz="3200" b="1" dirty="0"/>
              <a:t>, agendando a data de </a:t>
            </a:r>
            <a:r>
              <a:rPr lang="es-ES_tradnl" sz="3200" b="1" dirty="0" err="1"/>
              <a:t>execução</a:t>
            </a:r>
            <a:r>
              <a:rPr lang="es-ES_tradnl" sz="3200" b="1" dirty="0"/>
              <a:t>, </a:t>
            </a:r>
            <a:r>
              <a:rPr lang="es-ES_tradnl" sz="3200" b="1" dirty="0" err="1"/>
              <a:t>etc</a:t>
            </a:r>
            <a:r>
              <a:rPr lang="es-ES_tradnl" sz="3200" b="1" dirty="0"/>
              <a:t> (existe </a:t>
            </a:r>
            <a:r>
              <a:rPr lang="es-ES_tradnl" sz="3200" b="1" dirty="0" err="1"/>
              <a:t>uma</a:t>
            </a:r>
            <a:r>
              <a:rPr lang="es-ES_tradnl" sz="3200" b="1" dirty="0"/>
              <a:t> pasta </a:t>
            </a:r>
            <a:r>
              <a:rPr lang="es-ES_tradnl" sz="3200" b="1" dirty="0" err="1"/>
              <a:t>com</a:t>
            </a:r>
            <a:r>
              <a:rPr lang="es-ES_tradnl" sz="3200" b="1" dirty="0"/>
              <a:t> </a:t>
            </a:r>
            <a:r>
              <a:rPr lang="es-ES_tradnl" sz="3200" b="1" dirty="0" err="1"/>
              <a:t>materiais</a:t>
            </a:r>
            <a:r>
              <a:rPr lang="es-ES_tradnl" sz="3200" b="1" dirty="0"/>
              <a:t> para as líderes das </a:t>
            </a:r>
            <a:r>
              <a:rPr lang="es-ES_tradnl" sz="3200" b="1" dirty="0" err="1"/>
              <a:t>Uniões</a:t>
            </a:r>
            <a:r>
              <a:rPr lang="es-ES_tradnl" sz="3200" b="1" dirty="0"/>
              <a:t> e Campos)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690465" y="959354"/>
            <a:ext cx="1586206" cy="9440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PASSO 1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955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71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72" y="1329069"/>
            <a:ext cx="5333039" cy="419123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5" y="739618"/>
            <a:ext cx="4132746" cy="537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28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873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3037871" y="1694953"/>
            <a:ext cx="8126965" cy="2371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Faça inscrição da criança e de um adulto responsável para o dia do evento (pode ser pai, mãe, avó, tia ou professor da escola sabatina – alguém que cuida do discipulado desta criança, de preferência, um familiar).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690465" y="959354"/>
            <a:ext cx="1586206" cy="9440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PASSO 2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45344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2808512" y="1229942"/>
            <a:ext cx="8873415" cy="2371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/>
              <a:t>10 días antes do final de semana do evento do Evangelismo Kids – Iniciar as noites de reflexão e oração (via zoom ou como um encontro presencial-familiar de PG) com o Manual dos Pais.</a:t>
            </a:r>
            <a:endParaRPr lang="pt-BR" sz="3200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690465" y="959354"/>
            <a:ext cx="1586206" cy="9440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PASSO 3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8500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68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3105138" y="1486425"/>
            <a:ext cx="8452453" cy="4084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/>
              <a:t>Programa de reforço do discipulado para os pais e professores inscritos (sugerimos uma mensagem com o evangelista local, um batismo, testemunho de discipulado e fala da líder do Ministério da Criança)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690465" y="959354"/>
            <a:ext cx="1586206" cy="94409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PASSO 4</a:t>
            </a:r>
            <a:endParaRPr lang="es-ES_tradnl" sz="36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 txBox="1">
            <a:spLocks/>
          </p:cNvSpPr>
          <p:nvPr/>
        </p:nvSpPr>
        <p:spPr>
          <a:xfrm>
            <a:off x="3215552" y="767968"/>
            <a:ext cx="3108649" cy="614589"/>
          </a:xfrm>
          <a:prstGeom prst="rect">
            <a:avLst/>
          </a:prstGeom>
          <a:solidFill>
            <a:srgbClr val="E34849"/>
          </a:solidFill>
          <a:ln w="25400" cap="rnd" cmpd="sng" algn="ctr">
            <a:solidFill>
              <a:schemeClr val="bg1"/>
            </a:solidFill>
            <a:prstDash val="solid"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SEXTA A NOITE </a:t>
            </a: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3105139" y="4504915"/>
            <a:ext cx="8229168" cy="1585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200" b="1" dirty="0"/>
              <a:t>Carrossel de atividades para as </a:t>
            </a:r>
            <a:r>
              <a:rPr lang="pt-BR" sz="3200" b="1" dirty="0" err="1"/>
              <a:t>criancas</a:t>
            </a:r>
            <a:r>
              <a:rPr lang="pt-BR" sz="3200" b="1" dirty="0"/>
              <a:t>,  execução das 4 paradas / pilares do Evangelismo </a:t>
            </a:r>
            <a:r>
              <a:rPr lang="pt-BR" sz="3200" b="1" dirty="0" err="1"/>
              <a:t>Kids</a:t>
            </a:r>
            <a:r>
              <a:rPr lang="pt-BR" sz="3200" b="1" dirty="0"/>
              <a:t>. 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 txBox="1">
            <a:spLocks/>
          </p:cNvSpPr>
          <p:nvPr/>
        </p:nvSpPr>
        <p:spPr>
          <a:xfrm>
            <a:off x="3215552" y="3786457"/>
            <a:ext cx="3108649" cy="614589"/>
          </a:xfrm>
          <a:prstGeom prst="rect">
            <a:avLst/>
          </a:prstGeom>
          <a:solidFill>
            <a:srgbClr val="E34849"/>
          </a:solidFill>
          <a:ln w="25400" cap="rnd" cmpd="sng" algn="ctr">
            <a:solidFill>
              <a:schemeClr val="bg1"/>
            </a:solidFill>
            <a:prstDash val="solid"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200" b="1" dirty="0">
                <a:solidFill>
                  <a:schemeClr val="bg1"/>
                </a:solidFill>
              </a:rPr>
              <a:t>SÁBADO DE DIA</a:t>
            </a:r>
          </a:p>
        </p:txBody>
      </p:sp>
    </p:spTree>
    <p:extLst>
      <p:ext uri="{BB962C8B-B14F-4D97-AF65-F5344CB8AC3E}">
        <p14:creationId xmlns:p14="http://schemas.microsoft.com/office/powerpoint/2010/main" val="2782929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 txBox="1">
            <a:spLocks/>
          </p:cNvSpPr>
          <p:nvPr/>
        </p:nvSpPr>
        <p:spPr>
          <a:xfrm>
            <a:off x="3200400" y="1756003"/>
            <a:ext cx="799478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/>
              <a:t>“Deus não joga dados, disse alguém para provar que o acaso não existe”. </a:t>
            </a:r>
            <a:r>
              <a:rPr lang="pt-BR" sz="3200" b="1"/>
              <a:t>Na formação espiritual dos filhos, realmente o acaso não funciona</a:t>
            </a:r>
            <a:r>
              <a:rPr lang="pt-BR" sz="3200"/>
              <a:t>. Eles precisam ser cuidadosamente instruídos. Os pais precisam ter “um senso de solenidade e santidade de sua tarefa”, pois uma atitude descuidada irá “desencaminhar seus filhos” </a:t>
            </a:r>
            <a:r>
              <a:rPr lang="pt-BR"/>
              <a:t>(</a:t>
            </a:r>
            <a:r>
              <a:rPr lang="pt-BR" i="1"/>
              <a:t>E Recebereis Poder</a:t>
            </a:r>
            <a:r>
              <a:rPr lang="pt-BR"/>
              <a:t>, p. 138). </a:t>
            </a:r>
            <a:endParaRPr lang="es-ES_tradnl" sz="3200"/>
          </a:p>
          <a:p>
            <a:endParaRPr lang="es-ES_tradnl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 txBox="1">
            <a:spLocks/>
          </p:cNvSpPr>
          <p:nvPr/>
        </p:nvSpPr>
        <p:spPr>
          <a:xfrm>
            <a:off x="5643465" y="943623"/>
            <a:ext cx="3108649" cy="614589"/>
          </a:xfrm>
          <a:prstGeom prst="rect">
            <a:avLst/>
          </a:prstGeom>
          <a:solidFill>
            <a:srgbClr val="E34849"/>
          </a:solidFill>
          <a:ln w="25400" cap="rnd" cmpd="sng" algn="ctr">
            <a:solidFill>
              <a:schemeClr val="bg1"/>
            </a:solidFill>
            <a:prstDash val="solid"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200" b="1">
                <a:solidFill>
                  <a:schemeClr val="bg1"/>
                </a:solidFill>
              </a:rPr>
              <a:t>REFLEXÃO…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59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860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269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96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082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2FF20282-414D-5848-8493-24A19DA50E42}"/>
              </a:ext>
            </a:extLst>
          </p:cNvPr>
          <p:cNvSpPr txBox="1">
            <a:spLocks/>
          </p:cNvSpPr>
          <p:nvPr/>
        </p:nvSpPr>
        <p:spPr>
          <a:xfrm>
            <a:off x="1230086" y="1836078"/>
            <a:ext cx="9145555" cy="42519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sz="3600" b="1" dirty="0">
                <a:solidFill>
                  <a:srgbClr val="273A7E"/>
                </a:solidFill>
              </a:rPr>
              <a:t>Todo o </a:t>
            </a:r>
            <a:r>
              <a:rPr lang="es-ES_tradnl" sz="3600" b="1" dirty="0" err="1">
                <a:solidFill>
                  <a:srgbClr val="273A7E"/>
                </a:solidFill>
              </a:rPr>
              <a:t>treinamento</a:t>
            </a:r>
            <a:r>
              <a:rPr lang="es-ES_tradnl" sz="3600" b="1" dirty="0">
                <a:solidFill>
                  <a:srgbClr val="273A7E"/>
                </a:solidFill>
              </a:rPr>
              <a:t> será utilizado na </a:t>
            </a:r>
            <a:r>
              <a:rPr lang="es-ES_tradnl" sz="3600" b="1" dirty="0" err="1">
                <a:solidFill>
                  <a:srgbClr val="273A7E"/>
                </a:solidFill>
              </a:rPr>
              <a:t>prática</a:t>
            </a:r>
            <a:r>
              <a:rPr lang="es-ES_tradnl" sz="3600" b="1" dirty="0">
                <a:solidFill>
                  <a:srgbClr val="273A7E"/>
                </a:solidFill>
              </a:rPr>
              <a:t>  </a:t>
            </a:r>
            <a:r>
              <a:rPr lang="es-ES_tradnl" sz="3600" b="1" dirty="0" err="1">
                <a:solidFill>
                  <a:srgbClr val="273A7E"/>
                </a:solidFill>
              </a:rPr>
              <a:t>com</a:t>
            </a:r>
            <a:r>
              <a:rPr lang="es-ES_tradnl" sz="3600" b="1" dirty="0">
                <a:solidFill>
                  <a:srgbClr val="273A7E"/>
                </a:solidFill>
              </a:rPr>
              <a:t> as </a:t>
            </a:r>
            <a:r>
              <a:rPr lang="es-ES_tradnl" sz="3600" b="1" dirty="0" err="1">
                <a:solidFill>
                  <a:srgbClr val="273A7E"/>
                </a:solidFill>
              </a:rPr>
              <a:t>crianças</a:t>
            </a:r>
            <a:r>
              <a:rPr lang="es-ES_tradnl" sz="3600" b="1" dirty="0">
                <a:solidFill>
                  <a:srgbClr val="273A7E"/>
                </a:solidFill>
              </a:rPr>
              <a:t>, como: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_tradnl" sz="3600" b="1" dirty="0" err="1">
                <a:solidFill>
                  <a:srgbClr val="273A7E"/>
                </a:solidFill>
              </a:rPr>
              <a:t>Quarta</a:t>
            </a:r>
            <a:r>
              <a:rPr lang="es-ES_tradnl" sz="3600" b="1" dirty="0">
                <a:solidFill>
                  <a:srgbClr val="273A7E"/>
                </a:solidFill>
              </a:rPr>
              <a:t> de poder </a:t>
            </a:r>
            <a:r>
              <a:rPr lang="es-ES_tradnl" sz="3600" b="1" dirty="0" err="1">
                <a:solidFill>
                  <a:srgbClr val="273A7E"/>
                </a:solidFill>
              </a:rPr>
              <a:t>kids</a:t>
            </a:r>
            <a:endParaRPr lang="es-ES_tradnl" sz="3600" b="1" dirty="0">
              <a:solidFill>
                <a:srgbClr val="273A7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_tradnl" sz="3600" b="1" dirty="0">
                <a:solidFill>
                  <a:srgbClr val="273A7E"/>
                </a:solidFill>
              </a:rPr>
              <a:t>Sábado da </a:t>
            </a:r>
            <a:r>
              <a:rPr lang="es-ES_tradnl" sz="3600" b="1" dirty="0" err="1">
                <a:solidFill>
                  <a:srgbClr val="273A7E"/>
                </a:solidFill>
              </a:rPr>
              <a:t>criança</a:t>
            </a:r>
            <a:r>
              <a:rPr lang="es-ES_tradnl" sz="3600" b="1" dirty="0">
                <a:solidFill>
                  <a:srgbClr val="273A7E"/>
                </a:solidFill>
              </a:rPr>
              <a:t> e </a:t>
            </a:r>
            <a:r>
              <a:rPr lang="es-ES_tradnl" sz="3600" b="1" dirty="0" err="1">
                <a:solidFill>
                  <a:srgbClr val="273A7E"/>
                </a:solidFill>
              </a:rPr>
              <a:t>aventureiro</a:t>
            </a:r>
            <a:endParaRPr lang="es-ES_tradnl" sz="3600" b="1" dirty="0">
              <a:solidFill>
                <a:srgbClr val="273A7E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_tradnl" sz="3600" b="1" dirty="0">
                <a:solidFill>
                  <a:srgbClr val="273A7E"/>
                </a:solidFill>
              </a:rPr>
              <a:t>Semana de evangelismo / semana santa / semana da </a:t>
            </a:r>
            <a:r>
              <a:rPr lang="es-ES_tradnl" sz="3600" b="1" dirty="0" err="1">
                <a:solidFill>
                  <a:srgbClr val="273A7E"/>
                </a:solidFill>
              </a:rPr>
              <a:t>criança</a:t>
            </a:r>
            <a:r>
              <a:rPr lang="es-ES_tradnl" sz="3600" b="1" dirty="0">
                <a:solidFill>
                  <a:srgbClr val="273A7E"/>
                </a:solidFill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_tradnl" sz="3600" b="1" dirty="0" err="1">
                <a:solidFill>
                  <a:srgbClr val="273A7E"/>
                </a:solidFill>
              </a:rPr>
              <a:t>Início</a:t>
            </a:r>
            <a:r>
              <a:rPr lang="es-ES_tradnl" sz="3600" b="1" dirty="0">
                <a:solidFill>
                  <a:srgbClr val="273A7E"/>
                </a:solidFill>
              </a:rPr>
              <a:t> dos </a:t>
            </a:r>
            <a:r>
              <a:rPr lang="es-ES_tradnl" sz="3600" b="1" dirty="0" err="1">
                <a:solidFill>
                  <a:srgbClr val="273A7E"/>
                </a:solidFill>
              </a:rPr>
              <a:t>estudos</a:t>
            </a:r>
            <a:r>
              <a:rPr lang="es-ES_tradnl" sz="3600" b="1" dirty="0">
                <a:solidFill>
                  <a:srgbClr val="273A7E"/>
                </a:solidFill>
              </a:rPr>
              <a:t> bíblicos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_tradnl" sz="3600" b="1" dirty="0" err="1">
                <a:solidFill>
                  <a:srgbClr val="273A7E"/>
                </a:solidFill>
              </a:rPr>
              <a:t>Pequeno</a:t>
            </a:r>
            <a:r>
              <a:rPr lang="es-ES_tradnl" sz="3600" b="1" dirty="0">
                <a:solidFill>
                  <a:srgbClr val="273A7E"/>
                </a:solidFill>
              </a:rPr>
              <a:t> grupo infantil (PG </a:t>
            </a:r>
            <a:r>
              <a:rPr lang="es-ES_tradnl" sz="3600" b="1" dirty="0" err="1">
                <a:solidFill>
                  <a:srgbClr val="273A7E"/>
                </a:solidFill>
              </a:rPr>
              <a:t>Kids</a:t>
            </a:r>
            <a:r>
              <a:rPr lang="es-ES_tradnl" sz="3600" b="1" dirty="0">
                <a:solidFill>
                  <a:srgbClr val="273A7E"/>
                </a:solidFill>
              </a:rPr>
              <a:t>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931506" y="346465"/>
            <a:ext cx="7354078" cy="866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Aplicação na Igreja Local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545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FF20282-414D-5848-8493-24A19DA50E42}"/>
              </a:ext>
            </a:extLst>
          </p:cNvPr>
          <p:cNvSpPr txBox="1">
            <a:spLocks/>
          </p:cNvSpPr>
          <p:nvPr/>
        </p:nvSpPr>
        <p:spPr>
          <a:xfrm>
            <a:off x="1230086" y="1836078"/>
            <a:ext cx="9145555" cy="4251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273A7E"/>
                </a:solidFill>
              </a:rPr>
              <a:t>Há um programa sugestivo em PDF, com mais sugestões, dinâmicas, dramatizações, etc.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273A7E"/>
                </a:solidFill>
              </a:rPr>
              <a:t>Na mochila da criança pode ser colocado: círculo de oração, material PGI, Manual da criança, caderneta anotações,  caneta, boné, chaveirinho ou outro (inclusive a Bíblia Missionária Infantil que ficará pronta em 2023)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273A7E"/>
                </a:solidFill>
              </a:rPr>
              <a:t>Existem banners para decoração do ambiente, caso queiram imprimir. </a:t>
            </a:r>
          </a:p>
          <a:p>
            <a:pPr algn="l"/>
            <a:endParaRPr lang="es-ES_tradnl" sz="3600" b="1" dirty="0">
              <a:solidFill>
                <a:srgbClr val="273A7E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950167" y="411779"/>
            <a:ext cx="7354078" cy="866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Anexos</a:t>
            </a:r>
          </a:p>
        </p:txBody>
      </p:sp>
    </p:spTree>
    <p:extLst>
      <p:ext uri="{BB962C8B-B14F-4D97-AF65-F5344CB8AC3E}">
        <p14:creationId xmlns:p14="http://schemas.microsoft.com/office/powerpoint/2010/main" val="4051663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1079747" y="1764400"/>
            <a:ext cx="2799184" cy="25667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Música  </a:t>
            </a:r>
            <a:r>
              <a:rPr lang="es-ES_tradnl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Raios</a:t>
            </a:r>
            <a:r>
              <a:rPr lang="es-ES_trad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ES_tradnl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Brilhantes</a:t>
            </a:r>
            <a:endParaRPr lang="es-ES_tradnl" sz="4400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208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89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 txBox="1">
            <a:spLocks/>
          </p:cNvSpPr>
          <p:nvPr/>
        </p:nvSpPr>
        <p:spPr>
          <a:xfrm>
            <a:off x="3200400" y="1756003"/>
            <a:ext cx="7994780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>
                <a:solidFill>
                  <a:schemeClr val="bg1"/>
                </a:solidFill>
              </a:rPr>
              <a:t>Um </a:t>
            </a:r>
            <a:r>
              <a:rPr lang="pt-BR" sz="3000" b="1">
                <a:solidFill>
                  <a:schemeClr val="bg1"/>
                </a:solidFill>
              </a:rPr>
              <a:t>campeão espiritual não é apenas um seguidor de Jesus, mas alguém comprometido com Ele</a:t>
            </a:r>
            <a:r>
              <a:rPr lang="pt-BR" sz="3000">
                <a:solidFill>
                  <a:schemeClr val="bg1"/>
                </a:solidFill>
              </a:rPr>
              <a:t>. Os campeões espirituais abraçam a Jesus como Salvador e Senhor, guiam sua vida pelas verdades da Bíblia, vivem de forma obediente a seus princípios, comprometem-se num relacionamento com Deus e com outros e dedicam-se a impactar a vida de outras pessoas. </a:t>
            </a:r>
            <a:r>
              <a:rPr lang="pt-BR">
                <a:solidFill>
                  <a:schemeClr val="bg1"/>
                </a:solidFill>
              </a:rPr>
              <a:t>(</a:t>
            </a:r>
            <a:r>
              <a:rPr lang="pt-BR" i="1">
                <a:solidFill>
                  <a:schemeClr val="bg1"/>
                </a:solidFill>
              </a:rPr>
              <a:t>Pais Revolucionários </a:t>
            </a:r>
            <a:r>
              <a:rPr lang="pt-BR">
                <a:solidFill>
                  <a:schemeClr val="bg1"/>
                </a:solidFill>
              </a:rPr>
              <a:t>- George Barna)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 txBox="1">
            <a:spLocks/>
          </p:cNvSpPr>
          <p:nvPr/>
        </p:nvSpPr>
        <p:spPr>
          <a:xfrm>
            <a:off x="5643465" y="943623"/>
            <a:ext cx="3108649" cy="614589"/>
          </a:xfrm>
          <a:prstGeom prst="rect">
            <a:avLst/>
          </a:prstGeom>
          <a:solidFill>
            <a:srgbClr val="E34849"/>
          </a:solidFill>
          <a:ln w="25400" cap="rnd" cmpd="sng" algn="ctr">
            <a:solidFill>
              <a:schemeClr val="bg1"/>
            </a:solidFill>
            <a:prstDash val="solid"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200" b="1">
                <a:solidFill>
                  <a:schemeClr val="bg1"/>
                </a:solidFill>
              </a:rPr>
              <a:t>REFLEXÃO…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97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 txBox="1">
            <a:spLocks/>
          </p:cNvSpPr>
          <p:nvPr/>
        </p:nvSpPr>
        <p:spPr>
          <a:xfrm>
            <a:off x="1268960" y="1212979"/>
            <a:ext cx="7632443" cy="425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chemeClr val="bg1"/>
                </a:solidFill>
              </a:rPr>
              <a:t>“Cumpre aos pais imprimir na mente dos filhos a direção devida... Eles devem ser guiados nas veredas do serviço cristão... num viver prestativo e altruísta... </a:t>
            </a:r>
            <a:r>
              <a:rPr lang="pt-BR" sz="2800" b="1" dirty="0">
                <a:solidFill>
                  <a:schemeClr val="bg1"/>
                </a:solidFill>
              </a:rPr>
              <a:t>as crianças devem ser ensinadas a fazer algum serviço de amor e misericórdia</a:t>
            </a:r>
            <a:r>
              <a:rPr lang="pt-BR" sz="2800" dirty="0">
                <a:solidFill>
                  <a:schemeClr val="bg1"/>
                </a:solidFill>
              </a:rPr>
              <a:t>... </a:t>
            </a:r>
            <a:r>
              <a:rPr lang="pt-BR" sz="2800" b="1" dirty="0">
                <a:solidFill>
                  <a:schemeClr val="bg1"/>
                </a:solidFill>
              </a:rPr>
              <a:t>mesmo em tenra idade, devem ser úteis na obra de Deus</a:t>
            </a:r>
            <a:r>
              <a:rPr lang="pt-BR" sz="2800" dirty="0">
                <a:solidFill>
                  <a:schemeClr val="bg1"/>
                </a:solidFill>
              </a:rPr>
              <a:t>... Ele deseja que sejam </a:t>
            </a:r>
            <a:r>
              <a:rPr lang="pt-BR" sz="2800" b="1" dirty="0">
                <a:solidFill>
                  <a:schemeClr val="bg1"/>
                </a:solidFill>
              </a:rPr>
              <a:t>seus pequenos missionários</a:t>
            </a:r>
            <a:r>
              <a:rPr lang="pt-BR" sz="2800" dirty="0">
                <a:solidFill>
                  <a:schemeClr val="bg1"/>
                </a:solidFill>
              </a:rPr>
              <a:t>... Por preceito e por exemplo </a:t>
            </a:r>
            <a:r>
              <a:rPr lang="pt-BR" sz="2800" b="1" dirty="0">
                <a:solidFill>
                  <a:schemeClr val="bg1"/>
                </a:solidFill>
              </a:rPr>
              <a:t>devem os pais ensinar seus filhos</a:t>
            </a:r>
            <a:r>
              <a:rPr lang="pt-BR" sz="2800" dirty="0">
                <a:solidFill>
                  <a:schemeClr val="bg1"/>
                </a:solidFill>
              </a:rPr>
              <a:t> a trabalharem pelos </a:t>
            </a:r>
            <a:r>
              <a:rPr lang="pt-BR" sz="2800" dirty="0" err="1">
                <a:solidFill>
                  <a:schemeClr val="bg1"/>
                </a:solidFill>
              </a:rPr>
              <a:t>inconversos</a:t>
            </a:r>
            <a:r>
              <a:rPr lang="pt-BR" sz="2800" dirty="0">
                <a:solidFill>
                  <a:schemeClr val="bg1"/>
                </a:solidFill>
              </a:rPr>
              <a:t>.” (</a:t>
            </a:r>
            <a:r>
              <a:rPr lang="pt-BR" sz="2800" i="1" dirty="0">
                <a:solidFill>
                  <a:schemeClr val="bg1"/>
                </a:solidFill>
              </a:rPr>
              <a:t>O Lar Adventista, </a:t>
            </a:r>
            <a:r>
              <a:rPr lang="pt-BR" sz="2800" dirty="0">
                <a:solidFill>
                  <a:schemeClr val="bg1"/>
                </a:solidFill>
              </a:rPr>
              <a:t>pag. 484-487).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5982D4C-5830-E643-8D12-C8ECD963D94E}"/>
              </a:ext>
            </a:extLst>
          </p:cNvPr>
          <p:cNvSpPr txBox="1">
            <a:spLocks/>
          </p:cNvSpPr>
          <p:nvPr/>
        </p:nvSpPr>
        <p:spPr>
          <a:xfrm>
            <a:off x="4104689" y="495753"/>
            <a:ext cx="1960984" cy="614589"/>
          </a:xfrm>
          <a:prstGeom prst="rect">
            <a:avLst/>
          </a:prstGeom>
          <a:solidFill>
            <a:srgbClr val="273A7E"/>
          </a:solidFill>
          <a:ln w="25400" cap="rnd" cmpd="sng" algn="ctr">
            <a:solidFill>
              <a:schemeClr val="bg1"/>
            </a:solidFill>
            <a:prstDash val="solid"/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3200" b="1">
                <a:solidFill>
                  <a:schemeClr val="bg1"/>
                </a:solidFill>
              </a:rPr>
              <a:t>PAIS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66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63486BCF-226F-8A4B-8DD9-FF78452AEDFC}"/>
              </a:ext>
            </a:extLst>
          </p:cNvPr>
          <p:cNvSpPr txBox="1">
            <a:spLocks/>
          </p:cNvSpPr>
          <p:nvPr/>
        </p:nvSpPr>
        <p:spPr>
          <a:xfrm>
            <a:off x="1268959" y="1531955"/>
            <a:ext cx="7247719" cy="4251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273A7E"/>
                </a:solidFill>
              </a:rPr>
              <a:t>“Uma igreja pode causar algum impacto nas crianças estimulando seus pais”.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273A7E"/>
                </a:solidFill>
              </a:rPr>
              <a:t>“A maioria dos pais não está preparada para ser eficiente em seu papel”…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273A7E"/>
                </a:solidFill>
              </a:rPr>
              <a:t>“Pais buscam pessoas e organizações para ajudá-los: babás, treinadores, </a:t>
            </a:r>
            <a:r>
              <a:rPr lang="pt-BR" sz="2800" b="1" dirty="0" err="1">
                <a:solidFill>
                  <a:srgbClr val="273A7E"/>
                </a:solidFill>
              </a:rPr>
              <a:t>profesSores</a:t>
            </a:r>
            <a:r>
              <a:rPr lang="pt-BR" sz="2800" b="1" dirty="0">
                <a:solidFill>
                  <a:srgbClr val="273A7E"/>
                </a:solidFill>
              </a:rPr>
              <a:t>, pastores”…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rgbClr val="273A7E"/>
                </a:solidFill>
              </a:rPr>
              <a:t>Solução: Unidade família, igreja e escola / capacitação deste grupo.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9299942" y="1957519"/>
            <a:ext cx="21406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Transformando </a:t>
            </a:r>
            <a:r>
              <a:rPr lang="es-ES_tradnl" sz="2400" b="1" dirty="0" err="1">
                <a:solidFill>
                  <a:schemeClr val="bg1"/>
                </a:solidFill>
              </a:rPr>
              <a:t>crianças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em</a:t>
            </a:r>
            <a:r>
              <a:rPr lang="es-ES_tradnl" sz="2400" b="1" dirty="0">
                <a:solidFill>
                  <a:schemeClr val="bg1"/>
                </a:solidFill>
              </a:rPr>
              <a:t> </a:t>
            </a:r>
            <a:r>
              <a:rPr lang="es-ES_tradnl" sz="2400" b="1" dirty="0" err="1">
                <a:solidFill>
                  <a:schemeClr val="bg1"/>
                </a:solidFill>
              </a:rPr>
              <a:t>campeões</a:t>
            </a:r>
            <a:r>
              <a:rPr lang="es-ES_tradnl" sz="2400" b="1" dirty="0">
                <a:solidFill>
                  <a:schemeClr val="bg1"/>
                </a:solidFill>
              </a:rPr>
              <a:t> – Pesquisa - </a:t>
            </a:r>
            <a:r>
              <a:rPr lang="es-ES_tradnl" sz="2400" b="1" dirty="0" err="1">
                <a:solidFill>
                  <a:schemeClr val="bg1"/>
                </a:solidFill>
              </a:rPr>
              <a:t>Livro</a:t>
            </a:r>
            <a:r>
              <a:rPr lang="es-ES_tradnl" sz="2400" b="1" dirty="0">
                <a:solidFill>
                  <a:schemeClr val="bg1"/>
                </a:solidFill>
              </a:rPr>
              <a:t> G. </a:t>
            </a:r>
            <a:r>
              <a:rPr lang="es-ES_tradnl" sz="2400" b="1" dirty="0" err="1">
                <a:solidFill>
                  <a:schemeClr val="bg1"/>
                </a:solidFill>
              </a:rPr>
              <a:t>Barna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10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FF20282-414D-5848-8493-24A19DA50E42}"/>
              </a:ext>
            </a:extLst>
          </p:cNvPr>
          <p:cNvSpPr txBox="1">
            <a:spLocks/>
          </p:cNvSpPr>
          <p:nvPr/>
        </p:nvSpPr>
        <p:spPr>
          <a:xfrm>
            <a:off x="1230086" y="1836078"/>
            <a:ext cx="9145555" cy="4251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sz="2800" b="1" dirty="0" err="1">
                <a:solidFill>
                  <a:srgbClr val="273A7E"/>
                </a:solidFill>
              </a:rPr>
              <a:t>Um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movimento</a:t>
            </a:r>
            <a:r>
              <a:rPr lang="es-ES_tradnl" sz="2800" b="1" dirty="0">
                <a:solidFill>
                  <a:srgbClr val="273A7E"/>
                </a:solidFill>
              </a:rPr>
              <a:t> de discipulado e </a:t>
            </a:r>
            <a:r>
              <a:rPr lang="es-ES_tradnl" sz="2800" b="1" dirty="0" err="1">
                <a:solidFill>
                  <a:srgbClr val="273A7E"/>
                </a:solidFill>
              </a:rPr>
              <a:t>missão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feito</a:t>
            </a:r>
            <a:r>
              <a:rPr lang="es-ES_tradnl" sz="2800" b="1" dirty="0">
                <a:solidFill>
                  <a:srgbClr val="273A7E"/>
                </a:solidFill>
              </a:rPr>
              <a:t> para envolver </a:t>
            </a:r>
            <a:r>
              <a:rPr lang="es-ES_tradnl" sz="2800" b="1" dirty="0" err="1">
                <a:solidFill>
                  <a:srgbClr val="273A7E"/>
                </a:solidFill>
              </a:rPr>
              <a:t>crianças</a:t>
            </a:r>
            <a:r>
              <a:rPr lang="es-ES_tradnl" sz="2800" b="1" dirty="0">
                <a:solidFill>
                  <a:srgbClr val="273A7E"/>
                </a:solidFill>
              </a:rPr>
              <a:t> de 7 a 12 anos (</a:t>
            </a:r>
            <a:r>
              <a:rPr lang="es-ES_tradnl" sz="2800" b="1" dirty="0" err="1">
                <a:solidFill>
                  <a:srgbClr val="273A7E"/>
                </a:solidFill>
              </a:rPr>
              <a:t>primários</a:t>
            </a:r>
            <a:r>
              <a:rPr lang="es-ES_tradnl" sz="2800" b="1" dirty="0">
                <a:solidFill>
                  <a:srgbClr val="273A7E"/>
                </a:solidFill>
              </a:rPr>
              <a:t> e </a:t>
            </a:r>
            <a:r>
              <a:rPr lang="es-ES_tradnl" sz="2800" b="1" dirty="0" err="1">
                <a:solidFill>
                  <a:srgbClr val="273A7E"/>
                </a:solidFill>
              </a:rPr>
              <a:t>juvenis</a:t>
            </a:r>
            <a:r>
              <a:rPr lang="es-ES_tradnl" sz="2800" b="1" dirty="0">
                <a:solidFill>
                  <a:srgbClr val="273A7E"/>
                </a:solidFill>
              </a:rPr>
              <a:t>);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sz="2800" b="1" dirty="0" err="1">
                <a:solidFill>
                  <a:srgbClr val="273A7E"/>
                </a:solidFill>
              </a:rPr>
              <a:t>Possui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materiais</a:t>
            </a:r>
            <a:r>
              <a:rPr lang="es-ES_tradnl" sz="2800" b="1" dirty="0">
                <a:solidFill>
                  <a:srgbClr val="273A7E"/>
                </a:solidFill>
              </a:rPr>
              <a:t> e </a:t>
            </a:r>
            <a:r>
              <a:rPr lang="es-ES_tradnl" sz="2800" b="1" dirty="0" err="1">
                <a:solidFill>
                  <a:srgbClr val="273A7E"/>
                </a:solidFill>
              </a:rPr>
              <a:t>atividades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próprias</a:t>
            </a:r>
            <a:r>
              <a:rPr lang="es-ES_tradnl" sz="2800" b="1" dirty="0">
                <a:solidFill>
                  <a:srgbClr val="273A7E"/>
                </a:solidFill>
              </a:rPr>
              <a:t>, elaboradas pelo </a:t>
            </a:r>
            <a:r>
              <a:rPr lang="es-ES_tradnl" sz="2800" b="1" dirty="0" err="1">
                <a:solidFill>
                  <a:srgbClr val="273A7E"/>
                </a:solidFill>
              </a:rPr>
              <a:t>Ministério</a:t>
            </a:r>
            <a:r>
              <a:rPr lang="es-ES_tradnl" sz="2800" b="1" dirty="0">
                <a:solidFill>
                  <a:srgbClr val="273A7E"/>
                </a:solidFill>
              </a:rPr>
              <a:t> da </a:t>
            </a:r>
            <a:r>
              <a:rPr lang="es-ES_tradnl" sz="2800" b="1" dirty="0" err="1">
                <a:solidFill>
                  <a:srgbClr val="273A7E"/>
                </a:solidFill>
              </a:rPr>
              <a:t>Criança</a:t>
            </a:r>
            <a:r>
              <a:rPr lang="es-ES_tradnl" sz="2800" b="1" dirty="0">
                <a:solidFill>
                  <a:srgbClr val="273A7E"/>
                </a:solidFill>
              </a:rPr>
              <a:t> da DSA;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sz="2800" b="1" dirty="0" err="1">
                <a:solidFill>
                  <a:srgbClr val="273A7E"/>
                </a:solidFill>
              </a:rPr>
              <a:t>Conta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com</a:t>
            </a:r>
            <a:r>
              <a:rPr lang="es-ES_tradnl" sz="2800" b="1" dirty="0">
                <a:solidFill>
                  <a:srgbClr val="273A7E"/>
                </a:solidFill>
              </a:rPr>
              <a:t> o </a:t>
            </a:r>
            <a:r>
              <a:rPr lang="es-ES_tradnl" sz="2800" b="1" dirty="0" err="1">
                <a:solidFill>
                  <a:srgbClr val="273A7E"/>
                </a:solidFill>
              </a:rPr>
              <a:t>envolvimento</a:t>
            </a:r>
            <a:r>
              <a:rPr lang="es-ES_tradnl" sz="2800" b="1" dirty="0">
                <a:solidFill>
                  <a:srgbClr val="273A7E"/>
                </a:solidFill>
              </a:rPr>
              <a:t> total da familia </a:t>
            </a:r>
            <a:r>
              <a:rPr lang="es-ES_tradnl" sz="2800" b="1" dirty="0" err="1">
                <a:solidFill>
                  <a:srgbClr val="273A7E"/>
                </a:solidFill>
              </a:rPr>
              <a:t>com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uma</a:t>
            </a:r>
            <a:r>
              <a:rPr lang="es-ES_tradnl" sz="2800" b="1" dirty="0">
                <a:solidFill>
                  <a:srgbClr val="273A7E"/>
                </a:solidFill>
              </a:rPr>
              <a:t> jornada de 10 </a:t>
            </a:r>
            <a:r>
              <a:rPr lang="es-ES_tradnl" sz="2800" b="1" dirty="0" err="1">
                <a:solidFill>
                  <a:srgbClr val="273A7E"/>
                </a:solidFill>
              </a:rPr>
              <a:t>Dias</a:t>
            </a:r>
            <a:r>
              <a:rPr lang="es-ES_tradnl" sz="2800" b="1" dirty="0">
                <a:solidFill>
                  <a:srgbClr val="273A7E"/>
                </a:solidFill>
              </a:rPr>
              <a:t> de </a:t>
            </a:r>
            <a:r>
              <a:rPr lang="es-ES_tradnl" sz="2800" b="1" dirty="0" err="1">
                <a:solidFill>
                  <a:srgbClr val="273A7E"/>
                </a:solidFill>
              </a:rPr>
              <a:t>oração</a:t>
            </a:r>
            <a:r>
              <a:rPr lang="es-ES_tradnl" sz="2800" b="1" dirty="0">
                <a:solidFill>
                  <a:srgbClr val="273A7E"/>
                </a:solidFill>
              </a:rPr>
              <a:t> e </a:t>
            </a:r>
            <a:r>
              <a:rPr lang="es-ES_tradnl" sz="2800" b="1" dirty="0" err="1">
                <a:solidFill>
                  <a:srgbClr val="273A7E"/>
                </a:solidFill>
              </a:rPr>
              <a:t>reflexão</a:t>
            </a:r>
            <a:r>
              <a:rPr lang="es-ES_tradnl" sz="2800" b="1" dirty="0">
                <a:solidFill>
                  <a:srgbClr val="273A7E"/>
                </a:solidFill>
              </a:rPr>
              <a:t> sobre discipulado;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_tradnl" sz="2800" b="1" dirty="0" err="1">
                <a:solidFill>
                  <a:srgbClr val="273A7E"/>
                </a:solidFill>
              </a:rPr>
              <a:t>Execução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em</a:t>
            </a:r>
            <a:r>
              <a:rPr lang="es-ES_tradnl" sz="2800" b="1" dirty="0">
                <a:solidFill>
                  <a:srgbClr val="273A7E"/>
                </a:solidFill>
              </a:rPr>
              <a:t> conjunto </a:t>
            </a:r>
            <a:r>
              <a:rPr lang="es-ES_tradnl" sz="2800" b="1" dirty="0" err="1">
                <a:solidFill>
                  <a:srgbClr val="273A7E"/>
                </a:solidFill>
              </a:rPr>
              <a:t>com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pais</a:t>
            </a:r>
            <a:r>
              <a:rPr lang="es-ES_tradnl" sz="2800" b="1" dirty="0">
                <a:solidFill>
                  <a:srgbClr val="273A7E"/>
                </a:solidFill>
              </a:rPr>
              <a:t>, profesores da </a:t>
            </a:r>
            <a:r>
              <a:rPr lang="es-ES_tradnl" sz="2800" b="1" dirty="0" err="1">
                <a:solidFill>
                  <a:srgbClr val="273A7E"/>
                </a:solidFill>
              </a:rPr>
              <a:t>escola</a:t>
            </a:r>
            <a:r>
              <a:rPr lang="es-ES_tradnl" sz="2800" b="1" dirty="0">
                <a:solidFill>
                  <a:srgbClr val="273A7E"/>
                </a:solidFill>
              </a:rPr>
              <a:t> sabatina e </a:t>
            </a:r>
            <a:r>
              <a:rPr lang="es-ES_tradnl" sz="2800" b="1" dirty="0" err="1">
                <a:solidFill>
                  <a:srgbClr val="273A7E"/>
                </a:solidFill>
              </a:rPr>
              <a:t>crianças</a:t>
            </a:r>
            <a:r>
              <a:rPr lang="es-ES_tradnl" sz="2800" b="1" dirty="0">
                <a:solidFill>
                  <a:srgbClr val="273A7E"/>
                </a:solidFill>
              </a:rPr>
              <a:t>.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931506" y="346465"/>
            <a:ext cx="7354078" cy="866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o Evangelismo </a:t>
            </a:r>
            <a:r>
              <a:rPr lang="es-ES_tradnl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Kids</a:t>
            </a:r>
            <a:r>
              <a:rPr lang="es-ES_trad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790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1474237" y="1668126"/>
            <a:ext cx="8948057" cy="5068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273A7E"/>
              </a:buClr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rgbClr val="273A7E"/>
                </a:solidFill>
              </a:rPr>
              <a:t>Despertar a </a:t>
            </a:r>
            <a:r>
              <a:rPr lang="es-ES_tradnl" sz="2800" b="1" dirty="0" err="1">
                <a:solidFill>
                  <a:srgbClr val="273A7E"/>
                </a:solidFill>
              </a:rPr>
              <a:t>igreja</a:t>
            </a:r>
            <a:r>
              <a:rPr lang="es-ES_tradnl" sz="2800" b="1" dirty="0">
                <a:solidFill>
                  <a:srgbClr val="273A7E"/>
                </a:solidFill>
              </a:rPr>
              <a:t> para o potencial </a:t>
            </a:r>
            <a:r>
              <a:rPr lang="es-ES_tradnl" sz="2800" b="1" dirty="0" err="1">
                <a:solidFill>
                  <a:srgbClr val="273A7E"/>
                </a:solidFill>
              </a:rPr>
              <a:t>desta</a:t>
            </a:r>
            <a:r>
              <a:rPr lang="es-ES_tradnl" sz="2800" b="1" dirty="0">
                <a:solidFill>
                  <a:srgbClr val="273A7E"/>
                </a:solidFill>
              </a:rPr>
              <a:t> nova </a:t>
            </a:r>
            <a:r>
              <a:rPr lang="es-ES_tradnl" sz="2800" b="1" dirty="0" err="1">
                <a:solidFill>
                  <a:srgbClr val="273A7E"/>
                </a:solidFill>
              </a:rPr>
              <a:t>geração</a:t>
            </a:r>
            <a:r>
              <a:rPr lang="es-ES_tradnl" sz="2800" b="1" dirty="0">
                <a:solidFill>
                  <a:srgbClr val="273A7E"/>
                </a:solidFill>
              </a:rPr>
              <a:t> na </a:t>
            </a:r>
            <a:r>
              <a:rPr lang="es-ES_tradnl" sz="2800" b="1" dirty="0" err="1">
                <a:solidFill>
                  <a:srgbClr val="273A7E"/>
                </a:solidFill>
              </a:rPr>
              <a:t>missão</a:t>
            </a:r>
            <a:endParaRPr lang="es-ES_tradnl" sz="2800" b="1" dirty="0">
              <a:solidFill>
                <a:srgbClr val="273A7E"/>
              </a:solidFill>
            </a:endParaRPr>
          </a:p>
          <a:p>
            <a:pPr marL="342900" indent="-342900" algn="l">
              <a:buClr>
                <a:srgbClr val="273A7E"/>
              </a:buClr>
              <a:buFont typeface="Arial" panose="020B0604020202020204" pitchFamily="34" charset="0"/>
              <a:buChar char="•"/>
            </a:pPr>
            <a:r>
              <a:rPr lang="es-ES_tradnl" sz="2800" b="1" dirty="0" err="1">
                <a:solidFill>
                  <a:srgbClr val="273A7E"/>
                </a:solidFill>
              </a:rPr>
              <a:t>Engajar</a:t>
            </a:r>
            <a:r>
              <a:rPr lang="es-ES_tradnl" sz="2800" b="1" dirty="0">
                <a:solidFill>
                  <a:srgbClr val="273A7E"/>
                </a:solidFill>
              </a:rPr>
              <a:t> os </a:t>
            </a:r>
            <a:r>
              <a:rPr lang="es-ES_tradnl" sz="2800" b="1" dirty="0" err="1">
                <a:solidFill>
                  <a:srgbClr val="273A7E"/>
                </a:solidFill>
              </a:rPr>
              <a:t>pais</a:t>
            </a:r>
            <a:r>
              <a:rPr lang="es-ES_tradnl" sz="2800" b="1" dirty="0">
                <a:solidFill>
                  <a:srgbClr val="273A7E"/>
                </a:solidFill>
              </a:rPr>
              <a:t> no discipulado dos </a:t>
            </a:r>
            <a:r>
              <a:rPr lang="es-ES_tradnl" sz="2800" b="1" dirty="0" err="1">
                <a:solidFill>
                  <a:srgbClr val="273A7E"/>
                </a:solidFill>
              </a:rPr>
              <a:t>filhos</a:t>
            </a:r>
            <a:endParaRPr lang="es-ES_tradnl" sz="2800" b="1" dirty="0">
              <a:solidFill>
                <a:srgbClr val="273A7E"/>
              </a:solidFill>
            </a:endParaRPr>
          </a:p>
          <a:p>
            <a:pPr marL="342900" indent="-342900" algn="l">
              <a:buClr>
                <a:srgbClr val="273A7E"/>
              </a:buClr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rgbClr val="273A7E"/>
                </a:solidFill>
              </a:rPr>
              <a:t>Desenvolver os </a:t>
            </a:r>
            <a:r>
              <a:rPr lang="es-ES_tradnl" sz="2800" b="1" dirty="0" err="1">
                <a:solidFill>
                  <a:srgbClr val="273A7E"/>
                </a:solidFill>
              </a:rPr>
              <a:t>dons</a:t>
            </a:r>
            <a:r>
              <a:rPr lang="es-ES_tradnl" sz="2800" b="1" dirty="0">
                <a:solidFill>
                  <a:srgbClr val="273A7E"/>
                </a:solidFill>
              </a:rPr>
              <a:t> das </a:t>
            </a:r>
            <a:r>
              <a:rPr lang="es-ES_tradnl" sz="2800" b="1" dirty="0" err="1">
                <a:solidFill>
                  <a:srgbClr val="273A7E"/>
                </a:solidFill>
              </a:rPr>
              <a:t>crianças</a:t>
            </a:r>
            <a:endParaRPr lang="es-ES_tradnl" sz="2800" b="1" dirty="0">
              <a:solidFill>
                <a:srgbClr val="273A7E"/>
              </a:solidFill>
            </a:endParaRPr>
          </a:p>
          <a:p>
            <a:pPr marL="342900" indent="-342900" algn="l">
              <a:buClr>
                <a:srgbClr val="273A7E"/>
              </a:buClr>
              <a:buFont typeface="Arial" panose="020B0604020202020204" pitchFamily="34" charset="0"/>
              <a:buChar char="•"/>
            </a:pPr>
            <a:r>
              <a:rPr lang="es-ES_tradnl" sz="2800" b="1" dirty="0" err="1">
                <a:solidFill>
                  <a:srgbClr val="273A7E"/>
                </a:solidFill>
              </a:rPr>
              <a:t>Fazer</a:t>
            </a:r>
            <a:r>
              <a:rPr lang="es-ES_tradnl" sz="2800" b="1" dirty="0">
                <a:solidFill>
                  <a:srgbClr val="273A7E"/>
                </a:solidFill>
              </a:rPr>
              <a:t> a </a:t>
            </a:r>
            <a:r>
              <a:rPr lang="es-ES_tradnl" sz="2800" b="1" dirty="0" err="1">
                <a:solidFill>
                  <a:srgbClr val="273A7E"/>
                </a:solidFill>
              </a:rPr>
              <a:t>crianca</a:t>
            </a:r>
            <a:r>
              <a:rPr lang="es-ES_tradnl" sz="2800" b="1" dirty="0">
                <a:solidFill>
                  <a:srgbClr val="273A7E"/>
                </a:solidFill>
              </a:rPr>
              <a:t> experimentar a </a:t>
            </a:r>
            <a:r>
              <a:rPr lang="es-ES_tradnl" sz="2800" b="1" dirty="0" err="1">
                <a:solidFill>
                  <a:srgbClr val="273A7E"/>
                </a:solidFill>
              </a:rPr>
              <a:t>alegria</a:t>
            </a:r>
            <a:r>
              <a:rPr lang="es-ES_tradnl" sz="2800" b="1" dirty="0">
                <a:solidFill>
                  <a:srgbClr val="273A7E"/>
                </a:solidFill>
              </a:rPr>
              <a:t> da </a:t>
            </a:r>
            <a:r>
              <a:rPr lang="es-ES_tradnl" sz="2800" b="1" dirty="0" err="1">
                <a:solidFill>
                  <a:srgbClr val="273A7E"/>
                </a:solidFill>
              </a:rPr>
              <a:t>missão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</a:p>
          <a:p>
            <a:pPr marL="342900" indent="-342900" algn="l">
              <a:buClr>
                <a:srgbClr val="273A7E"/>
              </a:buClr>
              <a:buFont typeface="Arial" panose="020B0604020202020204" pitchFamily="34" charset="0"/>
              <a:buChar char="•"/>
            </a:pPr>
            <a:r>
              <a:rPr lang="es-ES_tradnl" sz="2800" b="1" dirty="0" err="1">
                <a:solidFill>
                  <a:srgbClr val="273A7E"/>
                </a:solidFill>
              </a:rPr>
              <a:t>Ensinar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estratégias</a:t>
            </a:r>
            <a:r>
              <a:rPr lang="es-ES_tradnl" sz="2800" b="1" dirty="0">
                <a:solidFill>
                  <a:srgbClr val="273A7E"/>
                </a:solidFill>
              </a:rPr>
              <a:t> para as </a:t>
            </a:r>
            <a:r>
              <a:rPr lang="es-ES_tradnl" sz="2800" b="1" dirty="0" err="1">
                <a:solidFill>
                  <a:srgbClr val="273A7E"/>
                </a:solidFill>
              </a:rPr>
              <a:t>crianças</a:t>
            </a:r>
            <a:r>
              <a:rPr lang="es-ES_tradnl" sz="2800" b="1" dirty="0">
                <a:solidFill>
                  <a:srgbClr val="273A7E"/>
                </a:solidFill>
              </a:rPr>
              <a:t> - como </a:t>
            </a:r>
            <a:r>
              <a:rPr lang="es-ES_tradnl" sz="2800" b="1" dirty="0" err="1">
                <a:solidFill>
                  <a:srgbClr val="273A7E"/>
                </a:solidFill>
              </a:rPr>
              <a:t>falar</a:t>
            </a:r>
            <a:r>
              <a:rPr lang="es-ES_tradnl" sz="2800" b="1" dirty="0">
                <a:solidFill>
                  <a:srgbClr val="273A7E"/>
                </a:solidFill>
              </a:rPr>
              <a:t> de </a:t>
            </a:r>
            <a:r>
              <a:rPr lang="es-ES_tradnl" sz="2800" b="1" dirty="0" err="1">
                <a:solidFill>
                  <a:srgbClr val="273A7E"/>
                </a:solidFill>
              </a:rPr>
              <a:t>Jesus</a:t>
            </a:r>
            <a:endParaRPr lang="es-ES_tradnl" sz="2800" b="1" dirty="0">
              <a:solidFill>
                <a:srgbClr val="273A7E"/>
              </a:solidFill>
            </a:endParaRPr>
          </a:p>
          <a:p>
            <a:pPr marL="342900" indent="-342900" algn="l">
              <a:buClr>
                <a:srgbClr val="273A7E"/>
              </a:buClr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rgbClr val="273A7E"/>
                </a:solidFill>
              </a:rPr>
              <a:t>Criar a cultura de </a:t>
            </a:r>
            <a:r>
              <a:rPr lang="es-ES_tradnl" sz="2800" b="1" dirty="0" err="1">
                <a:solidFill>
                  <a:srgbClr val="273A7E"/>
                </a:solidFill>
              </a:rPr>
              <a:t>uma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igreja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intergeracional</a:t>
            </a:r>
            <a:r>
              <a:rPr lang="es-ES_tradnl" sz="2800" b="1" dirty="0">
                <a:solidFill>
                  <a:srgbClr val="273A7E"/>
                </a:solidFill>
              </a:rPr>
              <a:t> (</a:t>
            </a:r>
            <a:r>
              <a:rPr lang="es-ES_tradnl" sz="2800" b="1" dirty="0" err="1">
                <a:solidFill>
                  <a:srgbClr val="273A7E"/>
                </a:solidFill>
              </a:rPr>
              <a:t>onde</a:t>
            </a:r>
            <a:r>
              <a:rPr lang="es-ES_tradnl" sz="2800" b="1" dirty="0">
                <a:solidFill>
                  <a:srgbClr val="273A7E"/>
                </a:solidFill>
              </a:rPr>
              <a:t> todos </a:t>
            </a:r>
            <a:r>
              <a:rPr lang="es-ES_tradnl" sz="2800" b="1" dirty="0" err="1">
                <a:solidFill>
                  <a:srgbClr val="273A7E"/>
                </a:solidFill>
              </a:rPr>
              <a:t>atuam</a:t>
            </a:r>
            <a:r>
              <a:rPr lang="es-ES_tradnl" sz="2800" b="1" dirty="0">
                <a:solidFill>
                  <a:srgbClr val="273A7E"/>
                </a:solidFill>
              </a:rPr>
              <a:t> juntos)</a:t>
            </a:r>
          </a:p>
          <a:p>
            <a:pPr marL="342900" indent="-342900" algn="l">
              <a:buClr>
                <a:srgbClr val="273A7E"/>
              </a:buClr>
              <a:buFont typeface="Arial" panose="020B0604020202020204" pitchFamily="34" charset="0"/>
              <a:buChar char="•"/>
            </a:pPr>
            <a:r>
              <a:rPr lang="es-ES_tradnl" sz="2800" b="1" dirty="0">
                <a:solidFill>
                  <a:srgbClr val="273A7E"/>
                </a:solidFill>
              </a:rPr>
              <a:t>Criar </a:t>
            </a:r>
            <a:r>
              <a:rPr lang="es-ES_tradnl" sz="2800" b="1" dirty="0" err="1">
                <a:solidFill>
                  <a:srgbClr val="273A7E"/>
                </a:solidFill>
              </a:rPr>
              <a:t>uma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geração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mais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missionária</a:t>
            </a:r>
            <a:r>
              <a:rPr lang="es-ES_tradnl" sz="2800" b="1" dirty="0">
                <a:solidFill>
                  <a:srgbClr val="273A7E"/>
                </a:solidFill>
              </a:rPr>
              <a:t> e </a:t>
            </a:r>
            <a:r>
              <a:rPr lang="es-ES_tradnl" sz="2800" b="1" dirty="0" err="1">
                <a:solidFill>
                  <a:srgbClr val="273A7E"/>
                </a:solidFill>
              </a:rPr>
              <a:t>mais</a:t>
            </a:r>
            <a:r>
              <a:rPr lang="es-ES_tradnl" sz="2800" b="1" dirty="0">
                <a:solidFill>
                  <a:srgbClr val="273A7E"/>
                </a:solidFill>
              </a:rPr>
              <a:t> fortalecida </a:t>
            </a:r>
            <a:r>
              <a:rPr lang="es-ES_tradnl" sz="2800" b="1" dirty="0" err="1">
                <a:solidFill>
                  <a:srgbClr val="273A7E"/>
                </a:solidFill>
              </a:rPr>
              <a:t>em</a:t>
            </a:r>
            <a:r>
              <a:rPr lang="es-ES_tradnl" sz="2800" b="1" dirty="0">
                <a:solidFill>
                  <a:srgbClr val="273A7E"/>
                </a:solidFill>
              </a:rPr>
              <a:t> </a:t>
            </a:r>
            <a:r>
              <a:rPr lang="es-ES_tradnl" sz="2800" b="1" dirty="0" err="1">
                <a:solidFill>
                  <a:srgbClr val="273A7E"/>
                </a:solidFill>
              </a:rPr>
              <a:t>Jesus</a:t>
            </a:r>
            <a:endParaRPr lang="es-ES_tradnl" sz="2800" b="1" dirty="0">
              <a:solidFill>
                <a:srgbClr val="273A7E"/>
              </a:solidFill>
            </a:endParaRPr>
          </a:p>
          <a:p>
            <a:pPr algn="l">
              <a:buClr>
                <a:srgbClr val="273A7E"/>
              </a:buClr>
            </a:pPr>
            <a:endParaRPr lang="es-ES_tradnl" sz="2800" b="1" dirty="0">
              <a:solidFill>
                <a:srgbClr val="273A7E"/>
              </a:solidFill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931506" y="346465"/>
            <a:ext cx="7354078" cy="866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 do Evangelismo </a:t>
            </a:r>
            <a:r>
              <a:rPr lang="es-ES_tradn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97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1A50AA5C-05CB-9A4E-81A2-19F1165EB289}"/>
              </a:ext>
            </a:extLst>
          </p:cNvPr>
          <p:cNvSpPr txBox="1">
            <a:spLocks/>
          </p:cNvSpPr>
          <p:nvPr/>
        </p:nvSpPr>
        <p:spPr>
          <a:xfrm>
            <a:off x="3293707" y="1416199"/>
            <a:ext cx="8462865" cy="50685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sz="2800" dirty="0">
                <a:solidFill>
                  <a:schemeClr val="bg1"/>
                </a:solidFill>
              </a:rPr>
              <a:t>O evangelismo das </a:t>
            </a:r>
            <a:r>
              <a:rPr lang="es-ES_tradnl" sz="2800" dirty="0" err="1">
                <a:solidFill>
                  <a:schemeClr val="bg1"/>
                </a:solidFill>
              </a:rPr>
              <a:t>crianças</a:t>
            </a:r>
            <a:r>
              <a:rPr lang="es-ES_tradnl" sz="2800" dirty="0">
                <a:solidFill>
                  <a:schemeClr val="bg1"/>
                </a:solidFill>
              </a:rPr>
              <a:t> precisa ser visto como UMA GRANDE AVENTURA!!!</a:t>
            </a:r>
          </a:p>
          <a:p>
            <a:pPr algn="l"/>
            <a:r>
              <a:rPr lang="es-ES_tradnl" sz="2800" dirty="0">
                <a:solidFill>
                  <a:schemeClr val="bg1"/>
                </a:solidFill>
              </a:rPr>
              <a:t>É </a:t>
            </a:r>
            <a:r>
              <a:rPr lang="es-ES_tradnl" sz="2800" dirty="0" err="1">
                <a:solidFill>
                  <a:schemeClr val="bg1"/>
                </a:solidFill>
              </a:rPr>
              <a:t>uma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alegria</a:t>
            </a:r>
            <a:r>
              <a:rPr lang="es-ES_tradnl" sz="2800" dirty="0">
                <a:solidFill>
                  <a:schemeClr val="bg1"/>
                </a:solidFill>
              </a:rPr>
              <a:t> servir a </a:t>
            </a:r>
            <a:r>
              <a:rPr lang="es-ES_tradnl" sz="2800" dirty="0" err="1">
                <a:solidFill>
                  <a:schemeClr val="bg1"/>
                </a:solidFill>
              </a:rPr>
              <a:t>Jesus</a:t>
            </a:r>
            <a:r>
              <a:rPr lang="es-ES_tradnl" sz="2800" dirty="0">
                <a:solidFill>
                  <a:schemeClr val="bg1"/>
                </a:solidFill>
              </a:rPr>
              <a:t>!!!  É como </a:t>
            </a:r>
            <a:r>
              <a:rPr lang="es-ES_tradnl" sz="2800" dirty="0" err="1">
                <a:solidFill>
                  <a:schemeClr val="bg1"/>
                </a:solidFill>
              </a:rPr>
              <a:t>uma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viagem</a:t>
            </a:r>
            <a:r>
              <a:rPr lang="es-ES_tradnl" sz="2800" dirty="0">
                <a:solidFill>
                  <a:schemeClr val="bg1"/>
                </a:solidFill>
              </a:rPr>
              <a:t> de </a:t>
            </a:r>
            <a:r>
              <a:rPr lang="es-ES_tradnl" sz="2800" dirty="0" err="1">
                <a:solidFill>
                  <a:schemeClr val="bg1"/>
                </a:solidFill>
              </a:rPr>
              <a:t>férias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com</a:t>
            </a:r>
            <a:r>
              <a:rPr lang="es-ES_tradnl" sz="2800" dirty="0">
                <a:solidFill>
                  <a:schemeClr val="bg1"/>
                </a:solidFill>
              </a:rPr>
              <a:t> toda a familia e amigos queridos.</a:t>
            </a:r>
          </a:p>
          <a:p>
            <a:pPr algn="l"/>
            <a:r>
              <a:rPr lang="es-ES_tradnl" sz="2800" dirty="0">
                <a:solidFill>
                  <a:schemeClr val="bg1"/>
                </a:solidFill>
              </a:rPr>
              <a:t>E </a:t>
            </a:r>
            <a:r>
              <a:rPr lang="es-ES_tradnl" sz="2800" dirty="0" err="1">
                <a:solidFill>
                  <a:schemeClr val="bg1"/>
                </a:solidFill>
              </a:rPr>
              <a:t>nesta</a:t>
            </a:r>
            <a:r>
              <a:rPr lang="es-ES_tradnl" sz="2800" dirty="0">
                <a:solidFill>
                  <a:schemeClr val="bg1"/>
                </a:solidFill>
              </a:rPr>
              <a:t> </a:t>
            </a:r>
            <a:r>
              <a:rPr lang="es-ES_tradnl" sz="2800" dirty="0" err="1">
                <a:solidFill>
                  <a:schemeClr val="bg1"/>
                </a:solidFill>
              </a:rPr>
              <a:t>viagem</a:t>
            </a:r>
            <a:r>
              <a:rPr lang="es-ES_tradnl" sz="2800" dirty="0">
                <a:solidFill>
                  <a:schemeClr val="bg1"/>
                </a:solidFill>
              </a:rPr>
              <a:t> de aventura, </a:t>
            </a:r>
            <a:r>
              <a:rPr lang="es-ES_tradnl" sz="2800" dirty="0" err="1">
                <a:solidFill>
                  <a:schemeClr val="bg1"/>
                </a:solidFill>
              </a:rPr>
              <a:t>há</a:t>
            </a:r>
            <a:r>
              <a:rPr lang="es-ES_tradnl" sz="2800" dirty="0">
                <a:solidFill>
                  <a:schemeClr val="bg1"/>
                </a:solidFill>
              </a:rPr>
              <a:t> 4 paradas </a:t>
            </a:r>
            <a:r>
              <a:rPr lang="es-ES_tradnl" sz="2800" dirty="0" err="1">
                <a:solidFill>
                  <a:schemeClr val="bg1"/>
                </a:solidFill>
              </a:rPr>
              <a:t>principais</a:t>
            </a:r>
            <a:r>
              <a:rPr lang="es-ES_tradnl" sz="2800" dirty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s-ES_tradnl" sz="2800" dirty="0">
                <a:solidFill>
                  <a:schemeClr val="bg1"/>
                </a:solidFill>
              </a:rPr>
              <a:t>	1. ORAÇÃO E ESTUDO DA BÍBLIA</a:t>
            </a:r>
          </a:p>
          <a:p>
            <a:pPr algn="l"/>
            <a:r>
              <a:rPr lang="es-ES_tradnl" sz="2800" dirty="0">
                <a:solidFill>
                  <a:schemeClr val="bg1"/>
                </a:solidFill>
              </a:rPr>
              <a:t>	2. PEQUENOS GRUPOS</a:t>
            </a:r>
          </a:p>
          <a:p>
            <a:pPr algn="l"/>
            <a:r>
              <a:rPr lang="es-ES_tradnl" sz="2800" dirty="0">
                <a:solidFill>
                  <a:schemeClr val="bg1"/>
                </a:solidFill>
              </a:rPr>
              <a:t>	3. DUPLAS MISSIONÁRIAS</a:t>
            </a:r>
          </a:p>
          <a:p>
            <a:pPr algn="l"/>
            <a:r>
              <a:rPr lang="es-ES_tradnl" sz="2800" dirty="0">
                <a:solidFill>
                  <a:schemeClr val="bg1"/>
                </a:solidFill>
              </a:rPr>
              <a:t>	4. PREGADOR MIRIM</a:t>
            </a:r>
          </a:p>
          <a:p>
            <a:pPr>
              <a:buClr>
                <a:schemeClr val="bg1"/>
              </a:buClr>
            </a:pP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829E43B-24A9-8749-9939-EC4E7F5797E4}"/>
              </a:ext>
            </a:extLst>
          </p:cNvPr>
          <p:cNvSpPr txBox="1">
            <a:spLocks/>
          </p:cNvSpPr>
          <p:nvPr/>
        </p:nvSpPr>
        <p:spPr>
          <a:xfrm>
            <a:off x="3209731" y="372402"/>
            <a:ext cx="7354078" cy="8665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>
                <a:solidFill>
                  <a:srgbClr val="FCC4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COMO ELE ESTÁ ESTRUTURADO?</a:t>
            </a:r>
            <a:endParaRPr lang="es-ES_tradnl" b="1" dirty="0">
              <a:solidFill>
                <a:srgbClr val="FCC4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9598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36" y="3670063"/>
            <a:ext cx="4530337" cy="253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13" y="803853"/>
            <a:ext cx="4530337" cy="253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36" y="803854"/>
            <a:ext cx="4530337" cy="253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13" y="3670064"/>
            <a:ext cx="4530337" cy="2534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278629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9EA5E59716CA04482326D7D6394CBC5" ma:contentTypeVersion="14" ma:contentTypeDescription="Crie um novo documento." ma:contentTypeScope="" ma:versionID="18cf0dfb05e5ac73a83e9eb491dca666">
  <xsd:schema xmlns:xsd="http://www.w3.org/2001/XMLSchema" xmlns:xs="http://www.w3.org/2001/XMLSchema" xmlns:p="http://schemas.microsoft.com/office/2006/metadata/properties" xmlns:ns2="546f6921-c430-45e7-8b30-d6d9b86d8f0f" xmlns:ns3="364167a4-bc77-49ec-93f2-879d4481bae7" targetNamespace="http://schemas.microsoft.com/office/2006/metadata/properties" ma:root="true" ma:fieldsID="117a38b97da69106be42436d5f440fe6" ns2:_="" ns3:_="">
    <xsd:import namespace="546f6921-c430-45e7-8b30-d6d9b86d8f0f"/>
    <xsd:import namespace="364167a4-bc77-49ec-93f2-879d4481ba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6f6921-c430-45e7-8b30-d6d9b86d8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167a4-bc77-49ec-93f2-879d4481ba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843a21-b43c-449c-ad71-8656eb5ff423}" ma:internalName="TaxCatchAll" ma:showField="CatchAllData" ma:web="364167a4-bc77-49ec-93f2-879d4481ba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46f6921-c430-45e7-8b30-d6d9b86d8f0f">
      <Terms xmlns="http://schemas.microsoft.com/office/infopath/2007/PartnerControls"/>
    </lcf76f155ced4ddcb4097134ff3c332f>
    <TaxCatchAll xmlns="364167a4-bc77-49ec-93f2-879d4481bae7" xsi:nil="true"/>
  </documentManagement>
</p:properties>
</file>

<file path=customXml/itemProps1.xml><?xml version="1.0" encoding="utf-8"?>
<ds:datastoreItem xmlns:ds="http://schemas.openxmlformats.org/officeDocument/2006/customXml" ds:itemID="{91E653F2-1445-47B6-B6AF-69FDB5949215}"/>
</file>

<file path=customXml/itemProps2.xml><?xml version="1.0" encoding="utf-8"?>
<ds:datastoreItem xmlns:ds="http://schemas.openxmlformats.org/officeDocument/2006/customXml" ds:itemID="{0F038148-F4C7-4A2B-95D0-7E2CC433E954}"/>
</file>

<file path=customXml/itemProps3.xml><?xml version="1.0" encoding="utf-8"?>
<ds:datastoreItem xmlns:ds="http://schemas.openxmlformats.org/officeDocument/2006/customXml" ds:itemID="{ED537A3A-A61A-4165-B71D-5138CEE3C790}"/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918</Words>
  <Application>Microsoft Macintosh PowerPoint</Application>
  <PresentationFormat>Widescreen</PresentationFormat>
  <Paragraphs>62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Glaucia Clara</cp:lastModifiedBy>
  <cp:revision>24</cp:revision>
  <dcterms:created xsi:type="dcterms:W3CDTF">2022-02-24T02:51:19Z</dcterms:created>
  <dcterms:modified xsi:type="dcterms:W3CDTF">2022-02-24T20:56:18Z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0x010100F9EA5E59716CA04482326D7D6394CBC5</vt:lpwstr>
  </property>
</Properties>
</file>