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changesInfos/changesInfo1.xml" ContentType="application/vnd.ms-powerpoint.changesinfo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7" r:id="rId4"/>
    <p:sldId id="280" r:id="rId5"/>
    <p:sldId id="279" r:id="rId6"/>
    <p:sldId id="281" r:id="rId7"/>
    <p:sldId id="282" r:id="rId8"/>
    <p:sldId id="283" r:id="rId9"/>
    <p:sldId id="288" r:id="rId10"/>
    <p:sldId id="289" r:id="rId11"/>
    <p:sldId id="290" r:id="rId12"/>
    <p:sldId id="285" r:id="rId13"/>
    <p:sldId id="291" r:id="rId14"/>
    <p:sldId id="292" r:id="rId15"/>
    <p:sldId id="293" r:id="rId16"/>
    <p:sldId id="294" r:id="rId17"/>
    <p:sldId id="258" r:id="rId18"/>
    <p:sldId id="299" r:id="rId19"/>
    <p:sldId id="296" r:id="rId20"/>
    <p:sldId id="286" r:id="rId21"/>
    <p:sldId id="287" r:id="rId22"/>
    <p:sldId id="275" r:id="rId23"/>
  </p:sldIdLst>
  <p:sldSz cx="18288000" cy="10287000"/>
  <p:notesSz cx="6858000" cy="9144000"/>
  <p:embeddedFontLst>
    <p:embeddedFont>
      <p:font typeface="Brittany" panose="020B0604020202020204" charset="0"/>
      <p:regular r:id="rId25"/>
    </p:embeddedFont>
    <p:embeddedFont>
      <p:font typeface="Londrina Solid" panose="020B0604020202020204" charset="0"/>
      <p:regular r:id="rId26"/>
    </p:embeddedFon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19B420-C982-147D-1CA4-E5884B740838}" name="UCOB - APLAC - GAMA - Coord Fund 2" initials="" userId="S::gama.coordfund2@adventistas.org::74ef6a24-63a6-49d8-b76c-37e1dcbcc3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509"/>
    <a:srgbClr val="FF6A00"/>
    <a:srgbClr val="A29F9F"/>
    <a:srgbClr val="73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2AA7E1-934E-4C54-9BD4-40228364CB7B}" v="1" dt="2025-01-13T15:00:14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42" autoAdjust="0"/>
    <p:restoredTop sz="94558" autoAdjust="0"/>
  </p:normalViewPr>
  <p:slideViewPr>
    <p:cSldViewPr>
      <p:cViewPr varScale="1">
        <p:scale>
          <a:sx n="43" d="100"/>
          <a:sy n="43" d="100"/>
        </p:scale>
        <p:origin x="66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no Castro" userId="792b1567770f29ca" providerId="LiveId" clId="{C82AA7E1-934E-4C54-9BD4-40228364CB7B}"/>
    <pc:docChg chg="modSld">
      <pc:chgData name="Bruno Castro" userId="792b1567770f29ca" providerId="LiveId" clId="{C82AA7E1-934E-4C54-9BD4-40228364CB7B}" dt="2025-01-13T15:00:14.002" v="0" actId="14826"/>
      <pc:docMkLst>
        <pc:docMk/>
      </pc:docMkLst>
      <pc:sldChg chg="modSp">
        <pc:chgData name="Bruno Castro" userId="792b1567770f29ca" providerId="LiveId" clId="{C82AA7E1-934E-4C54-9BD4-40228364CB7B}" dt="2025-01-13T15:00:14.002" v="0" actId="14826"/>
        <pc:sldMkLst>
          <pc:docMk/>
          <pc:sldMk cId="742189310" sldId="296"/>
        </pc:sldMkLst>
        <pc:spChg chg="mod">
          <ac:chgData name="Bruno Castro" userId="792b1567770f29ca" providerId="LiveId" clId="{C82AA7E1-934E-4C54-9BD4-40228364CB7B}" dt="2025-01-13T15:00:14.002" v="0" actId="14826"/>
          <ac:spMkLst>
            <pc:docMk/>
            <pc:sldMk cId="742189310" sldId="296"/>
            <ac:spMk id="7" creationId="{82961A19-6B71-F7D8-8F41-CA4DE8C0A1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6D280-D80D-41D3-8118-FB08F09A9F7B}" type="datetimeFigureOut">
              <a:rPr lang="pt-BR" smtClean="0"/>
              <a:t>20/02/2025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5047C-E44B-4199-A215-3DC492F875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5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5047C-E44B-4199-A215-3DC492F8755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575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5047C-E44B-4199-A215-3DC492F8755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794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-476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age">
            <a:extLst>
              <a:ext uri="{FF2B5EF4-FFF2-40B4-BE49-F238E27FC236}">
                <a16:creationId xmlns:a16="http://schemas.microsoft.com/office/drawing/2014/main" id="{B67FBA0C-AB09-D737-F447-4339E16A5B4F}"/>
              </a:ext>
            </a:extLst>
          </p:cNvPr>
          <p:cNvSpPr/>
          <p:nvPr/>
        </p:nvSpPr>
        <p:spPr>
          <a:xfrm>
            <a:off x="-14288" y="2371"/>
            <a:ext cx="18297526" cy="10282258"/>
          </a:xfrm>
          <a:custGeom>
            <a:avLst/>
            <a:gdLst/>
            <a:ahLst/>
            <a:cxnLst/>
            <a:rect l="l" t="t" r="r" b="b"/>
            <a:pathLst>
              <a:path w="18297526" h="10282258">
                <a:moveTo>
                  <a:pt x="0" y="0"/>
                </a:moveTo>
                <a:lnTo>
                  <a:pt x="18297526" y="0"/>
                </a:lnTo>
                <a:lnTo>
                  <a:pt x="18297526" y="10282258"/>
                </a:lnTo>
                <a:lnTo>
                  <a:pt x="0" y="10282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" r="-20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AD1EC65-365D-87A1-2309-F55512D49EF6}"/>
              </a:ext>
            </a:extLst>
          </p:cNvPr>
          <p:cNvSpPr txBox="1"/>
          <p:nvPr/>
        </p:nvSpPr>
        <p:spPr>
          <a:xfrm>
            <a:off x="11811000" y="7658100"/>
            <a:ext cx="4724399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29"/>
              </a:lnSpc>
            </a:pPr>
            <a:r>
              <a:rPr lang="pt-BR" sz="8800" spc="-27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Aula</a:t>
            </a:r>
            <a:r>
              <a:rPr lang="pt-BR" sz="8800" spc="-270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95670-1EFA-0A25-C382-93DBB3FCB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0F10B9E-2596-B859-81AD-8B5EA3C8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CF3F23EC-89BA-B56B-3941-9337FE42F6BF}"/>
              </a:ext>
            </a:extLst>
          </p:cNvPr>
          <p:cNvSpPr txBox="1"/>
          <p:nvPr/>
        </p:nvSpPr>
        <p:spPr>
          <a:xfrm>
            <a:off x="1243405" y="3060429"/>
            <a:ext cx="12269492" cy="1348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Lembramos com mais facilidade quando nossas emoções são ativadas por sentimentos como entusiasmo, alegria, surpresa ou compaixão.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570" b="1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Sugestões que fortalecem a aprendizagem na Escola Sabatina: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90FE137F-CBFD-0C76-1A86-EE853818C62A}"/>
              </a:ext>
            </a:extLst>
          </p:cNvPr>
          <p:cNvSpPr txBox="1"/>
          <p:nvPr/>
        </p:nvSpPr>
        <p:spPr>
          <a:xfrm>
            <a:off x="1253736" y="1809286"/>
            <a:ext cx="880434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800"/>
              </a:spcAft>
            </a:pPr>
            <a:r>
              <a:rPr lang="pt-BR" sz="4400" b="1" spc="108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Seja entusiasmado!</a:t>
            </a:r>
            <a:endParaRPr lang="pt-BR" sz="4400" b="1" spc="108" noProof="0" dirty="0">
              <a:solidFill>
                <a:srgbClr val="FF6A00"/>
              </a:solidFill>
              <a:latin typeface="Poppins" panose="00000500000000000000" pitchFamily="2" charset="0"/>
              <a:ea typeface="Londrina Solid"/>
              <a:cs typeface="Poppins" panose="00000500000000000000" pitchFamily="2" charset="0"/>
              <a:sym typeface="Londrina Solid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05F4EB3-FC12-8EFE-E365-5648C77A9741}"/>
              </a:ext>
            </a:extLst>
          </p:cNvPr>
          <p:cNvSpPr txBox="1"/>
          <p:nvPr/>
        </p:nvSpPr>
        <p:spPr>
          <a:xfrm>
            <a:off x="914400" y="199582"/>
            <a:ext cx="9483014" cy="1925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34"/>
              </a:lnSpc>
            </a:pPr>
            <a:r>
              <a:rPr lang="pt-BR" sz="8800" spc="-259" noProof="0" dirty="0">
                <a:solidFill>
                  <a:srgbClr val="FF6A00"/>
                </a:solidFill>
                <a:latin typeface="Brittany"/>
                <a:ea typeface="Brittany"/>
                <a:cs typeface="Brittany"/>
                <a:sym typeface="Brittany"/>
              </a:rPr>
              <a:t>Passo 3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E36E023-6027-15A2-D6CD-CF4E99FA8A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3" b="15267"/>
          <a:stretch/>
        </p:blipFill>
        <p:spPr>
          <a:xfrm>
            <a:off x="11648772" y="3138855"/>
            <a:ext cx="6639228" cy="7148146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0B101BFF-FB3A-7420-4E5D-4C3ABE52FECB}"/>
              </a:ext>
            </a:extLst>
          </p:cNvPr>
          <p:cNvSpPr txBox="1"/>
          <p:nvPr/>
        </p:nvSpPr>
        <p:spPr>
          <a:xfrm flipH="1">
            <a:off x="1186830" y="4983231"/>
            <a:ext cx="10518518" cy="468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Tenha um tom de voz envolvente, fale com alegria, </a:t>
            </a:r>
            <a: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seja um modelo caloroso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20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</a:t>
            </a:r>
            <a: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 reflete o amor de Deus.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Diversifique as atividades para manter o interesse de todas as crianças.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Destaque a história da Bíblia como o ponto central do programa</a:t>
            </a:r>
            <a:r>
              <a:rPr lang="pt-BR" sz="220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pt-BR" sz="2200" kern="10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Incentive a participação de todas as crianças; </a:t>
            </a:r>
            <a:r>
              <a:rPr lang="pt-BR" sz="220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crie</a:t>
            </a:r>
            <a: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um ambiente inclusivo.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Integre movimento nas atividades para aumentar o engajamento e manter a                                  </a:t>
            </a:r>
            <a:b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concentração  das crianças.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Incentive as crianças a refletirem de forma profunda, engajando-as ativamente na discussão e na busca por respostas às perguntas.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Envolva os pais, incentivando-os a ler as lições da Escola Sabatina com seus</a:t>
            </a:r>
            <a:b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pt-BR" sz="22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filhos, diariamente.</a:t>
            </a:r>
          </a:p>
        </p:txBody>
      </p:sp>
      <p:sp>
        <p:nvSpPr>
          <p:cNvPr id="4" name="Freeform 6" descr="01-Vivos-en-Jesús.jpg">
            <a:extLst>
              <a:ext uri="{FF2B5EF4-FFF2-40B4-BE49-F238E27FC236}">
                <a16:creationId xmlns:a16="http://schemas.microsoft.com/office/drawing/2014/main" id="{F085363E-ED9F-76A0-6DF6-8769689732CC}"/>
              </a:ext>
            </a:extLst>
          </p:cNvPr>
          <p:cNvSpPr/>
          <p:nvPr/>
        </p:nvSpPr>
        <p:spPr>
          <a:xfrm>
            <a:off x="16729701" y="36838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17019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2C89C-C900-82D1-6ABB-62A4957E4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0C1007-D1D1-BD8D-0852-A189F4546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30361C-514B-534A-3444-060A74DB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/>
          <a:stretch/>
        </p:blipFill>
        <p:spPr>
          <a:xfrm flipH="1">
            <a:off x="10460863" y="3051345"/>
            <a:ext cx="7827137" cy="7191738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C02C6656-A09F-AA47-1CF9-396DE3203445}"/>
              </a:ext>
            </a:extLst>
          </p:cNvPr>
          <p:cNvSpPr txBox="1"/>
          <p:nvPr/>
        </p:nvSpPr>
        <p:spPr>
          <a:xfrm>
            <a:off x="685800" y="3581341"/>
            <a:ext cx="10810092" cy="5384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Aft>
                <a:spcPts val="2200"/>
              </a:spcAft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Crie um ambiente interativo onde as crianças participem ativamente, sentindo-se valorizadas e motivadas.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“Os professores devem levar os alunos a pensar e compreender claramente a verdade por si próprios. Não basta o professor explicar ou o aluno acreditar; a investigação deve ser despertada e o estudante deve ser levado a declarar a verdade em sua própria linguagem.… Este pode ser um processo lento, mas é mais valioso do que apressar assuntos importantes sem a devida consideração.” </a:t>
            </a:r>
            <a:r>
              <a:rPr lang="pt-BR" sz="257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Testemunhos de Ellen G. White Vol. 6, pág. 154)</a:t>
            </a:r>
            <a:endParaRPr lang="pt-BR" sz="2570" kern="10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currículo da Escola Sabatina </a:t>
            </a:r>
            <a:r>
              <a:rPr lang="pt-BR" sz="2570" b="1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Vivos em Jesus</a:t>
            </a:r>
            <a:r>
              <a:rPr lang="pt-BR" sz="2570" b="1" i="1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 rico em atividades e recursos que contribuem para </a:t>
            </a:r>
            <a:r>
              <a:rPr lang="pt-BR" sz="257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promover a integração e motivação</a:t>
            </a: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 aprendizagem. </a:t>
            </a:r>
            <a:endParaRPr lang="es-419" sz="257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055EBBD8-C60D-8848-FBFB-60DEAED3D242}"/>
              </a:ext>
            </a:extLst>
          </p:cNvPr>
          <p:cNvSpPr txBox="1"/>
          <p:nvPr/>
        </p:nvSpPr>
        <p:spPr>
          <a:xfrm>
            <a:off x="1828800" y="2504323"/>
            <a:ext cx="986631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2200"/>
              </a:spcAft>
            </a:pPr>
            <a:r>
              <a:rPr lang="pt-BR" sz="4400" b="1" spc="108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Envolva os alunos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55FD1F51-C459-D899-4E92-D53C991AACD5}"/>
              </a:ext>
            </a:extLst>
          </p:cNvPr>
          <p:cNvSpPr txBox="1"/>
          <p:nvPr/>
        </p:nvSpPr>
        <p:spPr>
          <a:xfrm>
            <a:off x="1383717" y="542328"/>
            <a:ext cx="6338803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7813"/>
              </a:lnSpc>
              <a:defRPr sz="9600" spc="-241">
                <a:solidFill>
                  <a:srgbClr val="743509"/>
                </a:solidFill>
                <a:latin typeface="Brittany"/>
                <a:ea typeface="Brittany"/>
                <a:cs typeface="Brittany"/>
              </a:defRPr>
            </a:lvl1pPr>
          </a:lstStyle>
          <a:p>
            <a:r>
              <a:rPr lang="pt-BR" noProof="0" dirty="0">
                <a:solidFill>
                  <a:srgbClr val="FF6A00"/>
                </a:solidFill>
                <a:sym typeface="Brittany"/>
              </a:rPr>
              <a:t>Passo 4</a:t>
            </a:r>
          </a:p>
        </p:txBody>
      </p:sp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5C8312E5-1C2E-D520-9B00-FC344BE49C4E}"/>
              </a:ext>
            </a:extLst>
          </p:cNvPr>
          <p:cNvSpPr/>
          <p:nvPr/>
        </p:nvSpPr>
        <p:spPr>
          <a:xfrm>
            <a:off x="16729701" y="36838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226756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CA483-F6A9-9E11-ADE2-375266B2C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552985F-EA08-8A70-4808-3FDC371EF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EAC0E16-3890-BDA0-CB4D-C0665B7C0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 b="8942"/>
          <a:stretch/>
        </p:blipFill>
        <p:spPr>
          <a:xfrm flipH="1">
            <a:off x="10910176" y="2566309"/>
            <a:ext cx="7377824" cy="7720691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1613E25B-DB30-EE91-8135-EB83725E9D34}"/>
              </a:ext>
            </a:extLst>
          </p:cNvPr>
          <p:cNvSpPr txBox="1"/>
          <p:nvPr/>
        </p:nvSpPr>
        <p:spPr>
          <a:xfrm>
            <a:off x="788183" y="4408588"/>
            <a:ext cx="10021885" cy="4951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Aft>
                <a:spcPts val="1600"/>
              </a:spcAft>
              <a:buClr>
                <a:srgbClr val="743509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objetivo não é apenas transmitir informações, mas garantir que as crianças compreendam, apliquem e vivam os ensinamentos </a:t>
            </a:r>
            <a:r>
              <a:rPr lang="pt-BR" sz="257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Jesus.</a:t>
            </a:r>
          </a:p>
          <a:p>
            <a:pPr marL="457200" indent="-457200">
              <a:buClr>
                <a:srgbClr val="743509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proposta metodológica do currículo </a:t>
            </a:r>
            <a:r>
              <a:rPr lang="pt-BR" sz="2570" b="1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Vivos em Jesus</a:t>
            </a:r>
            <a:r>
              <a:rPr lang="pt-BR" sz="2570" b="1" i="1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 unir os ensinamentos bíblicos com as estratégias de aprendizagem ativa. O objetivo não é apenas transmitir conhecimento, mas moldar o caráter e promover </a:t>
            </a:r>
            <a:r>
              <a:rPr lang="pt-BR" sz="257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habilidades</a:t>
            </a: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espirituais.</a:t>
            </a:r>
            <a:b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pt-BR" sz="2570" kern="10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Clr>
                <a:srgbClr val="743509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finalidade dessa metodologia é envolver os alunos ativamente no processo de aprendizagem, em contraste com abordagens passivas, como aulas expositivas que sobrecarregam a memória sem compreensão da aprendizagem.</a:t>
            </a:r>
            <a:endParaRPr lang="es-419" sz="257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00627C29-EDCE-A935-0476-BBFA928BCBC2}"/>
              </a:ext>
            </a:extLst>
          </p:cNvPr>
          <p:cNvSpPr txBox="1"/>
          <p:nvPr/>
        </p:nvSpPr>
        <p:spPr>
          <a:xfrm>
            <a:off x="1143000" y="2127058"/>
            <a:ext cx="1025436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2200"/>
              </a:spcAft>
            </a:pPr>
            <a:r>
              <a:rPr lang="pt-BR" sz="4400" b="1" spc="108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Foque na aprendizagem, não apenas no ensino.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1DB190D3-F8FD-342F-2CCC-A357868E9A3A}"/>
              </a:ext>
            </a:extLst>
          </p:cNvPr>
          <p:cNvSpPr txBox="1"/>
          <p:nvPr/>
        </p:nvSpPr>
        <p:spPr>
          <a:xfrm>
            <a:off x="752020" y="159075"/>
            <a:ext cx="6338803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7813"/>
              </a:lnSpc>
              <a:defRPr sz="9600" spc="-241">
                <a:solidFill>
                  <a:srgbClr val="743509"/>
                </a:solidFill>
                <a:latin typeface="Brittany"/>
                <a:ea typeface="Brittany"/>
                <a:cs typeface="Brittany"/>
              </a:defRPr>
            </a:lvl1pPr>
          </a:lstStyle>
          <a:p>
            <a:r>
              <a:rPr lang="pt-BR" noProof="0" dirty="0">
                <a:solidFill>
                  <a:srgbClr val="FF6A00"/>
                </a:solidFill>
                <a:sym typeface="Brittany"/>
              </a:rPr>
              <a:t>Passo 5</a:t>
            </a:r>
          </a:p>
        </p:txBody>
      </p:sp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13A2992C-D486-30B5-5CA1-AA38C25C8EDF}"/>
              </a:ext>
            </a:extLst>
          </p:cNvPr>
          <p:cNvSpPr/>
          <p:nvPr/>
        </p:nvSpPr>
        <p:spPr>
          <a:xfrm>
            <a:off x="16729701" y="36838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96759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7C613-FB1D-BDC1-FE0A-CC2FE47F8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C797C6D-9FF7-18E5-DC8D-51BE8992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034182B-BA8E-4B89-86A0-E0C10620E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b="7939"/>
          <a:stretch/>
        </p:blipFill>
        <p:spPr>
          <a:xfrm flipH="1">
            <a:off x="9144000" y="2729039"/>
            <a:ext cx="9144000" cy="7557961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BB194941-CFB6-6748-7729-F36495916A17}"/>
              </a:ext>
            </a:extLst>
          </p:cNvPr>
          <p:cNvSpPr txBox="1"/>
          <p:nvPr/>
        </p:nvSpPr>
        <p:spPr>
          <a:xfrm>
            <a:off x="951854" y="4620599"/>
            <a:ext cx="8951915" cy="3954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Promova perguntas e momentos de introspecção para ajudar as crianças a internalizar as verdades bíblicas e conectar os princípios à vida cotidiana.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570" kern="10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</a:t>
            </a:r>
            <a:r>
              <a:rPr lang="pt-BR" sz="2570" b="1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BENEFÍCIOS DA APRENDIZAGEM ATIVA: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Os alunos tendem a se sentir mais motivados e engajados quando estão ativamente envolvidos no processo de aprendizagem, uma vez que atividades práticas e colaborativas ajudam a consolidar o conhecimento de forma mais eficaz do que métodos passivos. </a:t>
            </a: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DE4077E8-EB54-8953-5DCF-F001325FB1FE}"/>
              </a:ext>
            </a:extLst>
          </p:cNvPr>
          <p:cNvSpPr txBox="1"/>
          <p:nvPr/>
        </p:nvSpPr>
        <p:spPr>
          <a:xfrm>
            <a:off x="1449385" y="2552821"/>
            <a:ext cx="7391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2200"/>
              </a:spcAft>
            </a:pPr>
            <a:r>
              <a:rPr lang="pt-BR" sz="4400" b="1" spc="108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Incentive o pensamento e a reflexão.</a:t>
            </a:r>
            <a:endParaRPr lang="pt-BR" sz="4400" b="1" noProof="0" dirty="0">
              <a:solidFill>
                <a:srgbClr val="FF6A00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51674CCE-FCE3-36B5-DCA3-048FF2E206B7}"/>
              </a:ext>
            </a:extLst>
          </p:cNvPr>
          <p:cNvSpPr txBox="1"/>
          <p:nvPr/>
        </p:nvSpPr>
        <p:spPr>
          <a:xfrm>
            <a:off x="914400" y="647700"/>
            <a:ext cx="6338803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813"/>
              </a:lnSpc>
            </a:pPr>
            <a:r>
              <a:rPr lang="pt-BR" sz="9600" spc="-241" noProof="0" dirty="0">
                <a:solidFill>
                  <a:srgbClr val="FF6A00"/>
                </a:solidFill>
                <a:latin typeface="Brittany"/>
                <a:ea typeface="Brittany"/>
                <a:cs typeface="Brittany"/>
                <a:sym typeface="Brittany"/>
              </a:rPr>
              <a:t>Passo 6</a:t>
            </a:r>
          </a:p>
        </p:txBody>
      </p:sp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9B0D6657-7902-7082-09B1-E0B6A3EA9211}"/>
              </a:ext>
            </a:extLst>
          </p:cNvPr>
          <p:cNvSpPr/>
          <p:nvPr/>
        </p:nvSpPr>
        <p:spPr>
          <a:xfrm>
            <a:off x="16729701" y="36838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83312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53778-15C1-4762-63EC-E0DF6F424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FA4721-77EC-ED81-3B2D-1AD7B237C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59807120-43A5-7904-63EE-05C5C82F6DCF}"/>
              </a:ext>
            </a:extLst>
          </p:cNvPr>
          <p:cNvSpPr txBox="1"/>
          <p:nvPr/>
        </p:nvSpPr>
        <p:spPr>
          <a:xfrm>
            <a:off x="1066800" y="1790700"/>
            <a:ext cx="14825146" cy="7928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4400"/>
              </a:spcAft>
            </a:pPr>
            <a:r>
              <a:rPr lang="pt-BR" sz="4800" b="1" spc="108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Como contar uma história bíblica utilizando estratégias de metodologia ativa?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Selecione uma grande história. </a:t>
            </a:r>
            <a:endParaRPr lang="pt-BR" sz="280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pt-BR" sz="28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Aprenda a história. 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Selecione adereços.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Pratique em voz alta. </a:t>
            </a:r>
            <a:endParaRPr lang="pt-BR" sz="280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pt-BR" sz="28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 Chame a atenção das crianças.  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6. Conte os principais eventos em sequência lógica.</a:t>
            </a:r>
            <a:endParaRPr lang="pt-BR" sz="280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pt-BR" sz="28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7. Faça a história parecer natural e verdadeira. 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8. Feche sua história no auge do interesse e da convicção. </a:t>
            </a:r>
            <a:endParaRPr lang="pt-BR" sz="280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pt-BR" sz="28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9. Envolva as crianças na discussão da história. 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10. A oração é essencial. </a:t>
            </a:r>
          </a:p>
          <a:p>
            <a:pPr>
              <a:spcBef>
                <a:spcPts val="3300"/>
              </a:spcBef>
              <a:spcAft>
                <a:spcPts val="1600"/>
              </a:spcAft>
              <a:buClr>
                <a:srgbClr val="FF6A00"/>
              </a:buClr>
              <a:buSzPct val="150000"/>
            </a:pPr>
            <a:r>
              <a:rPr lang="pt-BR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Fonte: Donna </a:t>
            </a:r>
            <a:r>
              <a:rPr lang="pt-BR" noProof="0" dirty="0" err="1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Habenicht</a:t>
            </a:r>
            <a:r>
              <a:rPr lang="pt-BR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 e Larry Burton, </a:t>
            </a:r>
            <a:r>
              <a:rPr lang="pt-BR" noProof="0" dirty="0" err="1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Teaching</a:t>
            </a:r>
            <a:r>
              <a:rPr lang="pt-BR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noProof="0" dirty="0" err="1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pt-BR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 Faith: </a:t>
            </a:r>
            <a:r>
              <a:rPr lang="pt-BR" noProof="0" dirty="0" err="1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An</a:t>
            </a:r>
            <a:r>
              <a:rPr lang="pt-BR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noProof="0" dirty="0" err="1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Essential</a:t>
            </a:r>
            <a:r>
              <a:rPr lang="pt-BR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noProof="0" dirty="0" err="1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Guide</a:t>
            </a:r>
            <a:br>
              <a:rPr lang="pt-BR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for Building Faith-</a:t>
            </a:r>
            <a:r>
              <a:rPr lang="pt-BR" noProof="0" dirty="0" err="1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shaped</a:t>
            </a:r>
            <a:r>
              <a:rPr lang="pt-BR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 Kids, pp. 122-124.</a:t>
            </a:r>
          </a:p>
          <a:p>
            <a:pPr>
              <a:spcAft>
                <a:spcPts val="1600"/>
              </a:spcAft>
              <a:buClr>
                <a:srgbClr val="FF6A00"/>
              </a:buClr>
              <a:buSzPct val="150000"/>
            </a:pPr>
            <a:endParaRPr lang="pt-BR" sz="2571" noProof="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89EA97-8230-1627-61C7-8389643A8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145" y1="34733" x2="33764" y2="29321"/>
                        <a14:foregroundMark x1="27100" y1="31947" x2="42205" y2="45557"/>
                        <a14:foregroundMark x1="35258" y1="35541" x2="35258" y2="35541"/>
                        <a14:foregroundMark x1="38207" y1="60541" x2="39297" y2="68457"/>
                        <a14:foregroundMark x1="43740" y1="56664" x2="61672" y2="57916"/>
                        <a14:foregroundMark x1="66801" y1="36389" x2="67771" y2="47213"/>
                        <a14:foregroundMark x1="67367" y1="43619" x2="74717" y2="49596"/>
                        <a14:foregroundMark x1="68619" y1="37237" x2="77221" y2="48183"/>
                        <a14:foregroundMark x1="49435" y1="31826" x2="57916" y2="38045"/>
                        <a14:foregroundMark x1="50121" y1="29564" x2="63207" y2="38328"/>
                        <a14:foregroundMark x1="70840" y1="50565" x2="80574" y2="65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4" b="13154"/>
          <a:stretch/>
        </p:blipFill>
        <p:spPr>
          <a:xfrm flipH="1">
            <a:off x="10287000" y="2213452"/>
            <a:ext cx="8001000" cy="8073548"/>
          </a:xfrm>
          <a:prstGeom prst="rect">
            <a:avLst/>
          </a:prstGeom>
        </p:spPr>
      </p:pic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BE5B10A1-932E-7F4A-0218-FE5C55178CB7}"/>
              </a:ext>
            </a:extLst>
          </p:cNvPr>
          <p:cNvSpPr/>
          <p:nvPr/>
        </p:nvSpPr>
        <p:spPr>
          <a:xfrm>
            <a:off x="16729701" y="36838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28452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ADDEF-25F5-C8DC-0C41-8EB05BF5A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9D581D9-C5D3-D59D-A732-06F026103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F01B78C-194F-90A1-A579-5DB5B8F59478}"/>
              </a:ext>
            </a:extLst>
          </p:cNvPr>
          <p:cNvSpPr/>
          <p:nvPr/>
        </p:nvSpPr>
        <p:spPr>
          <a:xfrm>
            <a:off x="15445323" y="9258300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A1A7DC1-B32B-8F96-5C83-81DE6308C8C7}"/>
              </a:ext>
            </a:extLst>
          </p:cNvPr>
          <p:cNvSpPr txBox="1"/>
          <p:nvPr/>
        </p:nvSpPr>
        <p:spPr>
          <a:xfrm>
            <a:off x="8343900" y="4529944"/>
            <a:ext cx="9296400" cy="3954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Certifique-se de que cada lição tenha uma aplicação prática que ajude as crianças a viverem sua fé em ações concretas.</a:t>
            </a:r>
          </a:p>
          <a:p>
            <a:pPr marL="457200" indent="-457200" algn="just"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endParaRPr lang="pt-BR" sz="257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papel do professor da Escola Sabatina é </a:t>
            </a:r>
            <a:r>
              <a:rPr lang="pt-BR" sz="257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promover</a:t>
            </a: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um ambiente que favoreça o crescimento espiritual, permitindo que o Espírito Santo transforme as crianças em discípulos fiéis de Cristo. </a:t>
            </a:r>
          </a:p>
          <a:p>
            <a:pPr marL="457200" indent="-457200" algn="just"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endParaRPr lang="pt-BR" sz="257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crianças precisam participar de atividades práticas para vivenciar e interiorizar o que estão aprendendo.</a:t>
            </a: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1745C7E9-FE87-0AC1-78DC-D5805274B1CE}"/>
              </a:ext>
            </a:extLst>
          </p:cNvPr>
          <p:cNvSpPr txBox="1"/>
          <p:nvPr/>
        </p:nvSpPr>
        <p:spPr>
          <a:xfrm>
            <a:off x="8650285" y="2517835"/>
            <a:ext cx="83058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2200"/>
              </a:spcAft>
            </a:pPr>
            <a:r>
              <a:rPr lang="pt-BR" sz="4400" b="1" spc="108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Garanta uma aplicação prática </a:t>
            </a:r>
            <a:r>
              <a:rPr lang="pt-BR" sz="4400" b="1" spc="108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forte</a:t>
            </a:r>
            <a:r>
              <a:rPr lang="pt-BR" sz="4400" b="1" spc="108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.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B8F286E6-4709-FBCB-2C63-DD547DAE741D}"/>
              </a:ext>
            </a:extLst>
          </p:cNvPr>
          <p:cNvSpPr txBox="1"/>
          <p:nvPr/>
        </p:nvSpPr>
        <p:spPr>
          <a:xfrm>
            <a:off x="8001000" y="657893"/>
            <a:ext cx="6338803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7813"/>
              </a:lnSpc>
              <a:defRPr sz="9600" spc="-241">
                <a:solidFill>
                  <a:srgbClr val="743509"/>
                </a:solidFill>
                <a:latin typeface="Brittany"/>
                <a:ea typeface="Brittany"/>
                <a:cs typeface="Brittany"/>
              </a:defRPr>
            </a:lvl1pPr>
          </a:lstStyle>
          <a:p>
            <a:r>
              <a:rPr lang="pt-BR" noProof="0" dirty="0">
                <a:solidFill>
                  <a:srgbClr val="FF6A00"/>
                </a:solidFill>
                <a:sym typeface="Brittany"/>
              </a:rPr>
              <a:t>Passo 7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2126C95-BD79-D8D9-91B8-17992AEC4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90" t="-270" r="21911" b="18585"/>
          <a:stretch/>
        </p:blipFill>
        <p:spPr>
          <a:xfrm flipH="1">
            <a:off x="0" y="1696625"/>
            <a:ext cx="8305800" cy="8590375"/>
          </a:xfrm>
          <a:prstGeom prst="rect">
            <a:avLst/>
          </a:prstGeom>
        </p:spPr>
      </p:pic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171A83D5-6F42-90B2-4A2D-2A7E14AA9514}"/>
              </a:ext>
            </a:extLst>
          </p:cNvPr>
          <p:cNvSpPr/>
          <p:nvPr/>
        </p:nvSpPr>
        <p:spPr>
          <a:xfrm>
            <a:off x="609600" y="357519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90424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6C68A-F7E8-7998-492E-F3F7939D0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9DE5AF7-EB59-46F1-9188-5728D92D4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C81D236D-9BED-E913-F767-55791D0ED435}"/>
              </a:ext>
            </a:extLst>
          </p:cNvPr>
          <p:cNvSpPr txBox="1">
            <a:spLocks/>
          </p:cNvSpPr>
          <p:nvPr/>
        </p:nvSpPr>
        <p:spPr>
          <a:xfrm>
            <a:off x="6654800" y="2438241"/>
            <a:ext cx="11455400" cy="7544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800"/>
              </a:spcAft>
            </a:pP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Inicia-se com uma dinâmica para chamar a atenção e despertar o interesse do aluno, estabelecendo o contexto da lição. Ellen White enfatiza a importância de despertar as faculdades mentais e o interesse dos alunos. </a:t>
            </a:r>
          </a:p>
          <a:p>
            <a:pPr>
              <a:spcAft>
                <a:spcPts val="800"/>
              </a:spcAft>
            </a:pPr>
            <a:endParaRPr lang="pt-BR" sz="2570" kern="10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Revisão do que os alunos já sabem ou estudaram durante a semana. É um segmento liderado pelo professor que incentiva o aluno a explorar e interagir com o conteúdo, promovendo o espírito de pesquisa.</a:t>
            </a:r>
          </a:p>
          <a:p>
            <a:pPr algn="just">
              <a:spcAft>
                <a:spcPts val="800"/>
              </a:spcAft>
            </a:pPr>
            <a:endParaRPr lang="pt-BR" sz="2570" kern="10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 segmento leva os </a:t>
            </a:r>
            <a:r>
              <a:rPr lang="pt-BR" sz="257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alunos</a:t>
            </a: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aos pés de Jesus através de adoração, reflexão e discussão, visando a transformação do coração pela influência do Espírito Santo.</a:t>
            </a:r>
          </a:p>
          <a:p>
            <a:pPr>
              <a:spcAft>
                <a:spcPts val="800"/>
              </a:spcAft>
            </a:pPr>
            <a:endParaRPr lang="pt-BR" sz="2570" kern="10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Envolve os alunos na missão da Igreja através de histórias missionárias e oportunidades práticas de serviço à família, igreja ou comunidade.</a:t>
            </a:r>
          </a:p>
          <a:p>
            <a:pPr algn="just">
              <a:spcAft>
                <a:spcPts val="800"/>
              </a:spcAft>
            </a:pPr>
            <a:endParaRPr lang="pt-BR" sz="2570" kern="10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pt-BR" sz="257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Momento final que celebra a alegria dos alunos, valorizando o aprendizado e reconhecendo as ações de Deus.</a:t>
            </a:r>
            <a:endParaRPr lang="pt-BR" sz="2570" kern="10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128A653-6BC0-3083-2F0E-021236A436A7}"/>
              </a:ext>
            </a:extLst>
          </p:cNvPr>
          <p:cNvSpPr txBox="1"/>
          <p:nvPr/>
        </p:nvSpPr>
        <p:spPr>
          <a:xfrm>
            <a:off x="4495800" y="599242"/>
            <a:ext cx="129540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800"/>
              </a:spcAft>
            </a:pPr>
            <a:r>
              <a:rPr lang="pt-BR" sz="4400" b="1" spc="108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Componentes práticos do estudo semanal da lição: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E78017A-E31E-5717-A0A9-91C10B120E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5143500"/>
            <a:ext cx="5486400" cy="5486400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005DA626-7508-A8B1-ECB2-CF6FAF6B6760}"/>
              </a:ext>
            </a:extLst>
          </p:cNvPr>
          <p:cNvSpPr/>
          <p:nvPr/>
        </p:nvSpPr>
        <p:spPr>
          <a:xfrm>
            <a:off x="4495800" y="2606032"/>
            <a:ext cx="1955800" cy="1089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Londrina Solid" panose="020B0604020202020204" charset="0"/>
                <a:ea typeface="Roboto"/>
                <a:cs typeface="Roboto"/>
                <a:sym typeface="Roboto"/>
              </a:rPr>
              <a:t>1. O GANCHO</a:t>
            </a:r>
            <a:endParaRPr lang="pt-BR" sz="2400" dirty="0">
              <a:solidFill>
                <a:srgbClr val="FF6A00"/>
              </a:solidFill>
              <a:latin typeface="Londrina Solid" panose="020B0604020202020204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F6A1D335-9804-2D1E-962A-55B667FB7E5E}"/>
              </a:ext>
            </a:extLst>
          </p:cNvPr>
          <p:cNvSpPr/>
          <p:nvPr/>
        </p:nvSpPr>
        <p:spPr>
          <a:xfrm>
            <a:off x="4495800" y="4419600"/>
            <a:ext cx="1955800" cy="952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Londrina Solid" panose="020B0604020202020204" charset="0"/>
                <a:ea typeface="Roboto"/>
                <a:cs typeface="Roboto"/>
                <a:sym typeface="Roboto"/>
              </a:rPr>
              <a:t>2. A CABEÇA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E2AAA03-7AF9-9937-63A8-70E143381B1F}"/>
              </a:ext>
            </a:extLst>
          </p:cNvPr>
          <p:cNvSpPr/>
          <p:nvPr/>
        </p:nvSpPr>
        <p:spPr>
          <a:xfrm>
            <a:off x="4495800" y="6149585"/>
            <a:ext cx="1955800" cy="10513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Londrina Solid" panose="020B0604020202020204" charset="0"/>
                <a:ea typeface="Roboto"/>
                <a:cs typeface="Roboto"/>
                <a:sym typeface="Roboto"/>
              </a:rPr>
              <a:t>3. O CORAÇÃO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9768A018-8EC8-9052-5636-E926739ED6CA}"/>
              </a:ext>
            </a:extLst>
          </p:cNvPr>
          <p:cNvSpPr/>
          <p:nvPr/>
        </p:nvSpPr>
        <p:spPr>
          <a:xfrm>
            <a:off x="4521200" y="7886700"/>
            <a:ext cx="1955800" cy="7506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Londrina Solid" panose="020B0604020202020204" charset="0"/>
                <a:ea typeface="Roboto"/>
                <a:cs typeface="Roboto"/>
                <a:sym typeface="Roboto"/>
              </a:rPr>
              <a:t>4. A MÃO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B4E1C41-212C-030C-19B9-CD2E12825623}"/>
              </a:ext>
            </a:extLst>
          </p:cNvPr>
          <p:cNvSpPr/>
          <p:nvPr/>
        </p:nvSpPr>
        <p:spPr>
          <a:xfrm>
            <a:off x="4495800" y="9182100"/>
            <a:ext cx="1955800" cy="7619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Londrina Solid" panose="020B0604020202020204" charset="0"/>
                <a:ea typeface="Roboto"/>
                <a:cs typeface="Roboto"/>
                <a:sym typeface="Roboto"/>
              </a:rPr>
              <a:t>5. VIVA!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0EAFD65-48BA-83FA-E1F5-85ED0D2A6B7E}"/>
              </a:ext>
            </a:extLst>
          </p:cNvPr>
          <p:cNvCxnSpPr/>
          <p:nvPr/>
        </p:nvCxnSpPr>
        <p:spPr>
          <a:xfrm>
            <a:off x="4749800" y="4076700"/>
            <a:ext cx="1310006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B86751A-B7F8-DBFF-5D04-1F85E048CA97}"/>
              </a:ext>
            </a:extLst>
          </p:cNvPr>
          <p:cNvCxnSpPr/>
          <p:nvPr/>
        </p:nvCxnSpPr>
        <p:spPr>
          <a:xfrm>
            <a:off x="4749800" y="5753100"/>
            <a:ext cx="1310006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5A3533DA-0F78-75CD-CF2F-08AC752103CA}"/>
              </a:ext>
            </a:extLst>
          </p:cNvPr>
          <p:cNvCxnSpPr/>
          <p:nvPr/>
        </p:nvCxnSpPr>
        <p:spPr>
          <a:xfrm>
            <a:off x="4749800" y="7429500"/>
            <a:ext cx="1310006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3863F78-2B7A-1CCC-9E43-3AC9C2160DCD}"/>
              </a:ext>
            </a:extLst>
          </p:cNvPr>
          <p:cNvCxnSpPr/>
          <p:nvPr/>
        </p:nvCxnSpPr>
        <p:spPr>
          <a:xfrm>
            <a:off x="4749800" y="8877300"/>
            <a:ext cx="1310006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6C880B70-8478-3EAE-1E1D-1E006592B9DA}"/>
              </a:ext>
            </a:extLst>
          </p:cNvPr>
          <p:cNvSpPr/>
          <p:nvPr/>
        </p:nvSpPr>
        <p:spPr>
          <a:xfrm>
            <a:off x="346701" y="190500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06313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F9FE73-20FB-86A1-870E-49F07BD5C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988064" y="3860589"/>
            <a:ext cx="6338802" cy="985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19"/>
              </a:lnSpc>
            </a:pPr>
            <a:r>
              <a:rPr lang="pt-BR" sz="3600" b="1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 Heavy"/>
                <a:cs typeface="Poppins" panose="00000500000000000000" pitchFamily="2" charset="0"/>
                <a:sym typeface="Londrina Solid Heavy"/>
              </a:rPr>
              <a:t>Guia de leitura da Bíblia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20562" y="4731636"/>
            <a:ext cx="6338803" cy="228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813"/>
              </a:lnSpc>
            </a:pPr>
            <a:r>
              <a:rPr lang="pt-BR" sz="9600" spc="-241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para </a:t>
            </a:r>
            <a:r>
              <a:rPr lang="pt-BR" sz="9600" spc="-241" noProof="0" dirty="0" err="1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Crian</a:t>
            </a:r>
            <a:r>
              <a:rPr lang="pt-BR" sz="9600" spc="-241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ç</a:t>
            </a:r>
            <a:r>
              <a:rPr lang="pt-BR" sz="9600" spc="-241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as</a:t>
            </a: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57988ADE-46F4-77F3-68B4-A0654E62E47C}"/>
              </a:ext>
            </a:extLst>
          </p:cNvPr>
          <p:cNvSpPr/>
          <p:nvPr/>
        </p:nvSpPr>
        <p:spPr>
          <a:xfrm>
            <a:off x="8285801" y="1539716"/>
            <a:ext cx="9148285" cy="1749488"/>
          </a:xfrm>
          <a:prstGeom prst="roundRect">
            <a:avLst>
              <a:gd name="adj" fmla="val 19911"/>
            </a:avLst>
          </a:prstGeom>
          <a:solidFill>
            <a:srgbClr val="FF7D21"/>
          </a:solidFill>
        </p:spPr>
        <p:txBody>
          <a:bodyPr anchor="ctr"/>
          <a:lstStyle/>
          <a:p>
            <a:pPr indent="0" algn="ctr">
              <a:buNone/>
            </a:pPr>
            <a:r>
              <a:rPr lang="pt-BR" sz="2800" kern="100" dirty="0">
                <a:solidFill>
                  <a:schemeClr val="bg1">
                    <a:lumMod val="95000"/>
                  </a:schemeClr>
                </a:solidFill>
                <a:effectLst/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Exemplo de atividades práticas para aumentar a compreensão da leitura da Bíblia</a:t>
            </a:r>
            <a:r>
              <a:rPr lang="pt-BR" sz="2800" kern="100" dirty="0">
                <a:solidFill>
                  <a:schemeClr val="bg1">
                    <a:lumMod val="95000"/>
                  </a:schemeClr>
                </a:solidFill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, a</a:t>
            </a:r>
            <a:r>
              <a:rPr lang="pt-BR" sz="2800" kern="100" dirty="0">
                <a:solidFill>
                  <a:schemeClr val="bg1">
                    <a:lumMod val="95000"/>
                  </a:schemeClr>
                </a:solidFill>
                <a:effectLst/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presentado no formato de um             marca-página, contendo as seguintes orientações: </a:t>
            </a:r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20E520D8-717D-C7A7-D99F-1BD7012828E6}"/>
              </a:ext>
            </a:extLst>
          </p:cNvPr>
          <p:cNvGrpSpPr/>
          <p:nvPr/>
        </p:nvGrpSpPr>
        <p:grpSpPr>
          <a:xfrm>
            <a:off x="8285801" y="3595980"/>
            <a:ext cx="4423884" cy="1391204"/>
            <a:chOff x="8077201" y="3948018"/>
            <a:chExt cx="4078755" cy="1391204"/>
          </a:xfrm>
        </p:grpSpPr>
        <p:sp>
          <p:nvSpPr>
            <p:cNvPr id="47" name="Retângulo: Cantos Arredondados 46">
              <a:extLst>
                <a:ext uri="{FF2B5EF4-FFF2-40B4-BE49-F238E27FC236}">
                  <a16:creationId xmlns:a16="http://schemas.microsoft.com/office/drawing/2014/main" id="{A3BA432F-65B3-C4D0-B095-9A09E519D5F6}"/>
                </a:ext>
              </a:extLst>
            </p:cNvPr>
            <p:cNvSpPr/>
            <p:nvPr/>
          </p:nvSpPr>
          <p:spPr>
            <a:xfrm>
              <a:off x="8077201" y="3948018"/>
              <a:ext cx="4078755" cy="1391204"/>
            </a:xfrm>
            <a:prstGeom prst="roundRect">
              <a:avLst/>
            </a:prstGeom>
            <a:solidFill>
              <a:srgbClr val="A29F9F"/>
            </a:solidFill>
          </p:spPr>
          <p:txBody>
            <a:bodyPr anchor="ctr"/>
            <a:lstStyle/>
            <a:p>
              <a:pPr indent="0" algn="ctr">
                <a:buNone/>
              </a:pPr>
              <a:r>
                <a:rPr lang="pt-BR" sz="2800" kern="100" dirty="0">
                  <a:solidFill>
                    <a:schemeClr val="bg1">
                      <a:lumMod val="95000"/>
                    </a:schemeClr>
                  </a:solidFill>
                  <a:effectLst/>
                  <a:latin typeface="Londrina Solid" panose="020B0604020202020204" charset="0"/>
                  <a:ea typeface="Calibri" panose="020F0502020204030204" pitchFamily="34" charset="0"/>
                  <a:cs typeface="Calibri" panose="020F0502020204030204" pitchFamily="34" charset="0"/>
                </a:rPr>
                <a:t>       Peça a Jesus que esteja ao seu lado enquanto lê</a:t>
              </a:r>
              <a:r>
                <a:rPr lang="pt-BR" sz="2800" kern="100" dirty="0">
                  <a:solidFill>
                    <a:schemeClr val="bg1">
                      <a:lumMod val="95000"/>
                    </a:schemeClr>
                  </a:solidFill>
                  <a:latin typeface="Londrina Solid" panose="020B060402020202020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pt-BR" sz="2800" kern="100" dirty="0">
                <a:solidFill>
                  <a:schemeClr val="bg1">
                    <a:lumMod val="95000"/>
                  </a:schemeClr>
                </a:solidFill>
                <a:effectLst/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8032216D-88DF-AB3C-4E10-2C101458350D}"/>
                </a:ext>
              </a:extLst>
            </p:cNvPr>
            <p:cNvSpPr/>
            <p:nvPr/>
          </p:nvSpPr>
          <p:spPr>
            <a:xfrm>
              <a:off x="8229601" y="4208462"/>
              <a:ext cx="457199" cy="4968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txBody>
            <a:bodyPr anchor="ctr"/>
            <a:lstStyle/>
            <a:p>
              <a:pPr algn="ctr"/>
              <a:r>
                <a:rPr lang="pt-BR" sz="2800" spc="-21" noProof="0" dirty="0">
                  <a:solidFill>
                    <a:srgbClr val="A29F9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1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B370B9E0-D8D4-AB24-1F18-C26617612EF2}"/>
              </a:ext>
            </a:extLst>
          </p:cNvPr>
          <p:cNvGrpSpPr/>
          <p:nvPr/>
        </p:nvGrpSpPr>
        <p:grpSpPr>
          <a:xfrm>
            <a:off x="8285801" y="5257924"/>
            <a:ext cx="4423884" cy="1389600"/>
            <a:chOff x="11136726" y="5459338"/>
            <a:chExt cx="4423884" cy="1389600"/>
          </a:xfrm>
        </p:grpSpPr>
        <p:sp>
          <p:nvSpPr>
            <p:cNvPr id="55" name="Retângulo: Cantos Arredondados 54">
              <a:extLst>
                <a:ext uri="{FF2B5EF4-FFF2-40B4-BE49-F238E27FC236}">
                  <a16:creationId xmlns:a16="http://schemas.microsoft.com/office/drawing/2014/main" id="{D8CAEACB-27BA-C676-466C-A70F63471818}"/>
                </a:ext>
              </a:extLst>
            </p:cNvPr>
            <p:cNvSpPr/>
            <p:nvPr/>
          </p:nvSpPr>
          <p:spPr>
            <a:xfrm>
              <a:off x="11136726" y="5459338"/>
              <a:ext cx="4423884" cy="1389600"/>
            </a:xfrm>
            <a:prstGeom prst="roundRect">
              <a:avLst/>
            </a:prstGeom>
            <a:solidFill>
              <a:srgbClr val="737373"/>
            </a:solidFill>
          </p:spPr>
          <p:txBody>
            <a:bodyPr anchor="ctr"/>
            <a:lstStyle/>
            <a:p>
              <a:pPr marL="612000" algn="l">
                <a:lnSpc>
                  <a:spcPts val="3122"/>
                </a:lnSpc>
              </a:pPr>
              <a:r>
                <a:rPr lang="pt-BR" sz="2800" spc="-21" noProof="0" dirty="0">
                  <a:solidFill>
                    <a:srgbClr val="FDFBF7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Escolha um versículo ou passagem da Bíblia.</a:t>
              </a:r>
            </a:p>
          </p:txBody>
        </p:sp>
        <p:sp>
          <p:nvSpPr>
            <p:cNvPr id="56" name="Retângulo: Cantos Arredondados 55">
              <a:extLst>
                <a:ext uri="{FF2B5EF4-FFF2-40B4-BE49-F238E27FC236}">
                  <a16:creationId xmlns:a16="http://schemas.microsoft.com/office/drawing/2014/main" id="{1751680B-740A-67EC-4BDA-1B305E67B8B1}"/>
                </a:ext>
              </a:extLst>
            </p:cNvPr>
            <p:cNvSpPr/>
            <p:nvPr/>
          </p:nvSpPr>
          <p:spPr>
            <a:xfrm>
              <a:off x="11289127" y="5719784"/>
              <a:ext cx="457199" cy="4609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txBody>
            <a:bodyPr anchor="ctr"/>
            <a:lstStyle/>
            <a:p>
              <a:pPr algn="ctr"/>
              <a:r>
                <a:rPr lang="pt-BR" sz="2800" spc="-21" noProof="0" dirty="0">
                  <a:solidFill>
                    <a:srgbClr val="737373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2</a:t>
              </a:r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AFF9FAFE-B86E-A9DA-3F13-BA646AA3A91D}"/>
              </a:ext>
            </a:extLst>
          </p:cNvPr>
          <p:cNvGrpSpPr/>
          <p:nvPr/>
        </p:nvGrpSpPr>
        <p:grpSpPr>
          <a:xfrm>
            <a:off x="8285801" y="6954300"/>
            <a:ext cx="4423884" cy="1389600"/>
            <a:chOff x="8077200" y="3948018"/>
            <a:chExt cx="4423884" cy="1389600"/>
          </a:xfrm>
        </p:grpSpPr>
        <p:sp>
          <p:nvSpPr>
            <p:cNvPr id="62" name="Retângulo: Cantos Arredondados 61">
              <a:extLst>
                <a:ext uri="{FF2B5EF4-FFF2-40B4-BE49-F238E27FC236}">
                  <a16:creationId xmlns:a16="http://schemas.microsoft.com/office/drawing/2014/main" id="{63091040-7282-5C5F-CC9A-90D73DACF867}"/>
                </a:ext>
              </a:extLst>
            </p:cNvPr>
            <p:cNvSpPr/>
            <p:nvPr/>
          </p:nvSpPr>
          <p:spPr>
            <a:xfrm>
              <a:off x="8077200" y="3948018"/>
              <a:ext cx="4423884" cy="1389600"/>
            </a:xfrm>
            <a:prstGeom prst="roundRect">
              <a:avLst/>
            </a:prstGeom>
            <a:solidFill>
              <a:srgbClr val="A29F9F"/>
            </a:solidFill>
          </p:spPr>
          <p:txBody>
            <a:bodyPr anchor="ctr"/>
            <a:lstStyle/>
            <a:p>
              <a:pPr marL="612000" algn="l">
                <a:lnSpc>
                  <a:spcPts val="3122"/>
                </a:lnSpc>
              </a:pPr>
              <a:r>
                <a:rPr lang="pt-BR" sz="2800" spc="-21" noProof="0" dirty="0">
                  <a:solidFill>
                    <a:srgbClr val="FDFBF7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Escreva o verso bíblico em seu diário. Em seguida, leia-o em voz alta.</a:t>
              </a:r>
            </a:p>
          </p:txBody>
        </p:sp>
        <p:sp>
          <p:nvSpPr>
            <p:cNvPr id="63" name="Retângulo: Cantos Arredondados 62">
              <a:extLst>
                <a:ext uri="{FF2B5EF4-FFF2-40B4-BE49-F238E27FC236}">
                  <a16:creationId xmlns:a16="http://schemas.microsoft.com/office/drawing/2014/main" id="{90C4D93A-D37C-23D0-051D-544EACE574C6}"/>
                </a:ext>
              </a:extLst>
            </p:cNvPr>
            <p:cNvSpPr/>
            <p:nvPr/>
          </p:nvSpPr>
          <p:spPr>
            <a:xfrm>
              <a:off x="8229601" y="4208463"/>
              <a:ext cx="457199" cy="4609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txBody>
            <a:bodyPr anchor="ctr"/>
            <a:lstStyle/>
            <a:p>
              <a:pPr algn="ctr"/>
              <a:r>
                <a:rPr lang="pt-BR" sz="2800" spc="-21" noProof="0" dirty="0">
                  <a:solidFill>
                    <a:srgbClr val="A29F9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3</a:t>
              </a: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9B9BF795-497D-8248-4170-BE377C597A56}"/>
              </a:ext>
            </a:extLst>
          </p:cNvPr>
          <p:cNvGrpSpPr/>
          <p:nvPr/>
        </p:nvGrpSpPr>
        <p:grpSpPr>
          <a:xfrm>
            <a:off x="13010201" y="3595980"/>
            <a:ext cx="4423883" cy="1391204"/>
            <a:chOff x="11136726" y="5459339"/>
            <a:chExt cx="4599915" cy="1391204"/>
          </a:xfrm>
        </p:grpSpPr>
        <p:sp>
          <p:nvSpPr>
            <p:cNvPr id="65" name="Retângulo: Cantos Arredondados 64">
              <a:extLst>
                <a:ext uri="{FF2B5EF4-FFF2-40B4-BE49-F238E27FC236}">
                  <a16:creationId xmlns:a16="http://schemas.microsoft.com/office/drawing/2014/main" id="{1E1A7C16-2165-1432-19E3-3FAEBF64DC39}"/>
                </a:ext>
              </a:extLst>
            </p:cNvPr>
            <p:cNvSpPr/>
            <p:nvPr/>
          </p:nvSpPr>
          <p:spPr>
            <a:xfrm>
              <a:off x="11136726" y="5459339"/>
              <a:ext cx="4599915" cy="1391204"/>
            </a:xfrm>
            <a:prstGeom prst="roundRect">
              <a:avLst/>
            </a:prstGeom>
            <a:solidFill>
              <a:srgbClr val="737373"/>
            </a:solidFill>
          </p:spPr>
          <p:txBody>
            <a:bodyPr anchor="ctr"/>
            <a:lstStyle/>
            <a:p>
              <a:pPr marL="612000" algn="l">
                <a:lnSpc>
                  <a:spcPts val="3122"/>
                </a:lnSpc>
              </a:pPr>
              <a:r>
                <a:rPr lang="pt-BR" sz="2800" spc="-21" noProof="0" dirty="0">
                  <a:solidFill>
                    <a:srgbClr val="FDFBF7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Sublinhe a ideia principal dessa passagem.</a:t>
              </a:r>
            </a:p>
          </p:txBody>
        </p:sp>
        <p:sp>
          <p:nvSpPr>
            <p:cNvPr id="66" name="Retângulo: Cantos Arredondados 65">
              <a:extLst>
                <a:ext uri="{FF2B5EF4-FFF2-40B4-BE49-F238E27FC236}">
                  <a16:creationId xmlns:a16="http://schemas.microsoft.com/office/drawing/2014/main" id="{8ADFEDF7-6785-60D3-BC3A-0E260C3A4B16}"/>
                </a:ext>
              </a:extLst>
            </p:cNvPr>
            <p:cNvSpPr/>
            <p:nvPr/>
          </p:nvSpPr>
          <p:spPr>
            <a:xfrm>
              <a:off x="11289127" y="5719784"/>
              <a:ext cx="457199" cy="4609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txBody>
            <a:bodyPr anchor="ctr"/>
            <a:lstStyle/>
            <a:p>
              <a:pPr algn="ctr"/>
              <a:r>
                <a:rPr lang="pt-BR" sz="2800" spc="-21" noProof="0" dirty="0">
                  <a:solidFill>
                    <a:srgbClr val="737373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4</a:t>
              </a:r>
            </a:p>
          </p:txBody>
        </p: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6FF97227-A450-7C8D-43CD-4AFD732BC3E8}"/>
              </a:ext>
            </a:extLst>
          </p:cNvPr>
          <p:cNvGrpSpPr/>
          <p:nvPr/>
        </p:nvGrpSpPr>
        <p:grpSpPr>
          <a:xfrm>
            <a:off x="13010202" y="5257925"/>
            <a:ext cx="4423884" cy="1896925"/>
            <a:chOff x="8077200" y="3948017"/>
            <a:chExt cx="4423884" cy="1896925"/>
          </a:xfrm>
        </p:grpSpPr>
        <p:sp>
          <p:nvSpPr>
            <p:cNvPr id="68" name="Retângulo: Cantos Arredondados 67">
              <a:extLst>
                <a:ext uri="{FF2B5EF4-FFF2-40B4-BE49-F238E27FC236}">
                  <a16:creationId xmlns:a16="http://schemas.microsoft.com/office/drawing/2014/main" id="{F269833E-B2BD-53B8-E2EB-CDA6F578B10E}"/>
                </a:ext>
              </a:extLst>
            </p:cNvPr>
            <p:cNvSpPr/>
            <p:nvPr/>
          </p:nvSpPr>
          <p:spPr>
            <a:xfrm>
              <a:off x="8077200" y="3948017"/>
              <a:ext cx="4423884" cy="1896925"/>
            </a:xfrm>
            <a:prstGeom prst="roundRect">
              <a:avLst/>
            </a:prstGeom>
            <a:solidFill>
              <a:srgbClr val="A29F9F"/>
            </a:solidFill>
          </p:spPr>
          <p:txBody>
            <a:bodyPr anchor="ctr"/>
            <a:lstStyle/>
            <a:p>
              <a:pPr marL="612000" algn="l">
                <a:lnSpc>
                  <a:spcPts val="3122"/>
                </a:lnSpc>
              </a:pPr>
              <a:r>
                <a:rPr lang="pt-BR" sz="2800" spc="-21" noProof="0" dirty="0">
                  <a:solidFill>
                    <a:srgbClr val="FDFBF7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Escreva sobre o que o versículo da Bíblia nos diz sobre Deus ou sobre você mesmo.</a:t>
              </a:r>
            </a:p>
          </p:txBody>
        </p:sp>
        <p:sp>
          <p:nvSpPr>
            <p:cNvPr id="69" name="Retângulo: Cantos Arredondados 68">
              <a:extLst>
                <a:ext uri="{FF2B5EF4-FFF2-40B4-BE49-F238E27FC236}">
                  <a16:creationId xmlns:a16="http://schemas.microsoft.com/office/drawing/2014/main" id="{696546D4-1D39-AAA9-334D-3A4E4D3E1904}"/>
                </a:ext>
              </a:extLst>
            </p:cNvPr>
            <p:cNvSpPr/>
            <p:nvPr/>
          </p:nvSpPr>
          <p:spPr>
            <a:xfrm>
              <a:off x="8229601" y="4208463"/>
              <a:ext cx="457199" cy="4609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txBody>
            <a:bodyPr anchor="ctr"/>
            <a:lstStyle/>
            <a:p>
              <a:pPr algn="ctr"/>
              <a:r>
                <a:rPr lang="pt-BR" sz="2800" spc="-21" noProof="0" dirty="0">
                  <a:solidFill>
                    <a:srgbClr val="A29F9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5</a:t>
              </a:r>
            </a:p>
          </p:txBody>
        </p:sp>
      </p:grp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4D7CEE5B-D988-F958-9A72-C36D9A8B8E5E}"/>
              </a:ext>
            </a:extLst>
          </p:cNvPr>
          <p:cNvGrpSpPr/>
          <p:nvPr/>
        </p:nvGrpSpPr>
        <p:grpSpPr>
          <a:xfrm>
            <a:off x="13010201" y="7429500"/>
            <a:ext cx="4423884" cy="1896924"/>
            <a:chOff x="11136725" y="5459339"/>
            <a:chExt cx="4423884" cy="1896924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A746FC93-35F6-E161-9409-19F6D52B0211}"/>
                </a:ext>
              </a:extLst>
            </p:cNvPr>
            <p:cNvSpPr/>
            <p:nvPr/>
          </p:nvSpPr>
          <p:spPr>
            <a:xfrm>
              <a:off x="11136725" y="5459339"/>
              <a:ext cx="4423884" cy="1896924"/>
            </a:xfrm>
            <a:prstGeom prst="roundRect">
              <a:avLst/>
            </a:prstGeom>
            <a:solidFill>
              <a:srgbClr val="737373"/>
            </a:solidFill>
          </p:spPr>
          <p:txBody>
            <a:bodyPr anchor="ctr"/>
            <a:lstStyle/>
            <a:p>
              <a:pPr marL="612000" algn="l">
                <a:lnSpc>
                  <a:spcPts val="3122"/>
                </a:lnSpc>
              </a:pPr>
              <a:r>
                <a:rPr lang="pt-BR" sz="2800" spc="-21" noProof="0" dirty="0">
                  <a:solidFill>
                    <a:srgbClr val="FDFBF7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Escreva (ou diga em seu coração) uma oração expressando tudo o que</a:t>
              </a:r>
              <a:r>
                <a:rPr lang="pt-BR" sz="2800" spc="-21" dirty="0">
                  <a:solidFill>
                    <a:srgbClr val="FDFBF7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 deseja falar a Jesus.</a:t>
              </a:r>
              <a:endParaRPr lang="pt-BR" sz="2800" spc="-21" noProof="0" dirty="0">
                <a:solidFill>
                  <a:srgbClr val="FDFBF7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  <p:sp>
          <p:nvSpPr>
            <p:cNvPr id="72" name="Retângulo: Cantos Arredondados 71">
              <a:extLst>
                <a:ext uri="{FF2B5EF4-FFF2-40B4-BE49-F238E27FC236}">
                  <a16:creationId xmlns:a16="http://schemas.microsoft.com/office/drawing/2014/main" id="{D9BEA385-21FD-D9D4-CF83-27AFED4C88FB}"/>
                </a:ext>
              </a:extLst>
            </p:cNvPr>
            <p:cNvSpPr/>
            <p:nvPr/>
          </p:nvSpPr>
          <p:spPr>
            <a:xfrm>
              <a:off x="11289127" y="5719784"/>
              <a:ext cx="457199" cy="4609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txBody>
            <a:bodyPr anchor="ctr"/>
            <a:lstStyle/>
            <a:p>
              <a:pPr algn="ctr"/>
              <a:r>
                <a:rPr lang="pt-BR" sz="2800" spc="-21" noProof="0" dirty="0">
                  <a:solidFill>
                    <a:srgbClr val="737373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6</a:t>
              </a:r>
            </a:p>
          </p:txBody>
        </p:sp>
      </p:grpSp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B6ECC584-BE5B-E438-F561-E19DDAE761BD}"/>
              </a:ext>
            </a:extLst>
          </p:cNvPr>
          <p:cNvSpPr/>
          <p:nvPr/>
        </p:nvSpPr>
        <p:spPr>
          <a:xfrm>
            <a:off x="496565" y="36110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7860CCF-7598-E14C-4F0D-1C02A848743E}"/>
              </a:ext>
            </a:extLst>
          </p:cNvPr>
          <p:cNvSpPr/>
          <p:nvPr/>
        </p:nvSpPr>
        <p:spPr>
          <a:xfrm>
            <a:off x="496565" y="9326424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970021-1901-64B6-58C7-FF195141B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43E4118-5C8E-89C9-C0AB-9C4E378D35D1}"/>
              </a:ext>
            </a:extLst>
          </p:cNvPr>
          <p:cNvGraphicFramePr>
            <a:graphicFrameLocks noGrp="1"/>
          </p:cNvGraphicFramePr>
          <p:nvPr/>
        </p:nvGraphicFramePr>
        <p:xfrm>
          <a:off x="1875229" y="1039110"/>
          <a:ext cx="14473239" cy="8859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277">
                  <a:extLst>
                    <a:ext uri="{9D8B030D-6E8A-4147-A177-3AD203B41FA5}">
                      <a16:colId xmlns:a16="http://schemas.microsoft.com/office/drawing/2014/main" val="3027869949"/>
                    </a:ext>
                  </a:extLst>
                </a:gridCol>
                <a:gridCol w="8251031">
                  <a:extLst>
                    <a:ext uri="{9D8B030D-6E8A-4147-A177-3AD203B41FA5}">
                      <a16:colId xmlns:a16="http://schemas.microsoft.com/office/drawing/2014/main" val="227857873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278236896"/>
                    </a:ext>
                  </a:extLst>
                </a:gridCol>
                <a:gridCol w="1964531">
                  <a:extLst>
                    <a:ext uri="{9D8B030D-6E8A-4147-A177-3AD203B41FA5}">
                      <a16:colId xmlns:a16="http://schemas.microsoft.com/office/drawing/2014/main" val="2521074661"/>
                    </a:ext>
                  </a:extLst>
                </a:gridCol>
              </a:tblGrid>
              <a:tr h="1476524"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5B7ABB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E2E2F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E0E3F4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E0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426756"/>
                  </a:ext>
                </a:extLst>
              </a:tr>
              <a:tr h="1476524"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69C6B3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E7F4ED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E7F4ED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E7F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843143"/>
                  </a:ext>
                </a:extLst>
              </a:tr>
              <a:tr h="1476524"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D59BC4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7EBF6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7EBF6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7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278151"/>
                  </a:ext>
                </a:extLst>
              </a:tr>
              <a:tr h="1476524"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04E5B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DE2DB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DE2DB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DE2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726756"/>
                  </a:ext>
                </a:extLst>
              </a:tr>
              <a:tr h="1476524"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68D4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DEAD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DEAD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DE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586552"/>
                  </a:ext>
                </a:extLst>
              </a:tr>
              <a:tr h="1476524"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AC96D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E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E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700" dirty="0"/>
                    </a:p>
                  </a:txBody>
                  <a:tcPr marL="137160" marR="137160" marT="68580" marB="68580">
                    <a:solidFill>
                      <a:srgbClr val="FE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05789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7DC1DBAC-4344-77B4-76AB-A420677DF99B}"/>
              </a:ext>
            </a:extLst>
          </p:cNvPr>
          <p:cNvSpPr txBox="1"/>
          <p:nvPr/>
        </p:nvSpPr>
        <p:spPr>
          <a:xfrm>
            <a:off x="4343400" y="1300163"/>
            <a:ext cx="7929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>
                <a:solidFill>
                  <a:srgbClr val="743509"/>
                </a:solidFill>
              </a:rPr>
              <a:t>Atua como um inventor para gerar novas ideias,</a:t>
            </a:r>
          </a:p>
          <a:p>
            <a:r>
              <a:rPr lang="pt-BR" sz="2700" dirty="0">
                <a:solidFill>
                  <a:srgbClr val="743509"/>
                </a:solidFill>
              </a:rPr>
              <a:t>produtos ou formas de fazer as coisas.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EFC0370-BD1C-E255-C391-E7261E66ADFF}"/>
              </a:ext>
            </a:extLst>
          </p:cNvPr>
          <p:cNvSpPr txBox="1"/>
          <p:nvPr/>
        </p:nvSpPr>
        <p:spPr>
          <a:xfrm>
            <a:off x="4443413" y="2726859"/>
            <a:ext cx="7929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>
                <a:solidFill>
                  <a:srgbClr val="743509"/>
                </a:solidFill>
              </a:rPr>
              <a:t>Atua como um juiz para avaliar testes, tomar e</a:t>
            </a:r>
          </a:p>
          <a:p>
            <a:r>
              <a:rPr lang="pt-BR" sz="2700" dirty="0">
                <a:solidFill>
                  <a:srgbClr val="743509"/>
                </a:solidFill>
              </a:rPr>
              <a:t>justificar uma decisão.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03B62A0-B907-4E4B-C974-3034CD5D1A8E}"/>
              </a:ext>
            </a:extLst>
          </p:cNvPr>
          <p:cNvSpPr txBox="1"/>
          <p:nvPr/>
        </p:nvSpPr>
        <p:spPr>
          <a:xfrm>
            <a:off x="4443412" y="4153556"/>
            <a:ext cx="79295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>
                <a:solidFill>
                  <a:srgbClr val="743509"/>
                </a:solidFill>
              </a:rPr>
              <a:t>Atua como uma lupa para examinar de perto as</a:t>
            </a:r>
          </a:p>
          <a:p>
            <a:r>
              <a:rPr lang="pt-BR" sz="2700" dirty="0">
                <a:solidFill>
                  <a:srgbClr val="743509"/>
                </a:solidFill>
              </a:rPr>
              <a:t>diferentes partes de uma situação, problema ou</a:t>
            </a:r>
          </a:p>
          <a:p>
            <a:r>
              <a:rPr lang="pt-BR" sz="2700" dirty="0">
                <a:solidFill>
                  <a:srgbClr val="743509"/>
                </a:solidFill>
              </a:rPr>
              <a:t>objeto.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6BB35BA-3B4F-4381-7C38-99FE6C6F47C3}"/>
              </a:ext>
            </a:extLst>
          </p:cNvPr>
          <p:cNvSpPr txBox="1"/>
          <p:nvPr/>
        </p:nvSpPr>
        <p:spPr>
          <a:xfrm>
            <a:off x="4443413" y="5778545"/>
            <a:ext cx="7929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>
                <a:solidFill>
                  <a:srgbClr val="743509"/>
                </a:solidFill>
              </a:rPr>
              <a:t>Atua para aplicar novas habilidades, regras e</a:t>
            </a:r>
          </a:p>
          <a:p>
            <a:r>
              <a:rPr lang="pt-BR" sz="2700" dirty="0">
                <a:solidFill>
                  <a:srgbClr val="743509"/>
                </a:solidFill>
              </a:rPr>
              <a:t>ideais a situações relacionadas e novas.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E4E39CD-DA89-EC2F-EBA8-8EAFDE9F9FAE}"/>
              </a:ext>
            </a:extLst>
          </p:cNvPr>
          <p:cNvSpPr txBox="1"/>
          <p:nvPr/>
        </p:nvSpPr>
        <p:spPr>
          <a:xfrm>
            <a:off x="4443412" y="7229280"/>
            <a:ext cx="7929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>
                <a:solidFill>
                  <a:srgbClr val="743509"/>
                </a:solidFill>
              </a:rPr>
              <a:t>Atua como um especialista para mostrar compreensão</a:t>
            </a:r>
          </a:p>
          <a:p>
            <a:r>
              <a:rPr lang="pt-BR" sz="2700" dirty="0">
                <a:solidFill>
                  <a:srgbClr val="743509"/>
                </a:solidFill>
              </a:rPr>
              <a:t>de palavras e ideias.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1461645-8009-D8AA-972B-C5F3DB2B11D5}"/>
              </a:ext>
            </a:extLst>
          </p:cNvPr>
          <p:cNvSpPr txBox="1"/>
          <p:nvPr/>
        </p:nvSpPr>
        <p:spPr>
          <a:xfrm>
            <a:off x="4443412" y="8731716"/>
            <a:ext cx="7929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>
                <a:solidFill>
                  <a:srgbClr val="743509"/>
                </a:solidFill>
              </a:rPr>
              <a:t>Atua como uma base de dados para memorizar ações,</a:t>
            </a:r>
          </a:p>
          <a:p>
            <a:r>
              <a:rPr lang="pt-BR" sz="2700" dirty="0">
                <a:solidFill>
                  <a:srgbClr val="743509"/>
                </a:solidFill>
              </a:rPr>
              <a:t>Informação e dados.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4FB143B-1E2F-925E-1746-40A28DC57E81}"/>
              </a:ext>
            </a:extLst>
          </p:cNvPr>
          <p:cNvSpPr txBox="1"/>
          <p:nvPr/>
        </p:nvSpPr>
        <p:spPr>
          <a:xfrm>
            <a:off x="1907381" y="9113423"/>
            <a:ext cx="21788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1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pt-BR" sz="2100" b="1" dirty="0">
                <a:latin typeface="Poppins" panose="00000500000000000000" pitchFamily="2" charset="0"/>
                <a:cs typeface="Poppins" panose="00000500000000000000" pitchFamily="2" charset="0"/>
              </a:rPr>
              <a:t>MEMORIZAR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7A3CDEB-197B-ED76-DFF4-9343D4FB166C}"/>
              </a:ext>
            </a:extLst>
          </p:cNvPr>
          <p:cNvSpPr txBox="1"/>
          <p:nvPr/>
        </p:nvSpPr>
        <p:spPr>
          <a:xfrm>
            <a:off x="1907381" y="2129909"/>
            <a:ext cx="21788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latin typeface="Poppins" panose="00000500000000000000" pitchFamily="2" charset="0"/>
                <a:cs typeface="Poppins" panose="00000500000000000000" pitchFamily="2" charset="0"/>
              </a:rPr>
              <a:t>CRIAR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2DCD81F-19C1-D3A0-BD09-4DAC67ECA9ED}"/>
              </a:ext>
            </a:extLst>
          </p:cNvPr>
          <p:cNvSpPr txBox="1"/>
          <p:nvPr/>
        </p:nvSpPr>
        <p:spPr>
          <a:xfrm>
            <a:off x="1907381" y="3619613"/>
            <a:ext cx="21788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latin typeface="Poppins" panose="00000500000000000000" pitchFamily="2" charset="0"/>
                <a:cs typeface="Poppins" panose="00000500000000000000" pitchFamily="2" charset="0"/>
              </a:rPr>
              <a:t>AVALIAR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ED81CDA-0475-3470-F25A-F8DB15A3B16F}"/>
              </a:ext>
            </a:extLst>
          </p:cNvPr>
          <p:cNvSpPr txBox="1"/>
          <p:nvPr/>
        </p:nvSpPr>
        <p:spPr>
          <a:xfrm>
            <a:off x="1907380" y="4368368"/>
            <a:ext cx="21788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1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pt-BR" sz="21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pt-BR" sz="2100" b="1" dirty="0">
                <a:latin typeface="Poppins" panose="00000500000000000000" pitchFamily="2" charset="0"/>
                <a:cs typeface="Poppins" panose="00000500000000000000" pitchFamily="2" charset="0"/>
              </a:rPr>
              <a:t>ANALIZAR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C7E5D68-D43A-2D91-F3E0-5CF4C30A1ADE}"/>
              </a:ext>
            </a:extLst>
          </p:cNvPr>
          <p:cNvSpPr txBox="1"/>
          <p:nvPr/>
        </p:nvSpPr>
        <p:spPr>
          <a:xfrm>
            <a:off x="1907379" y="6181238"/>
            <a:ext cx="21788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1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pt-BR" sz="2100" b="1" dirty="0">
                <a:latin typeface="Poppins" panose="00000500000000000000" pitchFamily="2" charset="0"/>
                <a:cs typeface="Poppins" panose="00000500000000000000" pitchFamily="2" charset="0"/>
              </a:rPr>
              <a:t>APLICAR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2F1CC832-129B-F393-50EE-86E4AC701817}"/>
              </a:ext>
            </a:extLst>
          </p:cNvPr>
          <p:cNvSpPr txBox="1"/>
          <p:nvPr/>
        </p:nvSpPr>
        <p:spPr>
          <a:xfrm>
            <a:off x="1907380" y="7623719"/>
            <a:ext cx="21788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1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pt-BR" sz="2100" b="1" dirty="0">
                <a:latin typeface="Poppins" panose="00000500000000000000" pitchFamily="2" charset="0"/>
                <a:cs typeface="Poppins" panose="00000500000000000000" pitchFamily="2" charset="0"/>
              </a:rPr>
              <a:t>ENTENDER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CF5B6E1D-3A11-781A-F8DF-C858DEDFA276}"/>
              </a:ext>
            </a:extLst>
          </p:cNvPr>
          <p:cNvSpPr txBox="1"/>
          <p:nvPr/>
        </p:nvSpPr>
        <p:spPr>
          <a:xfrm>
            <a:off x="12401549" y="1206580"/>
            <a:ext cx="202168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Criar </a:t>
            </a:r>
          </a:p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Melhorar</a:t>
            </a:r>
          </a:p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Inventar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8B323093-779C-42E4-782E-1EAD0F84E6F9}"/>
              </a:ext>
            </a:extLst>
          </p:cNvPr>
          <p:cNvSpPr txBox="1"/>
          <p:nvPr/>
        </p:nvSpPr>
        <p:spPr>
          <a:xfrm>
            <a:off x="14423237" y="1206579"/>
            <a:ext cx="1957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Prever</a:t>
            </a:r>
          </a:p>
          <a:p>
            <a:r>
              <a:rPr lang="pt-BR" sz="24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Sintetizar Modificar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A5669B9A-C2C9-7793-68EB-8E9C63CCA6AB}"/>
              </a:ext>
            </a:extLst>
          </p:cNvPr>
          <p:cNvSpPr txBox="1"/>
          <p:nvPr/>
        </p:nvSpPr>
        <p:spPr>
          <a:xfrm>
            <a:off x="12369398" y="2691372"/>
            <a:ext cx="202168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Decidir Justificar Recomendar 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3642B656-BC7A-473F-4B20-6FFBBDFB794A}"/>
              </a:ext>
            </a:extLst>
          </p:cNvPr>
          <p:cNvSpPr txBox="1"/>
          <p:nvPr/>
        </p:nvSpPr>
        <p:spPr>
          <a:xfrm>
            <a:off x="14391080" y="2591575"/>
            <a:ext cx="256817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Argumentar</a:t>
            </a:r>
          </a:p>
          <a:p>
            <a:r>
              <a:rPr lang="pt-BR" sz="15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(a favor/contra) </a:t>
            </a:r>
          </a:p>
          <a:p>
            <a:r>
              <a:rPr lang="pt-BR" sz="24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Priorizar</a:t>
            </a:r>
          </a:p>
          <a:p>
            <a:r>
              <a:rPr lang="pt-BR" sz="24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Concluir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8123751B-C9A7-7EB0-83A8-5AF259267660}"/>
              </a:ext>
            </a:extLst>
          </p:cNvPr>
          <p:cNvSpPr txBox="1"/>
          <p:nvPr/>
        </p:nvSpPr>
        <p:spPr>
          <a:xfrm>
            <a:off x="12369397" y="4153556"/>
            <a:ext cx="202168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Discutir Investigar Desconstruir 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5E99A60A-1597-6AE3-EE65-70BBB17B346A}"/>
              </a:ext>
            </a:extLst>
          </p:cNvPr>
          <p:cNvSpPr txBox="1"/>
          <p:nvPr/>
        </p:nvSpPr>
        <p:spPr>
          <a:xfrm>
            <a:off x="14391080" y="3969823"/>
            <a:ext cx="211811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Identificar </a:t>
            </a:r>
          </a:p>
          <a:p>
            <a:r>
              <a:rPr lang="pt-BR" sz="21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Argumentar </a:t>
            </a:r>
            <a:r>
              <a:rPr lang="pt-BR" sz="15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(sobre) </a:t>
            </a:r>
          </a:p>
          <a:p>
            <a:r>
              <a:rPr lang="pt-BR" sz="21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Resumir </a:t>
            </a:r>
          </a:p>
          <a:p>
            <a:r>
              <a:rPr lang="pt-BR" sz="15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(complexo)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CB0FA779-D5F9-5660-E352-D692218EBE1C}"/>
              </a:ext>
            </a:extLst>
          </p:cNvPr>
          <p:cNvSpPr txBox="1"/>
          <p:nvPr/>
        </p:nvSpPr>
        <p:spPr>
          <a:xfrm>
            <a:off x="12369395" y="5638349"/>
            <a:ext cx="202168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Demonstrar Calcular Praticar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9F69FD7-736E-0778-0759-B43E4C588793}"/>
              </a:ext>
            </a:extLst>
          </p:cNvPr>
          <p:cNvSpPr txBox="1"/>
          <p:nvPr/>
        </p:nvSpPr>
        <p:spPr>
          <a:xfrm>
            <a:off x="14391083" y="5638349"/>
            <a:ext cx="195738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Resolver Editar Compilar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B54BA1F7-9E7F-74F8-EDB3-A8DBF5FC83E8}"/>
              </a:ext>
            </a:extLst>
          </p:cNvPr>
          <p:cNvSpPr txBox="1"/>
          <p:nvPr/>
        </p:nvSpPr>
        <p:spPr>
          <a:xfrm>
            <a:off x="12401549" y="7063508"/>
            <a:ext cx="237530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Classificar Compreender Reconhecer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82B56DB-9CEF-8A3E-3CA1-17466778411B}"/>
              </a:ext>
            </a:extLst>
          </p:cNvPr>
          <p:cNvSpPr txBox="1"/>
          <p:nvPr/>
        </p:nvSpPr>
        <p:spPr>
          <a:xfrm>
            <a:off x="14416097" y="7123142"/>
            <a:ext cx="217884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Explicar Resumir </a:t>
            </a:r>
            <a:r>
              <a:rPr lang="pt-BR" sz="150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(básico) </a:t>
            </a:r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Esquematizar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F535711-39F1-B771-76EC-8002E350DF38}"/>
              </a:ext>
            </a:extLst>
          </p:cNvPr>
          <p:cNvSpPr txBox="1"/>
          <p:nvPr/>
        </p:nvSpPr>
        <p:spPr>
          <a:xfrm>
            <a:off x="12415835" y="8438771"/>
            <a:ext cx="2021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Listar </a:t>
            </a:r>
          </a:p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Associar Recordar Memorizar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EFAD8F3-0737-5ECA-B62A-28961681E97F}"/>
              </a:ext>
            </a:extLst>
          </p:cNvPr>
          <p:cNvSpPr txBox="1"/>
          <p:nvPr/>
        </p:nvSpPr>
        <p:spPr>
          <a:xfrm>
            <a:off x="14526827" y="8649431"/>
            <a:ext cx="195738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Rotular </a:t>
            </a:r>
          </a:p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Repetir </a:t>
            </a:r>
          </a:p>
          <a:p>
            <a:r>
              <a:rPr lang="pt-BR" sz="2250" kern="100" dirty="0">
                <a:solidFill>
                  <a:srgbClr val="743509"/>
                </a:solidFill>
                <a:latin typeface="Aptos" panose="020B0004020202020204" pitchFamily="34" charset="0"/>
                <a:ea typeface="Aptos" panose="020B0004020202020204" pitchFamily="34" charset="0"/>
                <a:cs typeface="Myanmar Text" panose="020B0502040204020203" pitchFamily="34" charset="0"/>
              </a:rPr>
              <a:t>Definir</a:t>
            </a: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858D2B2A-161E-2121-CCC5-D79C01A58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1" y="1287974"/>
            <a:ext cx="778145" cy="778145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1444B0D5-AF91-FD63-C664-7A7C10492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62" y="2803040"/>
            <a:ext cx="753813" cy="753813"/>
          </a:xfrm>
          <a:prstGeom prst="rect">
            <a:avLst/>
          </a:prstGeom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F4D3A724-50C4-383B-279D-56220BD176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99" y="4305608"/>
            <a:ext cx="620364" cy="620364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06C1D7A6-537F-3919-FAB5-3901C4634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53" y="5648014"/>
            <a:ext cx="969497" cy="969497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E770EBC2-F003-7F8C-6F7C-A9B4A99E3F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62" y="7093420"/>
            <a:ext cx="789674" cy="789674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2F0313C2-3D46-3AB2-5FC0-467642E1D0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57" y="8588997"/>
            <a:ext cx="825012" cy="825012"/>
          </a:xfrm>
          <a:prstGeom prst="rect">
            <a:avLst/>
          </a:prstGeom>
        </p:spPr>
      </p:pic>
      <p:sp>
        <p:nvSpPr>
          <p:cNvPr id="72" name="CaixaDeTexto 71">
            <a:extLst>
              <a:ext uri="{FF2B5EF4-FFF2-40B4-BE49-F238E27FC236}">
                <a16:creationId xmlns:a16="http://schemas.microsoft.com/office/drawing/2014/main" id="{0BE5C8CC-7AEF-A5F6-0264-B95EDF544AF5}"/>
              </a:ext>
            </a:extLst>
          </p:cNvPr>
          <p:cNvSpPr txBox="1"/>
          <p:nvPr/>
        </p:nvSpPr>
        <p:spPr>
          <a:xfrm>
            <a:off x="5475684" y="284531"/>
            <a:ext cx="7336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200" b="1" dirty="0">
                <a:solidFill>
                  <a:srgbClr val="FF6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Taxonomia de Bloom</a:t>
            </a:r>
          </a:p>
        </p:txBody>
      </p:sp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4E2DE1D3-7228-5AB9-F3FF-A71EB15F048A}"/>
              </a:ext>
            </a:extLst>
          </p:cNvPr>
          <p:cNvSpPr/>
          <p:nvPr/>
        </p:nvSpPr>
        <p:spPr>
          <a:xfrm>
            <a:off x="16729701" y="36838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28436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20465-E975-0416-7B0A-D7B7ED3E7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EF4E9AF-C51E-C9D8-117D-88D1C25D3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76A70901-9D2B-9779-BFC2-A6472EBBEDBF}"/>
              </a:ext>
            </a:extLst>
          </p:cNvPr>
          <p:cNvSpPr txBox="1"/>
          <p:nvPr/>
        </p:nvSpPr>
        <p:spPr>
          <a:xfrm>
            <a:off x="1371600" y="5110708"/>
            <a:ext cx="10363200" cy="4443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2200"/>
              </a:spcAft>
            </a:pPr>
            <a:r>
              <a:rPr lang="pt-BR" sz="2571" b="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Adapte sua metodologia para incluir todas as crianças:</a:t>
            </a:r>
          </a:p>
          <a:p>
            <a:pPr marL="457200" indent="-457200" algn="just">
              <a:spcAft>
                <a:spcPts val="1600"/>
              </a:spcAft>
              <a:buClr>
                <a:srgbClr val="743509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Jesus frequentemente citava parábolas e histórias, usava exemplos concretos e citava objetos, para facilitar a aprendizagem. Fazia perguntas para verificar a compreensão de Seus discípulos, estimulando a reflexão e a ação. </a:t>
            </a:r>
          </a:p>
          <a:p>
            <a:pPr marL="457200" indent="-457200" algn="just">
              <a:spcAft>
                <a:spcPts val="1600"/>
              </a:spcAft>
              <a:buClr>
                <a:srgbClr val="743509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O desenho universal de aprendizagem, preconiza que o que é bom para crianças com dificuldades de aprendizagem é excelente para crianças típicas. Integrar as histórias bíblicas com perguntas significativas durante as atividades, reforça verdades espirituais e contribui para consolidar o aprendizado na memória dos alunos.</a:t>
            </a: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6BCECC1F-311C-6309-020B-A569AE68B3DC}"/>
              </a:ext>
            </a:extLst>
          </p:cNvPr>
          <p:cNvSpPr txBox="1"/>
          <p:nvPr/>
        </p:nvSpPr>
        <p:spPr>
          <a:xfrm>
            <a:off x="1701882" y="2592710"/>
            <a:ext cx="1123791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2200"/>
              </a:spcAft>
            </a:pPr>
            <a:r>
              <a:rPr lang="pt-BR" sz="4400" b="1" spc="108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Diversifique as formas de ensinar para atender às necessidades especiais.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FFD7ADB2-118F-0A9F-067D-225C83C10266}"/>
              </a:ext>
            </a:extLst>
          </p:cNvPr>
          <p:cNvSpPr txBox="1"/>
          <p:nvPr/>
        </p:nvSpPr>
        <p:spPr>
          <a:xfrm>
            <a:off x="1052598" y="732768"/>
            <a:ext cx="6338803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7813"/>
              </a:lnSpc>
              <a:defRPr sz="9600" spc="-241">
                <a:solidFill>
                  <a:srgbClr val="743509"/>
                </a:solidFill>
                <a:latin typeface="Brittany"/>
                <a:ea typeface="Brittany"/>
                <a:cs typeface="Brittany"/>
              </a:defRPr>
            </a:lvl1pPr>
          </a:lstStyle>
          <a:p>
            <a:r>
              <a:rPr lang="pt-BR" noProof="0" dirty="0">
                <a:solidFill>
                  <a:srgbClr val="FF6A00"/>
                </a:solidFill>
                <a:sym typeface="Brittany"/>
              </a:rPr>
              <a:t>Passo 8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2961A19-6B71-F7D8-8F41-CA4DE8C0A1B4}"/>
              </a:ext>
            </a:extLst>
          </p:cNvPr>
          <p:cNvSpPr/>
          <p:nvPr/>
        </p:nvSpPr>
        <p:spPr>
          <a:xfrm>
            <a:off x="10896600" y="1665151"/>
            <a:ext cx="8617087" cy="8617087"/>
          </a:xfrm>
          <a:custGeom>
            <a:avLst/>
            <a:gdLst/>
            <a:ahLst/>
            <a:cxnLst/>
            <a:rect l="l" t="t" r="r" b="b"/>
            <a:pathLst>
              <a:path w="8617087" h="8617087">
                <a:moveTo>
                  <a:pt x="0" y="0"/>
                </a:moveTo>
                <a:lnTo>
                  <a:pt x="8617086" y="0"/>
                </a:lnTo>
                <a:lnTo>
                  <a:pt x="8617086" y="8617087"/>
                </a:lnTo>
                <a:lnTo>
                  <a:pt x="0" y="8617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5A9A4937-3889-8B5B-6497-A00C2B16F041}"/>
              </a:ext>
            </a:extLst>
          </p:cNvPr>
          <p:cNvSpPr/>
          <p:nvPr/>
        </p:nvSpPr>
        <p:spPr>
          <a:xfrm>
            <a:off x="16729701" y="36838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4218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EE4A96-7E09-D6FF-CFB5-73154EEC8B7B}"/>
              </a:ext>
            </a:extLst>
          </p:cNvPr>
          <p:cNvSpPr/>
          <p:nvPr/>
        </p:nvSpPr>
        <p:spPr>
          <a:xfrm>
            <a:off x="-102132" y="0"/>
            <a:ext cx="18390132" cy="103123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0DCD515-9318-638F-6CCA-7C70153ADE7C}"/>
              </a:ext>
            </a:extLst>
          </p:cNvPr>
          <p:cNvSpPr/>
          <p:nvPr/>
        </p:nvSpPr>
        <p:spPr>
          <a:xfrm>
            <a:off x="589764" y="1750622"/>
            <a:ext cx="3206808" cy="4698831"/>
          </a:xfrm>
          <a:custGeom>
            <a:avLst/>
            <a:gdLst/>
            <a:ahLst/>
            <a:cxnLst/>
            <a:rect l="l" t="t" r="r" b="b"/>
            <a:pathLst>
              <a:path w="3571226" h="5267199">
                <a:moveTo>
                  <a:pt x="0" y="0"/>
                </a:moveTo>
                <a:lnTo>
                  <a:pt x="3571226" y="0"/>
                </a:lnTo>
                <a:lnTo>
                  <a:pt x="3571226" y="5267198"/>
                </a:lnTo>
                <a:lnTo>
                  <a:pt x="0" y="526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221" r="-26904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E2F0312-82E2-6306-934F-193B4B4039E9}"/>
              </a:ext>
            </a:extLst>
          </p:cNvPr>
          <p:cNvSpPr txBox="1"/>
          <p:nvPr/>
        </p:nvSpPr>
        <p:spPr>
          <a:xfrm>
            <a:off x="3796572" y="3082984"/>
            <a:ext cx="8699734" cy="2482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4000" b="1" noProof="0" dirty="0">
                <a:solidFill>
                  <a:schemeClr val="bg1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Como implantar o novo currículo  Vivos em Jesus?</a:t>
            </a:r>
          </a:p>
          <a:p>
            <a:pPr algn="ctr">
              <a:lnSpc>
                <a:spcPct val="80000"/>
              </a:lnSpc>
            </a:pPr>
            <a:endParaRPr lang="pt-BR" sz="4000" b="1" noProof="0" dirty="0">
              <a:solidFill>
                <a:schemeClr val="bg1"/>
              </a:solidFill>
              <a:latin typeface="Poppins" panose="00000500000000000000" pitchFamily="2" charset="0"/>
              <a:ea typeface="Londrina Solid"/>
              <a:cs typeface="Poppins" panose="00000500000000000000" pitchFamily="2" charset="0"/>
              <a:sym typeface="Londrina Solid"/>
            </a:endParaRPr>
          </a:p>
          <a:p>
            <a:pPr algn="ctr">
              <a:lnSpc>
                <a:spcPct val="80000"/>
              </a:lnSpc>
            </a:pPr>
            <a:r>
              <a:rPr lang="pt-BR" sz="4000" b="1" noProof="0" dirty="0">
                <a:solidFill>
                  <a:schemeClr val="bg1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PASSOS PARA APLICAR A METODOLOGIA COM SUCESSO.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EA262D9-DA05-4708-4C75-A567C130897D}"/>
              </a:ext>
            </a:extLst>
          </p:cNvPr>
          <p:cNvSpPr/>
          <p:nvPr/>
        </p:nvSpPr>
        <p:spPr>
          <a:xfrm flipH="1">
            <a:off x="8233184" y="0"/>
            <a:ext cx="12644850" cy="86487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18369643" y="0"/>
                </a:moveTo>
                <a:lnTo>
                  <a:pt x="0" y="0"/>
                </a:lnTo>
                <a:lnTo>
                  <a:pt x="0" y="10287000"/>
                </a:lnTo>
                <a:lnTo>
                  <a:pt x="18369643" y="10287000"/>
                </a:lnTo>
                <a:lnTo>
                  <a:pt x="1836964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8B8EB9A7-062B-1476-1B69-0FF8286669CC}"/>
              </a:ext>
            </a:extLst>
          </p:cNvPr>
          <p:cNvSpPr/>
          <p:nvPr/>
        </p:nvSpPr>
        <p:spPr>
          <a:xfrm>
            <a:off x="589764" y="8811546"/>
            <a:ext cx="2837281" cy="893509"/>
          </a:xfrm>
          <a:custGeom>
            <a:avLst/>
            <a:gdLst/>
            <a:ahLst/>
            <a:cxnLst/>
            <a:rect l="l" t="t" r="r" b="b"/>
            <a:pathLst>
              <a:path w="2837281" h="893509">
                <a:moveTo>
                  <a:pt x="0" y="0"/>
                </a:moveTo>
                <a:lnTo>
                  <a:pt x="2837281" y="0"/>
                </a:lnTo>
                <a:lnTo>
                  <a:pt x="2837281" y="893508"/>
                </a:lnTo>
                <a:lnTo>
                  <a:pt x="0" y="8935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C4C0987B-8151-B6C5-71FE-F6709DA3A28B}"/>
              </a:ext>
            </a:extLst>
          </p:cNvPr>
          <p:cNvSpPr txBox="1"/>
          <p:nvPr/>
        </p:nvSpPr>
        <p:spPr>
          <a:xfrm>
            <a:off x="8254488" y="5346587"/>
            <a:ext cx="4724399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29"/>
              </a:lnSpc>
            </a:pPr>
            <a:r>
              <a:rPr lang="pt-BR" sz="8800" spc="-27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Aula</a:t>
            </a:r>
            <a:r>
              <a:rPr lang="pt-BR" sz="8800" spc="-270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1B708-9B77-46BF-103A-8DD2E5D02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C564804-7746-AFFA-B56A-45EF9074A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664B7717-6B3F-CFAB-77CA-E0B2B23EC51E}"/>
              </a:ext>
            </a:extLst>
          </p:cNvPr>
          <p:cNvSpPr/>
          <p:nvPr/>
        </p:nvSpPr>
        <p:spPr>
          <a:xfrm flipH="1">
            <a:off x="10515600" y="1891524"/>
            <a:ext cx="7772400" cy="8395476"/>
          </a:xfrm>
          <a:custGeom>
            <a:avLst/>
            <a:gdLst/>
            <a:ahLst/>
            <a:cxnLst/>
            <a:rect l="l" t="t" r="r" b="b"/>
            <a:pathLst>
              <a:path w="7081238" h="7081238">
                <a:moveTo>
                  <a:pt x="7081239" y="0"/>
                </a:moveTo>
                <a:lnTo>
                  <a:pt x="0" y="0"/>
                </a:lnTo>
                <a:lnTo>
                  <a:pt x="0" y="7081238"/>
                </a:lnTo>
                <a:lnTo>
                  <a:pt x="7081239" y="7081238"/>
                </a:lnTo>
                <a:lnTo>
                  <a:pt x="7081239" y="0"/>
                </a:lnTo>
                <a:close/>
              </a:path>
            </a:pathLst>
          </a:custGeom>
          <a:blipFill>
            <a:blip r:embed="rId3"/>
            <a:stretch>
              <a:fillRect l="-23460" b="-14298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AF7C031-FFCA-36FD-263F-A5956B2AFFA2}"/>
              </a:ext>
            </a:extLst>
          </p:cNvPr>
          <p:cNvSpPr txBox="1"/>
          <p:nvPr/>
        </p:nvSpPr>
        <p:spPr>
          <a:xfrm>
            <a:off x="1447800" y="3238500"/>
            <a:ext cx="10363200" cy="4144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3200" dirty="0">
                <a:solidFill>
                  <a:srgbClr val="74350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 lições da Escola Sabatina não devem apenas informar, mas também desafiar os alunos a aplicarem seus conhecimentos e habilidades em serviço a Deus e à comunidade. </a:t>
            </a:r>
          </a:p>
          <a:p>
            <a:pPr algn="just">
              <a:spcAft>
                <a:spcPts val="800"/>
              </a:spcAft>
            </a:pPr>
            <a:endParaRPr lang="pt-BR" sz="3200" dirty="0">
              <a:solidFill>
                <a:srgbClr val="74350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pt-BR" sz="3200" dirty="0">
                <a:solidFill>
                  <a:srgbClr val="74350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Isso não só impacta positivamente o mundo ao redor deles, mas também fortalece seu próprio crescimento espiritual.</a:t>
            </a:r>
            <a:endParaRPr lang="pt-BR" sz="3200" noProof="0" dirty="0">
              <a:solidFill>
                <a:srgbClr val="743509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022F7492-50CB-1AE2-751D-E0F90618E23F}"/>
              </a:ext>
            </a:extLst>
          </p:cNvPr>
          <p:cNvSpPr/>
          <p:nvPr/>
        </p:nvSpPr>
        <p:spPr>
          <a:xfrm>
            <a:off x="464803" y="315209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D04EB6D-5513-82D3-0FC0-50016E6A2D74}"/>
              </a:ext>
            </a:extLst>
          </p:cNvPr>
          <p:cNvSpPr/>
          <p:nvPr/>
        </p:nvSpPr>
        <p:spPr>
          <a:xfrm>
            <a:off x="464803" y="9193185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86202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ADEE1-71B7-6458-1D03-B834D3121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A7DDDA2-B4A1-0D5C-5B55-062246793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D70651A3-8C54-870C-8C27-AB09CB4D3C03}"/>
              </a:ext>
            </a:extLst>
          </p:cNvPr>
          <p:cNvSpPr txBox="1"/>
          <p:nvPr/>
        </p:nvSpPr>
        <p:spPr>
          <a:xfrm>
            <a:off x="8200278" y="4000500"/>
            <a:ext cx="8763000" cy="4951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Aft>
                <a:spcPts val="1600"/>
              </a:spcAft>
              <a:buClr>
                <a:srgbClr val="743509"/>
              </a:buClr>
              <a:buSzPct val="130000"/>
              <a:buFont typeface="Arial" panose="020B0604020202020204" pitchFamily="34" charset="0"/>
              <a:buChar char="•"/>
            </a:pP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Lembre-se sempre que você foi chamado por Deus para ensinar e guiar Seus filhos na fé.</a:t>
            </a:r>
          </a:p>
          <a:p>
            <a:pPr marL="457200" indent="-457200" algn="just">
              <a:buClr>
                <a:srgbClr val="743509"/>
              </a:buClr>
              <a:buSzPct val="130000"/>
              <a:buFont typeface="Arial" panose="020B0604020202020204" pitchFamily="34" charset="0"/>
              <a:buChar char="•"/>
            </a:pPr>
            <a:r>
              <a:rPr lang="pt-BR" sz="2570" b="1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Vivos em Jesus</a:t>
            </a:r>
            <a:r>
              <a:rPr lang="pt-BR" sz="2570" b="1" i="1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não é apenas um currículo educacional, mas um instrumento para a formação espiritual e moral das crianças adventistas, preparando-as para serem discípulos fiéis de Cristo. </a:t>
            </a:r>
          </a:p>
          <a:p>
            <a:pPr marL="457200" indent="-457200" algn="just">
              <a:buClr>
                <a:srgbClr val="743509"/>
              </a:buClr>
              <a:buSzPct val="130000"/>
              <a:buFont typeface="Arial" panose="020B0604020202020204" pitchFamily="34" charset="0"/>
              <a:buChar char="•"/>
            </a:pPr>
            <a:endParaRPr lang="pt-BR" sz="2570" kern="10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Clr>
                <a:srgbClr val="743509"/>
              </a:buClr>
              <a:buSzPct val="130000"/>
              <a:buFont typeface="Arial" panose="020B0604020202020204" pitchFamily="34" charset="0"/>
              <a:buChar char="•"/>
            </a:pP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Integrando princípios bíblicos com métodos educacionais inovadores, este currículo busca impactar não apenas o intelecto, mas também o coração e a alma de cada aluno, capacitando-os a desenvolver um relacionamento pessoal com Jesus Cristo.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23CD0D9-38C3-266A-92F5-EE8651AD04AD}"/>
              </a:ext>
            </a:extLst>
          </p:cNvPr>
          <p:cNvSpPr/>
          <p:nvPr/>
        </p:nvSpPr>
        <p:spPr>
          <a:xfrm>
            <a:off x="-182629" y="2450369"/>
            <a:ext cx="7086599" cy="7810500"/>
          </a:xfrm>
          <a:custGeom>
            <a:avLst/>
            <a:gdLst/>
            <a:ahLst/>
            <a:cxnLst/>
            <a:rect l="l" t="t" r="r" b="b"/>
            <a:pathLst>
              <a:path w="8197681" h="8197681">
                <a:moveTo>
                  <a:pt x="0" y="0"/>
                </a:moveTo>
                <a:lnTo>
                  <a:pt x="8197682" y="0"/>
                </a:lnTo>
                <a:lnTo>
                  <a:pt x="8197682" y="8197682"/>
                </a:lnTo>
                <a:lnTo>
                  <a:pt x="0" y="8197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1" t="-4957" r="-15680" b="-1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3A9162C9-953E-5944-F2B5-2E3AB596B8F4}"/>
              </a:ext>
            </a:extLst>
          </p:cNvPr>
          <p:cNvSpPr txBox="1"/>
          <p:nvPr/>
        </p:nvSpPr>
        <p:spPr>
          <a:xfrm>
            <a:off x="8348420" y="1996009"/>
            <a:ext cx="4724400" cy="1013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19"/>
              </a:lnSpc>
            </a:pPr>
            <a:r>
              <a:rPr lang="pt-BR" sz="4400" b="1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 Heavy"/>
                <a:cs typeface="Poppins" panose="00000500000000000000" pitchFamily="2" charset="0"/>
                <a:sym typeface="Londrina Solid Heavy"/>
              </a:rPr>
              <a:t>Considerações</a:t>
            </a: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72BDCD9D-A303-7EE3-6B57-530C6472955A}"/>
              </a:ext>
            </a:extLst>
          </p:cNvPr>
          <p:cNvSpPr txBox="1"/>
          <p:nvPr/>
        </p:nvSpPr>
        <p:spPr>
          <a:xfrm>
            <a:off x="13164134" y="1223480"/>
            <a:ext cx="2894832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813"/>
              </a:lnSpc>
            </a:pPr>
            <a:r>
              <a:rPr lang="pt-BR" sz="9600" spc="-241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finais</a:t>
            </a:r>
          </a:p>
        </p:txBody>
      </p:sp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06E9B49A-147A-E62A-DF4F-BA6747D2B6AD}"/>
              </a:ext>
            </a:extLst>
          </p:cNvPr>
          <p:cNvSpPr/>
          <p:nvPr/>
        </p:nvSpPr>
        <p:spPr>
          <a:xfrm>
            <a:off x="457200" y="507775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A9329FE-1EE8-7A0C-CC54-D7C1F10997A5}"/>
              </a:ext>
            </a:extLst>
          </p:cNvPr>
          <p:cNvSpPr/>
          <p:nvPr/>
        </p:nvSpPr>
        <p:spPr>
          <a:xfrm>
            <a:off x="15445323" y="9258300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2336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2EC71A6-F505-5321-7F54-E48A9986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2422793F-DC50-FF3E-D064-FC8E45A6EE8A}"/>
              </a:ext>
            </a:extLst>
          </p:cNvPr>
          <p:cNvSpPr/>
          <p:nvPr/>
        </p:nvSpPr>
        <p:spPr>
          <a:xfrm>
            <a:off x="8077200" y="4075298"/>
            <a:ext cx="1503049" cy="2136403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sz="3000" noProof="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AE3BC-578C-519D-6753-CBA551DB2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DBAA401-4640-2354-5888-272D716FA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A74DA8FB-BE23-35EF-3788-7F6626C71703}"/>
              </a:ext>
            </a:extLst>
          </p:cNvPr>
          <p:cNvSpPr txBox="1"/>
          <p:nvPr/>
        </p:nvSpPr>
        <p:spPr>
          <a:xfrm>
            <a:off x="6535285" y="3840578"/>
            <a:ext cx="10915669" cy="4473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800"/>
              </a:spcAft>
            </a:pPr>
            <a:r>
              <a:rPr lang="pt-BR" sz="3000" b="1" spc="108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O FOCO DO NOVO CURRÍCULO VIVOS EM JESUS ESTÁ NA APRENDIZAGEM.</a:t>
            </a:r>
          </a:p>
          <a:p>
            <a:pPr marL="457200" indent="-457200">
              <a:spcAft>
                <a:spcPts val="1600"/>
              </a:spcAft>
              <a:buClr>
                <a:srgbClr val="FF6A00"/>
              </a:buClr>
              <a:buSzPct val="150000"/>
              <a:buFont typeface="Arial" panose="020B0604020202020204" pitchFamily="34" charset="0"/>
              <a:buChar char="•"/>
            </a:pPr>
            <a:endParaRPr lang="pt-BR" sz="2000" noProof="0" dirty="0">
              <a:solidFill>
                <a:srgbClr val="743509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indent="-457200" algn="just">
              <a:spcAft>
                <a:spcPts val="1600"/>
              </a:spcAft>
              <a:buClr>
                <a:srgbClr val="FF6A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rgbClr val="743509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Como ajudar as crianças a conectar o que aprendem da Bíblia e seus ensinos na prática?</a:t>
            </a:r>
          </a:p>
          <a:p>
            <a:pPr marL="457200" indent="-457200" algn="just">
              <a:spcAft>
                <a:spcPts val="1600"/>
              </a:spcAft>
              <a:buClr>
                <a:srgbClr val="FF6A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rgbClr val="743509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Assim como na Parábola do Semeador, é fundamental preparar o solo do coração das crianças, permitindo que as verdades bíblicas germinem, criem raízes profundas e se transformem em frutos visíveis em suas ações diárias.</a:t>
            </a:r>
          </a:p>
          <a:p>
            <a:pPr marL="457200" indent="-457200" algn="just">
              <a:spcAft>
                <a:spcPts val="1600"/>
              </a:spcAft>
              <a:buClr>
                <a:srgbClr val="FF6A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743509"/>
                </a:solidFill>
                <a:effectLst/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Reflet</a:t>
            </a:r>
            <a:r>
              <a:rPr lang="pt-BR" sz="2000" dirty="0">
                <a:solidFill>
                  <a:srgbClr val="743509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ir</a:t>
            </a:r>
            <a:r>
              <a:rPr lang="pt-BR" sz="2000" dirty="0">
                <a:solidFill>
                  <a:srgbClr val="743509"/>
                </a:solidFill>
                <a:effectLst/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 sobre os métodos e estratégias que Jesus usava para captar a atenção das pessoas é essencial para os professores. Ele estabelecia relacionamentos genuínos, supria necessidades e só então convidava as pessoas a segui-Lo. </a:t>
            </a:r>
            <a:endParaRPr lang="es-419" sz="2000" dirty="0">
              <a:solidFill>
                <a:srgbClr val="743509"/>
              </a:solidFill>
              <a:latin typeface="Poppins" panose="00000500000000000000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FB9C58D-D765-5B2F-0014-861826A1F2AA}"/>
              </a:ext>
            </a:extLst>
          </p:cNvPr>
          <p:cNvSpPr/>
          <p:nvPr/>
        </p:nvSpPr>
        <p:spPr>
          <a:xfrm>
            <a:off x="0" y="3638116"/>
            <a:ext cx="6707718" cy="6648884"/>
          </a:xfrm>
          <a:custGeom>
            <a:avLst/>
            <a:gdLst/>
            <a:ahLst/>
            <a:cxnLst/>
            <a:rect l="l" t="t" r="r" b="b"/>
            <a:pathLst>
              <a:path w="8271727" h="6720778">
                <a:moveTo>
                  <a:pt x="0" y="0"/>
                </a:moveTo>
                <a:lnTo>
                  <a:pt x="8271727" y="0"/>
                </a:lnTo>
                <a:lnTo>
                  <a:pt x="8271727" y="6720778"/>
                </a:lnTo>
                <a:lnTo>
                  <a:pt x="0" y="6720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581" r="-1735" b="-1080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C213501D-26BB-AEBE-F132-9DE68B1952D4}"/>
              </a:ext>
            </a:extLst>
          </p:cNvPr>
          <p:cNvSpPr txBox="1"/>
          <p:nvPr/>
        </p:nvSpPr>
        <p:spPr>
          <a:xfrm>
            <a:off x="6535285" y="770694"/>
            <a:ext cx="10346229" cy="2096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813"/>
              </a:lnSpc>
            </a:pPr>
            <a:r>
              <a:rPr lang="pt-BR" sz="10000" spc="-241" noProof="0" dirty="0">
                <a:solidFill>
                  <a:srgbClr val="FF6A00"/>
                </a:solidFill>
                <a:latin typeface="Brittany"/>
                <a:ea typeface="Brittany"/>
                <a:cs typeface="Brittany"/>
                <a:sym typeface="Brittany"/>
              </a:rPr>
              <a:t>Aprendizagem</a:t>
            </a:r>
          </a:p>
        </p:txBody>
      </p:sp>
      <p:sp>
        <p:nvSpPr>
          <p:cNvPr id="2" name="Freeform 6" descr="01-Vivos-en-Jesús.jpg">
            <a:extLst>
              <a:ext uri="{FF2B5EF4-FFF2-40B4-BE49-F238E27FC236}">
                <a16:creationId xmlns:a16="http://schemas.microsoft.com/office/drawing/2014/main" id="{1B39ECC3-F2B5-C4CC-9A5A-99B0A75A1837}"/>
              </a:ext>
            </a:extLst>
          </p:cNvPr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656E9C5-3DC3-1CE1-94A5-3949CF477875}"/>
              </a:ext>
            </a:extLst>
          </p:cNvPr>
          <p:cNvSpPr/>
          <p:nvPr/>
        </p:nvSpPr>
        <p:spPr>
          <a:xfrm>
            <a:off x="15445323" y="9258300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0109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DAF05-75D9-A206-7F2B-B30E42F25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B5C613-845C-5428-D74D-06130127D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7044FAE3-5B20-AF66-8758-73C09BA3E5A0}"/>
              </a:ext>
            </a:extLst>
          </p:cNvPr>
          <p:cNvSpPr txBox="1"/>
          <p:nvPr/>
        </p:nvSpPr>
        <p:spPr>
          <a:xfrm>
            <a:off x="8839200" y="4233130"/>
            <a:ext cx="8458200" cy="4996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600"/>
              </a:spcAft>
              <a:buClr>
                <a:srgbClr val="FF6A00"/>
              </a:buClr>
              <a:buSzPct val="150000"/>
            </a:pPr>
            <a:r>
              <a:rPr lang="pt-BR" sz="2571" b="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1. </a:t>
            </a: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Conheça como a criança aprende. </a:t>
            </a:r>
          </a:p>
          <a:p>
            <a:pPr>
              <a:spcAft>
                <a:spcPts val="1600"/>
              </a:spcAft>
              <a:buClr>
                <a:srgbClr val="FF6A00"/>
              </a:buClr>
              <a:buSzPct val="150000"/>
            </a:pPr>
            <a:r>
              <a:rPr lang="pt-BR" sz="2571" b="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Conheça o objetivo da lição.</a:t>
            </a:r>
          </a:p>
          <a:p>
            <a:pPr>
              <a:spcAft>
                <a:spcPts val="1600"/>
              </a:spcAft>
              <a:buClr>
                <a:srgbClr val="FF6A00"/>
              </a:buClr>
              <a:buSzPct val="150000"/>
            </a:pPr>
            <a:r>
              <a:rPr lang="pt-BR" sz="2571" b="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Seja entusiasmado.</a:t>
            </a:r>
          </a:p>
          <a:p>
            <a:pPr>
              <a:spcAft>
                <a:spcPts val="1600"/>
              </a:spcAft>
              <a:buClr>
                <a:srgbClr val="FF6A00"/>
              </a:buClr>
              <a:buSzPct val="150000"/>
            </a:pPr>
            <a:r>
              <a:rPr lang="pt-BR" sz="2571" b="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4. </a:t>
            </a: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Envolva os alunos.</a:t>
            </a:r>
          </a:p>
          <a:p>
            <a:pPr>
              <a:spcAft>
                <a:spcPts val="1600"/>
              </a:spcAft>
              <a:buClr>
                <a:srgbClr val="FF6A00"/>
              </a:buClr>
              <a:buSzPct val="150000"/>
            </a:pPr>
            <a:r>
              <a:rPr lang="pt-BR" sz="2571" b="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5. </a:t>
            </a: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Foque na aprendizagem, não apenas no ensino. </a:t>
            </a:r>
          </a:p>
          <a:p>
            <a:pPr>
              <a:spcAft>
                <a:spcPts val="1600"/>
              </a:spcAft>
              <a:buClr>
                <a:srgbClr val="FF6A00"/>
              </a:buClr>
              <a:buSzPct val="150000"/>
            </a:pPr>
            <a:r>
              <a:rPr lang="pt-BR" sz="2571" b="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6. </a:t>
            </a: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Incentive o pensamento e a reflexão. </a:t>
            </a:r>
          </a:p>
          <a:p>
            <a:pPr>
              <a:spcAft>
                <a:spcPts val="1600"/>
              </a:spcAft>
              <a:buClr>
                <a:srgbClr val="FF6A00"/>
              </a:buClr>
              <a:buSzPct val="150000"/>
            </a:pPr>
            <a:r>
              <a:rPr lang="pt-BR" sz="2571" b="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7. </a:t>
            </a: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Garanta uma aplicação prática.</a:t>
            </a:r>
          </a:p>
          <a:p>
            <a:pPr>
              <a:spcAft>
                <a:spcPts val="1600"/>
              </a:spcAft>
              <a:buClr>
                <a:srgbClr val="FF6A00"/>
              </a:buClr>
              <a:buSzPct val="150000"/>
            </a:pPr>
            <a:r>
              <a:rPr lang="pt-BR" sz="2571" b="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8. </a:t>
            </a: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Diversifique as formas de ensinar para atender às necessidades especiais.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EE8283-7682-2D9B-4857-80A46262B380}"/>
              </a:ext>
            </a:extLst>
          </p:cNvPr>
          <p:cNvSpPr/>
          <p:nvPr/>
        </p:nvSpPr>
        <p:spPr>
          <a:xfrm>
            <a:off x="0" y="3150957"/>
            <a:ext cx="10121878" cy="7161228"/>
          </a:xfrm>
          <a:custGeom>
            <a:avLst/>
            <a:gdLst/>
            <a:ahLst/>
            <a:cxnLst/>
            <a:rect l="l" t="t" r="r" b="b"/>
            <a:pathLst>
              <a:path w="11468311" h="8113830">
                <a:moveTo>
                  <a:pt x="0" y="0"/>
                </a:moveTo>
                <a:lnTo>
                  <a:pt x="11468311" y="0"/>
                </a:lnTo>
                <a:lnTo>
                  <a:pt x="11468311" y="8113830"/>
                </a:lnTo>
                <a:lnTo>
                  <a:pt x="0" y="8113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8BF7845-A1F8-CE39-ABB2-9CACAA22B6D3}"/>
              </a:ext>
            </a:extLst>
          </p:cNvPr>
          <p:cNvSpPr txBox="1"/>
          <p:nvPr/>
        </p:nvSpPr>
        <p:spPr>
          <a:xfrm>
            <a:off x="1066800" y="1144687"/>
            <a:ext cx="13774176" cy="2031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71"/>
              </a:lnSpc>
            </a:pPr>
            <a:r>
              <a:rPr lang="pt-BR" sz="5400" b="1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 8 passos para aplicar a metodologia</a:t>
            </a:r>
          </a:p>
          <a:p>
            <a:pPr algn="l">
              <a:lnSpc>
                <a:spcPts val="7871"/>
              </a:lnSpc>
            </a:pPr>
            <a:r>
              <a:rPr lang="pt-BR" sz="5400" b="1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do currículo</a:t>
            </a:r>
            <a:r>
              <a:rPr lang="pt-BR" sz="5400" b="1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 </a:t>
            </a:r>
            <a:r>
              <a:rPr lang="pt-BR" sz="5400" b="1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Vivos em Jesus:</a:t>
            </a:r>
          </a:p>
        </p:txBody>
      </p:sp>
      <p:sp>
        <p:nvSpPr>
          <p:cNvPr id="2" name="Freeform 6" descr="01-Vivos-en-Jesús.jpg">
            <a:extLst>
              <a:ext uri="{FF2B5EF4-FFF2-40B4-BE49-F238E27FC236}">
                <a16:creationId xmlns:a16="http://schemas.microsoft.com/office/drawing/2014/main" id="{D8EAEA7F-3776-1034-4E67-56F1E678C1C8}"/>
              </a:ext>
            </a:extLst>
          </p:cNvPr>
          <p:cNvSpPr/>
          <p:nvPr/>
        </p:nvSpPr>
        <p:spPr>
          <a:xfrm>
            <a:off x="16729701" y="36838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0F22805-01C6-0943-FBFC-06C753418576}"/>
              </a:ext>
            </a:extLst>
          </p:cNvPr>
          <p:cNvSpPr/>
          <p:nvPr/>
        </p:nvSpPr>
        <p:spPr>
          <a:xfrm>
            <a:off x="457200" y="9005887"/>
            <a:ext cx="2837281" cy="893509"/>
          </a:xfrm>
          <a:custGeom>
            <a:avLst/>
            <a:gdLst/>
            <a:ahLst/>
            <a:cxnLst/>
            <a:rect l="l" t="t" r="r" b="b"/>
            <a:pathLst>
              <a:path w="2837281" h="893509">
                <a:moveTo>
                  <a:pt x="0" y="0"/>
                </a:moveTo>
                <a:lnTo>
                  <a:pt x="2837281" y="0"/>
                </a:lnTo>
                <a:lnTo>
                  <a:pt x="2837281" y="893508"/>
                </a:lnTo>
                <a:lnTo>
                  <a:pt x="0" y="8935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62944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FC7CD-90CB-0742-F395-A4F779054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552B5A-DA6A-7535-1701-3910496DF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D3292BA4-9696-1BC5-F8AA-BFD0724E76B5}"/>
              </a:ext>
            </a:extLst>
          </p:cNvPr>
          <p:cNvSpPr txBox="1"/>
          <p:nvPr/>
        </p:nvSpPr>
        <p:spPr>
          <a:xfrm>
            <a:off x="762000" y="3748652"/>
            <a:ext cx="10065364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SzPct val="120000"/>
              <a:buFont typeface="Arial" panose="020B0604020202020204" pitchFamily="34" charset="0"/>
              <a:buChar char="•"/>
            </a:pPr>
            <a:r>
              <a:rPr lang="pt-BR" sz="24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Entenda quais são as características de aprendizagem de cada faixa etária para personalizar sua abordagem.</a:t>
            </a:r>
          </a:p>
          <a:p>
            <a:pPr marL="457200" indent="-457200" algn="just">
              <a:buSzPct val="120000"/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743509"/>
              </a:solidFill>
              <a:effectLst/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SzPct val="120000"/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Desde Bebês até os P</a:t>
            </a:r>
            <a:r>
              <a:rPr lang="pt-BR" sz="24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rimários</a:t>
            </a:r>
            <a:r>
              <a:rPr lang="pt-BR" sz="24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as estratégias pedagógicas precisam ser adaptadas para atender às necessidades cognitivas, emocionais e espirituais específicas de cada grupo etário. Portanto, conhecer profundamente o seu aluno favorece o processo de aprendizagem.</a:t>
            </a:r>
          </a:p>
          <a:p>
            <a:pPr marL="457200" indent="-457200" algn="just">
              <a:buSzPct val="120000"/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SzPct val="120000"/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crianças precisam: compreender, aplicar e viver os ensinos de Jesus!</a:t>
            </a:r>
          </a:p>
          <a:p>
            <a:pPr marL="457200" indent="-457200" algn="just">
              <a:buSzPct val="120000"/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SzPct val="120000"/>
              <a:buFont typeface="Arial" panose="020B0604020202020204" pitchFamily="34" charset="0"/>
              <a:buChar char="•"/>
            </a:pPr>
            <a:r>
              <a:rPr lang="pt-BR" sz="240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Ore fervorosamente pelas crianças de sua classe, peça para que Deus lhe capacite, direcionando seus esforços semanais na Escola Sabatina.</a:t>
            </a: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343598A1-8778-AAFF-F1FA-02DBC58FF2D7}"/>
              </a:ext>
            </a:extLst>
          </p:cNvPr>
          <p:cNvSpPr txBox="1"/>
          <p:nvPr/>
        </p:nvSpPr>
        <p:spPr>
          <a:xfrm>
            <a:off x="990600" y="2358114"/>
            <a:ext cx="12791156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80000"/>
              </a:lnSpc>
              <a:spcAft>
                <a:spcPts val="2200"/>
              </a:spcAft>
            </a:pPr>
            <a:r>
              <a:rPr lang="pt-BR" sz="4400" b="1" spc="108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Conheça como a criança aprende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6007713A-CEFB-1152-78CD-878BCCA3D2E6}"/>
              </a:ext>
            </a:extLst>
          </p:cNvPr>
          <p:cNvSpPr txBox="1"/>
          <p:nvPr/>
        </p:nvSpPr>
        <p:spPr>
          <a:xfrm>
            <a:off x="762000" y="312579"/>
            <a:ext cx="6338803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7813"/>
              </a:lnSpc>
              <a:defRPr sz="9600" spc="-241">
                <a:solidFill>
                  <a:srgbClr val="743509"/>
                </a:solidFill>
                <a:latin typeface="Brittany"/>
                <a:ea typeface="Brittany"/>
                <a:cs typeface="Brittany"/>
              </a:defRPr>
            </a:lvl1pPr>
          </a:lstStyle>
          <a:p>
            <a:r>
              <a:rPr lang="pt-BR" sz="8000" noProof="0" dirty="0">
                <a:solidFill>
                  <a:srgbClr val="FF6A00"/>
                </a:solidFill>
                <a:sym typeface="Brittany"/>
              </a:rPr>
              <a:t>Passo 1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37B58A5-B888-A1D9-630D-C0F12EBF4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3"/>
          <a:stretch/>
        </p:blipFill>
        <p:spPr>
          <a:xfrm>
            <a:off x="11292603" y="2640242"/>
            <a:ext cx="6995397" cy="7757397"/>
          </a:xfrm>
          <a:prstGeom prst="rect">
            <a:avLst/>
          </a:prstGeom>
        </p:spPr>
      </p:pic>
      <p:sp>
        <p:nvSpPr>
          <p:cNvPr id="2" name="Freeform 6" descr="01-Vivos-en-Jesús.jpg">
            <a:extLst>
              <a:ext uri="{FF2B5EF4-FFF2-40B4-BE49-F238E27FC236}">
                <a16:creationId xmlns:a16="http://schemas.microsoft.com/office/drawing/2014/main" id="{1D9832A6-C2CB-E990-60BB-B656C110EC8C}"/>
              </a:ext>
            </a:extLst>
          </p:cNvPr>
          <p:cNvSpPr/>
          <p:nvPr/>
        </p:nvSpPr>
        <p:spPr>
          <a:xfrm>
            <a:off x="16729701" y="36838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3C90497-7D8F-92E6-C70D-95771E629342}"/>
              </a:ext>
            </a:extLst>
          </p:cNvPr>
          <p:cNvSpPr/>
          <p:nvPr/>
        </p:nvSpPr>
        <p:spPr>
          <a:xfrm>
            <a:off x="381000" y="9374678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486690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193D-6CF3-45AC-71DC-1CBC0EBFF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1469653-02C2-F4E2-1EE2-469AFE974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2800F0F0-D9C9-7176-E3B3-B2F5DD963E6A}"/>
              </a:ext>
            </a:extLst>
          </p:cNvPr>
          <p:cNvSpPr txBox="1"/>
          <p:nvPr/>
        </p:nvSpPr>
        <p:spPr>
          <a:xfrm>
            <a:off x="2057400" y="5189893"/>
            <a:ext cx="7924800" cy="2768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Clr>
                <a:srgbClr val="743509"/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257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Nessas classes vamos usar diferentes sentidos – como ver, ouvir, tocar, cheirar e saborear – para aprender ou explorar algo.</a:t>
            </a:r>
          </a:p>
          <a:p>
            <a:pPr marL="457200" indent="-457200" algn="just">
              <a:buClr>
                <a:srgbClr val="743509"/>
              </a:buClr>
              <a:buSzPct val="125000"/>
              <a:buFont typeface="Arial" panose="020B0604020202020204" pitchFamily="34" charset="0"/>
              <a:buChar char="•"/>
            </a:pPr>
            <a:endParaRPr lang="pt-BR" sz="2570" kern="10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Clr>
                <a:srgbClr val="743509"/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257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histórias bíblicas serão vivenciadas e percebidas pela criança com o objetivo de criar conexões de aprendizagem.</a:t>
            </a:r>
            <a:endParaRPr lang="pt-BR" sz="257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DE3AF35-2A1F-84E1-6EDF-B9BBDCA6B436}"/>
              </a:ext>
            </a:extLst>
          </p:cNvPr>
          <p:cNvSpPr/>
          <p:nvPr/>
        </p:nvSpPr>
        <p:spPr>
          <a:xfrm flipH="1">
            <a:off x="10637307" y="3276864"/>
            <a:ext cx="7924801" cy="7017885"/>
          </a:xfrm>
          <a:custGeom>
            <a:avLst/>
            <a:gdLst/>
            <a:ahLst/>
            <a:cxnLst/>
            <a:rect l="l" t="t" r="r" b="b"/>
            <a:pathLst>
              <a:path w="4533710" h="4533710">
                <a:moveTo>
                  <a:pt x="4533710" y="0"/>
                </a:moveTo>
                <a:lnTo>
                  <a:pt x="0" y="0"/>
                </a:lnTo>
                <a:lnTo>
                  <a:pt x="0" y="4533711"/>
                </a:lnTo>
                <a:lnTo>
                  <a:pt x="4533710" y="4533711"/>
                </a:lnTo>
                <a:lnTo>
                  <a:pt x="4533710" y="0"/>
                </a:lnTo>
                <a:close/>
              </a:path>
            </a:pathLst>
          </a:custGeom>
          <a:blipFill>
            <a:blip r:embed="rId3"/>
            <a:stretch>
              <a:fillRect b="-12923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9858C0A-E789-0239-30BC-EBDA4DB54A68}"/>
              </a:ext>
            </a:extLst>
          </p:cNvPr>
          <p:cNvSpPr txBox="1"/>
          <p:nvPr/>
        </p:nvSpPr>
        <p:spPr>
          <a:xfrm>
            <a:off x="1333808" y="3987930"/>
            <a:ext cx="880434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800"/>
              </a:spcAft>
            </a:pPr>
            <a:r>
              <a:rPr lang="pt-BR" sz="2800" b="1" spc="108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dos b</a:t>
            </a:r>
            <a:r>
              <a:rPr lang="pt-BR" sz="2800" b="1" spc="108" noProof="0" dirty="0" err="1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ebês</a:t>
            </a:r>
            <a:r>
              <a:rPr lang="pt-BR" sz="2800" b="1" spc="108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 e crianças iniciantes (0 a 3 anos)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656C593-A3B5-A6DD-E685-F89B57DD8D40}"/>
              </a:ext>
            </a:extLst>
          </p:cNvPr>
          <p:cNvSpPr txBox="1"/>
          <p:nvPr/>
        </p:nvSpPr>
        <p:spPr>
          <a:xfrm>
            <a:off x="1164625" y="1714500"/>
            <a:ext cx="9483014" cy="1925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34"/>
              </a:lnSpc>
            </a:pPr>
            <a:r>
              <a:rPr lang="pt-BR" sz="8800" spc="-259" noProof="0" dirty="0">
                <a:solidFill>
                  <a:srgbClr val="FF6A00"/>
                </a:solidFill>
                <a:latin typeface="Brittany"/>
                <a:ea typeface="Brittany"/>
                <a:cs typeface="Brittany"/>
                <a:sym typeface="Brittany"/>
              </a:rPr>
              <a:t>Características espirituais</a:t>
            </a:r>
          </a:p>
        </p:txBody>
      </p:sp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F9559ED9-7005-8540-8151-D75347B1498E}"/>
              </a:ext>
            </a:extLst>
          </p:cNvPr>
          <p:cNvSpPr/>
          <p:nvPr/>
        </p:nvSpPr>
        <p:spPr>
          <a:xfrm>
            <a:off x="16729701" y="36838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6490442-2388-28B7-DA88-5E660D7F93B5}"/>
              </a:ext>
            </a:extLst>
          </p:cNvPr>
          <p:cNvSpPr/>
          <p:nvPr/>
        </p:nvSpPr>
        <p:spPr>
          <a:xfrm>
            <a:off x="304800" y="9288861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84418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7CECC-C277-4A81-E5A6-BEA4AEE70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E67DADD-0E65-8FCB-9793-6ED510126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B23E21B8-AD15-5BBD-B9E1-783DCD213933}"/>
              </a:ext>
            </a:extLst>
          </p:cNvPr>
          <p:cNvSpPr/>
          <p:nvPr/>
        </p:nvSpPr>
        <p:spPr>
          <a:xfrm>
            <a:off x="15445323" y="9258300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4A3CD62-51DF-0029-F0E1-9691380F9182}"/>
              </a:ext>
            </a:extLst>
          </p:cNvPr>
          <p:cNvSpPr txBox="1"/>
          <p:nvPr/>
        </p:nvSpPr>
        <p:spPr>
          <a:xfrm>
            <a:off x="8305800" y="4635647"/>
            <a:ext cx="9067800" cy="3969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8000" indent="-288000" algn="just">
              <a:spcAft>
                <a:spcPts val="1600"/>
              </a:spcAft>
              <a:buClr>
                <a:srgbClr val="743509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570" kern="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 classe dos Infantis, as crianças aprendem explorando o mundo ao seu redor. Elas gostam de brincar, cantar, desenhar e fazer perguntas sobre tudo. Nessa fase elas estão descobrindo como as coisas funcionam, usando a imaginação e aprendendo com as experiências do dia a dia. </a:t>
            </a:r>
          </a:p>
          <a:p>
            <a:pPr marL="288000" indent="-288000" algn="just">
              <a:spcAft>
                <a:spcPts val="1600"/>
              </a:spcAft>
              <a:buClr>
                <a:srgbClr val="743509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570" kern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Também gostam de fazer coisas com as mãos; aprendem melhor quando veem, ouvem e tocam os objetos, pois isso ajuda a entender e lembrar.</a:t>
            </a:r>
            <a:endParaRPr lang="pt-BR" sz="257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8000" indent="-288000" algn="just">
              <a:spcAft>
                <a:spcPts val="1600"/>
              </a:spcAft>
              <a:buClr>
                <a:srgbClr val="743509"/>
              </a:buClr>
              <a:buSzPct val="150000"/>
              <a:buFont typeface="Arial" panose="020B0604020202020204" pitchFamily="34" charset="0"/>
              <a:buChar char="•"/>
            </a:pPr>
            <a:endParaRPr lang="pt-BR" sz="2571" noProof="0" dirty="0">
              <a:solidFill>
                <a:srgbClr val="74350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2135198-7662-8445-4BC3-F27CC436D783}"/>
              </a:ext>
            </a:extLst>
          </p:cNvPr>
          <p:cNvSpPr txBox="1"/>
          <p:nvPr/>
        </p:nvSpPr>
        <p:spPr>
          <a:xfrm>
            <a:off x="8230245" y="3395798"/>
            <a:ext cx="880434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800"/>
              </a:spcAft>
            </a:pPr>
            <a:r>
              <a:rPr lang="pt-BR" sz="2400" b="1" spc="108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das crianças da classe dos Infantis (4 a 6 anos)</a:t>
            </a:r>
            <a:endParaRPr lang="pt-BR" sz="2400" b="1" spc="108" noProof="0" dirty="0">
              <a:solidFill>
                <a:srgbClr val="FF6A00"/>
              </a:solidFill>
              <a:latin typeface="Poppins" panose="00000500000000000000" pitchFamily="2" charset="0"/>
              <a:ea typeface="Londrina Solid"/>
              <a:cs typeface="Poppins" panose="00000500000000000000" pitchFamily="2" charset="0"/>
              <a:sym typeface="Londrina Solid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B0F77A6-C2AD-56DA-90EE-CEBEF7D52D4F}"/>
              </a:ext>
            </a:extLst>
          </p:cNvPr>
          <p:cNvSpPr txBox="1"/>
          <p:nvPr/>
        </p:nvSpPr>
        <p:spPr>
          <a:xfrm>
            <a:off x="7890586" y="1028700"/>
            <a:ext cx="9483014" cy="1925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34"/>
              </a:lnSpc>
            </a:pPr>
            <a:r>
              <a:rPr lang="pt-BR" sz="8800" spc="-259" noProof="0" dirty="0">
                <a:solidFill>
                  <a:srgbClr val="FF6A00"/>
                </a:solidFill>
                <a:latin typeface="Brittany"/>
                <a:ea typeface="Brittany"/>
                <a:cs typeface="Brittany"/>
                <a:sym typeface="Brittany"/>
              </a:rPr>
              <a:t>Características espirituais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654131E-0842-67DC-B467-DB0CFC3F8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b="8627"/>
          <a:stretch/>
        </p:blipFill>
        <p:spPr>
          <a:xfrm>
            <a:off x="0" y="1813253"/>
            <a:ext cx="7724626" cy="8473748"/>
          </a:xfrm>
          <a:prstGeom prst="rect">
            <a:avLst/>
          </a:prstGeom>
        </p:spPr>
      </p:pic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014012D0-9961-3831-0E43-F144491970CA}"/>
              </a:ext>
            </a:extLst>
          </p:cNvPr>
          <p:cNvSpPr/>
          <p:nvPr/>
        </p:nvSpPr>
        <p:spPr>
          <a:xfrm>
            <a:off x="422901" y="340097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188132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E1787-1430-0FFB-40C7-0E9BA2379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A288440-C39C-221B-296B-E221A3254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8356F79F-9871-90DC-507D-4CA9BFB7F689}"/>
              </a:ext>
            </a:extLst>
          </p:cNvPr>
          <p:cNvSpPr txBox="1"/>
          <p:nvPr/>
        </p:nvSpPr>
        <p:spPr>
          <a:xfrm>
            <a:off x="7291954" y="4686300"/>
            <a:ext cx="9677399" cy="3954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SzPct val="150000"/>
              <a:buFont typeface="Arial" panose="020B0604020202020204" pitchFamily="34" charset="0"/>
              <a:buChar char="•"/>
            </a:pPr>
            <a:r>
              <a:rPr lang="pt-BR" sz="257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crianças de 7 a 9 anos começam a pensar de forma mais lógica e concreta. Elas são curiosas, gostam de aprender por meio de atividades práticas e desafios, e começam a entender melhor as regras e os conceitos. O mesmo acontece com os conceitos bíblicos. </a:t>
            </a:r>
          </a:p>
          <a:p>
            <a:pPr marL="457200" indent="-457200" algn="just">
              <a:buSzPct val="150000"/>
              <a:buFont typeface="Arial" panose="020B0604020202020204" pitchFamily="34" charset="0"/>
              <a:buChar char="•"/>
            </a:pPr>
            <a:endParaRPr lang="pt-BR" sz="257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SzPct val="150000"/>
              <a:buFont typeface="Arial" panose="020B0604020202020204" pitchFamily="34" charset="0"/>
              <a:buChar char="•"/>
            </a:pPr>
            <a:r>
              <a:rPr lang="pt-BR" sz="257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Nessa fase se tornam mais independentes e desenvolvem a habilidade de resolver problemas sozinhas. Aprendem melhor quando se envolvem em grupos, jogos, discussão ou atividades práticas.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3AB7588-AE28-CB6E-6491-8875702406E5}"/>
              </a:ext>
            </a:extLst>
          </p:cNvPr>
          <p:cNvSpPr txBox="1"/>
          <p:nvPr/>
        </p:nvSpPr>
        <p:spPr>
          <a:xfrm>
            <a:off x="7291954" y="2916127"/>
            <a:ext cx="880434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800"/>
              </a:spcAft>
            </a:pPr>
            <a:r>
              <a:rPr lang="pt-BR" sz="3200" b="1" spc="108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das crianças dos Primários (7 a 9 anos)</a:t>
            </a:r>
            <a:endParaRPr lang="pt-BR" sz="3200" b="1" spc="108" noProof="0" dirty="0">
              <a:solidFill>
                <a:srgbClr val="FF6A00"/>
              </a:solidFill>
              <a:latin typeface="Poppins" panose="00000500000000000000" pitchFamily="2" charset="0"/>
              <a:ea typeface="Londrina Solid"/>
              <a:cs typeface="Poppins" panose="00000500000000000000" pitchFamily="2" charset="0"/>
              <a:sym typeface="Londrina Solid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53E2FD7-D3B5-6836-C96C-D001F1967BD0}"/>
              </a:ext>
            </a:extLst>
          </p:cNvPr>
          <p:cNvSpPr txBox="1"/>
          <p:nvPr/>
        </p:nvSpPr>
        <p:spPr>
          <a:xfrm>
            <a:off x="7291954" y="721576"/>
            <a:ext cx="9483014" cy="1925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34"/>
              </a:lnSpc>
            </a:pPr>
            <a:r>
              <a:rPr lang="pt-BR" sz="8800" spc="-259" noProof="0" dirty="0">
                <a:solidFill>
                  <a:srgbClr val="FF6A00"/>
                </a:solidFill>
                <a:latin typeface="Brittany"/>
                <a:ea typeface="Brittany"/>
                <a:cs typeface="Brittany"/>
                <a:sym typeface="Brittany"/>
              </a:rPr>
              <a:t>Características espirituais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11D188E-B783-5F4A-708A-1E88B444E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995"/>
          <a:stretch/>
        </p:blipFill>
        <p:spPr>
          <a:xfrm>
            <a:off x="-533400" y="2775900"/>
            <a:ext cx="6993424" cy="7536500"/>
          </a:xfrm>
          <a:prstGeom prst="rect">
            <a:avLst/>
          </a:prstGeom>
        </p:spPr>
      </p:pic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22BBD17B-3F56-B71F-B212-F0E28D39FE19}"/>
              </a:ext>
            </a:extLst>
          </p:cNvPr>
          <p:cNvSpPr/>
          <p:nvPr/>
        </p:nvSpPr>
        <p:spPr>
          <a:xfrm>
            <a:off x="530035" y="307133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57E650A-287E-9F99-8A0F-8477749176AA}"/>
              </a:ext>
            </a:extLst>
          </p:cNvPr>
          <p:cNvSpPr/>
          <p:nvPr/>
        </p:nvSpPr>
        <p:spPr>
          <a:xfrm>
            <a:off x="15445323" y="9258300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921107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376F7-B6A1-C0E4-E6AC-0541B1ADD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00E8C5F-1D82-CD7C-E3DC-61425CB82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2288A36E-7DB3-9B0E-C685-82BBDF639640}"/>
              </a:ext>
            </a:extLst>
          </p:cNvPr>
          <p:cNvSpPr txBox="1"/>
          <p:nvPr/>
        </p:nvSpPr>
        <p:spPr>
          <a:xfrm>
            <a:off x="990600" y="4152735"/>
            <a:ext cx="9982200" cy="4745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Tenha clareza sobre o propósito espiritual e prático de cada lição. O objetivo é </a:t>
            </a:r>
            <a:r>
              <a:rPr lang="pt-BR" sz="257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definir o que </a:t>
            </a: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você deseja que a criança aprenda naquela semana </a:t>
            </a:r>
            <a:r>
              <a:rPr lang="pt-BR" sz="257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</a:t>
            </a: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leve para a vida. </a:t>
            </a:r>
            <a:r>
              <a:rPr lang="pt-BR" sz="257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 algo que, ao final da semana </a:t>
            </a: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estudo, ela possa praticar em seu dia a dia. Por isso, o conteúdo d</a:t>
            </a:r>
            <a:r>
              <a:rPr lang="pt-BR" sz="2570" kern="10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cada</a:t>
            </a:r>
            <a:r>
              <a:rPr lang="pt-BR" sz="2570" kern="10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lição da Escola Sabatina deve estar alinhado com o desenvolvimento da fé e do caráter.</a:t>
            </a:r>
          </a:p>
          <a:p>
            <a:pPr marL="457200" indent="-457200" algn="just"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endParaRPr lang="pt-BR" sz="2570" dirty="0">
              <a:solidFill>
                <a:srgbClr val="743509"/>
              </a:solidFill>
              <a:effectLst/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r>
              <a:rPr lang="pt-BR" sz="257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Professor, estude</a:t>
            </a: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semanalmente o Manual do Professor. </a:t>
            </a:r>
          </a:p>
          <a:p>
            <a:pPr marL="457200" indent="-457200" algn="just"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endParaRPr lang="pt-BR" sz="2570" dirty="0">
              <a:solidFill>
                <a:srgbClr val="74350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Clr>
                <a:srgbClr val="743509"/>
              </a:buClr>
              <a:buSzPct val="140000"/>
              <a:buFont typeface="Arial" panose="020B0604020202020204" pitchFamily="34" charset="0"/>
              <a:buChar char="•"/>
            </a:pPr>
            <a:r>
              <a:rPr lang="pt-BR" sz="2570" dirty="0">
                <a:solidFill>
                  <a:srgbClr val="74350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 importante identificar o objetivo e ter clareza de quais são as atividades ou perguntas que você irá utilizar para fazer a conexão prática com os pilares do currículo: graça, caráter e missão.</a:t>
            </a: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0B57D3AA-F094-D217-544A-80CED81B1318}"/>
              </a:ext>
            </a:extLst>
          </p:cNvPr>
          <p:cNvSpPr txBox="1"/>
          <p:nvPr/>
        </p:nvSpPr>
        <p:spPr>
          <a:xfrm>
            <a:off x="1262771" y="2722833"/>
            <a:ext cx="1245711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2200"/>
              </a:spcAft>
            </a:pPr>
            <a:r>
              <a:rPr lang="pt-BR" sz="4400" b="1" spc="108" noProof="0" dirty="0">
                <a:solidFill>
                  <a:srgbClr val="FF6A00"/>
                </a:solidFill>
                <a:latin typeface="Poppins" panose="00000500000000000000" pitchFamily="2" charset="0"/>
                <a:ea typeface="Londrina Solid"/>
                <a:cs typeface="Poppins" panose="00000500000000000000" pitchFamily="2" charset="0"/>
                <a:sym typeface="Londrina Solid"/>
              </a:rPr>
              <a:t>Conheça o objetivo da lição.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506C6D4F-AD86-D237-78BB-390C2941D264}"/>
              </a:ext>
            </a:extLst>
          </p:cNvPr>
          <p:cNvSpPr txBox="1"/>
          <p:nvPr/>
        </p:nvSpPr>
        <p:spPr>
          <a:xfrm>
            <a:off x="990600" y="705002"/>
            <a:ext cx="6338803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7813"/>
              </a:lnSpc>
              <a:defRPr sz="9600" spc="-241">
                <a:solidFill>
                  <a:srgbClr val="743509"/>
                </a:solidFill>
                <a:latin typeface="Brittany"/>
                <a:ea typeface="Brittany"/>
                <a:cs typeface="Brittany"/>
              </a:defRPr>
            </a:lvl1pPr>
          </a:lstStyle>
          <a:p>
            <a:r>
              <a:rPr lang="pt-BR" noProof="0" dirty="0">
                <a:solidFill>
                  <a:srgbClr val="FF6A00"/>
                </a:solidFill>
                <a:sym typeface="Brittany"/>
              </a:rPr>
              <a:t>Passo 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BA6AC3-A3E8-81E6-3936-B5BA5DFA9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6" b="12304"/>
          <a:stretch/>
        </p:blipFill>
        <p:spPr>
          <a:xfrm>
            <a:off x="11201400" y="3194589"/>
            <a:ext cx="7086600" cy="7092411"/>
          </a:xfrm>
          <a:prstGeom prst="rect">
            <a:avLst/>
          </a:prstGeom>
        </p:spPr>
      </p:pic>
      <p:sp>
        <p:nvSpPr>
          <p:cNvPr id="3" name="Freeform 6" descr="01-Vivos-en-Jesús.jpg">
            <a:extLst>
              <a:ext uri="{FF2B5EF4-FFF2-40B4-BE49-F238E27FC236}">
                <a16:creationId xmlns:a16="http://schemas.microsoft.com/office/drawing/2014/main" id="{095EE2AB-13B0-556E-E587-96C2CCC2332D}"/>
              </a:ext>
            </a:extLst>
          </p:cNvPr>
          <p:cNvSpPr/>
          <p:nvPr/>
        </p:nvSpPr>
        <p:spPr>
          <a:xfrm>
            <a:off x="16729701" y="36838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163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6" ma:contentTypeDescription="Crie um novo documento." ma:contentTypeScope="" ma:versionID="114248cc0b2490adbd4211baf8497759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5163ae77313e4e5dc4f185f8bb9abfa2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353A02D5-9E27-48E0-8A8A-99EC3DD56326}"/>
</file>

<file path=customXml/itemProps2.xml><?xml version="1.0" encoding="utf-8"?>
<ds:datastoreItem xmlns:ds="http://schemas.openxmlformats.org/officeDocument/2006/customXml" ds:itemID="{95F91E5F-68A0-4526-835D-8BBBCBDEB7E9}"/>
</file>

<file path=customXml/itemProps3.xml><?xml version="1.0" encoding="utf-8"?>
<ds:datastoreItem xmlns:ds="http://schemas.openxmlformats.org/officeDocument/2006/customXml" ds:itemID="{EA1D7E11-25A1-4BE2-BA24-03A875833B46}"/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2020</Words>
  <Application>Microsoft Office PowerPoint</Application>
  <PresentationFormat>Personalizar</PresentationFormat>
  <Paragraphs>194</Paragraphs>
  <Slides>22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0" baseType="lpstr">
      <vt:lpstr>Aptos</vt:lpstr>
      <vt:lpstr>Poppins</vt:lpstr>
      <vt:lpstr>Londrina Solid</vt:lpstr>
      <vt:lpstr>Arial</vt:lpstr>
      <vt:lpstr>Brittany</vt:lpstr>
      <vt:lpstr>Roboto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“Conteúdodo currículo Vivos em Jesus”</dc:title>
  <dc:creator>Daniel Ilustrator</dc:creator>
  <cp:lastModifiedBy>UCOB - APLAC - GAMA - Coord Fund 2</cp:lastModifiedBy>
  <cp:revision>28</cp:revision>
  <dcterms:created xsi:type="dcterms:W3CDTF">2006-08-16T00:00:00Z</dcterms:created>
  <dcterms:modified xsi:type="dcterms:W3CDTF">2025-02-21T01:08:15Z</dcterms:modified>
  <dc:identifier>DAGV434PncU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