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5" r:id="rId7"/>
    <p:sldId id="266" r:id="rId8"/>
    <p:sldId id="267" r:id="rId9"/>
    <p:sldId id="262" r:id="rId10"/>
    <p:sldId id="263" r:id="rId11"/>
    <p:sldId id="268" r:id="rId12"/>
    <p:sldId id="269" r:id="rId13"/>
    <p:sldId id="270" r:id="rId14"/>
    <p:sldId id="271" r:id="rId15"/>
    <p:sldId id="272" r:id="rId16"/>
    <p:sldId id="273" r:id="rId17"/>
    <p:sldId id="274" r:id="rId18"/>
    <p:sldId id="275" r:id="rId19"/>
    <p:sldId id="276" r:id="rId20"/>
    <p:sldId id="278" r:id="rId21"/>
    <p:sldId id="279" r:id="rId22"/>
    <p:sldId id="280" r:id="rId23"/>
    <p:sldId id="277" r:id="rId2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A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p:scale>
          <a:sx n="63" d="100"/>
          <a:sy n="63" d="100"/>
        </p:scale>
        <p:origin x="1454" y="48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a Moraes" userId="4ba7c70b0a844e40" providerId="LiveId" clId="{96EAB58E-2C3D-4DC1-ABF1-10EBA395FD62}"/>
    <pc:docChg chg="undo custSel modSld">
      <pc:chgData name="Mara Moraes" userId="4ba7c70b0a844e40" providerId="LiveId" clId="{96EAB58E-2C3D-4DC1-ABF1-10EBA395FD62}" dt="2023-11-19T17:14:35.233" v="21" actId="255"/>
      <pc:docMkLst>
        <pc:docMk/>
      </pc:docMkLst>
      <pc:sldChg chg="modSp mod">
        <pc:chgData name="Mara Moraes" userId="4ba7c70b0a844e40" providerId="LiveId" clId="{96EAB58E-2C3D-4DC1-ABF1-10EBA395FD62}" dt="2023-11-19T17:14:35.233" v="21" actId="255"/>
        <pc:sldMkLst>
          <pc:docMk/>
          <pc:sldMk cId="124275162" sldId="273"/>
        </pc:sldMkLst>
        <pc:spChg chg="mod">
          <ac:chgData name="Mara Moraes" userId="4ba7c70b0a844e40" providerId="LiveId" clId="{96EAB58E-2C3D-4DC1-ABF1-10EBA395FD62}" dt="2023-11-19T17:14:35.233" v="21" actId="255"/>
          <ac:spMkLst>
            <pc:docMk/>
            <pc:sldMk cId="124275162" sldId="273"/>
            <ac:spMk id="8" creationId="{F11C9E43-2945-8441-4531-980D73C8249D}"/>
          </ac:spMkLst>
        </pc:spChg>
      </pc:sldChg>
      <pc:sldChg chg="modSp mod">
        <pc:chgData name="Mara Moraes" userId="4ba7c70b0a844e40" providerId="LiveId" clId="{96EAB58E-2C3D-4DC1-ABF1-10EBA395FD62}" dt="2023-11-19T17:13:10.039" v="16" actId="1076"/>
        <pc:sldMkLst>
          <pc:docMk/>
          <pc:sldMk cId="971548868" sldId="280"/>
        </pc:sldMkLst>
        <pc:spChg chg="mod">
          <ac:chgData name="Mara Moraes" userId="4ba7c70b0a844e40" providerId="LiveId" clId="{96EAB58E-2C3D-4DC1-ABF1-10EBA395FD62}" dt="2023-11-19T17:13:10.039" v="16" actId="1076"/>
          <ac:spMkLst>
            <pc:docMk/>
            <pc:sldMk cId="971548868" sldId="280"/>
            <ac:spMk id="3" creationId="{3211EF73-22A2-4279-F3A4-85BF487CAAD6}"/>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50F943-0CE6-E361-3206-7A5B0DF16EA1}"/>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FCADB123-88D2-0058-3946-44F1295D71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12379C85-BE7F-BF8A-F5B3-067C6F9DEA79}"/>
              </a:ext>
            </a:extLst>
          </p:cNvPr>
          <p:cNvSpPr>
            <a:spLocks noGrp="1"/>
          </p:cNvSpPr>
          <p:nvPr>
            <p:ph type="dt" sz="half" idx="10"/>
          </p:nvPr>
        </p:nvSpPr>
        <p:spPr/>
        <p:txBody>
          <a:bodyPr/>
          <a:lstStyle/>
          <a:p>
            <a:fld id="{48389955-43BC-44DB-9470-5B45FFBDDEE4}" type="datetimeFigureOut">
              <a:rPr lang="pt-BR" smtClean="0"/>
              <a:t>19/11/2023</a:t>
            </a:fld>
            <a:endParaRPr lang="pt-BR"/>
          </a:p>
        </p:txBody>
      </p:sp>
      <p:sp>
        <p:nvSpPr>
          <p:cNvPr id="5" name="Espaço Reservado para Rodapé 4">
            <a:extLst>
              <a:ext uri="{FF2B5EF4-FFF2-40B4-BE49-F238E27FC236}">
                <a16:creationId xmlns:a16="http://schemas.microsoft.com/office/drawing/2014/main" id="{2414E184-2EB2-8B07-8020-2F6872AF9A3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7915192-8F66-30BF-8925-BE659D064B46}"/>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929594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1956EA-E55E-5133-7F94-2688F5CDC2F5}"/>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03BF974D-1508-46E4-3AC4-40852150C30C}"/>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80CEDEC-7A2F-CB32-89B5-F16590C5E092}"/>
              </a:ext>
            </a:extLst>
          </p:cNvPr>
          <p:cNvSpPr>
            <a:spLocks noGrp="1"/>
          </p:cNvSpPr>
          <p:nvPr>
            <p:ph type="dt" sz="half" idx="10"/>
          </p:nvPr>
        </p:nvSpPr>
        <p:spPr/>
        <p:txBody>
          <a:bodyPr/>
          <a:lstStyle/>
          <a:p>
            <a:fld id="{48389955-43BC-44DB-9470-5B45FFBDDEE4}" type="datetimeFigureOut">
              <a:rPr lang="pt-BR" smtClean="0"/>
              <a:t>19/11/2023</a:t>
            </a:fld>
            <a:endParaRPr lang="pt-BR"/>
          </a:p>
        </p:txBody>
      </p:sp>
      <p:sp>
        <p:nvSpPr>
          <p:cNvPr id="5" name="Espaço Reservado para Rodapé 4">
            <a:extLst>
              <a:ext uri="{FF2B5EF4-FFF2-40B4-BE49-F238E27FC236}">
                <a16:creationId xmlns:a16="http://schemas.microsoft.com/office/drawing/2014/main" id="{E47EB252-94AE-AD70-38B3-7620D94225A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3B48B08-4275-9545-700C-5361E23D3876}"/>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1684030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7FAA018-8442-7E24-E9B8-541ADB1CC632}"/>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8979630-0D0C-9049-EC50-7936CCBE99AF}"/>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4258D61-DCE8-C5B7-E11D-61F3E2A4C56A}"/>
              </a:ext>
            </a:extLst>
          </p:cNvPr>
          <p:cNvSpPr>
            <a:spLocks noGrp="1"/>
          </p:cNvSpPr>
          <p:nvPr>
            <p:ph type="dt" sz="half" idx="10"/>
          </p:nvPr>
        </p:nvSpPr>
        <p:spPr/>
        <p:txBody>
          <a:bodyPr/>
          <a:lstStyle/>
          <a:p>
            <a:fld id="{48389955-43BC-44DB-9470-5B45FFBDDEE4}" type="datetimeFigureOut">
              <a:rPr lang="pt-BR" smtClean="0"/>
              <a:t>19/11/2023</a:t>
            </a:fld>
            <a:endParaRPr lang="pt-BR"/>
          </a:p>
        </p:txBody>
      </p:sp>
      <p:sp>
        <p:nvSpPr>
          <p:cNvPr id="5" name="Espaço Reservado para Rodapé 4">
            <a:extLst>
              <a:ext uri="{FF2B5EF4-FFF2-40B4-BE49-F238E27FC236}">
                <a16:creationId xmlns:a16="http://schemas.microsoft.com/office/drawing/2014/main" id="{B0FA4E68-3563-32B1-08A8-3F3352571B9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5A15911-F204-4EDC-6F23-10E7D6E8FB3E}"/>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3932292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FE4F7B-4A8F-1A10-AB40-E70C42DFEF1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2ACB711-4DC5-6883-84F5-CFA818041C14}"/>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1FAEFFE-E31E-3742-EC23-80F0DE237727}"/>
              </a:ext>
            </a:extLst>
          </p:cNvPr>
          <p:cNvSpPr>
            <a:spLocks noGrp="1"/>
          </p:cNvSpPr>
          <p:nvPr>
            <p:ph type="dt" sz="half" idx="10"/>
          </p:nvPr>
        </p:nvSpPr>
        <p:spPr/>
        <p:txBody>
          <a:bodyPr/>
          <a:lstStyle/>
          <a:p>
            <a:fld id="{48389955-43BC-44DB-9470-5B45FFBDDEE4}" type="datetimeFigureOut">
              <a:rPr lang="pt-BR" smtClean="0"/>
              <a:t>19/11/2023</a:t>
            </a:fld>
            <a:endParaRPr lang="pt-BR"/>
          </a:p>
        </p:txBody>
      </p:sp>
      <p:sp>
        <p:nvSpPr>
          <p:cNvPr id="5" name="Espaço Reservado para Rodapé 4">
            <a:extLst>
              <a:ext uri="{FF2B5EF4-FFF2-40B4-BE49-F238E27FC236}">
                <a16:creationId xmlns:a16="http://schemas.microsoft.com/office/drawing/2014/main" id="{73C7C81E-B65D-5A0A-7932-3298C945221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A5DB0BC-3AC6-7981-EC04-D6709B722E1E}"/>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2012646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6BB225-CE9D-8A34-0653-93CF60ADE5E3}"/>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96DDBDE5-092C-E54B-BCA2-97F45F4D4C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11DFE6E-AF3F-183A-36E0-ED41034FFBC1}"/>
              </a:ext>
            </a:extLst>
          </p:cNvPr>
          <p:cNvSpPr>
            <a:spLocks noGrp="1"/>
          </p:cNvSpPr>
          <p:nvPr>
            <p:ph type="dt" sz="half" idx="10"/>
          </p:nvPr>
        </p:nvSpPr>
        <p:spPr/>
        <p:txBody>
          <a:bodyPr/>
          <a:lstStyle/>
          <a:p>
            <a:fld id="{48389955-43BC-44DB-9470-5B45FFBDDEE4}" type="datetimeFigureOut">
              <a:rPr lang="pt-BR" smtClean="0"/>
              <a:t>19/11/2023</a:t>
            </a:fld>
            <a:endParaRPr lang="pt-BR"/>
          </a:p>
        </p:txBody>
      </p:sp>
      <p:sp>
        <p:nvSpPr>
          <p:cNvPr id="5" name="Espaço Reservado para Rodapé 4">
            <a:extLst>
              <a:ext uri="{FF2B5EF4-FFF2-40B4-BE49-F238E27FC236}">
                <a16:creationId xmlns:a16="http://schemas.microsoft.com/office/drawing/2014/main" id="{5BCC81B5-4A40-1782-761C-9D9AAA950AA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A414EC7-4183-9D67-302A-7A299E78A60B}"/>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3740716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EC17DF-80A7-B10D-8632-38B5D10D8DF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C8073CB-CD09-33BD-4CEC-214559CEE78D}"/>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7BC7F280-5312-4958-E161-800A3639A41B}"/>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62138807-008F-68D4-B90A-02117DBB87D6}"/>
              </a:ext>
            </a:extLst>
          </p:cNvPr>
          <p:cNvSpPr>
            <a:spLocks noGrp="1"/>
          </p:cNvSpPr>
          <p:nvPr>
            <p:ph type="dt" sz="half" idx="10"/>
          </p:nvPr>
        </p:nvSpPr>
        <p:spPr/>
        <p:txBody>
          <a:bodyPr/>
          <a:lstStyle/>
          <a:p>
            <a:fld id="{48389955-43BC-44DB-9470-5B45FFBDDEE4}" type="datetimeFigureOut">
              <a:rPr lang="pt-BR" smtClean="0"/>
              <a:t>19/11/2023</a:t>
            </a:fld>
            <a:endParaRPr lang="pt-BR"/>
          </a:p>
        </p:txBody>
      </p:sp>
      <p:sp>
        <p:nvSpPr>
          <p:cNvPr id="6" name="Espaço Reservado para Rodapé 5">
            <a:extLst>
              <a:ext uri="{FF2B5EF4-FFF2-40B4-BE49-F238E27FC236}">
                <a16:creationId xmlns:a16="http://schemas.microsoft.com/office/drawing/2014/main" id="{6C552F55-60FB-CBC6-F45B-C9070453D7F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B596385-E0F7-2718-AF86-DFF23FF369B0}"/>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737741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67F51F-E51D-490C-C8BA-A69C5AD48163}"/>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23243A70-2470-84D1-5609-0602A8DDF7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80F2FC4A-6173-C91B-6905-DEBD59D309B6}"/>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6696BBAA-3B7B-F978-B8EF-CEF4856540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584EE994-6647-D477-1705-C46581CEBB9B}"/>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F29C2BA-4D41-F5AA-D0DD-C13D7A7AF51B}"/>
              </a:ext>
            </a:extLst>
          </p:cNvPr>
          <p:cNvSpPr>
            <a:spLocks noGrp="1"/>
          </p:cNvSpPr>
          <p:nvPr>
            <p:ph type="dt" sz="half" idx="10"/>
          </p:nvPr>
        </p:nvSpPr>
        <p:spPr/>
        <p:txBody>
          <a:bodyPr/>
          <a:lstStyle/>
          <a:p>
            <a:fld id="{48389955-43BC-44DB-9470-5B45FFBDDEE4}" type="datetimeFigureOut">
              <a:rPr lang="pt-BR" smtClean="0"/>
              <a:t>19/11/2023</a:t>
            </a:fld>
            <a:endParaRPr lang="pt-BR"/>
          </a:p>
        </p:txBody>
      </p:sp>
      <p:sp>
        <p:nvSpPr>
          <p:cNvPr id="8" name="Espaço Reservado para Rodapé 7">
            <a:extLst>
              <a:ext uri="{FF2B5EF4-FFF2-40B4-BE49-F238E27FC236}">
                <a16:creationId xmlns:a16="http://schemas.microsoft.com/office/drawing/2014/main" id="{15377E2E-E0FA-C0FA-A2D7-8B943B2CF87C}"/>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DAB7309A-2C6A-AF05-1479-FFC8D38D0A4E}"/>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1710890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F53A8B-881E-7E8D-4A31-3121A9F609E4}"/>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3BC086AA-83BB-7D46-6901-99EE86D9DB57}"/>
              </a:ext>
            </a:extLst>
          </p:cNvPr>
          <p:cNvSpPr>
            <a:spLocks noGrp="1"/>
          </p:cNvSpPr>
          <p:nvPr>
            <p:ph type="dt" sz="half" idx="10"/>
          </p:nvPr>
        </p:nvSpPr>
        <p:spPr/>
        <p:txBody>
          <a:bodyPr/>
          <a:lstStyle/>
          <a:p>
            <a:fld id="{48389955-43BC-44DB-9470-5B45FFBDDEE4}" type="datetimeFigureOut">
              <a:rPr lang="pt-BR" smtClean="0"/>
              <a:t>19/11/2023</a:t>
            </a:fld>
            <a:endParaRPr lang="pt-BR"/>
          </a:p>
        </p:txBody>
      </p:sp>
      <p:sp>
        <p:nvSpPr>
          <p:cNvPr id="4" name="Espaço Reservado para Rodapé 3">
            <a:extLst>
              <a:ext uri="{FF2B5EF4-FFF2-40B4-BE49-F238E27FC236}">
                <a16:creationId xmlns:a16="http://schemas.microsoft.com/office/drawing/2014/main" id="{B468B270-6A8D-85FF-A10D-223CBBBB2A6B}"/>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327D102D-6731-60B1-014A-0F9F44E943C2}"/>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2499820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9FDF39F-AF1F-0149-431B-CEEDB638D3BC}"/>
              </a:ext>
            </a:extLst>
          </p:cNvPr>
          <p:cNvSpPr>
            <a:spLocks noGrp="1"/>
          </p:cNvSpPr>
          <p:nvPr>
            <p:ph type="dt" sz="half" idx="10"/>
          </p:nvPr>
        </p:nvSpPr>
        <p:spPr/>
        <p:txBody>
          <a:bodyPr/>
          <a:lstStyle/>
          <a:p>
            <a:fld id="{48389955-43BC-44DB-9470-5B45FFBDDEE4}" type="datetimeFigureOut">
              <a:rPr lang="pt-BR" smtClean="0"/>
              <a:t>19/11/2023</a:t>
            </a:fld>
            <a:endParaRPr lang="pt-BR"/>
          </a:p>
        </p:txBody>
      </p:sp>
      <p:sp>
        <p:nvSpPr>
          <p:cNvPr id="3" name="Espaço Reservado para Rodapé 2">
            <a:extLst>
              <a:ext uri="{FF2B5EF4-FFF2-40B4-BE49-F238E27FC236}">
                <a16:creationId xmlns:a16="http://schemas.microsoft.com/office/drawing/2014/main" id="{CE1CAAC9-E65C-EC85-D8D0-52E8D3B4765F}"/>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D7F4C6A7-3C2C-4374-841D-9453B3A11F37}"/>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764132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A47583-85C4-293A-F325-538F9C1F50E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AEF0375-0DD5-AD00-0CF6-3270267801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384A673C-3883-2F47-F8DE-8E1BBDD35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2408916-46DA-C20D-D6C8-0DE3D5BC5043}"/>
              </a:ext>
            </a:extLst>
          </p:cNvPr>
          <p:cNvSpPr>
            <a:spLocks noGrp="1"/>
          </p:cNvSpPr>
          <p:nvPr>
            <p:ph type="dt" sz="half" idx="10"/>
          </p:nvPr>
        </p:nvSpPr>
        <p:spPr/>
        <p:txBody>
          <a:bodyPr/>
          <a:lstStyle/>
          <a:p>
            <a:fld id="{48389955-43BC-44DB-9470-5B45FFBDDEE4}" type="datetimeFigureOut">
              <a:rPr lang="pt-BR" smtClean="0"/>
              <a:t>19/11/2023</a:t>
            </a:fld>
            <a:endParaRPr lang="pt-BR"/>
          </a:p>
        </p:txBody>
      </p:sp>
      <p:sp>
        <p:nvSpPr>
          <p:cNvPr id="6" name="Espaço Reservado para Rodapé 5">
            <a:extLst>
              <a:ext uri="{FF2B5EF4-FFF2-40B4-BE49-F238E27FC236}">
                <a16:creationId xmlns:a16="http://schemas.microsoft.com/office/drawing/2014/main" id="{9C056920-2928-91E2-3C8F-4AABAB982D9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E19BE50-2E8F-ADB6-C889-3B516620D4F4}"/>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2213950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BB9B41-C756-6982-B939-1C9409AE162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0D31191D-2A1C-A27C-5726-EA27C453DD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B78468D1-4066-5806-8E94-E2EAD504C9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2BDA78FE-9134-BAAE-26A8-013DB14DF989}"/>
              </a:ext>
            </a:extLst>
          </p:cNvPr>
          <p:cNvSpPr>
            <a:spLocks noGrp="1"/>
          </p:cNvSpPr>
          <p:nvPr>
            <p:ph type="dt" sz="half" idx="10"/>
          </p:nvPr>
        </p:nvSpPr>
        <p:spPr/>
        <p:txBody>
          <a:bodyPr/>
          <a:lstStyle/>
          <a:p>
            <a:fld id="{48389955-43BC-44DB-9470-5B45FFBDDEE4}" type="datetimeFigureOut">
              <a:rPr lang="pt-BR" smtClean="0"/>
              <a:t>19/11/2023</a:t>
            </a:fld>
            <a:endParaRPr lang="pt-BR"/>
          </a:p>
        </p:txBody>
      </p:sp>
      <p:sp>
        <p:nvSpPr>
          <p:cNvPr id="6" name="Espaço Reservado para Rodapé 5">
            <a:extLst>
              <a:ext uri="{FF2B5EF4-FFF2-40B4-BE49-F238E27FC236}">
                <a16:creationId xmlns:a16="http://schemas.microsoft.com/office/drawing/2014/main" id="{8C76FD3B-B656-E6B9-7EAF-0D338FC1ECB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C9B15BD-02A2-1220-50DB-68141A7B1302}"/>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2602596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B2807EEB-0EC4-7352-A122-31588B7488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3F597CC-FDBD-E418-461D-F2FB18871A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CC9C754-A3CC-B8B0-60C0-2F874332E3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389955-43BC-44DB-9470-5B45FFBDDEE4}" type="datetimeFigureOut">
              <a:rPr lang="pt-BR" smtClean="0"/>
              <a:t>19/11/2023</a:t>
            </a:fld>
            <a:endParaRPr lang="pt-BR"/>
          </a:p>
        </p:txBody>
      </p:sp>
      <p:sp>
        <p:nvSpPr>
          <p:cNvPr id="5" name="Espaço Reservado para Rodapé 4">
            <a:extLst>
              <a:ext uri="{FF2B5EF4-FFF2-40B4-BE49-F238E27FC236}">
                <a16:creationId xmlns:a16="http://schemas.microsoft.com/office/drawing/2014/main" id="{5C19E5E3-5FD5-E388-7DF6-D8EA14C297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4CC931D7-9FED-BB40-56C3-FB412BA545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588858-9138-46CA-9B53-B56D9ECF3E43}" type="slidenum">
              <a:rPr lang="pt-BR" smtClean="0"/>
              <a:t>‹nº›</a:t>
            </a:fld>
            <a:endParaRPr lang="pt-BR"/>
          </a:p>
        </p:txBody>
      </p:sp>
    </p:spTree>
    <p:extLst>
      <p:ext uri="{BB962C8B-B14F-4D97-AF65-F5344CB8AC3E}">
        <p14:creationId xmlns:p14="http://schemas.microsoft.com/office/powerpoint/2010/main" val="4153129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6154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aixaDeTexto 5">
            <a:extLst>
              <a:ext uri="{FF2B5EF4-FFF2-40B4-BE49-F238E27FC236}">
                <a16:creationId xmlns:a16="http://schemas.microsoft.com/office/drawing/2014/main" id="{BBD97A25-1863-D52C-5543-21C7797A70E3}"/>
              </a:ext>
            </a:extLst>
          </p:cNvPr>
          <p:cNvSpPr txBox="1"/>
          <p:nvPr/>
        </p:nvSpPr>
        <p:spPr>
          <a:xfrm>
            <a:off x="1094135" y="442604"/>
            <a:ext cx="8242905" cy="2684517"/>
          </a:xfrm>
          <a:prstGeom prst="rect">
            <a:avLst/>
          </a:prstGeom>
          <a:noFill/>
        </p:spPr>
        <p:txBody>
          <a:bodyPr wrap="square">
            <a:spAutoFit/>
          </a:bodyPr>
          <a:lstStyle/>
          <a:p>
            <a:pPr algn="just">
              <a:lnSpc>
                <a:spcPct val="107000"/>
              </a:lnSpc>
              <a:spcBef>
                <a:spcPts val="600"/>
              </a:spcBef>
              <a:spcAft>
                <a:spcPts val="600"/>
              </a:spcAft>
            </a:pPr>
            <a:r>
              <a:rPr lang="pt-BR" sz="2800" b="1" kern="0" dirty="0">
                <a:solidFill>
                  <a:srgbClr val="009AC1"/>
                </a:solidFill>
                <a:effectLst/>
                <a:latin typeface="Barlow Condensed"/>
                <a:ea typeface="DengXian" panose="020B0503020204020204" pitchFamily="2" charset="-122"/>
                <a:cs typeface="Times New Roman" panose="02020603050405020304" pitchFamily="18" charset="0"/>
              </a:rPr>
              <a:t>APLICAÇÃO À ESCOLA SABATINA</a:t>
            </a:r>
          </a:p>
          <a:p>
            <a:pPr algn="just">
              <a:lnSpc>
                <a:spcPct val="107000"/>
              </a:lnSpc>
              <a:spcBef>
                <a:spcPts val="600"/>
              </a:spcBef>
              <a:spcAft>
                <a:spcPts val="600"/>
              </a:spcAft>
            </a:pPr>
            <a:endParaRPr lang="pt-BR" sz="1000" kern="100" dirty="0">
              <a:solidFill>
                <a:srgbClr val="009AC1"/>
              </a:solidFill>
              <a:effectLst/>
              <a:latin typeface="Barlow Condensed"/>
              <a:ea typeface="DengXian" panose="020B0503020204020204" pitchFamily="2" charset="-122"/>
              <a:cs typeface="Times New Roman" panose="02020603050405020304" pitchFamily="18" charset="0"/>
            </a:endParaRPr>
          </a:p>
          <a:p>
            <a:pPr marL="342900" lvl="0" indent="-342900" algn="just">
              <a:lnSpc>
                <a:spcPct val="107000"/>
              </a:lnSpc>
              <a:buFont typeface="Wingdings" panose="05000000000000000000" pitchFamily="2" charset="2"/>
              <a:buChar char=""/>
            </a:pPr>
            <a:r>
              <a:rPr lang="pt-BR" sz="1700" kern="100" dirty="0">
                <a:effectLst/>
                <a:latin typeface="Barlow" panose="00000500000000000000" pitchFamily="2" charset="0"/>
                <a:ea typeface="DengXian" panose="020B0503020204020204" pitchFamily="2" charset="-122"/>
                <a:cs typeface="Times New Roman" panose="02020603050405020304" pitchFamily="18" charset="0"/>
              </a:rPr>
              <a:t>Estimule o uso dos sentidos. Proporcione experiências táteis, auditivas e visuais por meio de brinquedos sensoriais, música e atividades exploratórias.</a:t>
            </a:r>
          </a:p>
          <a:p>
            <a:pPr marL="342900" lvl="0" indent="-342900" algn="just">
              <a:lnSpc>
                <a:spcPct val="107000"/>
              </a:lnSpc>
              <a:buFont typeface="Wingdings" panose="05000000000000000000" pitchFamily="2" charset="2"/>
              <a:buChar char=""/>
            </a:pPr>
            <a:endParaRPr lang="pt-BR" sz="1700" kern="100" dirty="0">
              <a:effectLst/>
              <a:latin typeface="Barlow" panose="00000500000000000000" pitchFamily="2" charset="0"/>
              <a:ea typeface="DengXian" panose="020B0503020204020204" pitchFamily="2" charset="-122"/>
              <a:cs typeface="Times New Roman" panose="02020603050405020304" pitchFamily="18" charset="0"/>
            </a:endParaRPr>
          </a:p>
          <a:p>
            <a:pPr marL="342900" lvl="0" indent="-342900" algn="just">
              <a:lnSpc>
                <a:spcPct val="107000"/>
              </a:lnSpc>
              <a:buFont typeface="Wingdings" panose="05000000000000000000" pitchFamily="2" charset="2"/>
              <a:buChar char=""/>
            </a:pPr>
            <a:r>
              <a:rPr lang="pt-BR" sz="1700" kern="100" dirty="0">
                <a:effectLst/>
                <a:latin typeface="Barlow" panose="00000500000000000000" pitchFamily="2" charset="0"/>
                <a:ea typeface="DengXian" panose="020B0503020204020204" pitchFamily="2" charset="-122"/>
                <a:cs typeface="Times New Roman" panose="02020603050405020304" pitchFamily="18" charset="0"/>
              </a:rPr>
              <a:t>Brincadeiras de esconder e revelar. Brinque de esconder objetos sob cobertores ou caixas e revele-os para a criança. Isso estimula o desenvolvimento da noção de permanência do objeto.</a:t>
            </a:r>
          </a:p>
        </p:txBody>
      </p:sp>
      <p:sp>
        <p:nvSpPr>
          <p:cNvPr id="5" name="CaixaDeTexto 4">
            <a:extLst>
              <a:ext uri="{FF2B5EF4-FFF2-40B4-BE49-F238E27FC236}">
                <a16:creationId xmlns:a16="http://schemas.microsoft.com/office/drawing/2014/main" id="{BBD97A25-1863-D52C-5543-21C7797A70E3}"/>
              </a:ext>
            </a:extLst>
          </p:cNvPr>
          <p:cNvSpPr txBox="1"/>
          <p:nvPr/>
        </p:nvSpPr>
        <p:spPr>
          <a:xfrm>
            <a:off x="4689691" y="3262473"/>
            <a:ext cx="6201829" cy="2891817"/>
          </a:xfrm>
          <a:prstGeom prst="rect">
            <a:avLst/>
          </a:prstGeom>
          <a:noFill/>
        </p:spPr>
        <p:txBody>
          <a:bodyPr wrap="square">
            <a:spAutoFit/>
          </a:bodyPr>
          <a:lstStyle/>
          <a:p>
            <a:pPr lvl="0" algn="just">
              <a:lnSpc>
                <a:spcPct val="107000"/>
              </a:lnSpc>
            </a:pPr>
            <a:endParaRPr lang="pt-BR" sz="1700" kern="100" dirty="0">
              <a:effectLst/>
              <a:latin typeface="Barlow" panose="00000500000000000000" pitchFamily="2" charset="0"/>
              <a:ea typeface="DengXian" panose="020B0503020204020204" pitchFamily="2" charset="-122"/>
              <a:cs typeface="Times New Roman" panose="02020603050405020304" pitchFamily="18" charset="0"/>
            </a:endParaRPr>
          </a:p>
          <a:p>
            <a:pPr marL="342900" lvl="0" indent="-342900" algn="just">
              <a:lnSpc>
                <a:spcPct val="107000"/>
              </a:lnSpc>
              <a:buFont typeface="Wingdings" panose="05000000000000000000" pitchFamily="2" charset="2"/>
              <a:buChar char=""/>
            </a:pPr>
            <a:r>
              <a:rPr lang="pt-BR" sz="1700" kern="100" dirty="0">
                <a:effectLst/>
                <a:latin typeface="Barlow" panose="00000500000000000000" pitchFamily="2" charset="0"/>
                <a:ea typeface="DengXian" panose="020B0503020204020204" pitchFamily="2" charset="-122"/>
                <a:cs typeface="Times New Roman" panose="02020603050405020304" pitchFamily="18" charset="0"/>
              </a:rPr>
              <a:t>Estimule a movimentação. Ofereça oportunidades para que a criança possa engatinhar, andar e explorar o ambiente de forma segura.</a:t>
            </a:r>
          </a:p>
          <a:p>
            <a:pPr marL="342900" lvl="0" indent="-342900" algn="just">
              <a:lnSpc>
                <a:spcPct val="107000"/>
              </a:lnSpc>
              <a:buFont typeface="Wingdings" panose="05000000000000000000" pitchFamily="2" charset="2"/>
              <a:buChar char=""/>
            </a:pPr>
            <a:endParaRPr lang="pt-BR" sz="1700" kern="100" dirty="0">
              <a:effectLst/>
              <a:latin typeface="Barlow" panose="00000500000000000000" pitchFamily="2" charset="0"/>
              <a:ea typeface="DengXian" panose="020B0503020204020204" pitchFamily="2" charset="-122"/>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pt-BR" sz="1700" kern="100" dirty="0">
                <a:effectLst/>
                <a:latin typeface="Barlow" panose="00000500000000000000" pitchFamily="2" charset="0"/>
                <a:ea typeface="DengXian" panose="020B0503020204020204" pitchFamily="2" charset="-122"/>
                <a:cs typeface="Times New Roman" panose="02020603050405020304" pitchFamily="18" charset="0"/>
              </a:rPr>
              <a:t>No ensino bíblico, faça tudo de forma concreta. Utilize objetos, movimentos e sons para contar as histórias bíblicas. A repetição é uma das estratégias mais eficazes para a formação de valores nessa faixa etária, porque cada vez que se repete, a criança cria novas conexões de compreensão.</a:t>
            </a:r>
          </a:p>
        </p:txBody>
      </p:sp>
    </p:spTree>
    <p:extLst>
      <p:ext uri="{BB962C8B-B14F-4D97-AF65-F5344CB8AC3E}">
        <p14:creationId xmlns:p14="http://schemas.microsoft.com/office/powerpoint/2010/main" val="1865623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ítulo 2">
            <a:extLst>
              <a:ext uri="{FF2B5EF4-FFF2-40B4-BE49-F238E27FC236}">
                <a16:creationId xmlns:a16="http://schemas.microsoft.com/office/drawing/2014/main" id="{F0BDFF2C-CC83-A20B-AA7C-D3A715A17F15}"/>
              </a:ext>
            </a:extLst>
          </p:cNvPr>
          <p:cNvSpPr>
            <a:spLocks noGrp="1"/>
          </p:cNvSpPr>
          <p:nvPr>
            <p:ph type="subTitle" idx="1"/>
          </p:nvPr>
        </p:nvSpPr>
        <p:spPr>
          <a:xfrm>
            <a:off x="1127121" y="2641273"/>
            <a:ext cx="7905119" cy="2205048"/>
          </a:xfrm>
        </p:spPr>
        <p:txBody>
          <a:bodyPr>
            <a:normAutofit/>
          </a:bodyPr>
          <a:lstStyle/>
          <a:p>
            <a:pPr algn="just">
              <a:lnSpc>
                <a:spcPct val="107000"/>
              </a:lnSpc>
              <a:spcAft>
                <a:spcPts val="800"/>
              </a:spcAft>
            </a:pPr>
            <a:r>
              <a:rPr lang="pt-BR" sz="2000" b="1" kern="0" dirty="0">
                <a:effectLst/>
                <a:latin typeface="Barlow" panose="00000500000000000000" pitchFamily="2" charset="0"/>
                <a:ea typeface="DengXian" panose="020B0503020204020204" pitchFamily="2" charset="-122"/>
                <a:cs typeface="Times New Roman" panose="02020603050405020304" pitchFamily="18" charset="0"/>
              </a:rPr>
              <a:t>As principais características da criança nesse estágio são:</a:t>
            </a:r>
            <a:endParaRPr lang="pt-BR" sz="2000" kern="100" dirty="0">
              <a:effectLst/>
              <a:latin typeface="Barlow" panose="00000500000000000000" pitchFamily="2" charset="0"/>
              <a:ea typeface="DengXian" panose="020B0503020204020204" pitchFamily="2" charset="-122"/>
              <a:cs typeface="Times New Roman" panose="02020603050405020304" pitchFamily="18" charset="0"/>
            </a:endParaRPr>
          </a:p>
          <a:p>
            <a:pPr marL="342900" lvl="0" indent="-342900" algn="just">
              <a:lnSpc>
                <a:spcPct val="107000"/>
              </a:lnSpc>
              <a:buFont typeface="Wingdings" panose="05000000000000000000" pitchFamily="2" charset="2"/>
              <a:buChar char=""/>
            </a:pPr>
            <a:r>
              <a:rPr lang="pt-BR" sz="1700" kern="0" dirty="0">
                <a:effectLst/>
                <a:latin typeface="Barlow" panose="00000500000000000000" pitchFamily="2" charset="0"/>
                <a:ea typeface="DengXian" panose="020B0503020204020204" pitchFamily="2" charset="-122"/>
                <a:cs typeface="Times New Roman" panose="02020603050405020304" pitchFamily="18" charset="0"/>
              </a:rPr>
              <a:t>Introdução à linguagem: a criança entra no mundo da linguagem, o que permite uma socialização da inteligência, possibilitando o processo de comunicação.</a:t>
            </a:r>
            <a:endParaRPr lang="pt-BR" sz="1700" kern="100" dirty="0">
              <a:effectLst/>
              <a:latin typeface="Barlow" panose="00000500000000000000" pitchFamily="2" charset="0"/>
              <a:ea typeface="DengXian" panose="020B0503020204020204" pitchFamily="2" charset="-122"/>
              <a:cs typeface="Times New Roman" panose="02020603050405020304" pitchFamily="18" charset="0"/>
            </a:endParaRPr>
          </a:p>
          <a:p>
            <a:pPr marL="342900" lvl="0" indent="-342900" algn="just">
              <a:lnSpc>
                <a:spcPct val="107000"/>
              </a:lnSpc>
              <a:buFont typeface="Wingdings" panose="05000000000000000000" pitchFamily="2" charset="2"/>
              <a:buChar char=""/>
            </a:pPr>
            <a:r>
              <a:rPr lang="pt-BR" sz="1700" kern="0" dirty="0">
                <a:effectLst/>
                <a:latin typeface="Barlow" panose="00000500000000000000" pitchFamily="2" charset="0"/>
                <a:ea typeface="DengXian" panose="020B0503020204020204" pitchFamily="2" charset="-122"/>
                <a:cs typeface="Times New Roman" panose="02020603050405020304" pitchFamily="18" charset="0"/>
              </a:rPr>
              <a:t>Introdução à moralidade: a criança começa a se apropriar dos valores, virtudes e regras que regem a sociedade. Aprende a noção do que “pode ou não pode”, o que é “certo e errado”.</a:t>
            </a:r>
            <a:endParaRPr lang="pt-BR" dirty="0"/>
          </a:p>
        </p:txBody>
      </p:sp>
      <p:sp>
        <p:nvSpPr>
          <p:cNvPr id="4" name="CaixaDeTexto 3">
            <a:extLst>
              <a:ext uri="{FF2B5EF4-FFF2-40B4-BE49-F238E27FC236}">
                <a16:creationId xmlns:a16="http://schemas.microsoft.com/office/drawing/2014/main" id="{7FF278B5-7808-57BD-435F-D8497DDD74F5}"/>
              </a:ext>
            </a:extLst>
          </p:cNvPr>
          <p:cNvSpPr txBox="1"/>
          <p:nvPr/>
        </p:nvSpPr>
        <p:spPr>
          <a:xfrm>
            <a:off x="1130948" y="363148"/>
            <a:ext cx="7769212" cy="728405"/>
          </a:xfrm>
          <a:prstGeom prst="rect">
            <a:avLst/>
          </a:prstGeom>
          <a:noFill/>
        </p:spPr>
        <p:txBody>
          <a:bodyPr wrap="square">
            <a:spAutoFit/>
          </a:bodyPr>
          <a:lstStyle/>
          <a:p>
            <a:pPr>
              <a:lnSpc>
                <a:spcPct val="150000"/>
              </a:lnSpc>
              <a:spcBef>
                <a:spcPts val="600"/>
              </a:spcBef>
              <a:spcAft>
                <a:spcPts val="600"/>
              </a:spcAft>
            </a:pPr>
            <a:r>
              <a:rPr lang="pt-BR" sz="3200" b="1" kern="0" dirty="0">
                <a:solidFill>
                  <a:srgbClr val="009AC1"/>
                </a:solidFill>
                <a:effectLst/>
                <a:latin typeface="Barlow Condensed"/>
                <a:ea typeface="DengXian" panose="020B0503020204020204" pitchFamily="2" charset="-122"/>
                <a:cs typeface="Times New Roman" panose="02020603050405020304" pitchFamily="18" charset="0"/>
              </a:rPr>
              <a:t>2.2 Estágio pré-operacional (dos 2 aos 7 anos).</a:t>
            </a:r>
          </a:p>
        </p:txBody>
      </p:sp>
      <p:sp>
        <p:nvSpPr>
          <p:cNvPr id="5" name="Retângulo 4">
            <a:extLst>
              <a:ext uri="{FF2B5EF4-FFF2-40B4-BE49-F238E27FC236}">
                <a16:creationId xmlns:a16="http://schemas.microsoft.com/office/drawing/2014/main" id="{55A85E5B-330C-19DE-A997-B3A1AB104AEA}"/>
              </a:ext>
            </a:extLst>
          </p:cNvPr>
          <p:cNvSpPr/>
          <p:nvPr/>
        </p:nvSpPr>
        <p:spPr>
          <a:xfrm>
            <a:off x="0" y="894080"/>
            <a:ext cx="1127121" cy="45719"/>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ubtítulo 2">
            <a:extLst>
              <a:ext uri="{FF2B5EF4-FFF2-40B4-BE49-F238E27FC236}">
                <a16:creationId xmlns:a16="http://schemas.microsoft.com/office/drawing/2014/main" id="{6CB5A821-33D9-E707-CD88-DED6E8DE9D3D}"/>
              </a:ext>
            </a:extLst>
          </p:cNvPr>
          <p:cNvSpPr txBox="1">
            <a:spLocks/>
          </p:cNvSpPr>
          <p:nvPr/>
        </p:nvSpPr>
        <p:spPr>
          <a:xfrm>
            <a:off x="1127121" y="1470732"/>
            <a:ext cx="8687439" cy="10760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pt-BR" sz="1700" kern="0" dirty="0">
                <a:latin typeface="Barlow" panose="00000500000000000000" pitchFamily="2" charset="0"/>
                <a:ea typeface="DengXian" panose="020B0503020204020204" pitchFamily="2" charset="-122"/>
                <a:cs typeface="Times New Roman" panose="02020603050405020304" pitchFamily="18" charset="0"/>
              </a:rPr>
              <a:t>No estágio pré-operacional do desenvolvimento, as crianças alcançam avanços importantes na capacidade cognitiva. Durante essa fase, elas desenvolvem a habilidade de utilizar símbolos e representações </a:t>
            </a:r>
            <a:r>
              <a:rPr lang="pt-BR" sz="1700" kern="100" dirty="0">
                <a:solidFill>
                  <a:srgbClr val="000000"/>
                </a:solidFill>
                <a:latin typeface="Barlow" panose="00000500000000000000" pitchFamily="2" charset="0"/>
                <a:ea typeface="DengXian" panose="020B0503020204020204" pitchFamily="2" charset="-122"/>
                <a:cs typeface="Times New Roman" panose="02020603050405020304" pitchFamily="18" charset="0"/>
              </a:rPr>
              <a:t>–</a:t>
            </a:r>
            <a:r>
              <a:rPr lang="pt-BR" sz="1700" kern="0" dirty="0">
                <a:latin typeface="Barlow" panose="00000500000000000000" pitchFamily="2" charset="0"/>
                <a:ea typeface="DengXian" panose="020B0503020204020204" pitchFamily="2" charset="-122"/>
                <a:cs typeface="Times New Roman" panose="02020603050405020304" pitchFamily="18" charset="0"/>
              </a:rPr>
              <a:t> como palavras e imagens</a:t>
            </a:r>
            <a:r>
              <a:rPr lang="pt-BR" sz="1700" kern="100" dirty="0">
                <a:solidFill>
                  <a:srgbClr val="000000"/>
                </a:solidFill>
                <a:latin typeface="Barlow" panose="00000500000000000000" pitchFamily="2" charset="0"/>
                <a:ea typeface="DengXian" panose="020B0503020204020204" pitchFamily="2" charset="-122"/>
                <a:cs typeface="Times New Roman" panose="02020603050405020304" pitchFamily="18" charset="0"/>
              </a:rPr>
              <a:t> – </a:t>
            </a:r>
            <a:r>
              <a:rPr lang="pt-BR" sz="1700" kern="0" dirty="0">
                <a:latin typeface="Barlow" panose="00000500000000000000" pitchFamily="2" charset="0"/>
                <a:ea typeface="DengXian" panose="020B0503020204020204" pitchFamily="2" charset="-122"/>
                <a:cs typeface="Times New Roman" panose="02020603050405020304" pitchFamily="18" charset="0"/>
              </a:rPr>
              <a:t>para representar conceitos e objetos do mundo ao seu redor.</a:t>
            </a:r>
            <a:endParaRPr lang="pt-BR" sz="1700" kern="100" dirty="0">
              <a:latin typeface="Barlow" panose="00000500000000000000" pitchFamily="2" charset="0"/>
              <a:ea typeface="DengXian" panose="020B0503020204020204" pitchFamily="2" charset="-122"/>
              <a:cs typeface="Times New Roman" panose="02020603050405020304" pitchFamily="18" charset="0"/>
            </a:endParaRPr>
          </a:p>
        </p:txBody>
      </p:sp>
      <p:sp>
        <p:nvSpPr>
          <p:cNvPr id="7" name="Subtítulo 2">
            <a:extLst>
              <a:ext uri="{FF2B5EF4-FFF2-40B4-BE49-F238E27FC236}">
                <a16:creationId xmlns:a16="http://schemas.microsoft.com/office/drawing/2014/main" id="{AE7A043D-F4A2-C810-55D8-678526E591ED}"/>
              </a:ext>
            </a:extLst>
          </p:cNvPr>
          <p:cNvSpPr txBox="1">
            <a:spLocks/>
          </p:cNvSpPr>
          <p:nvPr/>
        </p:nvSpPr>
        <p:spPr>
          <a:xfrm>
            <a:off x="1127121" y="4895078"/>
            <a:ext cx="7132959" cy="59612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lnSpc>
                <a:spcPct val="107000"/>
              </a:lnSpc>
              <a:spcAft>
                <a:spcPts val="800"/>
              </a:spcAft>
              <a:buFont typeface="Wingdings" panose="05000000000000000000" pitchFamily="2" charset="2"/>
              <a:buChar char=""/>
            </a:pPr>
            <a:r>
              <a:rPr lang="pt-BR" sz="1700" kern="0" dirty="0">
                <a:latin typeface="Barlow" panose="00000500000000000000" pitchFamily="2" charset="0"/>
                <a:ea typeface="DengXian" panose="020B0503020204020204" pitchFamily="2" charset="-122"/>
                <a:cs typeface="Times New Roman" panose="02020603050405020304" pitchFamily="18" charset="0"/>
              </a:rPr>
              <a:t>Pensamento egocêntrico: a criança ainda não tem recursos cognitivos para compreender o ponto de vista do outro. Um exemplo disso é a criança que não aceita dividir um brinquedo com um amigo, uma vez que sua atenção está em atender suas próprias necessidades.</a:t>
            </a:r>
            <a:endParaRPr lang="pt-BR" sz="1700" kern="100" dirty="0">
              <a:latin typeface="Barlow" panose="00000500000000000000" pitchFamily="2" charset="0"/>
              <a:ea typeface="DengXian" panose="020B0503020204020204" pitchFamily="2" charset="-122"/>
              <a:cs typeface="Times New Roman" panose="02020603050405020304" pitchFamily="18" charset="0"/>
            </a:endParaRPr>
          </a:p>
        </p:txBody>
      </p:sp>
    </p:spTree>
    <p:extLst>
      <p:ext uri="{BB962C8B-B14F-4D97-AF65-F5344CB8AC3E}">
        <p14:creationId xmlns:p14="http://schemas.microsoft.com/office/powerpoint/2010/main" val="3794665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descr="Imagem de desenho infantil&#10;&#10;Descrição gerada automaticamente com confiança baixa">
            <a:extLst>
              <a:ext uri="{FF2B5EF4-FFF2-40B4-BE49-F238E27FC236}">
                <a16:creationId xmlns:a16="http://schemas.microsoft.com/office/drawing/2014/main" id="{EDE9482A-1C36-8180-4677-42D9C7F8D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782EC9ED-6140-2459-4911-06286599A566}"/>
              </a:ext>
            </a:extLst>
          </p:cNvPr>
          <p:cNvSpPr>
            <a:spLocks noGrp="1"/>
          </p:cNvSpPr>
          <p:nvPr>
            <p:ph idx="1"/>
          </p:nvPr>
        </p:nvSpPr>
        <p:spPr>
          <a:xfrm>
            <a:off x="1052804" y="1181813"/>
            <a:ext cx="9313506" cy="4351338"/>
          </a:xfrm>
        </p:spPr>
        <p:txBody>
          <a:bodyPr/>
          <a:lstStyle/>
          <a:p>
            <a:pPr marL="0" indent="0">
              <a:buNone/>
            </a:pPr>
            <a:endParaRPr lang="pt-BR" sz="1800" b="1" dirty="0">
              <a:effectLst/>
              <a:latin typeface="Calibri" panose="020F0502020204030204" pitchFamily="34" charset="0"/>
              <a:ea typeface="Times New Roman" panose="02020603050405020304" pitchFamily="18" charset="0"/>
              <a:cs typeface="Calibri" panose="020F0502020204030204" pitchFamily="34" charset="0"/>
            </a:endParaRPr>
          </a:p>
          <a:p>
            <a:endParaRPr lang="pt-BR" dirty="0"/>
          </a:p>
        </p:txBody>
      </p:sp>
      <p:sp>
        <p:nvSpPr>
          <p:cNvPr id="4" name="CaixaDeTexto 3">
            <a:extLst>
              <a:ext uri="{FF2B5EF4-FFF2-40B4-BE49-F238E27FC236}">
                <a16:creationId xmlns:a16="http://schemas.microsoft.com/office/drawing/2014/main" id="{C25B39D8-AC3E-0DFB-AF10-53302FE69AB3}"/>
              </a:ext>
            </a:extLst>
          </p:cNvPr>
          <p:cNvSpPr txBox="1"/>
          <p:nvPr/>
        </p:nvSpPr>
        <p:spPr>
          <a:xfrm>
            <a:off x="796033" y="719461"/>
            <a:ext cx="9827048" cy="3650743"/>
          </a:xfrm>
          <a:prstGeom prst="rect">
            <a:avLst/>
          </a:prstGeom>
          <a:noFill/>
        </p:spPr>
        <p:txBody>
          <a:bodyPr wrap="square">
            <a:spAutoFit/>
          </a:bodyPr>
          <a:lstStyle/>
          <a:p>
            <a:pPr>
              <a:lnSpc>
                <a:spcPct val="107000"/>
              </a:lnSpc>
              <a:spcAft>
                <a:spcPts val="800"/>
              </a:spcAft>
            </a:pPr>
            <a:r>
              <a:rPr lang="pt-BR" sz="2200" b="1" kern="0" dirty="0">
                <a:solidFill>
                  <a:srgbClr val="009AC1"/>
                </a:solidFill>
                <a:effectLst/>
                <a:latin typeface="Barlow" pitchFamily="2" charset="77"/>
                <a:ea typeface="DengXian" panose="020B0503020204020204" pitchFamily="2" charset="-122"/>
                <a:cs typeface="Times New Roman" panose="02020603050405020304" pitchFamily="18" charset="0"/>
              </a:rPr>
              <a:t>NA PRÁTICA</a:t>
            </a:r>
            <a:endParaRPr lang="pt-BR" sz="2200" b="1" kern="100" dirty="0">
              <a:solidFill>
                <a:srgbClr val="009AC1"/>
              </a:solidFill>
              <a:effectLst/>
              <a:latin typeface="Barlow" pitchFamily="2" charset="77"/>
              <a:ea typeface="DengXian" panose="020B0503020204020204" pitchFamily="2" charset="-122"/>
              <a:cs typeface="Times New Roman" panose="02020603050405020304" pitchFamily="18" charset="0"/>
            </a:endParaRPr>
          </a:p>
          <a:p>
            <a:pPr marL="342900" lvl="0" indent="-342900" algn="just">
              <a:lnSpc>
                <a:spcPct val="107000"/>
              </a:lnSpc>
              <a:buFont typeface="Wingdings" panose="05000000000000000000" pitchFamily="2" charset="2"/>
              <a:buChar char=""/>
            </a:pPr>
            <a:r>
              <a:rPr lang="pt-BR" sz="1700" kern="0" dirty="0">
                <a:effectLst/>
                <a:latin typeface="Barlow" panose="00000500000000000000" pitchFamily="2" charset="0"/>
                <a:ea typeface="DengXian" panose="020B0503020204020204" pitchFamily="2" charset="-122"/>
                <a:cs typeface="Times New Roman" panose="02020603050405020304" pitchFamily="18" charset="0"/>
              </a:rPr>
              <a:t>Nesse estágio, a criança já é capaz de falar, ampliando suas possibilidades de representar a realidade na qual está inserida. </a:t>
            </a:r>
            <a:endParaRPr lang="pt-BR" sz="1700" kern="100" dirty="0">
              <a:effectLst/>
              <a:latin typeface="Barlow" panose="00000500000000000000" pitchFamily="2" charset="0"/>
              <a:ea typeface="DengXian" panose="020B0503020204020204" pitchFamily="2" charset="-122"/>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pt-BR" sz="1700" kern="0" dirty="0">
                <a:effectLst/>
                <a:latin typeface="Barlow" panose="00000500000000000000" pitchFamily="2" charset="0"/>
                <a:ea typeface="DengXian" panose="020B0503020204020204" pitchFamily="2" charset="-122"/>
                <a:cs typeface="Times New Roman" panose="02020603050405020304" pitchFamily="18" charset="0"/>
              </a:rPr>
              <a:t>Portanto, nessa fase, brincadeiras que contemplem a capacidade representacional são fundamentais: contação de histórias, brincadeiras de faz de conta, jogos de imitação, desenhos, teatros etc.</a:t>
            </a:r>
            <a:endParaRPr lang="pt-BR" sz="1700" kern="100" dirty="0">
              <a:effectLst/>
              <a:latin typeface="Barlow" panose="00000500000000000000" pitchFamily="2" charset="0"/>
              <a:ea typeface="DengXian" panose="020B0503020204020204" pitchFamily="2" charset="-122"/>
              <a:cs typeface="Times New Roman" panose="02020603050405020304" pitchFamily="18" charset="0"/>
            </a:endParaRPr>
          </a:p>
          <a:p>
            <a:pPr>
              <a:lnSpc>
                <a:spcPct val="107000"/>
              </a:lnSpc>
              <a:spcAft>
                <a:spcPts val="800"/>
              </a:spcAft>
            </a:pPr>
            <a:r>
              <a:rPr lang="pt-BR" sz="2200" b="1" kern="0" dirty="0">
                <a:solidFill>
                  <a:srgbClr val="009AC1"/>
                </a:solidFill>
                <a:effectLst/>
                <a:latin typeface="Barlow" pitchFamily="2" charset="77"/>
                <a:ea typeface="DengXian" panose="020B0503020204020204" pitchFamily="2" charset="-122"/>
                <a:cs typeface="Times New Roman" panose="02020603050405020304" pitchFamily="18" charset="0"/>
              </a:rPr>
              <a:t>APLICAÇÃO À ESCOLA SABATINA</a:t>
            </a:r>
            <a:endParaRPr lang="pt-BR" sz="2200" b="1" kern="100" dirty="0">
              <a:solidFill>
                <a:srgbClr val="009AC1"/>
              </a:solidFill>
              <a:effectLst/>
              <a:latin typeface="Barlow" pitchFamily="2" charset="77"/>
              <a:ea typeface="DengXian" panose="020B0503020204020204" pitchFamily="2" charset="-122"/>
              <a:cs typeface="Times New Roman" panose="02020603050405020304" pitchFamily="18" charset="0"/>
            </a:endParaRPr>
          </a:p>
          <a:p>
            <a:pPr marL="342900" lvl="0" indent="-342900" algn="just">
              <a:lnSpc>
                <a:spcPct val="107000"/>
              </a:lnSpc>
              <a:buFont typeface="Wingdings" panose="05000000000000000000" pitchFamily="2" charset="2"/>
              <a:buChar char=""/>
            </a:pPr>
            <a:r>
              <a:rPr lang="pt-BR" sz="1700" kern="100" dirty="0">
                <a:effectLst/>
                <a:latin typeface="Barlow" panose="00000500000000000000" pitchFamily="2" charset="0"/>
                <a:ea typeface="DengXian" panose="020B0503020204020204" pitchFamily="2" charset="-122"/>
                <a:cs typeface="Times New Roman" panose="02020603050405020304" pitchFamily="18" charset="0"/>
              </a:rPr>
              <a:t>Brincadeiras simbólicas. Proporcione brinquedos que permitam à criança simbolizar situações do cotidiano, como bonecas, carrinhos, panelinhas etc.</a:t>
            </a:r>
          </a:p>
          <a:p>
            <a:pPr marL="342900" lvl="0" indent="-342900" algn="just">
              <a:lnSpc>
                <a:spcPct val="107000"/>
              </a:lnSpc>
              <a:buFont typeface="Wingdings" panose="05000000000000000000" pitchFamily="2" charset="2"/>
              <a:buChar char=""/>
            </a:pPr>
            <a:r>
              <a:rPr lang="pt-BR" sz="1700" kern="100" dirty="0">
                <a:effectLst/>
                <a:latin typeface="Barlow" panose="00000500000000000000" pitchFamily="2" charset="0"/>
                <a:ea typeface="DengXian" panose="020B0503020204020204" pitchFamily="2" charset="-122"/>
                <a:cs typeface="Times New Roman" panose="02020603050405020304" pitchFamily="18" charset="0"/>
              </a:rPr>
              <a:t>Histórias e livros ilustrados. Explore histórias e livros com imagens para que a criança possa criar suas próprias narrativas e estimular a imaginação.</a:t>
            </a:r>
          </a:p>
        </p:txBody>
      </p:sp>
      <p:sp>
        <p:nvSpPr>
          <p:cNvPr id="5" name="CaixaDeTexto 4">
            <a:extLst>
              <a:ext uri="{FF2B5EF4-FFF2-40B4-BE49-F238E27FC236}">
                <a16:creationId xmlns:a16="http://schemas.microsoft.com/office/drawing/2014/main" id="{C25B39D8-AC3E-0DFB-AF10-53302FE69AB3}"/>
              </a:ext>
            </a:extLst>
          </p:cNvPr>
          <p:cNvSpPr txBox="1"/>
          <p:nvPr/>
        </p:nvSpPr>
        <p:spPr>
          <a:xfrm>
            <a:off x="4039355" y="4418230"/>
            <a:ext cx="7379760" cy="2789738"/>
          </a:xfrm>
          <a:prstGeom prst="rect">
            <a:avLst/>
          </a:prstGeom>
          <a:noFill/>
        </p:spPr>
        <p:txBody>
          <a:bodyPr wrap="square">
            <a:spAutoFit/>
          </a:bodyPr>
          <a:lstStyle/>
          <a:p>
            <a:pPr marL="342900" lvl="0" indent="-342900" algn="just">
              <a:lnSpc>
                <a:spcPct val="107000"/>
              </a:lnSpc>
              <a:buFont typeface="Wingdings" panose="05000000000000000000" pitchFamily="2" charset="2"/>
              <a:buChar char=""/>
            </a:pPr>
            <a:r>
              <a:rPr lang="pt-BR" sz="1700" kern="100" dirty="0">
                <a:effectLst/>
                <a:latin typeface="Barlow" panose="00000500000000000000" pitchFamily="2" charset="0"/>
                <a:ea typeface="DengXian" panose="020B0503020204020204" pitchFamily="2" charset="-122"/>
                <a:cs typeface="Times New Roman" panose="02020603050405020304" pitchFamily="18" charset="0"/>
              </a:rPr>
              <a:t>Jogos de faz de conta. Incentive jogos de faz de conta, onde a criança pode desempenhar diferentes papéis, estimulando a criatividade e a empatia.</a:t>
            </a:r>
          </a:p>
          <a:p>
            <a:pPr marL="342900" lvl="0" indent="-342900" algn="just">
              <a:lnSpc>
                <a:spcPct val="107000"/>
              </a:lnSpc>
              <a:spcAft>
                <a:spcPts val="800"/>
              </a:spcAft>
              <a:buFont typeface="Wingdings" panose="05000000000000000000" pitchFamily="2" charset="2"/>
              <a:buChar char=""/>
            </a:pPr>
            <a:r>
              <a:rPr lang="pt-BR" sz="1700" kern="100" dirty="0">
                <a:effectLst/>
                <a:latin typeface="Barlow" panose="00000500000000000000" pitchFamily="2" charset="0"/>
                <a:ea typeface="DengXian" panose="020B0503020204020204" pitchFamily="2" charset="-122"/>
                <a:cs typeface="Times New Roman" panose="02020603050405020304" pitchFamily="18" charset="0"/>
              </a:rPr>
              <a:t>No ensino da Bíblia, utilize a leitura oral e dramatizações para contextualizar a história e aumentar a compreensão. Atente ao vocabulário como fator de compreensão. Portanto, sempre que possível utilize objetos, gravuras, gestos e movimentos para exemplificar o que está sendo ensinado.</a:t>
            </a:r>
          </a:p>
        </p:txBody>
      </p:sp>
    </p:spTree>
    <p:extLst>
      <p:ext uri="{BB962C8B-B14F-4D97-AF65-F5344CB8AC3E}">
        <p14:creationId xmlns:p14="http://schemas.microsoft.com/office/powerpoint/2010/main" val="1738370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1AC31BDE-6FF5-5610-E8BA-1B470F116D40}"/>
              </a:ext>
            </a:extLst>
          </p:cNvPr>
          <p:cNvSpPr>
            <a:spLocks noGrp="1"/>
          </p:cNvSpPr>
          <p:nvPr>
            <p:ph idx="1"/>
          </p:nvPr>
        </p:nvSpPr>
        <p:spPr>
          <a:xfrm>
            <a:off x="1127121" y="1454701"/>
            <a:ext cx="8534400" cy="1572979"/>
          </a:xfrm>
        </p:spPr>
        <p:txBody>
          <a:bodyPr>
            <a:normAutofit/>
          </a:bodyPr>
          <a:lstStyle/>
          <a:p>
            <a:pPr marL="0" indent="0" algn="just">
              <a:buNone/>
            </a:pPr>
            <a:r>
              <a:rPr lang="pt-BR" sz="1700" kern="0" dirty="0">
                <a:effectLst/>
                <a:latin typeface="Barlow" panose="00000500000000000000" pitchFamily="2" charset="0"/>
                <a:ea typeface="DengXian" panose="020B0503020204020204" pitchFamily="2" charset="-122"/>
                <a:cs typeface="Arial" panose="020B0604020202020204" pitchFamily="34" charset="0"/>
              </a:rPr>
              <a:t>Nesse estágio, a criança utiliza representações com objetos concretos para auxiliá-la na reflexão sobre certos objetos, problemas ou situações. Em geral, a lógica da criança dá um salto significativo em direção ao desenvolvimento de operações internas, como adição, subtração e inclusão de classes etc. No entanto, apesar de ser capaz de realizar manipulações mentais e físicas, a criança ainda está fortemente ligada à experiência concreta.</a:t>
            </a:r>
            <a:endParaRPr lang="pt-BR" sz="1700" kern="100" dirty="0">
              <a:effectLst/>
              <a:latin typeface="Barlow" panose="00000500000000000000" pitchFamily="2" charset="0"/>
              <a:ea typeface="DengXian" panose="020B0503020204020204" pitchFamily="2" charset="-122"/>
              <a:cs typeface="Arial" panose="020B0604020202020204" pitchFamily="34" charset="0"/>
            </a:endParaRPr>
          </a:p>
        </p:txBody>
      </p:sp>
      <p:sp>
        <p:nvSpPr>
          <p:cNvPr id="4" name="CaixaDeTexto 3">
            <a:extLst>
              <a:ext uri="{FF2B5EF4-FFF2-40B4-BE49-F238E27FC236}">
                <a16:creationId xmlns:a16="http://schemas.microsoft.com/office/drawing/2014/main" id="{790EC028-5400-AD58-F72B-25CE2350CE40}"/>
              </a:ext>
            </a:extLst>
          </p:cNvPr>
          <p:cNvSpPr txBox="1"/>
          <p:nvPr/>
        </p:nvSpPr>
        <p:spPr>
          <a:xfrm>
            <a:off x="1130948" y="363148"/>
            <a:ext cx="8429612" cy="728405"/>
          </a:xfrm>
          <a:prstGeom prst="rect">
            <a:avLst/>
          </a:prstGeom>
          <a:noFill/>
        </p:spPr>
        <p:txBody>
          <a:bodyPr wrap="square">
            <a:spAutoFit/>
          </a:bodyPr>
          <a:lstStyle/>
          <a:p>
            <a:pPr>
              <a:lnSpc>
                <a:spcPct val="150000"/>
              </a:lnSpc>
              <a:spcBef>
                <a:spcPts val="600"/>
              </a:spcBef>
              <a:spcAft>
                <a:spcPts val="600"/>
              </a:spcAft>
            </a:pPr>
            <a:r>
              <a:rPr lang="pt-BR" sz="3200" b="1" kern="0" dirty="0">
                <a:solidFill>
                  <a:srgbClr val="009AC1"/>
                </a:solidFill>
                <a:effectLst/>
                <a:latin typeface="Barlow Condensed"/>
                <a:ea typeface="DengXian" panose="020B0503020204020204" pitchFamily="2" charset="-122"/>
                <a:cs typeface="Arial" panose="020B0604020202020204" pitchFamily="34" charset="0"/>
              </a:rPr>
              <a:t>2.3 Estágio operatório-concreto (dos 7 aos 11 anos).</a:t>
            </a:r>
          </a:p>
        </p:txBody>
      </p:sp>
      <p:sp>
        <p:nvSpPr>
          <p:cNvPr id="5" name="Retângulo 4">
            <a:extLst>
              <a:ext uri="{FF2B5EF4-FFF2-40B4-BE49-F238E27FC236}">
                <a16:creationId xmlns:a16="http://schemas.microsoft.com/office/drawing/2014/main" id="{38B7E8CF-FA0B-73EC-C99A-1A6D600CACF9}"/>
              </a:ext>
            </a:extLst>
          </p:cNvPr>
          <p:cNvSpPr/>
          <p:nvPr/>
        </p:nvSpPr>
        <p:spPr>
          <a:xfrm>
            <a:off x="0" y="894080"/>
            <a:ext cx="1127121" cy="45719"/>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spaço Reservado para Conteúdo 2">
            <a:extLst>
              <a:ext uri="{FF2B5EF4-FFF2-40B4-BE49-F238E27FC236}">
                <a16:creationId xmlns:a16="http://schemas.microsoft.com/office/drawing/2014/main" id="{26920B31-8480-257D-2561-AF3D790DA3E4}"/>
              </a:ext>
            </a:extLst>
          </p:cNvPr>
          <p:cNvSpPr txBox="1">
            <a:spLocks/>
          </p:cNvSpPr>
          <p:nvPr/>
        </p:nvSpPr>
        <p:spPr>
          <a:xfrm>
            <a:off x="1127121" y="3080257"/>
            <a:ext cx="7293286" cy="19407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Font typeface="Arial" panose="020B0604020202020204" pitchFamily="34" charset="0"/>
              <a:buNone/>
            </a:pPr>
            <a:r>
              <a:rPr lang="pt-BR" sz="2400" b="1" kern="0" dirty="0">
                <a:solidFill>
                  <a:srgbClr val="009AC1"/>
                </a:solidFill>
                <a:latin typeface="Barlow" pitchFamily="2" charset="77"/>
                <a:ea typeface="DengXian" panose="020B0503020204020204" pitchFamily="2" charset="-122"/>
                <a:cs typeface="Arial" panose="020B0604020202020204" pitchFamily="34" charset="0"/>
              </a:rPr>
              <a:t>NA PRÁTICA</a:t>
            </a:r>
            <a:endParaRPr lang="pt-BR" sz="2400" b="1" kern="100" dirty="0">
              <a:solidFill>
                <a:srgbClr val="009AC1"/>
              </a:solidFill>
              <a:latin typeface="Barlow" pitchFamily="2" charset="77"/>
              <a:ea typeface="DengXian" panose="020B0503020204020204" pitchFamily="2" charset="-122"/>
              <a:cs typeface="Arial" panose="020B0604020202020204" pitchFamily="34" charset="0"/>
            </a:endParaRPr>
          </a:p>
          <a:p>
            <a:pPr marL="342900" indent="-342900" algn="just">
              <a:lnSpc>
                <a:spcPct val="107000"/>
              </a:lnSpc>
              <a:buFont typeface="Wingdings" panose="05000000000000000000" pitchFamily="2" charset="2"/>
              <a:buChar char=""/>
            </a:pPr>
            <a:r>
              <a:rPr lang="pt-BR" sz="1700" kern="0" dirty="0">
                <a:latin typeface="Barlow" panose="00000500000000000000" pitchFamily="2" charset="0"/>
                <a:ea typeface="DengXian" panose="020B0503020204020204" pitchFamily="2" charset="-122"/>
                <a:cs typeface="Arial" panose="020B0604020202020204" pitchFamily="34" charset="0"/>
              </a:rPr>
              <a:t>Nesse estágio, a criança já é capaz de pensar sobre elementos abstratos, porém é necessária a existência de algum elemento concreto. </a:t>
            </a:r>
            <a:endParaRPr lang="pt-BR" sz="1700" kern="100" dirty="0">
              <a:latin typeface="Barlow" panose="00000500000000000000" pitchFamily="2" charset="0"/>
              <a:ea typeface="DengXian" panose="020B0503020204020204" pitchFamily="2" charset="-122"/>
              <a:cs typeface="Arial" panose="020B0604020202020204" pitchFamily="34" charset="0"/>
            </a:endParaRPr>
          </a:p>
        </p:txBody>
      </p:sp>
      <p:sp>
        <p:nvSpPr>
          <p:cNvPr id="7" name="Espaço Reservado para Conteúdo 2">
            <a:extLst>
              <a:ext uri="{FF2B5EF4-FFF2-40B4-BE49-F238E27FC236}">
                <a16:creationId xmlns:a16="http://schemas.microsoft.com/office/drawing/2014/main" id="{23EF9D0D-FAD1-DD6C-657E-E1CF648167FC}"/>
              </a:ext>
            </a:extLst>
          </p:cNvPr>
          <p:cNvSpPr txBox="1">
            <a:spLocks/>
          </p:cNvSpPr>
          <p:nvPr/>
        </p:nvSpPr>
        <p:spPr>
          <a:xfrm>
            <a:off x="1127121" y="4482381"/>
            <a:ext cx="6086479" cy="21127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107000"/>
              </a:lnSpc>
              <a:spcAft>
                <a:spcPts val="800"/>
              </a:spcAft>
              <a:buFont typeface="Wingdings" panose="05000000000000000000" pitchFamily="2" charset="2"/>
              <a:buChar char=""/>
            </a:pPr>
            <a:r>
              <a:rPr lang="pt-BR" sz="1700" kern="0" dirty="0">
                <a:latin typeface="Barlow" panose="00000500000000000000" pitchFamily="2" charset="0"/>
                <a:ea typeface="DengXian" panose="020B0503020204020204" pitchFamily="2" charset="-122"/>
                <a:cs typeface="Arial" panose="020B0604020202020204" pitchFamily="34" charset="0"/>
              </a:rPr>
              <a:t>Por exemplo, com relação à aprendizagem de diferentes áreas do conhecimento, pode-se utilizar: aula de campo, procedimentos experimentais, documentários científicos, debates em grupo, construção de textos, visita a museus, o uso da internet etc. Lembrando sempre que a criança é capaz de aprender </a:t>
            </a:r>
            <a:r>
              <a:rPr lang="pt-BR" sz="1700" kern="100" dirty="0">
                <a:solidFill>
                  <a:srgbClr val="000000"/>
                </a:solidFill>
                <a:latin typeface="Barlow" panose="00000500000000000000" pitchFamily="2" charset="0"/>
                <a:ea typeface="DengXian" panose="020B0503020204020204" pitchFamily="2" charset="-122"/>
                <a:cs typeface="Arial" panose="020B0604020202020204" pitchFamily="34" charset="0"/>
              </a:rPr>
              <a:t>–</a:t>
            </a:r>
            <a:r>
              <a:rPr lang="pt-BR" sz="1700" kern="0" dirty="0">
                <a:latin typeface="Barlow" panose="00000500000000000000" pitchFamily="2" charset="0"/>
                <a:ea typeface="DengXian" panose="020B0503020204020204" pitchFamily="2" charset="-122"/>
                <a:cs typeface="Arial" panose="020B0604020202020204" pitchFamily="34" charset="0"/>
              </a:rPr>
              <a:t> com maior facilidade </a:t>
            </a:r>
            <a:r>
              <a:rPr lang="pt-BR" sz="1700" kern="100" dirty="0">
                <a:solidFill>
                  <a:srgbClr val="000000"/>
                </a:solidFill>
                <a:latin typeface="Barlow" panose="00000500000000000000" pitchFamily="2" charset="0"/>
                <a:ea typeface="DengXian" panose="020B0503020204020204" pitchFamily="2" charset="-122"/>
                <a:cs typeface="Arial" panose="020B0604020202020204" pitchFamily="34" charset="0"/>
              </a:rPr>
              <a:t>–</a:t>
            </a:r>
            <a:r>
              <a:rPr lang="pt-BR" sz="1700" kern="0" dirty="0">
                <a:latin typeface="Barlow" panose="00000500000000000000" pitchFamily="2" charset="0"/>
                <a:ea typeface="DengXian" panose="020B0503020204020204" pitchFamily="2" charset="-122"/>
                <a:cs typeface="Arial" panose="020B0604020202020204" pitchFamily="34" charset="0"/>
              </a:rPr>
              <a:t> utilizando elementos mais concretos que abstratos.</a:t>
            </a:r>
            <a:endParaRPr lang="pt-BR" sz="1700" kern="100" dirty="0">
              <a:latin typeface="Barlow" panose="00000500000000000000" pitchFamily="2" charset="0"/>
              <a:ea typeface="DengXian" panose="020B0503020204020204" pitchFamily="2" charset="-122"/>
              <a:cs typeface="Arial" panose="020B0604020202020204" pitchFamily="34" charset="0"/>
            </a:endParaRPr>
          </a:p>
        </p:txBody>
      </p:sp>
    </p:spTree>
    <p:extLst>
      <p:ext uri="{BB962C8B-B14F-4D97-AF65-F5344CB8AC3E}">
        <p14:creationId xmlns:p14="http://schemas.microsoft.com/office/powerpoint/2010/main" val="1326029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ntendo Interface gráfica do usuário&#10;&#10;Descrição gerada automaticamente">
            <a:extLst>
              <a:ext uri="{FF2B5EF4-FFF2-40B4-BE49-F238E27FC236}">
                <a16:creationId xmlns:a16="http://schemas.microsoft.com/office/drawing/2014/main" id="{23AFB2A8-D3E7-624B-DBB1-0324A8ECEE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32AC61C0-5136-9818-7A27-F55E1CFC7E3F}"/>
              </a:ext>
            </a:extLst>
          </p:cNvPr>
          <p:cNvSpPr txBox="1"/>
          <p:nvPr/>
        </p:nvSpPr>
        <p:spPr>
          <a:xfrm>
            <a:off x="1035681" y="1025472"/>
            <a:ext cx="6289679" cy="3021148"/>
          </a:xfrm>
          <a:prstGeom prst="rect">
            <a:avLst/>
          </a:prstGeom>
          <a:noFill/>
        </p:spPr>
        <p:txBody>
          <a:bodyPr wrap="square">
            <a:spAutoFit/>
          </a:bodyPr>
          <a:lstStyle/>
          <a:p>
            <a:pPr algn="just">
              <a:lnSpc>
                <a:spcPct val="107000"/>
              </a:lnSpc>
              <a:spcAft>
                <a:spcPts val="800"/>
              </a:spcAft>
            </a:pPr>
            <a:r>
              <a:rPr lang="pt-BR" sz="2400" b="1" kern="0" dirty="0">
                <a:solidFill>
                  <a:srgbClr val="009AC1"/>
                </a:solidFill>
                <a:effectLst/>
                <a:latin typeface="Barlow" pitchFamily="2" charset="77"/>
                <a:ea typeface="DengXian" panose="020B0503020204020204" pitchFamily="2" charset="-122"/>
                <a:cs typeface="Arial" panose="020B0604020202020204" pitchFamily="34" charset="0"/>
              </a:rPr>
              <a:t>APLICAÇÃO À ESCOLA SABATINA</a:t>
            </a:r>
          </a:p>
          <a:p>
            <a:pPr algn="just">
              <a:lnSpc>
                <a:spcPct val="107000"/>
              </a:lnSpc>
              <a:spcAft>
                <a:spcPts val="800"/>
              </a:spcAft>
            </a:pPr>
            <a:endParaRPr lang="pt-BR" sz="2000" b="1" kern="100" dirty="0">
              <a:solidFill>
                <a:srgbClr val="009AC1"/>
              </a:solidFill>
              <a:effectLst/>
              <a:latin typeface="Barlow" pitchFamily="2" charset="77"/>
              <a:ea typeface="DengXian" panose="020B0503020204020204" pitchFamily="2" charset="-122"/>
              <a:cs typeface="Arial" panose="020B0604020202020204" pitchFamily="34" charset="0"/>
            </a:endParaRPr>
          </a:p>
          <a:p>
            <a:pPr marL="342900" lvl="0" indent="-342900" algn="just">
              <a:lnSpc>
                <a:spcPct val="107000"/>
              </a:lnSpc>
              <a:buFont typeface="Wingdings" panose="05000000000000000000" pitchFamily="2" charset="2"/>
              <a:buChar char=""/>
            </a:pPr>
            <a:r>
              <a:rPr lang="pt-BR" sz="1700" kern="100" dirty="0">
                <a:effectLst/>
                <a:latin typeface="Barlow" panose="00000500000000000000" pitchFamily="2" charset="0"/>
                <a:ea typeface="DengXian" panose="020B0503020204020204" pitchFamily="2" charset="-122"/>
                <a:cs typeface="Arial" panose="020B0604020202020204" pitchFamily="34" charset="0"/>
              </a:rPr>
              <a:t>Resolução de problemas do cotidiano. Apresente desafios e problemas práticos que possam ser resolvidos com a aplicação de conceitos matemáticos e lógicos.</a:t>
            </a:r>
          </a:p>
          <a:p>
            <a:pPr marL="342900" lvl="0" indent="-342900" algn="just">
              <a:lnSpc>
                <a:spcPct val="107000"/>
              </a:lnSpc>
              <a:buFont typeface="Wingdings" panose="05000000000000000000" pitchFamily="2" charset="2"/>
              <a:buChar char=""/>
            </a:pPr>
            <a:endParaRPr lang="pt-BR" sz="1700" kern="100" dirty="0">
              <a:effectLst/>
              <a:latin typeface="Barlow" panose="00000500000000000000" pitchFamily="2" charset="0"/>
              <a:ea typeface="DengXian" panose="020B0503020204020204" pitchFamily="2" charset="-122"/>
              <a:cs typeface="Arial" panose="020B0604020202020204" pitchFamily="34" charset="0"/>
            </a:endParaRPr>
          </a:p>
          <a:p>
            <a:pPr marL="342900" lvl="0" indent="-342900" algn="just">
              <a:lnSpc>
                <a:spcPct val="107000"/>
              </a:lnSpc>
              <a:buFont typeface="Wingdings" panose="05000000000000000000" pitchFamily="2" charset="2"/>
              <a:buChar char=""/>
            </a:pPr>
            <a:r>
              <a:rPr lang="pt-BR" sz="1700" kern="100" dirty="0">
                <a:effectLst/>
                <a:latin typeface="Barlow" panose="00000500000000000000" pitchFamily="2" charset="0"/>
                <a:ea typeface="DengXian" panose="020B0503020204020204" pitchFamily="2" charset="-122"/>
                <a:cs typeface="Arial" panose="020B0604020202020204" pitchFamily="34" charset="0"/>
              </a:rPr>
              <a:t>Trabalhos em grupo. Promova atividades em grupo que exijam colaboração e resolução conjunta de problemas, desenvolvendo habilidades sociais e cognitivas.</a:t>
            </a:r>
          </a:p>
        </p:txBody>
      </p:sp>
      <p:sp>
        <p:nvSpPr>
          <p:cNvPr id="6" name="CaixaDeTexto 5">
            <a:extLst>
              <a:ext uri="{FF2B5EF4-FFF2-40B4-BE49-F238E27FC236}">
                <a16:creationId xmlns:a16="http://schemas.microsoft.com/office/drawing/2014/main" id="{32AC61C0-5136-9818-7A27-F55E1CFC7E3F}"/>
              </a:ext>
            </a:extLst>
          </p:cNvPr>
          <p:cNvSpPr txBox="1"/>
          <p:nvPr/>
        </p:nvSpPr>
        <p:spPr>
          <a:xfrm>
            <a:off x="1035681" y="4183468"/>
            <a:ext cx="6289679" cy="1185774"/>
          </a:xfrm>
          <a:prstGeom prst="rect">
            <a:avLst/>
          </a:prstGeom>
          <a:noFill/>
        </p:spPr>
        <p:txBody>
          <a:bodyPr wrap="square">
            <a:spAutoFit/>
          </a:bodyPr>
          <a:lstStyle/>
          <a:p>
            <a:pPr marL="342900" lvl="0" indent="-342900" algn="just">
              <a:lnSpc>
                <a:spcPct val="107000"/>
              </a:lnSpc>
              <a:spcAft>
                <a:spcPts val="800"/>
              </a:spcAft>
              <a:buFont typeface="Wingdings" panose="05000000000000000000" pitchFamily="2" charset="2"/>
              <a:buChar char=""/>
            </a:pPr>
            <a:r>
              <a:rPr lang="pt-BR" sz="1700" kern="100" dirty="0">
                <a:effectLst/>
                <a:latin typeface="Barlow" panose="00000500000000000000" pitchFamily="2" charset="0"/>
                <a:ea typeface="DengXian" panose="020B0503020204020204" pitchFamily="2" charset="-122"/>
                <a:cs typeface="Arial" panose="020B0604020202020204" pitchFamily="34" charset="0"/>
              </a:rPr>
              <a:t>No ensino da Bíblia proponha desafios, explore atividades que ativem a curiosidade da criança. Elas gostam de participar. Promova desafios em grupo ou duplas, estimule o estudo da Bíblia e da lição por meio da formação do hábito da leitura.</a:t>
            </a:r>
          </a:p>
        </p:txBody>
      </p:sp>
    </p:spTree>
    <p:extLst>
      <p:ext uri="{BB962C8B-B14F-4D97-AF65-F5344CB8AC3E}">
        <p14:creationId xmlns:p14="http://schemas.microsoft.com/office/powerpoint/2010/main" val="266506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descr="Interface gráfica do usuário, Aplicativo&#10;&#10;Descrição gerada automaticamente">
            <a:extLst>
              <a:ext uri="{FF2B5EF4-FFF2-40B4-BE49-F238E27FC236}">
                <a16:creationId xmlns:a16="http://schemas.microsoft.com/office/drawing/2014/main" id="{A69B3AFE-CB0E-A02F-7BC4-89A2B2A37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ítulo 2">
            <a:extLst>
              <a:ext uri="{FF2B5EF4-FFF2-40B4-BE49-F238E27FC236}">
                <a16:creationId xmlns:a16="http://schemas.microsoft.com/office/drawing/2014/main" id="{F0BDFF2C-CC83-A20B-AA7C-D3A715A17F15}"/>
              </a:ext>
            </a:extLst>
          </p:cNvPr>
          <p:cNvSpPr>
            <a:spLocks noGrp="1"/>
          </p:cNvSpPr>
          <p:nvPr>
            <p:ph type="subTitle" idx="1"/>
          </p:nvPr>
        </p:nvSpPr>
        <p:spPr>
          <a:xfrm>
            <a:off x="1038808" y="895949"/>
            <a:ext cx="9144000" cy="5066102"/>
          </a:xfrm>
        </p:spPr>
        <p:txBody>
          <a:bodyPr>
            <a:normAutofit/>
          </a:bodyPr>
          <a:lstStyle/>
          <a:p>
            <a:pPr algn="just"/>
            <a:endParaRPr lang="pt-BR" sz="1800" dirty="0">
              <a:effectLst/>
              <a:ea typeface="Times New Roman" panose="02020603050405020304" pitchFamily="18" charset="0"/>
            </a:endParaRPr>
          </a:p>
          <a:p>
            <a:endParaRPr lang="pt-BR" dirty="0"/>
          </a:p>
        </p:txBody>
      </p:sp>
      <p:sp>
        <p:nvSpPr>
          <p:cNvPr id="5" name="CaixaDeTexto 4">
            <a:extLst>
              <a:ext uri="{FF2B5EF4-FFF2-40B4-BE49-F238E27FC236}">
                <a16:creationId xmlns:a16="http://schemas.microsoft.com/office/drawing/2014/main" id="{91A3352B-595F-6CCA-C25F-2D54F53FEA7A}"/>
              </a:ext>
            </a:extLst>
          </p:cNvPr>
          <p:cNvSpPr txBox="1"/>
          <p:nvPr/>
        </p:nvSpPr>
        <p:spPr>
          <a:xfrm>
            <a:off x="1171104" y="1579597"/>
            <a:ext cx="9486952" cy="1465722"/>
          </a:xfrm>
          <a:prstGeom prst="rect">
            <a:avLst/>
          </a:prstGeom>
          <a:noFill/>
        </p:spPr>
        <p:txBody>
          <a:bodyPr wrap="square">
            <a:spAutoFit/>
          </a:bodyPr>
          <a:lstStyle/>
          <a:p>
            <a:pPr>
              <a:lnSpc>
                <a:spcPct val="107000"/>
              </a:lnSpc>
              <a:spcBef>
                <a:spcPts val="600"/>
              </a:spcBef>
              <a:spcAft>
                <a:spcPts val="600"/>
              </a:spcAft>
            </a:pPr>
            <a:r>
              <a:rPr lang="pt-BR" sz="1700" kern="0" dirty="0">
                <a:effectLst/>
                <a:latin typeface="Barlow" panose="00000500000000000000" pitchFamily="2" charset="0"/>
                <a:ea typeface="DengXian" panose="020B0503020204020204" pitchFamily="2" charset="-122"/>
                <a:cs typeface="Arial" panose="020B0604020202020204" pitchFamily="34" charset="0"/>
              </a:rPr>
              <a:t>Nesse estágio, as crianças desenvolvem a capacidade de pensar de modo abstrato, hipotético e sistemático. Elas conseguem compreender conceitos mais complexos. Além disso, começam a pensar sobre possibilidades futuras e a considerar diferentes pontos de vista. A inteligência nessa etapa se conceitua pelo grande poder de solucionar problemas de forma sistemática, utilizando assimilações de alta complexidade.</a:t>
            </a:r>
          </a:p>
        </p:txBody>
      </p:sp>
      <p:sp>
        <p:nvSpPr>
          <p:cNvPr id="6" name="CaixaDeTexto 5">
            <a:extLst>
              <a:ext uri="{FF2B5EF4-FFF2-40B4-BE49-F238E27FC236}">
                <a16:creationId xmlns:a16="http://schemas.microsoft.com/office/drawing/2014/main" id="{91A3352B-595F-6CCA-C25F-2D54F53FEA7A}"/>
              </a:ext>
            </a:extLst>
          </p:cNvPr>
          <p:cNvSpPr txBox="1"/>
          <p:nvPr/>
        </p:nvSpPr>
        <p:spPr>
          <a:xfrm>
            <a:off x="1134793" y="4516297"/>
            <a:ext cx="7157932" cy="652230"/>
          </a:xfrm>
          <a:prstGeom prst="rect">
            <a:avLst/>
          </a:prstGeom>
          <a:noFill/>
        </p:spPr>
        <p:txBody>
          <a:bodyPr wrap="square">
            <a:spAutoFit/>
          </a:bodyPr>
          <a:lstStyle/>
          <a:p>
            <a:pPr marL="342900" lvl="0" indent="-342900" algn="just">
              <a:lnSpc>
                <a:spcPct val="107000"/>
              </a:lnSpc>
              <a:spcAft>
                <a:spcPts val="800"/>
              </a:spcAft>
              <a:buFont typeface="Wingdings" panose="05000000000000000000" pitchFamily="2" charset="2"/>
              <a:buChar char=""/>
            </a:pPr>
            <a:r>
              <a:rPr lang="pt-BR" sz="1700" kern="0" dirty="0">
                <a:effectLst/>
                <a:latin typeface="Barlow" panose="00000500000000000000" pitchFamily="2" charset="0"/>
                <a:ea typeface="DengXian" panose="020B0503020204020204" pitchFamily="2" charset="-122"/>
                <a:cs typeface="Arial" panose="020B0604020202020204" pitchFamily="34" charset="0"/>
              </a:rPr>
              <a:t>Assim, são necessárias atividades que lhe ajudem a desenvolver estratégias cognitivas e metacognitivas mais complexas.</a:t>
            </a:r>
            <a:endParaRPr lang="pt-BR" sz="1700" kern="100" dirty="0">
              <a:effectLst/>
              <a:latin typeface="Barlow" panose="00000500000000000000" pitchFamily="2" charset="0"/>
              <a:ea typeface="DengXian" panose="020B0503020204020204" pitchFamily="2" charset="-122"/>
              <a:cs typeface="Arial" panose="020B0604020202020204" pitchFamily="34" charset="0"/>
            </a:endParaRPr>
          </a:p>
        </p:txBody>
      </p:sp>
      <p:sp>
        <p:nvSpPr>
          <p:cNvPr id="4" name="CaixaDeTexto 3">
            <a:extLst>
              <a:ext uri="{FF2B5EF4-FFF2-40B4-BE49-F238E27FC236}">
                <a16:creationId xmlns:a16="http://schemas.microsoft.com/office/drawing/2014/main" id="{33F92316-9BAC-EEF6-0C6E-AB6D3F9A7EA0}"/>
              </a:ext>
            </a:extLst>
          </p:cNvPr>
          <p:cNvSpPr txBox="1"/>
          <p:nvPr/>
        </p:nvSpPr>
        <p:spPr>
          <a:xfrm>
            <a:off x="1130948" y="363148"/>
            <a:ext cx="8429612" cy="728405"/>
          </a:xfrm>
          <a:prstGeom prst="rect">
            <a:avLst/>
          </a:prstGeom>
          <a:noFill/>
        </p:spPr>
        <p:txBody>
          <a:bodyPr wrap="square">
            <a:spAutoFit/>
          </a:bodyPr>
          <a:lstStyle/>
          <a:p>
            <a:pPr>
              <a:lnSpc>
                <a:spcPct val="150000"/>
              </a:lnSpc>
              <a:spcBef>
                <a:spcPts val="600"/>
              </a:spcBef>
              <a:spcAft>
                <a:spcPts val="600"/>
              </a:spcAft>
            </a:pPr>
            <a:r>
              <a:rPr lang="pt-BR" sz="3200" b="1" kern="0" dirty="0">
                <a:solidFill>
                  <a:srgbClr val="009AC1"/>
                </a:solidFill>
                <a:effectLst/>
                <a:latin typeface="Barlow Condensed"/>
                <a:ea typeface="DengXian" panose="020B0503020204020204" pitchFamily="2" charset="-122"/>
                <a:cs typeface="Arial" panose="020B0604020202020204" pitchFamily="34" charset="0"/>
              </a:rPr>
              <a:t>2.4 Estágio operatório-formal (a partir dos 11 anos).</a:t>
            </a:r>
            <a:endParaRPr lang="pt-BR" sz="3200" b="1" kern="100" dirty="0">
              <a:solidFill>
                <a:srgbClr val="009AC1"/>
              </a:solidFill>
              <a:latin typeface="Barlow Condensed"/>
              <a:ea typeface="DengXian" panose="020B0503020204020204" pitchFamily="2" charset="-122"/>
              <a:cs typeface="Arial" panose="020B0604020202020204" pitchFamily="34" charset="0"/>
            </a:endParaRPr>
          </a:p>
        </p:txBody>
      </p:sp>
      <p:sp>
        <p:nvSpPr>
          <p:cNvPr id="7" name="Retângulo 6">
            <a:extLst>
              <a:ext uri="{FF2B5EF4-FFF2-40B4-BE49-F238E27FC236}">
                <a16:creationId xmlns:a16="http://schemas.microsoft.com/office/drawing/2014/main" id="{9CBF3038-F45C-8F3E-464D-1A2E2E823FAA}"/>
              </a:ext>
            </a:extLst>
          </p:cNvPr>
          <p:cNvSpPr/>
          <p:nvPr/>
        </p:nvSpPr>
        <p:spPr>
          <a:xfrm>
            <a:off x="0" y="894080"/>
            <a:ext cx="1127121" cy="45719"/>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2E97D2A4-3B0F-0C4E-D6AE-8CCCA729DA07}"/>
              </a:ext>
            </a:extLst>
          </p:cNvPr>
          <p:cNvSpPr txBox="1"/>
          <p:nvPr/>
        </p:nvSpPr>
        <p:spPr>
          <a:xfrm>
            <a:off x="1171104" y="3270797"/>
            <a:ext cx="7749376" cy="1123641"/>
          </a:xfrm>
          <a:prstGeom prst="rect">
            <a:avLst/>
          </a:prstGeom>
          <a:noFill/>
        </p:spPr>
        <p:txBody>
          <a:bodyPr wrap="square">
            <a:spAutoFit/>
          </a:bodyPr>
          <a:lstStyle/>
          <a:p>
            <a:pPr>
              <a:lnSpc>
                <a:spcPct val="107000"/>
              </a:lnSpc>
              <a:spcAft>
                <a:spcPts val="800"/>
              </a:spcAft>
            </a:pPr>
            <a:r>
              <a:rPr lang="pt-BR" sz="2400" b="1" kern="0" dirty="0">
                <a:solidFill>
                  <a:srgbClr val="009AC1"/>
                </a:solidFill>
                <a:effectLst/>
                <a:latin typeface="Barlow" pitchFamily="2" charset="77"/>
                <a:ea typeface="DengXian" panose="020B0503020204020204" pitchFamily="2" charset="-122"/>
                <a:cs typeface="Arial" panose="020B0604020202020204" pitchFamily="34" charset="0"/>
              </a:rPr>
              <a:t>NA PRÁTICA</a:t>
            </a:r>
            <a:endParaRPr lang="pt-BR" sz="2400" b="1" kern="100" dirty="0">
              <a:solidFill>
                <a:srgbClr val="009AC1"/>
              </a:solidFill>
              <a:effectLst/>
              <a:latin typeface="Barlow" pitchFamily="2" charset="77"/>
              <a:ea typeface="DengXian" panose="020B0503020204020204" pitchFamily="2" charset="-122"/>
              <a:cs typeface="Arial" panose="020B0604020202020204" pitchFamily="34" charset="0"/>
            </a:endParaRPr>
          </a:p>
          <a:p>
            <a:pPr marL="342900" lvl="0" indent="-342900" algn="just">
              <a:lnSpc>
                <a:spcPct val="107000"/>
              </a:lnSpc>
              <a:buFont typeface="Wingdings" panose="05000000000000000000" pitchFamily="2" charset="2"/>
              <a:buChar char=""/>
            </a:pPr>
            <a:r>
              <a:rPr lang="pt-BR" sz="1700" kern="0" dirty="0">
                <a:effectLst/>
                <a:latin typeface="Barlow" panose="00000500000000000000" pitchFamily="2" charset="0"/>
                <a:ea typeface="DengXian" panose="020B0503020204020204" pitchFamily="2" charset="-122"/>
                <a:cs typeface="Arial" panose="020B0604020202020204" pitchFamily="34" charset="0"/>
              </a:rPr>
              <a:t>O adolescente já é capaz de pensar sobre elementos abstratos, não necessitando mais da relação com elementos concretos. </a:t>
            </a:r>
          </a:p>
        </p:txBody>
      </p:sp>
    </p:spTree>
    <p:extLst>
      <p:ext uri="{BB962C8B-B14F-4D97-AF65-F5344CB8AC3E}">
        <p14:creationId xmlns:p14="http://schemas.microsoft.com/office/powerpoint/2010/main" val="2385477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782EC9ED-6140-2459-4911-06286599A566}"/>
              </a:ext>
            </a:extLst>
          </p:cNvPr>
          <p:cNvSpPr>
            <a:spLocks noGrp="1"/>
          </p:cNvSpPr>
          <p:nvPr>
            <p:ph idx="1"/>
          </p:nvPr>
        </p:nvSpPr>
        <p:spPr>
          <a:xfrm>
            <a:off x="838200" y="1032523"/>
            <a:ext cx="10515600" cy="4351338"/>
          </a:xfrm>
        </p:spPr>
        <p:txBody>
          <a:bodyPr/>
          <a:lstStyle/>
          <a:p>
            <a:endParaRPr lang="pt-BR" sz="1800" dirty="0">
              <a:effectLst/>
              <a:latin typeface="Times New Roman" panose="02020603050405020304" pitchFamily="18" charset="0"/>
              <a:ea typeface="Times New Roman" panose="02020603050405020304" pitchFamily="18" charset="0"/>
            </a:endParaRPr>
          </a:p>
          <a:p>
            <a:endParaRPr lang="pt-BR" sz="1800" dirty="0">
              <a:effectLst/>
              <a:latin typeface="Times New Roman" panose="02020603050405020304" pitchFamily="18" charset="0"/>
              <a:ea typeface="Times New Roman" panose="02020603050405020304" pitchFamily="18" charset="0"/>
            </a:endParaRPr>
          </a:p>
          <a:p>
            <a:endParaRPr lang="pt-BR" sz="1800" dirty="0">
              <a:effectLst/>
              <a:latin typeface="Times New Roman" panose="02020603050405020304" pitchFamily="18" charset="0"/>
              <a:ea typeface="Times New Roman" panose="02020603050405020304" pitchFamily="18" charset="0"/>
            </a:endParaRPr>
          </a:p>
          <a:p>
            <a:endParaRPr lang="pt-BR" sz="1800" dirty="0">
              <a:effectLst/>
              <a:latin typeface="Times New Roman" panose="02020603050405020304" pitchFamily="18" charset="0"/>
              <a:ea typeface="Times New Roman" panose="02020603050405020304" pitchFamily="18" charset="0"/>
            </a:endParaRPr>
          </a:p>
          <a:p>
            <a:pPr marL="0" indent="0">
              <a:buNone/>
            </a:pPr>
            <a:endParaRPr lang="pt-BR" sz="1800" dirty="0">
              <a:effectLst/>
              <a:latin typeface="Times New Roman" panose="02020603050405020304" pitchFamily="18" charset="0"/>
              <a:ea typeface="Times New Roman" panose="02020603050405020304" pitchFamily="18" charset="0"/>
            </a:endParaRPr>
          </a:p>
          <a:p>
            <a:pPr marL="0" indent="0">
              <a:buNone/>
            </a:pPr>
            <a:endParaRPr lang="pt-BR" sz="2000" b="1" dirty="0">
              <a:effectLst/>
              <a:latin typeface="Calibri" panose="020F0502020204030204" pitchFamily="34" charset="0"/>
              <a:ea typeface="Times New Roman" panose="02020603050405020304" pitchFamily="18" charset="0"/>
              <a:cs typeface="Calibri" panose="020F0502020204030204" pitchFamily="34" charset="0"/>
            </a:endParaRPr>
          </a:p>
          <a:p>
            <a:endParaRPr lang="pt-BR" dirty="0"/>
          </a:p>
        </p:txBody>
      </p:sp>
      <p:sp>
        <p:nvSpPr>
          <p:cNvPr id="5" name="CaixaDeTexto 4">
            <a:extLst>
              <a:ext uri="{FF2B5EF4-FFF2-40B4-BE49-F238E27FC236}">
                <a16:creationId xmlns:a16="http://schemas.microsoft.com/office/drawing/2014/main" id="{0EC902FF-ACFF-AE2A-0AF7-9AF7E1AF2FB8}"/>
              </a:ext>
            </a:extLst>
          </p:cNvPr>
          <p:cNvSpPr txBox="1"/>
          <p:nvPr/>
        </p:nvSpPr>
        <p:spPr>
          <a:xfrm>
            <a:off x="812500" y="573743"/>
            <a:ext cx="11501719" cy="458780"/>
          </a:xfrm>
          <a:prstGeom prst="rect">
            <a:avLst/>
          </a:prstGeom>
          <a:noFill/>
        </p:spPr>
        <p:txBody>
          <a:bodyPr wrap="square">
            <a:spAutoFit/>
          </a:bodyPr>
          <a:lstStyle/>
          <a:p>
            <a:pPr>
              <a:lnSpc>
                <a:spcPct val="107000"/>
              </a:lnSpc>
              <a:spcAft>
                <a:spcPts val="800"/>
              </a:spcAft>
            </a:pPr>
            <a:r>
              <a:rPr lang="pt-BR" sz="2400" b="1" kern="0" dirty="0">
                <a:solidFill>
                  <a:srgbClr val="009AC1"/>
                </a:solidFill>
                <a:effectLst/>
                <a:latin typeface="Barlow" pitchFamily="2" charset="77"/>
                <a:ea typeface="DengXian" panose="020B0503020204020204" pitchFamily="2" charset="-122"/>
                <a:cs typeface="Arial" panose="020B0604020202020204" pitchFamily="34" charset="0"/>
              </a:rPr>
              <a:t>APLICAÇÃO À ESCOLA SABATINA</a:t>
            </a:r>
            <a:endParaRPr lang="pt-BR" sz="2400" b="1" kern="100" dirty="0">
              <a:solidFill>
                <a:srgbClr val="009AC1"/>
              </a:solidFill>
              <a:effectLst/>
              <a:latin typeface="Barlow" pitchFamily="2" charset="77"/>
              <a:ea typeface="DengXian" panose="020B0503020204020204" pitchFamily="2" charset="-122"/>
              <a:cs typeface="Arial" panose="020B0604020202020204" pitchFamily="34" charset="0"/>
            </a:endParaRPr>
          </a:p>
        </p:txBody>
      </p:sp>
      <p:sp>
        <p:nvSpPr>
          <p:cNvPr id="6" name="CaixaDeTexto 5">
            <a:extLst>
              <a:ext uri="{FF2B5EF4-FFF2-40B4-BE49-F238E27FC236}">
                <a16:creationId xmlns:a16="http://schemas.microsoft.com/office/drawing/2014/main" id="{0EC902FF-ACFF-AE2A-0AF7-9AF7E1AF2FB8}"/>
              </a:ext>
            </a:extLst>
          </p:cNvPr>
          <p:cNvSpPr txBox="1"/>
          <p:nvPr/>
        </p:nvSpPr>
        <p:spPr>
          <a:xfrm>
            <a:off x="812500" y="1258115"/>
            <a:ext cx="9181400" cy="1492075"/>
          </a:xfrm>
          <a:prstGeom prst="rect">
            <a:avLst/>
          </a:prstGeom>
          <a:noFill/>
        </p:spPr>
        <p:txBody>
          <a:bodyPr wrap="square">
            <a:spAutoFit/>
          </a:bodyPr>
          <a:lstStyle/>
          <a:p>
            <a:pPr marL="342900" lvl="0" indent="-342900" algn="just">
              <a:lnSpc>
                <a:spcPct val="107000"/>
              </a:lnSpc>
              <a:buFont typeface="Wingdings" panose="05000000000000000000" pitchFamily="2" charset="2"/>
              <a:buChar char=""/>
            </a:pPr>
            <a:r>
              <a:rPr lang="pt-BR" sz="1700" kern="100" dirty="0">
                <a:effectLst/>
                <a:latin typeface="Barlow" panose="00000500000000000000" pitchFamily="2" charset="0"/>
                <a:ea typeface="DengXian" panose="020B0503020204020204" pitchFamily="2" charset="-122"/>
                <a:cs typeface="Arial" panose="020B0604020202020204" pitchFamily="34" charset="0"/>
              </a:rPr>
              <a:t>Debates e discussões. Estimule debates e discussões sobre temas relevantes, em que os alunos possam expressar opiniões, argumentar e desenvolver o pensamento crítico.</a:t>
            </a:r>
          </a:p>
          <a:p>
            <a:pPr marL="342900" lvl="0" indent="-342900" algn="just">
              <a:lnSpc>
                <a:spcPct val="107000"/>
              </a:lnSpc>
              <a:buFont typeface="Wingdings" panose="05000000000000000000" pitchFamily="2" charset="2"/>
              <a:buChar char=""/>
            </a:pPr>
            <a:endParaRPr lang="pt-BR" sz="1700" kern="100" dirty="0">
              <a:effectLst/>
              <a:latin typeface="Barlow" panose="00000500000000000000" pitchFamily="2" charset="0"/>
              <a:ea typeface="DengXian" panose="020B0503020204020204" pitchFamily="2" charset="-122"/>
              <a:cs typeface="Arial" panose="020B0604020202020204" pitchFamily="34" charset="0"/>
            </a:endParaRPr>
          </a:p>
          <a:p>
            <a:pPr marL="342900" lvl="0" indent="-342900" algn="just">
              <a:lnSpc>
                <a:spcPct val="107000"/>
              </a:lnSpc>
              <a:buFont typeface="Wingdings" panose="05000000000000000000" pitchFamily="2" charset="2"/>
              <a:buChar char=""/>
            </a:pPr>
            <a:r>
              <a:rPr lang="pt-BR" sz="1700" kern="100" dirty="0">
                <a:effectLst/>
                <a:latin typeface="Barlow" panose="00000500000000000000" pitchFamily="2" charset="0"/>
                <a:ea typeface="DengXian" panose="020B0503020204020204" pitchFamily="2" charset="-122"/>
                <a:cs typeface="Arial" panose="020B0604020202020204" pitchFamily="34" charset="0"/>
              </a:rPr>
              <a:t>Estímulo à reflexão filosófica. Introduza conceitos filosóficos e éticos, incentivando os alunos a refletirem sobre questões morais e existenciais.</a:t>
            </a:r>
          </a:p>
        </p:txBody>
      </p:sp>
      <p:sp>
        <p:nvSpPr>
          <p:cNvPr id="7" name="CaixaDeTexto 6">
            <a:extLst>
              <a:ext uri="{FF2B5EF4-FFF2-40B4-BE49-F238E27FC236}">
                <a16:creationId xmlns:a16="http://schemas.microsoft.com/office/drawing/2014/main" id="{0EC902FF-ACFF-AE2A-0AF7-9AF7E1AF2FB8}"/>
              </a:ext>
            </a:extLst>
          </p:cNvPr>
          <p:cNvSpPr txBox="1"/>
          <p:nvPr/>
        </p:nvSpPr>
        <p:spPr>
          <a:xfrm>
            <a:off x="838199" y="2893022"/>
            <a:ext cx="5725160" cy="2175275"/>
          </a:xfrm>
          <a:prstGeom prst="rect">
            <a:avLst/>
          </a:prstGeom>
          <a:noFill/>
        </p:spPr>
        <p:txBody>
          <a:bodyPr wrap="square">
            <a:spAutoFit/>
          </a:bodyPr>
          <a:lstStyle/>
          <a:p>
            <a:pPr marL="342900" lvl="0" indent="-342900" algn="just">
              <a:lnSpc>
                <a:spcPct val="107000"/>
              </a:lnSpc>
              <a:spcAft>
                <a:spcPts val="800"/>
              </a:spcAft>
              <a:buFont typeface="Wingdings" panose="05000000000000000000" pitchFamily="2" charset="2"/>
              <a:buChar char=""/>
            </a:pPr>
            <a:r>
              <a:rPr lang="pt-BR" sz="1600" kern="100" dirty="0">
                <a:effectLst/>
                <a:latin typeface="Barlow" panose="00000500000000000000" pitchFamily="2" charset="0"/>
                <a:ea typeface="DengXian" panose="020B0503020204020204" pitchFamily="2" charset="-122"/>
                <a:cs typeface="Arial" panose="020B0604020202020204" pitchFamily="34" charset="0"/>
              </a:rPr>
              <a:t>No estudo da Bíblia, envolva os adolescentes na missão. Promova atividades para os adolescentes praticarem o que aprenderam. Organize o PG da classe para discutir e aprofundar temas bíblicos e quando possível, tenha um espaço com a identidade do grupo. Construa vínculos de confiança. É importante que nessa etapa as atividades sejam feitas com eles e por eles. Evite que tudo seja entregue pronto. Estimule a participação e a realização. </a:t>
            </a:r>
          </a:p>
        </p:txBody>
      </p:sp>
      <p:sp>
        <p:nvSpPr>
          <p:cNvPr id="8" name="CaixaDeTexto 7">
            <a:extLst>
              <a:ext uri="{FF2B5EF4-FFF2-40B4-BE49-F238E27FC236}">
                <a16:creationId xmlns:a16="http://schemas.microsoft.com/office/drawing/2014/main" id="{F11C9E43-2945-8441-4531-980D73C8249D}"/>
              </a:ext>
            </a:extLst>
          </p:cNvPr>
          <p:cNvSpPr txBox="1"/>
          <p:nvPr/>
        </p:nvSpPr>
        <p:spPr>
          <a:xfrm>
            <a:off x="1222245" y="5257169"/>
            <a:ext cx="5341113" cy="1223220"/>
          </a:xfrm>
          <a:prstGeom prst="rect">
            <a:avLst/>
          </a:prstGeom>
          <a:noFill/>
        </p:spPr>
        <p:txBody>
          <a:bodyPr wrap="square">
            <a:spAutoFit/>
          </a:bodyPr>
          <a:lstStyle/>
          <a:p>
            <a:pPr algn="just">
              <a:lnSpc>
                <a:spcPct val="107000"/>
              </a:lnSpc>
              <a:spcAft>
                <a:spcPts val="800"/>
              </a:spcAft>
            </a:pPr>
            <a:r>
              <a:rPr lang="pt-BR" sz="1400" b="1" kern="100" dirty="0">
                <a:effectLst/>
                <a:latin typeface="Barlow ExtraLight" pitchFamily="2" charset="77"/>
                <a:ea typeface="DengXian" panose="020B0503020204020204" pitchFamily="2" charset="-122"/>
                <a:cs typeface="Times New Roman" panose="02020603050405020304" pitchFamily="18" charset="0"/>
              </a:rPr>
              <a:t>É importante lembrar que o desenvolvimento cognitivo pode ocorrer em ritmos diferentes para cada criança, ou seja, esse processo pode ser flexível, porque a aprendizagem está relacionada ao meio. Além disso, existem outros fatores como cultura, ambiente familiar e escolar que irão influenciar na compreensão de mundo. </a:t>
            </a:r>
          </a:p>
        </p:txBody>
      </p:sp>
    </p:spTree>
    <p:extLst>
      <p:ext uri="{BB962C8B-B14F-4D97-AF65-F5344CB8AC3E}">
        <p14:creationId xmlns:p14="http://schemas.microsoft.com/office/powerpoint/2010/main" val="124275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28FE1CD6-3166-D09A-AD6E-21B2DF2A659D}"/>
              </a:ext>
            </a:extLst>
          </p:cNvPr>
          <p:cNvSpPr txBox="1"/>
          <p:nvPr/>
        </p:nvSpPr>
        <p:spPr>
          <a:xfrm>
            <a:off x="838200" y="979715"/>
            <a:ext cx="10321990" cy="646331"/>
          </a:xfrm>
          <a:prstGeom prst="rect">
            <a:avLst/>
          </a:prstGeom>
          <a:noFill/>
        </p:spPr>
        <p:txBody>
          <a:bodyPr wrap="square">
            <a:spAutoFit/>
          </a:bodyPr>
          <a:lstStyle/>
          <a:p>
            <a:pPr algn="just"/>
            <a:endParaRPr lang="pt-BR" b="1"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pt-BR" sz="18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pt-BR" sz="1600" dirty="0">
              <a:effectLst/>
              <a:latin typeface="Times New Roman" panose="02020603050405020304" pitchFamily="18" charset="0"/>
              <a:ea typeface="Times New Roman" panose="02020603050405020304" pitchFamily="18" charset="0"/>
            </a:endParaRPr>
          </a:p>
        </p:txBody>
      </p:sp>
      <p:sp>
        <p:nvSpPr>
          <p:cNvPr id="7" name="Retângulo 6"/>
          <p:cNvSpPr/>
          <p:nvPr/>
        </p:nvSpPr>
        <p:spPr>
          <a:xfrm>
            <a:off x="1134775" y="1861306"/>
            <a:ext cx="8801705" cy="981423"/>
          </a:xfrm>
          <a:prstGeom prst="rect">
            <a:avLst/>
          </a:prstGeom>
        </p:spPr>
        <p:txBody>
          <a:bodyPr wrap="square">
            <a:spAutoFit/>
          </a:bodyPr>
          <a:lstStyle/>
          <a:p>
            <a:pPr algn="just">
              <a:lnSpc>
                <a:spcPct val="107000"/>
              </a:lnSpc>
              <a:spcAft>
                <a:spcPts val="800"/>
              </a:spcAft>
            </a:pPr>
            <a:r>
              <a:rPr lang="pt-BR" kern="100" dirty="0">
                <a:latin typeface="Barlow" panose="00000500000000000000" pitchFamily="2" charset="0"/>
                <a:ea typeface="DengXian" panose="020B0503020204020204" pitchFamily="2" charset="-122"/>
                <a:cs typeface="Arial" panose="020B0604020202020204" pitchFamily="34" charset="0"/>
              </a:rPr>
              <a:t>A interação nas unidades da Escola Sabatina pode promover maior desenvolvimento cognitivo, social e crescimento pessoal, por isso, a metodologia de aprendizagem para essas etapas do desenvolvimento deve ser focada em estratégias colaborativas.</a:t>
            </a:r>
          </a:p>
        </p:txBody>
      </p:sp>
      <p:sp>
        <p:nvSpPr>
          <p:cNvPr id="8" name="Retângulo 7"/>
          <p:cNvSpPr/>
          <p:nvPr/>
        </p:nvSpPr>
        <p:spPr>
          <a:xfrm>
            <a:off x="4968240" y="3933243"/>
            <a:ext cx="5989709" cy="2138983"/>
          </a:xfrm>
          <a:prstGeom prst="rect">
            <a:avLst/>
          </a:prstGeom>
        </p:spPr>
        <p:txBody>
          <a:bodyPr wrap="square">
            <a:spAutoFit/>
          </a:bodyPr>
          <a:lstStyle/>
          <a:p>
            <a:pPr algn="just">
              <a:lnSpc>
                <a:spcPct val="107000"/>
              </a:lnSpc>
              <a:spcAft>
                <a:spcPts val="800"/>
              </a:spcAft>
            </a:pPr>
            <a:r>
              <a:rPr lang="pt-BR" kern="100" dirty="0">
                <a:latin typeface="Barlow" panose="00000500000000000000" pitchFamily="2" charset="0"/>
                <a:ea typeface="DengXian" panose="020B0503020204020204" pitchFamily="2" charset="-122"/>
                <a:cs typeface="Arial" panose="020B0604020202020204" pitchFamily="34" charset="0"/>
              </a:rPr>
              <a:t>Essas podem auxiliar no desenvolvimento de competências e habilidades. As crianças podem ser protagonistas da sua aprendizagem quando a metodologia seguida pelo professor favorece a participação ativa delas, nas atividades propostas. Daí a importância de utilizar estratégias colaborativas e compreender os princípios para o desenvolvimento da educação do caráter.</a:t>
            </a:r>
          </a:p>
        </p:txBody>
      </p:sp>
      <p:sp>
        <p:nvSpPr>
          <p:cNvPr id="3" name="CaixaDeTexto 2">
            <a:extLst>
              <a:ext uri="{FF2B5EF4-FFF2-40B4-BE49-F238E27FC236}">
                <a16:creationId xmlns:a16="http://schemas.microsoft.com/office/drawing/2014/main" id="{7EE348A5-31A4-5F0B-6CFE-D5961A87EF43}"/>
              </a:ext>
            </a:extLst>
          </p:cNvPr>
          <p:cNvSpPr txBox="1"/>
          <p:nvPr/>
        </p:nvSpPr>
        <p:spPr>
          <a:xfrm>
            <a:off x="1134775" y="533302"/>
            <a:ext cx="9603552" cy="1155829"/>
          </a:xfrm>
          <a:prstGeom prst="rect">
            <a:avLst/>
          </a:prstGeom>
          <a:noFill/>
        </p:spPr>
        <p:txBody>
          <a:bodyPr wrap="square">
            <a:spAutoFit/>
          </a:bodyPr>
          <a:lstStyle/>
          <a:p>
            <a:pPr algn="just">
              <a:spcAft>
                <a:spcPts val="800"/>
              </a:spcAft>
            </a:pPr>
            <a:r>
              <a:rPr lang="pt-BR" sz="3000" b="1" kern="0" dirty="0">
                <a:effectLst/>
                <a:latin typeface="Barlow Condensed"/>
                <a:ea typeface="DengXian" panose="020B0503020204020204" pitchFamily="2" charset="-122"/>
                <a:cs typeface="Arial" panose="020B0604020202020204" pitchFamily="34" charset="0"/>
              </a:rPr>
              <a:t>3. MÉTODOS ATIVOS DE ENSINO-APRENDIZAGEM NAS</a:t>
            </a:r>
          </a:p>
          <a:p>
            <a:pPr algn="just">
              <a:spcAft>
                <a:spcPts val="800"/>
              </a:spcAft>
            </a:pPr>
            <a:r>
              <a:rPr lang="pt-BR" sz="3000" b="1" kern="0" dirty="0">
                <a:effectLst/>
                <a:latin typeface="Barlow Condensed"/>
                <a:ea typeface="DengXian" panose="020B0503020204020204" pitchFamily="2" charset="-122"/>
                <a:cs typeface="Arial" panose="020B0604020202020204" pitchFamily="34" charset="0"/>
              </a:rPr>
              <a:t>UNIDADES DA ESCOLA SABATINA INFANTIL</a:t>
            </a:r>
            <a:endParaRPr lang="pt-BR" sz="3000" b="1" kern="0" dirty="0">
              <a:effectLst/>
              <a:ea typeface="DengXian" panose="020B0503020204020204" pitchFamily="2" charset="-122"/>
              <a:cs typeface="Times New Roman" panose="02020603050405020304" pitchFamily="18" charset="0"/>
            </a:endParaRPr>
          </a:p>
        </p:txBody>
      </p:sp>
    </p:spTree>
    <p:extLst>
      <p:ext uri="{BB962C8B-B14F-4D97-AF65-F5344CB8AC3E}">
        <p14:creationId xmlns:p14="http://schemas.microsoft.com/office/powerpoint/2010/main" val="4101278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60"/>
            <a:ext cx="12192000" cy="6858000"/>
          </a:xfrm>
          <a:prstGeom prst="rect">
            <a:avLst/>
          </a:prstGeom>
        </p:spPr>
      </p:pic>
      <p:sp>
        <p:nvSpPr>
          <p:cNvPr id="3" name="Espaço Reservado para Conteúdo 2">
            <a:extLst>
              <a:ext uri="{FF2B5EF4-FFF2-40B4-BE49-F238E27FC236}">
                <a16:creationId xmlns:a16="http://schemas.microsoft.com/office/drawing/2014/main" id="{B1A13103-576A-A5A6-2456-7CFE2419760E}"/>
              </a:ext>
            </a:extLst>
          </p:cNvPr>
          <p:cNvSpPr>
            <a:spLocks noGrp="1"/>
          </p:cNvSpPr>
          <p:nvPr>
            <p:ph idx="1"/>
          </p:nvPr>
        </p:nvSpPr>
        <p:spPr>
          <a:xfrm>
            <a:off x="875522" y="559836"/>
            <a:ext cx="9882674" cy="5980923"/>
          </a:xfrm>
        </p:spPr>
        <p:txBody>
          <a:bodyPr>
            <a:normAutofit/>
          </a:bodyPr>
          <a:lstStyle/>
          <a:p>
            <a:pPr marL="0" indent="0" algn="just">
              <a:buNone/>
            </a:pPr>
            <a:endParaRPr lang="pt-BR" sz="1800" dirty="0">
              <a:effectLst/>
              <a:latin typeface="Times New Roman" panose="02020603050405020304" pitchFamily="18" charset="0"/>
              <a:ea typeface="Times New Roman" panose="02020603050405020304" pitchFamily="18" charset="0"/>
            </a:endParaRPr>
          </a:p>
          <a:p>
            <a:pPr marL="0" indent="0">
              <a:buNone/>
            </a:pPr>
            <a:endParaRPr lang="pt-BR" sz="2000" dirty="0">
              <a:effectLst/>
              <a:latin typeface="Times New Roman" panose="02020603050405020304" pitchFamily="18" charset="0"/>
              <a:ea typeface="Times New Roman" panose="02020603050405020304" pitchFamily="18" charset="0"/>
            </a:endParaRPr>
          </a:p>
          <a:p>
            <a:pPr marL="0" indent="0">
              <a:buNone/>
            </a:pPr>
            <a:endParaRPr lang="pt-BR" sz="2000" b="1" dirty="0">
              <a:cs typeface="Times New Roman" panose="02020603050405020304" pitchFamily="18" charset="0"/>
            </a:endParaRPr>
          </a:p>
        </p:txBody>
      </p:sp>
      <p:sp>
        <p:nvSpPr>
          <p:cNvPr id="4" name="CaixaDeTexto 3">
            <a:extLst>
              <a:ext uri="{FF2B5EF4-FFF2-40B4-BE49-F238E27FC236}">
                <a16:creationId xmlns:a16="http://schemas.microsoft.com/office/drawing/2014/main" id="{E17355C1-A788-4355-B6BB-97E45913EB1D}"/>
              </a:ext>
            </a:extLst>
          </p:cNvPr>
          <p:cNvSpPr txBox="1"/>
          <p:nvPr/>
        </p:nvSpPr>
        <p:spPr>
          <a:xfrm>
            <a:off x="1110922" y="1518133"/>
            <a:ext cx="8864074" cy="935000"/>
          </a:xfrm>
          <a:prstGeom prst="rect">
            <a:avLst/>
          </a:prstGeom>
          <a:noFill/>
        </p:spPr>
        <p:txBody>
          <a:bodyPr wrap="square">
            <a:spAutoFit/>
          </a:bodyPr>
          <a:lstStyle/>
          <a:p>
            <a:pPr marL="342900" lvl="0" indent="-342900" algn="just">
              <a:lnSpc>
                <a:spcPct val="107000"/>
              </a:lnSpc>
              <a:buFont typeface="Symbol" panose="05050102010706020507" pitchFamily="18" charset="2"/>
              <a:buChar char=""/>
            </a:pPr>
            <a:r>
              <a:rPr lang="pt-BR" sz="1700" kern="100" dirty="0">
                <a:effectLst/>
                <a:latin typeface="Barlow" panose="00000500000000000000" pitchFamily="2" charset="0"/>
                <a:ea typeface="DengXian" panose="020B0503020204020204" pitchFamily="2" charset="-122"/>
                <a:cs typeface="Arial" panose="020B0604020202020204" pitchFamily="34" charset="0"/>
              </a:rPr>
              <a:t>Fazer uma pesquisa em duplas e elaborar um único relatório. </a:t>
            </a:r>
          </a:p>
          <a:p>
            <a:pPr marL="342900" lvl="0" indent="-342900" algn="just">
              <a:lnSpc>
                <a:spcPct val="107000"/>
              </a:lnSpc>
              <a:buFont typeface="Symbol" panose="05050102010706020507" pitchFamily="18" charset="2"/>
              <a:buChar char=""/>
            </a:pPr>
            <a:r>
              <a:rPr lang="pt-BR" sz="1700" kern="100" dirty="0">
                <a:effectLst/>
                <a:latin typeface="Barlow" panose="00000500000000000000" pitchFamily="2" charset="0"/>
                <a:ea typeface="DengXian" panose="020B0503020204020204" pitchFamily="2" charset="-122"/>
                <a:cs typeface="Arial" panose="020B0604020202020204" pitchFamily="34" charset="0"/>
              </a:rPr>
              <a:t>Participar de projeto ou um experimento em grupo. </a:t>
            </a:r>
          </a:p>
          <a:p>
            <a:pPr marL="342900" lvl="0" indent="-342900" algn="just">
              <a:lnSpc>
                <a:spcPct val="107000"/>
              </a:lnSpc>
              <a:spcAft>
                <a:spcPts val="800"/>
              </a:spcAft>
              <a:buFont typeface="Symbol" panose="05050102010706020507" pitchFamily="18" charset="2"/>
              <a:buChar char=""/>
            </a:pPr>
            <a:r>
              <a:rPr lang="pt-BR" sz="1700" kern="100" dirty="0">
                <a:effectLst/>
                <a:latin typeface="Barlow" panose="00000500000000000000" pitchFamily="2" charset="0"/>
                <a:ea typeface="DengXian" panose="020B0503020204020204" pitchFamily="2" charset="-122"/>
                <a:cs typeface="Arial" panose="020B0604020202020204" pitchFamily="34" charset="0"/>
              </a:rPr>
              <a:t>Descrever os processos.</a:t>
            </a:r>
            <a:r>
              <a:rPr lang="pt-BR" kern="100" dirty="0">
                <a:effectLst/>
                <a:ea typeface="DengXian" panose="020B0503020204020204" pitchFamily="2" charset="-122"/>
                <a:cs typeface="Times New Roman" panose="02020603050405020304" pitchFamily="18" charset="0"/>
              </a:rPr>
              <a:t> </a:t>
            </a:r>
          </a:p>
        </p:txBody>
      </p:sp>
      <p:sp>
        <p:nvSpPr>
          <p:cNvPr id="5" name="Retângulo 4"/>
          <p:cNvSpPr/>
          <p:nvPr/>
        </p:nvSpPr>
        <p:spPr>
          <a:xfrm>
            <a:off x="1127121" y="2682186"/>
            <a:ext cx="6234971" cy="3629520"/>
          </a:xfrm>
          <a:prstGeom prst="rect">
            <a:avLst/>
          </a:prstGeom>
        </p:spPr>
        <p:txBody>
          <a:bodyPr wrap="square">
            <a:spAutoFit/>
          </a:bodyPr>
          <a:lstStyle/>
          <a:p>
            <a:pPr lvl="0" algn="just">
              <a:lnSpc>
                <a:spcPct val="107000"/>
              </a:lnSpc>
              <a:spcAft>
                <a:spcPts val="800"/>
              </a:spcAft>
            </a:pPr>
            <a:r>
              <a:rPr lang="pt-BR" sz="1500" dirty="0">
                <a:latin typeface="Barlow" panose="00000500000000000000" pitchFamily="2" charset="0"/>
                <a:ea typeface="DengXian" panose="020B0503020204020204" pitchFamily="2" charset="-122"/>
                <a:cs typeface="Arial" panose="020B0604020202020204" pitchFamily="34" charset="0"/>
              </a:rPr>
              <a:t>Esses são exemplos de atividades em que o aluno é colocado em situação de interação com seus pares e, adicionalmente, precisa buscar o conhecimento tendo uma responsabilidade ou tarefa específica. O efeito da interação, presente na relação professor-aluno e aluno-aluno, pode favorecer o desenvolvimento cognitivo e a </a:t>
            </a:r>
            <a:r>
              <a:rPr lang="pt-BR" sz="1500" dirty="0" err="1">
                <a:latin typeface="Barlow" panose="00000500000000000000" pitchFamily="2" charset="0"/>
                <a:ea typeface="DengXian" panose="020B0503020204020204" pitchFamily="2" charset="-122"/>
                <a:cs typeface="Arial" panose="020B0604020202020204" pitchFamily="34" charset="0"/>
              </a:rPr>
              <a:t>autorregulação</a:t>
            </a:r>
            <a:r>
              <a:rPr lang="pt-BR" sz="1500" dirty="0">
                <a:latin typeface="Barlow" panose="00000500000000000000" pitchFamily="2" charset="0"/>
                <a:ea typeface="DengXian" panose="020B0503020204020204" pitchFamily="2" charset="-122"/>
                <a:cs typeface="Arial" panose="020B0604020202020204" pitchFamily="34" charset="0"/>
              </a:rPr>
              <a:t> da aprendizagem. Em razão de haver estilos diferentes de aprendizagem, deve-se desenvolver a habilidade de ativação do conhecimento no aluno, diversificando as formas de ensinar. </a:t>
            </a:r>
            <a:endParaRPr lang="pt-BR" sz="1500" kern="100" dirty="0">
              <a:latin typeface="Barlow" panose="00000500000000000000" pitchFamily="2" charset="0"/>
              <a:ea typeface="DengXian" panose="020B0503020204020204" pitchFamily="2" charset="-122"/>
              <a:cs typeface="Arial" panose="020B0604020202020204" pitchFamily="34" charset="0"/>
            </a:endParaRPr>
          </a:p>
          <a:p>
            <a:pPr algn="just">
              <a:lnSpc>
                <a:spcPct val="107000"/>
              </a:lnSpc>
              <a:spcAft>
                <a:spcPts val="800"/>
              </a:spcAft>
            </a:pPr>
            <a:r>
              <a:rPr lang="pt-BR" sz="1500" dirty="0">
                <a:latin typeface="Barlow" panose="00000500000000000000" pitchFamily="2" charset="0"/>
                <a:ea typeface="DengXian" panose="020B0503020204020204" pitchFamily="2" charset="-122"/>
                <a:cs typeface="Arial" panose="020B0604020202020204" pitchFamily="34" charset="0"/>
              </a:rPr>
              <a:t>Outra forma de trabalhar aprendizagem ativa é o ensino cooperativo, essa metodologia de ensino fundamenta-se na interação social. Nessa abordagem, os alunos monitoram seu desempenho, estabelecem metas e desafios cognitivos. Dessa forma, atividades em duplas ou em grupo, por exemplo, para resolver um problema podem ser usadas visando ao desenvolvimento de habilidades </a:t>
            </a:r>
            <a:r>
              <a:rPr lang="pt-BR" sz="1500" dirty="0" err="1">
                <a:latin typeface="Barlow" panose="00000500000000000000" pitchFamily="2" charset="0"/>
                <a:ea typeface="DengXian" panose="020B0503020204020204" pitchFamily="2" charset="-122"/>
                <a:cs typeface="Arial" panose="020B0604020202020204" pitchFamily="34" charset="0"/>
              </a:rPr>
              <a:t>socioemocionais</a:t>
            </a:r>
            <a:r>
              <a:rPr lang="pt-BR" sz="1500" dirty="0">
                <a:latin typeface="Barlow" panose="00000500000000000000" pitchFamily="2" charset="0"/>
                <a:ea typeface="DengXian" panose="020B0503020204020204" pitchFamily="2" charset="-122"/>
                <a:cs typeface="Arial" panose="020B0604020202020204" pitchFamily="34" charset="0"/>
              </a:rPr>
              <a:t>. </a:t>
            </a:r>
            <a:endParaRPr lang="pt-BR" sz="1500" kern="100" dirty="0">
              <a:latin typeface="Barlow" panose="00000500000000000000" pitchFamily="2" charset="0"/>
              <a:ea typeface="DengXian" panose="020B0503020204020204" pitchFamily="2" charset="-122"/>
              <a:cs typeface="Arial" panose="020B0604020202020204" pitchFamily="34" charset="0"/>
            </a:endParaRPr>
          </a:p>
        </p:txBody>
      </p:sp>
      <p:sp>
        <p:nvSpPr>
          <p:cNvPr id="6" name="CaixaDeTexto 5">
            <a:extLst>
              <a:ext uri="{FF2B5EF4-FFF2-40B4-BE49-F238E27FC236}">
                <a16:creationId xmlns:a16="http://schemas.microsoft.com/office/drawing/2014/main" id="{95C4F0C4-7A2D-FF31-26EC-994032072522}"/>
              </a:ext>
            </a:extLst>
          </p:cNvPr>
          <p:cNvSpPr txBox="1"/>
          <p:nvPr/>
        </p:nvSpPr>
        <p:spPr>
          <a:xfrm>
            <a:off x="1130948" y="363148"/>
            <a:ext cx="8296686" cy="728405"/>
          </a:xfrm>
          <a:prstGeom prst="rect">
            <a:avLst/>
          </a:prstGeom>
          <a:noFill/>
        </p:spPr>
        <p:txBody>
          <a:bodyPr wrap="square">
            <a:spAutoFit/>
          </a:bodyPr>
          <a:lstStyle/>
          <a:p>
            <a:pPr>
              <a:lnSpc>
                <a:spcPct val="150000"/>
              </a:lnSpc>
              <a:spcBef>
                <a:spcPts val="600"/>
              </a:spcBef>
              <a:spcAft>
                <a:spcPts val="600"/>
              </a:spcAft>
            </a:pPr>
            <a:r>
              <a:rPr lang="pt-BR" sz="3200" b="1" kern="100" dirty="0">
                <a:solidFill>
                  <a:srgbClr val="009AC1"/>
                </a:solidFill>
                <a:effectLst/>
                <a:latin typeface="Barlow Condensed"/>
                <a:ea typeface="DengXian" panose="020B0503020204020204" pitchFamily="2" charset="-122"/>
                <a:cs typeface="Arial" panose="020B0604020202020204" pitchFamily="34" charset="0"/>
              </a:rPr>
              <a:t>3.1 Estratégias colaborativas: sugestão de atividades.</a:t>
            </a:r>
            <a:endParaRPr lang="pt-BR" sz="3200" b="1" kern="0" dirty="0">
              <a:solidFill>
                <a:srgbClr val="009AC1"/>
              </a:solidFill>
              <a:effectLst/>
              <a:latin typeface="Barlow Condensed"/>
              <a:ea typeface="DengXian" panose="020B0503020204020204" pitchFamily="2" charset="-122"/>
              <a:cs typeface="Times New Roman" panose="02020603050405020304" pitchFamily="18" charset="0"/>
            </a:endParaRPr>
          </a:p>
        </p:txBody>
      </p:sp>
      <p:sp>
        <p:nvSpPr>
          <p:cNvPr id="7" name="Retângulo 6">
            <a:extLst>
              <a:ext uri="{FF2B5EF4-FFF2-40B4-BE49-F238E27FC236}">
                <a16:creationId xmlns:a16="http://schemas.microsoft.com/office/drawing/2014/main" id="{EA1C4F1F-7A99-37CF-6B1B-C6FF956B8661}"/>
              </a:ext>
            </a:extLst>
          </p:cNvPr>
          <p:cNvSpPr/>
          <p:nvPr/>
        </p:nvSpPr>
        <p:spPr>
          <a:xfrm>
            <a:off x="0" y="894080"/>
            <a:ext cx="1127121" cy="45719"/>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04258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CE5C889E-E440-B604-4402-CF8F04DF995C}"/>
              </a:ext>
            </a:extLst>
          </p:cNvPr>
          <p:cNvSpPr>
            <a:spLocks noGrp="1"/>
          </p:cNvSpPr>
          <p:nvPr>
            <p:ph idx="1"/>
          </p:nvPr>
        </p:nvSpPr>
        <p:spPr>
          <a:xfrm>
            <a:off x="709127" y="1477265"/>
            <a:ext cx="10133044" cy="4351338"/>
          </a:xfrm>
        </p:spPr>
        <p:txBody>
          <a:bodyPr/>
          <a:lstStyle/>
          <a:p>
            <a:pPr marL="342900" indent="-342900">
              <a:buFont typeface="Arial" panose="020B0604020202020204" pitchFamily="34" charset="0"/>
              <a:buAutoNum type="arabicPeriod"/>
            </a:pPr>
            <a:endParaRPr lang="pt-BR" sz="1800" dirty="0">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AutoNum type="arabicPeriod"/>
            </a:pPr>
            <a:endParaRPr lang="pt-BR" sz="1800" dirty="0">
              <a:effectLst/>
              <a:latin typeface="Times New Roman" panose="02020603050405020304" pitchFamily="18" charset="0"/>
              <a:ea typeface="Times New Roman" panose="02020603050405020304" pitchFamily="18" charset="0"/>
            </a:endParaRPr>
          </a:p>
          <a:p>
            <a:pPr marL="342900" indent="-342900">
              <a:buAutoNum type="arabicPeriod"/>
            </a:pPr>
            <a:endParaRPr lang="pt-BR"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AutoNum type="arabicPeriod"/>
            </a:pPr>
            <a:endParaRPr lang="pt-BR" sz="1800" dirty="0">
              <a:effectLst/>
              <a:latin typeface="Times New Roman" panose="02020603050405020304" pitchFamily="18" charset="0"/>
              <a:ea typeface="Times New Roman" panose="02020603050405020304" pitchFamily="18" charset="0"/>
            </a:endParaRPr>
          </a:p>
          <a:p>
            <a:pPr marL="0" indent="0">
              <a:buNone/>
            </a:pPr>
            <a:endParaRPr lang="pt-BR" dirty="0"/>
          </a:p>
        </p:txBody>
      </p:sp>
      <p:sp>
        <p:nvSpPr>
          <p:cNvPr id="5" name="CaixaDeTexto 4">
            <a:extLst>
              <a:ext uri="{FF2B5EF4-FFF2-40B4-BE49-F238E27FC236}">
                <a16:creationId xmlns:a16="http://schemas.microsoft.com/office/drawing/2014/main" id="{C172FA96-39DE-3345-1A6E-2BDFD3A28D41}"/>
              </a:ext>
            </a:extLst>
          </p:cNvPr>
          <p:cNvSpPr txBox="1"/>
          <p:nvPr/>
        </p:nvSpPr>
        <p:spPr>
          <a:xfrm>
            <a:off x="1127121" y="1737328"/>
            <a:ext cx="8789039" cy="3910494"/>
          </a:xfrm>
          <a:prstGeom prst="rect">
            <a:avLst/>
          </a:prstGeom>
          <a:noFill/>
        </p:spPr>
        <p:txBody>
          <a:bodyPr wrap="square">
            <a:spAutoFit/>
          </a:bodyPr>
          <a:lstStyle/>
          <a:p>
            <a:pPr algn="just">
              <a:lnSpc>
                <a:spcPct val="107000"/>
              </a:lnSpc>
              <a:spcAft>
                <a:spcPts val="800"/>
              </a:spcAft>
            </a:pPr>
            <a:r>
              <a:rPr lang="pt-BR" sz="1700" kern="100" dirty="0">
                <a:effectLst/>
                <a:latin typeface="Barlow" panose="00000500000000000000" pitchFamily="2" charset="0"/>
                <a:ea typeface="DengXian" panose="020B0503020204020204" pitchFamily="2" charset="-122"/>
                <a:cs typeface="Times New Roman" panose="02020603050405020304" pitchFamily="18" charset="0"/>
              </a:rPr>
              <a:t>Caráter não se restringe unicamente a fazer as coisas certas e boas aos outros. A proposta de trabalhar valores, virtudes e habilidades espirituais no currículo da Escola Sabatina, tanto nas crianças como no lar, visa trazer suporte para que a criança consiga obter o seu melhor, e auxilia a trabalhar o desempenho e a aspiração da excelência em todos os aspectos de sua experiência.</a:t>
            </a:r>
          </a:p>
          <a:p>
            <a:pPr algn="just">
              <a:lnSpc>
                <a:spcPct val="107000"/>
              </a:lnSpc>
              <a:spcAft>
                <a:spcPts val="800"/>
              </a:spcAft>
            </a:pPr>
            <a:endParaRPr lang="pt-BR" sz="1700" kern="100" dirty="0">
              <a:effectLst/>
              <a:latin typeface="Barlow" panose="00000500000000000000" pitchFamily="2" charset="0"/>
              <a:ea typeface="DengXian" panose="020B0503020204020204" pitchFamily="2" charset="-122"/>
              <a:cs typeface="Times New Roman" panose="02020603050405020304" pitchFamily="18" charset="0"/>
            </a:endParaRPr>
          </a:p>
          <a:p>
            <a:pPr algn="just">
              <a:lnSpc>
                <a:spcPct val="107000"/>
              </a:lnSpc>
              <a:spcAft>
                <a:spcPts val="800"/>
              </a:spcAft>
            </a:pPr>
            <a:r>
              <a:rPr lang="pt-BR" sz="1700" kern="100" dirty="0">
                <a:effectLst/>
                <a:latin typeface="Barlow" panose="00000500000000000000" pitchFamily="2" charset="0"/>
                <a:ea typeface="DengXian" panose="020B0503020204020204" pitchFamily="2" charset="-122"/>
                <a:cs typeface="Times New Roman" panose="02020603050405020304" pitchFamily="18" charset="0"/>
              </a:rPr>
              <a:t>Desse modo, compreende-se virtudes de empenho/performance como um caminho para a excelência e virtudes da moral, um caminho para o comportamento ético; ambas respectivamente interdependentes. Além disso, virtudes de empenho/performance sem as virtudes morais podem levar a comportamentos egoístas e não éticos para alcançar alto desempenho. Por outro lado, virtudes morais podem produzir nas pessoas boas intenções, mas pouca habilidade de ação ou demonstração de fato. O interessante é que ambas caminhem juntas.</a:t>
            </a:r>
          </a:p>
        </p:txBody>
      </p:sp>
      <p:sp>
        <p:nvSpPr>
          <p:cNvPr id="9" name="CaixaDeTexto 8">
            <a:extLst>
              <a:ext uri="{FF2B5EF4-FFF2-40B4-BE49-F238E27FC236}">
                <a16:creationId xmlns:a16="http://schemas.microsoft.com/office/drawing/2014/main" id="{7FB71389-4B1A-1AE0-03CF-FB6E7F87B83B}"/>
              </a:ext>
            </a:extLst>
          </p:cNvPr>
          <p:cNvSpPr txBox="1"/>
          <p:nvPr/>
        </p:nvSpPr>
        <p:spPr>
          <a:xfrm>
            <a:off x="1127121" y="261579"/>
            <a:ext cx="6033008" cy="954107"/>
          </a:xfrm>
          <a:prstGeom prst="rect">
            <a:avLst/>
          </a:prstGeom>
          <a:noFill/>
        </p:spPr>
        <p:txBody>
          <a:bodyPr wrap="square" rtlCol="0">
            <a:spAutoFit/>
          </a:bodyPr>
          <a:lstStyle/>
          <a:p>
            <a:r>
              <a:rPr lang="pt-BR" sz="2800" b="1" dirty="0">
                <a:solidFill>
                  <a:srgbClr val="009AC1"/>
                </a:solidFill>
                <a:effectLst/>
                <a:latin typeface="Barlow Condensed" pitchFamily="2" charset="77"/>
                <a:ea typeface="Times New Roman" panose="02020603050405020304" pitchFamily="18" charset="0"/>
                <a:cs typeface="Calibri" panose="020F0502020204030204" pitchFamily="34" charset="0"/>
              </a:rPr>
              <a:t>3.2 Princípios para o desenvolvimento da educação do caráter.</a:t>
            </a:r>
          </a:p>
        </p:txBody>
      </p:sp>
      <p:sp>
        <p:nvSpPr>
          <p:cNvPr id="10" name="Retângulo 9">
            <a:extLst>
              <a:ext uri="{FF2B5EF4-FFF2-40B4-BE49-F238E27FC236}">
                <a16:creationId xmlns:a16="http://schemas.microsoft.com/office/drawing/2014/main" id="{8963DB87-ACC4-FCE3-52D7-915DCA94CD85}"/>
              </a:ext>
            </a:extLst>
          </p:cNvPr>
          <p:cNvSpPr/>
          <p:nvPr/>
        </p:nvSpPr>
        <p:spPr>
          <a:xfrm>
            <a:off x="0" y="1030127"/>
            <a:ext cx="1127121" cy="37785"/>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11066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Espaço Reservado para Conteúdo 2">
            <a:extLst>
              <a:ext uri="{FF2B5EF4-FFF2-40B4-BE49-F238E27FC236}">
                <a16:creationId xmlns:a16="http://schemas.microsoft.com/office/drawing/2014/main" id="{782EC9ED-6140-2459-4911-06286599A566}"/>
              </a:ext>
            </a:extLst>
          </p:cNvPr>
          <p:cNvSpPr txBox="1">
            <a:spLocks/>
          </p:cNvSpPr>
          <p:nvPr/>
        </p:nvSpPr>
        <p:spPr>
          <a:xfrm>
            <a:off x="554892" y="1824574"/>
            <a:ext cx="11082216" cy="320885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None/>
            </a:pPr>
            <a:r>
              <a:rPr lang="pt-BR" sz="7300" b="1" kern="0" dirty="0">
                <a:solidFill>
                  <a:schemeClr val="tx1">
                    <a:lumMod val="50000"/>
                    <a:lumOff val="50000"/>
                  </a:schemeClr>
                </a:solidFill>
                <a:latin typeface="Barlow Condensed" pitchFamily="2" charset="77"/>
                <a:ea typeface="Times New Roman" panose="02020603050405020304" pitchFamily="18" charset="0"/>
              </a:rPr>
              <a:t>PERFIL DAS IDADES</a:t>
            </a:r>
          </a:p>
          <a:p>
            <a:pPr marL="0" indent="0" algn="ctr">
              <a:spcAft>
                <a:spcPts val="600"/>
              </a:spcAft>
              <a:buNone/>
            </a:pPr>
            <a:r>
              <a:rPr lang="pt-BR" sz="7300" b="1" kern="0" dirty="0">
                <a:latin typeface="Barlow Condensed" pitchFamily="2" charset="77"/>
                <a:ea typeface="Times New Roman" panose="02020603050405020304" pitchFamily="18" charset="0"/>
              </a:rPr>
              <a:t>E O PROCESSO DE</a:t>
            </a:r>
          </a:p>
          <a:p>
            <a:pPr marL="0" indent="0" algn="ctr">
              <a:spcAft>
                <a:spcPts val="600"/>
              </a:spcAft>
              <a:buNone/>
            </a:pPr>
            <a:r>
              <a:rPr lang="pt-BR" sz="7300" b="1" kern="0" dirty="0">
                <a:latin typeface="Barlow Condensed" pitchFamily="2" charset="77"/>
                <a:ea typeface="Times New Roman" panose="02020603050405020304" pitchFamily="18" charset="0"/>
              </a:rPr>
              <a:t>APRENDIZAGEM</a:t>
            </a:r>
          </a:p>
        </p:txBody>
      </p:sp>
    </p:spTree>
    <p:extLst>
      <p:ext uri="{BB962C8B-B14F-4D97-AF65-F5344CB8AC3E}">
        <p14:creationId xmlns:p14="http://schemas.microsoft.com/office/powerpoint/2010/main" val="802994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Forma, Retângulo&#10;&#10;Descrição gerada automaticamente">
            <a:extLst>
              <a:ext uri="{FF2B5EF4-FFF2-40B4-BE49-F238E27FC236}">
                <a16:creationId xmlns:a16="http://schemas.microsoft.com/office/drawing/2014/main" id="{9879CCD1-F340-EE38-C43B-426B575EEE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B3217312-2E69-4952-3A1B-1BA53BB4A206}"/>
              </a:ext>
            </a:extLst>
          </p:cNvPr>
          <p:cNvSpPr>
            <a:spLocks noGrp="1"/>
          </p:cNvSpPr>
          <p:nvPr>
            <p:ph idx="1"/>
          </p:nvPr>
        </p:nvSpPr>
        <p:spPr>
          <a:xfrm>
            <a:off x="1371600" y="1741363"/>
            <a:ext cx="9448800" cy="4723009"/>
          </a:xfrm>
        </p:spPr>
        <p:txBody>
          <a:bodyPr>
            <a:normAutofit lnSpcReduction="10000"/>
          </a:bodyPr>
          <a:lstStyle/>
          <a:p>
            <a:pPr marL="342900" indent="-342900">
              <a:buAutoNum type="arabicParenR"/>
            </a:pPr>
            <a:r>
              <a:rPr lang="pt-BR" sz="1500" kern="100" dirty="0">
                <a:effectLst/>
                <a:latin typeface="Barlow" pitchFamily="2" charset="77"/>
                <a:ea typeface="DengXian" panose="020B0503020204020204" pitchFamily="2" charset="-122"/>
                <a:cs typeface="Arial" panose="020B0604020202020204" pitchFamily="34" charset="0"/>
              </a:rPr>
              <a:t>Valores éticos e a necessidade de estabelecer modelos de comportamento para   todos os membros da comunidade escolar. </a:t>
            </a:r>
            <a:endParaRPr lang="pt-BR" sz="1500" kern="100" dirty="0">
              <a:latin typeface="Barlow" pitchFamily="2" charset="77"/>
              <a:ea typeface="DengXian" panose="020B0503020204020204" pitchFamily="2" charset="-122"/>
              <a:cs typeface="Arial" panose="020B0604020202020204" pitchFamily="34" charset="0"/>
            </a:endParaRPr>
          </a:p>
          <a:p>
            <a:pPr marL="342900" indent="-342900">
              <a:buAutoNum type="arabicParenR"/>
            </a:pPr>
            <a:r>
              <a:rPr lang="pt-BR" sz="1500" kern="100" dirty="0">
                <a:effectLst/>
                <a:latin typeface="Barlow" pitchFamily="2" charset="77"/>
                <a:ea typeface="DengXian" panose="020B0503020204020204" pitchFamily="2" charset="-122"/>
                <a:cs typeface="Arial" panose="020B0604020202020204" pitchFamily="34" charset="0"/>
              </a:rPr>
              <a:t>Concepção do caráter em toda a sua potencialidade, para incluir o pensar, o sentir e o comportamento. </a:t>
            </a:r>
            <a:endParaRPr lang="pt-BR" sz="1500" kern="100" dirty="0">
              <a:latin typeface="Barlow" pitchFamily="2" charset="77"/>
              <a:ea typeface="DengXian" panose="020B0503020204020204" pitchFamily="2" charset="-122"/>
              <a:cs typeface="Arial" panose="020B0604020202020204" pitchFamily="34" charset="0"/>
            </a:endParaRPr>
          </a:p>
          <a:p>
            <a:pPr marL="342900" indent="-342900">
              <a:buAutoNum type="arabicParenR"/>
            </a:pPr>
            <a:r>
              <a:rPr lang="pt-BR" sz="1500" kern="100" dirty="0">
                <a:effectLst/>
                <a:latin typeface="Barlow" pitchFamily="2" charset="77"/>
                <a:ea typeface="DengXian" panose="020B0503020204020204" pitchFamily="2" charset="-122"/>
                <a:cs typeface="Arial" panose="020B0604020202020204" pitchFamily="34" charset="0"/>
              </a:rPr>
              <a:t>A educação dos valores morais deve permear todas as etapas da vida escolar, não apenas na educação básica, mas de igual modo pode-se trabalhar valores morais, aplicada nas classes do rol até às classes dos adolescentes.</a:t>
            </a:r>
          </a:p>
          <a:p>
            <a:pPr marL="342900" indent="-342900">
              <a:buAutoNum type="arabicParenR"/>
            </a:pPr>
            <a:r>
              <a:rPr lang="pt-BR" sz="1500" kern="100" dirty="0">
                <a:effectLst/>
                <a:latin typeface="Barlow" pitchFamily="2" charset="77"/>
                <a:ea typeface="DengXian" panose="020B0503020204020204" pitchFamily="2" charset="-122"/>
                <a:cs typeface="Arial" panose="020B0604020202020204" pitchFamily="34" charset="0"/>
              </a:rPr>
              <a:t>Uma comunidade acolhedora, em que a igreja ou a Escola Sabatina é inclusiva e acolhe a todas as crianças, sem distinção das características individuais. Todas as crianças são iguais aos olhos de Deus e todas têm potencial de aprendizagem. </a:t>
            </a:r>
          </a:p>
          <a:p>
            <a:pPr marL="342900" indent="-342900">
              <a:buAutoNum type="arabicParenR"/>
            </a:pPr>
            <a:r>
              <a:rPr lang="pt-BR" sz="1500" kern="100" dirty="0">
                <a:effectLst/>
                <a:latin typeface="Barlow" pitchFamily="2" charset="77"/>
                <a:ea typeface="DengXian" panose="020B0503020204020204" pitchFamily="2" charset="-122"/>
                <a:cs typeface="Arial" panose="020B0604020202020204" pitchFamily="34" charset="0"/>
              </a:rPr>
              <a:t>Implementação de regras de convívio entre os colegas, e a elaboração de projetos de serviço de aprendizagem para a comunidade.</a:t>
            </a:r>
          </a:p>
          <a:p>
            <a:pPr marL="342900" indent="-342900">
              <a:buAutoNum type="arabicParenR"/>
            </a:pPr>
            <a:r>
              <a:rPr lang="pt-BR" sz="1500" kern="100" dirty="0">
                <a:effectLst/>
                <a:latin typeface="Barlow" pitchFamily="2" charset="77"/>
                <a:ea typeface="DengXian" panose="020B0503020204020204" pitchFamily="2" charset="-122"/>
                <a:cs typeface="Arial" panose="020B0604020202020204" pitchFamily="34" charset="0"/>
              </a:rPr>
              <a:t>O currículo da Escola Sabatina pode contemplar, no seu programa estratégico de aprendizagem, competências que envolvam valores como respeito e cooperação.</a:t>
            </a:r>
            <a:endParaRPr lang="pt-BR" sz="1500" kern="100" dirty="0">
              <a:latin typeface="Barlow" pitchFamily="2" charset="77"/>
              <a:ea typeface="DengXian" panose="020B0503020204020204" pitchFamily="2" charset="-122"/>
              <a:cs typeface="Arial" panose="020B0604020202020204" pitchFamily="34" charset="0"/>
            </a:endParaRPr>
          </a:p>
          <a:p>
            <a:pPr marL="342900" indent="-342900">
              <a:buAutoNum type="arabicParenR"/>
            </a:pPr>
            <a:r>
              <a:rPr lang="pt-BR" sz="1500" kern="100" dirty="0">
                <a:effectLst/>
                <a:latin typeface="Barlow" pitchFamily="2" charset="77"/>
                <a:ea typeface="DengXian" panose="020B0503020204020204" pitchFamily="2" charset="-122"/>
                <a:cs typeface="Arial" panose="020B0604020202020204" pitchFamily="34" charset="0"/>
              </a:rPr>
              <a:t>Na condução de atividades, desenvolver a motivação intrínseca dos alunos para a aprendizagem.</a:t>
            </a:r>
            <a:endParaRPr lang="pt-BR" sz="1500" kern="100" dirty="0">
              <a:latin typeface="Barlow" pitchFamily="2" charset="77"/>
              <a:ea typeface="DengXian" panose="020B0503020204020204" pitchFamily="2" charset="-122"/>
              <a:cs typeface="Arial" panose="020B0604020202020204" pitchFamily="34" charset="0"/>
            </a:endParaRPr>
          </a:p>
          <a:p>
            <a:pPr marL="342900" indent="-342900">
              <a:buAutoNum type="arabicParenR"/>
            </a:pPr>
            <a:r>
              <a:rPr lang="pt-BR" sz="1500" kern="100" dirty="0">
                <a:effectLst/>
                <a:latin typeface="Barlow" pitchFamily="2" charset="77"/>
                <a:ea typeface="DengXian" panose="020B0503020204020204" pitchFamily="2" charset="-122"/>
                <a:cs typeface="Arial" panose="020B0604020202020204" pitchFamily="34" charset="0"/>
              </a:rPr>
              <a:t>Formação de uma comunidade moral de aprendizagem.</a:t>
            </a:r>
            <a:endParaRPr lang="pt-BR" sz="1500" kern="100" dirty="0">
              <a:latin typeface="Barlow" pitchFamily="2" charset="77"/>
              <a:ea typeface="DengXian" panose="020B0503020204020204" pitchFamily="2" charset="-122"/>
              <a:cs typeface="Arial" panose="020B0604020202020204" pitchFamily="34" charset="0"/>
            </a:endParaRPr>
          </a:p>
          <a:p>
            <a:pPr marL="342900" indent="-342900">
              <a:buAutoNum type="arabicParenR"/>
            </a:pPr>
            <a:r>
              <a:rPr lang="pt-BR" sz="1500" kern="100" dirty="0">
                <a:effectLst/>
                <a:latin typeface="Barlow" pitchFamily="2" charset="77"/>
                <a:ea typeface="DengXian" panose="020B0503020204020204" pitchFamily="2" charset="-122"/>
                <a:cs typeface="Arial" panose="020B0604020202020204" pitchFamily="34" charset="0"/>
              </a:rPr>
              <a:t>Todos os envolvidos no ambiente da comunidade buscam pensar e viver os valores morais.</a:t>
            </a:r>
          </a:p>
          <a:p>
            <a:pPr marL="342900" indent="-342900">
              <a:buAutoNum type="arabicParenR"/>
            </a:pPr>
            <a:r>
              <a:rPr lang="pt-BR" sz="1500" kern="100" dirty="0">
                <a:effectLst/>
                <a:latin typeface="Barlow" pitchFamily="2" charset="77"/>
                <a:ea typeface="DengXian" panose="020B0503020204020204" pitchFamily="2" charset="-122"/>
                <a:cs typeface="Arial" panose="020B0604020202020204" pitchFamily="34" charset="0"/>
              </a:rPr>
              <a:t>Parceria colaborativa da família e da igreja para a implantação do currículo voltado para a formação do caráter.</a:t>
            </a:r>
          </a:p>
          <a:p>
            <a:pPr marL="0" indent="0">
              <a:buNone/>
            </a:pPr>
            <a:endParaRPr lang="pt-BR" sz="1400" kern="100" dirty="0">
              <a:effectLst/>
              <a:latin typeface="Barlow" pitchFamily="2" charset="77"/>
              <a:ea typeface="DengXian" panose="020B0503020204020204" pitchFamily="2" charset="-122"/>
              <a:cs typeface="Times New Roman" panose="02020603050405020304" pitchFamily="18" charset="0"/>
            </a:endParaRPr>
          </a:p>
          <a:p>
            <a:pPr marL="0" indent="0">
              <a:buNone/>
            </a:pPr>
            <a:endParaRPr lang="pt-BR" sz="2000" dirty="0"/>
          </a:p>
        </p:txBody>
      </p:sp>
      <p:sp>
        <p:nvSpPr>
          <p:cNvPr id="4" name="CaixaDeTexto 3">
            <a:extLst>
              <a:ext uri="{FF2B5EF4-FFF2-40B4-BE49-F238E27FC236}">
                <a16:creationId xmlns:a16="http://schemas.microsoft.com/office/drawing/2014/main" id="{871B1F11-ED39-EE6C-2BEF-14922A0ED280}"/>
              </a:ext>
            </a:extLst>
          </p:cNvPr>
          <p:cNvSpPr txBox="1"/>
          <p:nvPr/>
        </p:nvSpPr>
        <p:spPr>
          <a:xfrm>
            <a:off x="1117599" y="393628"/>
            <a:ext cx="7335521" cy="954107"/>
          </a:xfrm>
          <a:prstGeom prst="rect">
            <a:avLst/>
          </a:prstGeom>
          <a:noFill/>
        </p:spPr>
        <p:txBody>
          <a:bodyPr wrap="square">
            <a:spAutoFit/>
          </a:bodyPr>
          <a:lstStyle/>
          <a:p>
            <a:pPr marL="0" indent="0" algn="just">
              <a:buNone/>
            </a:pPr>
            <a:r>
              <a:rPr lang="pt-BR" sz="2800" b="1" kern="100" dirty="0">
                <a:effectLst/>
                <a:latin typeface="Barlow Condensed"/>
                <a:ea typeface="DengXian" panose="020B0503020204020204" pitchFamily="2" charset="-122"/>
                <a:cs typeface="Arial" panose="020B0604020202020204" pitchFamily="34" charset="0"/>
              </a:rPr>
              <a:t>Considerando os estudos, para o contexto da Escola Sabatina, podemos extrair os seguintes princípios:</a:t>
            </a:r>
          </a:p>
        </p:txBody>
      </p:sp>
    </p:spTree>
    <p:extLst>
      <p:ext uri="{BB962C8B-B14F-4D97-AF65-F5344CB8AC3E}">
        <p14:creationId xmlns:p14="http://schemas.microsoft.com/office/powerpoint/2010/main" val="1079458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Forma, Retângulo&#10;&#10;Descrição gerada automaticamente">
            <a:extLst>
              <a:ext uri="{FF2B5EF4-FFF2-40B4-BE49-F238E27FC236}">
                <a16:creationId xmlns:a16="http://schemas.microsoft.com/office/drawing/2014/main" id="{39A62535-4E1B-6C26-359C-1C10DD404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7F7369E4-0518-BB53-6F32-6EA6FEDDA922}"/>
              </a:ext>
            </a:extLst>
          </p:cNvPr>
          <p:cNvSpPr>
            <a:spLocks noGrp="1"/>
          </p:cNvSpPr>
          <p:nvPr>
            <p:ph idx="1"/>
          </p:nvPr>
        </p:nvSpPr>
        <p:spPr>
          <a:xfrm>
            <a:off x="1921217" y="2066188"/>
            <a:ext cx="8349566" cy="3968854"/>
          </a:xfrm>
        </p:spPr>
        <p:txBody>
          <a:bodyPr>
            <a:normAutofit/>
          </a:bodyPr>
          <a:lstStyle/>
          <a:p>
            <a:pPr marL="342900" indent="-342900" algn="just">
              <a:lnSpc>
                <a:spcPct val="107000"/>
              </a:lnSpc>
              <a:spcAft>
                <a:spcPts val="800"/>
              </a:spcAft>
              <a:buFont typeface="+mj-lt"/>
              <a:buAutoNum type="arabicParenR"/>
            </a:pPr>
            <a:r>
              <a:rPr lang="pt-BR" sz="1600" kern="100" dirty="0">
                <a:effectLst/>
                <a:latin typeface="Barlow" pitchFamily="2" charset="77"/>
                <a:ea typeface="DengXian" panose="020B0503020204020204" pitchFamily="2" charset="-122"/>
                <a:cs typeface="Times New Roman" panose="02020603050405020304" pitchFamily="18" charset="0"/>
              </a:rPr>
              <a:t>Ser um aprendiz ao longo da vida e um pensador crítico.</a:t>
            </a:r>
          </a:p>
          <a:p>
            <a:pPr marL="342900" indent="-342900" algn="just">
              <a:lnSpc>
                <a:spcPct val="107000"/>
              </a:lnSpc>
              <a:spcAft>
                <a:spcPts val="800"/>
              </a:spcAft>
              <a:buFont typeface="+mj-lt"/>
              <a:buAutoNum type="arabicParenR"/>
            </a:pPr>
            <a:r>
              <a:rPr lang="pt-BR" sz="1600" kern="100" dirty="0">
                <a:effectLst/>
                <a:latin typeface="Barlow" pitchFamily="2" charset="77"/>
                <a:ea typeface="DengXian" panose="020B0503020204020204" pitchFamily="2" charset="-122"/>
                <a:cs typeface="Times New Roman" panose="02020603050405020304" pitchFamily="18" charset="0"/>
              </a:rPr>
              <a:t>Desenvolver diligência e performance nas diversas esferas da atividade humana.</a:t>
            </a:r>
          </a:p>
          <a:p>
            <a:pPr marL="342900" indent="-342900" algn="just">
              <a:lnSpc>
                <a:spcPct val="107000"/>
              </a:lnSpc>
              <a:spcAft>
                <a:spcPts val="800"/>
              </a:spcAft>
              <a:buFont typeface="+mj-lt"/>
              <a:buAutoNum type="arabicParenR"/>
            </a:pPr>
            <a:r>
              <a:rPr lang="pt-BR" sz="1600" kern="100" dirty="0">
                <a:effectLst/>
                <a:latin typeface="Barlow" pitchFamily="2" charset="77"/>
                <a:ea typeface="DengXian" panose="020B0503020204020204" pitchFamily="2" charset="-122"/>
                <a:cs typeface="Times New Roman" panose="02020603050405020304" pitchFamily="18" charset="0"/>
              </a:rPr>
              <a:t>Aperfeiçoar habilidades socioemocionais.</a:t>
            </a:r>
          </a:p>
          <a:p>
            <a:pPr marL="342900" indent="-342900" algn="just">
              <a:lnSpc>
                <a:spcPct val="107000"/>
              </a:lnSpc>
              <a:spcAft>
                <a:spcPts val="800"/>
              </a:spcAft>
              <a:buFont typeface="+mj-lt"/>
              <a:buAutoNum type="arabicParenR"/>
            </a:pPr>
            <a:r>
              <a:rPr lang="pt-BR" sz="1600" kern="100" dirty="0">
                <a:effectLst/>
                <a:latin typeface="Barlow" pitchFamily="2" charset="77"/>
                <a:ea typeface="DengXian" panose="020B0503020204020204" pitchFamily="2" charset="-122"/>
                <a:cs typeface="Times New Roman" panose="02020603050405020304" pitchFamily="18" charset="0"/>
              </a:rPr>
              <a:t>Cultivar o pensamento ético.</a:t>
            </a:r>
          </a:p>
          <a:p>
            <a:pPr marL="342900" indent="-342900" algn="just">
              <a:lnSpc>
                <a:spcPct val="107000"/>
              </a:lnSpc>
              <a:spcAft>
                <a:spcPts val="800"/>
              </a:spcAft>
              <a:buFont typeface="+mj-lt"/>
              <a:buAutoNum type="arabicParenR"/>
            </a:pPr>
            <a:r>
              <a:rPr lang="pt-BR" sz="1600" kern="100" dirty="0">
                <a:effectLst/>
                <a:latin typeface="Barlow" pitchFamily="2" charset="77"/>
                <a:ea typeface="DengXian" panose="020B0503020204020204" pitchFamily="2" charset="-122"/>
                <a:cs typeface="Times New Roman" panose="02020603050405020304" pitchFamily="18" charset="0"/>
              </a:rPr>
              <a:t>Tornar-se um agente moral respeitável e responsável.</a:t>
            </a:r>
          </a:p>
          <a:p>
            <a:pPr marL="342900" indent="-342900" algn="just">
              <a:lnSpc>
                <a:spcPct val="107000"/>
              </a:lnSpc>
              <a:spcAft>
                <a:spcPts val="800"/>
              </a:spcAft>
              <a:buFont typeface="+mj-lt"/>
              <a:buAutoNum type="arabicParenR"/>
            </a:pPr>
            <a:r>
              <a:rPr lang="pt-BR" sz="1600" kern="100" dirty="0">
                <a:effectLst/>
                <a:latin typeface="Barlow" pitchFamily="2" charset="77"/>
                <a:ea typeface="DengXian" panose="020B0503020204020204" pitchFamily="2" charset="-122"/>
                <a:cs typeface="Times New Roman" panose="02020603050405020304" pitchFamily="18" charset="0"/>
              </a:rPr>
              <a:t>Ser autodisciplinado, focado em um estilo de vida saudável.</a:t>
            </a:r>
          </a:p>
          <a:p>
            <a:pPr marL="342900" indent="-342900" algn="just">
              <a:lnSpc>
                <a:spcPct val="107000"/>
              </a:lnSpc>
              <a:spcAft>
                <a:spcPts val="800"/>
              </a:spcAft>
              <a:buFont typeface="+mj-lt"/>
              <a:buAutoNum type="arabicParenR"/>
            </a:pPr>
            <a:r>
              <a:rPr lang="pt-BR" sz="1600" kern="100" dirty="0">
                <a:effectLst/>
                <a:latin typeface="Barlow" pitchFamily="2" charset="77"/>
                <a:ea typeface="DengXian" panose="020B0503020204020204" pitchFamily="2" charset="-122"/>
                <a:cs typeface="Times New Roman" panose="02020603050405020304" pitchFamily="18" charset="0"/>
              </a:rPr>
              <a:t>Participar ativamente da comunidade e ser um cidadão democrático.</a:t>
            </a:r>
          </a:p>
          <a:p>
            <a:pPr marL="342900" indent="-342900" algn="just">
              <a:lnSpc>
                <a:spcPct val="107000"/>
              </a:lnSpc>
              <a:spcAft>
                <a:spcPts val="800"/>
              </a:spcAft>
              <a:buFont typeface="+mj-lt"/>
              <a:buAutoNum type="arabicParenR"/>
            </a:pPr>
            <a:r>
              <a:rPr lang="pt-BR" sz="1600" kern="100" dirty="0">
                <a:effectLst/>
                <a:latin typeface="Barlow" pitchFamily="2" charset="77"/>
                <a:ea typeface="DengXian" panose="020B0503020204020204" pitchFamily="2" charset="-122"/>
                <a:cs typeface="Times New Roman" panose="02020603050405020304" pitchFamily="18" charset="0"/>
              </a:rPr>
              <a:t>Desenvolver o aspecto espiritual para uma vida de propósito nobre.</a:t>
            </a:r>
          </a:p>
          <a:p>
            <a:pPr indent="0" algn="just">
              <a:lnSpc>
                <a:spcPct val="107000"/>
              </a:lnSpc>
              <a:spcAft>
                <a:spcPts val="800"/>
              </a:spcAft>
              <a:buNone/>
            </a:pPr>
            <a:endParaRPr lang="pt-BR" sz="1600" kern="100" dirty="0">
              <a:effectLst/>
              <a:latin typeface="Barlow" pitchFamily="2" charset="77"/>
              <a:ea typeface="DengXian" panose="020B0503020204020204" pitchFamily="2" charset="-122"/>
              <a:cs typeface="Times New Roman" panose="02020603050405020304" pitchFamily="18" charset="0"/>
            </a:endParaRPr>
          </a:p>
          <a:p>
            <a:endParaRPr lang="pt-BR" sz="1600" dirty="0">
              <a:latin typeface="Barlow" pitchFamily="2" charset="77"/>
            </a:endParaRPr>
          </a:p>
        </p:txBody>
      </p:sp>
      <p:sp>
        <p:nvSpPr>
          <p:cNvPr id="4" name="CaixaDeTexto 3">
            <a:extLst>
              <a:ext uri="{FF2B5EF4-FFF2-40B4-BE49-F238E27FC236}">
                <a16:creationId xmlns:a16="http://schemas.microsoft.com/office/drawing/2014/main" id="{2415AEA5-FFBD-213F-63BE-17088AA65F5A}"/>
              </a:ext>
            </a:extLst>
          </p:cNvPr>
          <p:cNvSpPr txBox="1"/>
          <p:nvPr/>
        </p:nvSpPr>
        <p:spPr>
          <a:xfrm>
            <a:off x="1117598" y="578963"/>
            <a:ext cx="8349565" cy="908262"/>
          </a:xfrm>
          <a:prstGeom prst="rect">
            <a:avLst/>
          </a:prstGeom>
          <a:noFill/>
        </p:spPr>
        <p:txBody>
          <a:bodyPr wrap="square">
            <a:spAutoFit/>
          </a:bodyPr>
          <a:lstStyle/>
          <a:p>
            <a:pPr indent="0" algn="just">
              <a:lnSpc>
                <a:spcPct val="107000"/>
              </a:lnSpc>
              <a:spcAft>
                <a:spcPts val="800"/>
              </a:spcAft>
              <a:buNone/>
            </a:pPr>
            <a:r>
              <a:rPr lang="pt-BR" sz="2600" b="1" kern="100" dirty="0">
                <a:effectLst/>
                <a:latin typeface="Barlow Condensed"/>
                <a:ea typeface="DengXian" panose="020B0503020204020204" pitchFamily="2" charset="-122"/>
                <a:cs typeface="Times New Roman" panose="02020603050405020304" pitchFamily="18" charset="0"/>
              </a:rPr>
              <a:t>O modelo </a:t>
            </a:r>
            <a:r>
              <a:rPr lang="pt-BR" sz="2600" b="1" kern="100" dirty="0" err="1">
                <a:effectLst/>
                <a:latin typeface="Barlow Condensed"/>
                <a:ea typeface="DengXian" panose="020B0503020204020204" pitchFamily="2" charset="-122"/>
                <a:cs typeface="Times New Roman" panose="02020603050405020304" pitchFamily="18" charset="0"/>
              </a:rPr>
              <a:t>Smart</a:t>
            </a:r>
            <a:r>
              <a:rPr lang="pt-BR" sz="2600" b="1" kern="100" dirty="0">
                <a:effectLst/>
                <a:latin typeface="Barlow Condensed"/>
                <a:ea typeface="DengXian" panose="020B0503020204020204" pitchFamily="2" charset="-122"/>
                <a:cs typeface="Times New Roman" panose="02020603050405020304" pitchFamily="18" charset="0"/>
              </a:rPr>
              <a:t> &amp; </a:t>
            </a:r>
            <a:r>
              <a:rPr lang="pt-BR" sz="2600" b="1" kern="100" dirty="0" err="1">
                <a:effectLst/>
                <a:latin typeface="Barlow Condensed"/>
                <a:ea typeface="DengXian" panose="020B0503020204020204" pitchFamily="2" charset="-122"/>
                <a:cs typeface="Times New Roman" panose="02020603050405020304" pitchFamily="18" charset="0"/>
              </a:rPr>
              <a:t>Good</a:t>
            </a:r>
            <a:r>
              <a:rPr lang="pt-BR" sz="2600" b="1" kern="100" dirty="0">
                <a:effectLst/>
                <a:latin typeface="Barlow Condensed"/>
                <a:ea typeface="DengXian" panose="020B0503020204020204" pitchFamily="2" charset="-122"/>
                <a:cs typeface="Times New Roman" panose="02020603050405020304" pitchFamily="18" charset="0"/>
              </a:rPr>
              <a:t> </a:t>
            </a:r>
            <a:r>
              <a:rPr lang="pt-BR" sz="2600" b="1" kern="100" dirty="0" err="1">
                <a:effectLst/>
                <a:latin typeface="Barlow Condensed"/>
                <a:ea typeface="DengXian" panose="020B0503020204020204" pitchFamily="2" charset="-122"/>
                <a:cs typeface="Times New Roman" panose="02020603050405020304" pitchFamily="18" charset="0"/>
              </a:rPr>
              <a:t>Schools</a:t>
            </a:r>
            <a:r>
              <a:rPr lang="pt-BR" sz="2600" b="1" kern="100" dirty="0">
                <a:effectLst/>
                <a:latin typeface="Barlow Condensed"/>
                <a:ea typeface="DengXian" panose="020B0503020204020204" pitchFamily="2" charset="-122"/>
                <a:cs typeface="Times New Roman" panose="02020603050405020304" pitchFamily="18" charset="0"/>
              </a:rPr>
              <a:t> aponta 8 características que também podem ser consideradas no currículo da Escola Sabatina:</a:t>
            </a:r>
          </a:p>
        </p:txBody>
      </p:sp>
    </p:spTree>
    <p:extLst>
      <p:ext uri="{BB962C8B-B14F-4D97-AF65-F5344CB8AC3E}">
        <p14:creationId xmlns:p14="http://schemas.microsoft.com/office/powerpoint/2010/main" val="3096083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Brinquedo de personagem de desenho animado&#10;&#10;Descrição gerada automaticamente com confiança baixa">
            <a:extLst>
              <a:ext uri="{FF2B5EF4-FFF2-40B4-BE49-F238E27FC236}">
                <a16:creationId xmlns:a16="http://schemas.microsoft.com/office/drawing/2014/main" id="{97BFF1EC-CED5-DF95-972C-17B60A373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3211EF73-22A2-4279-F3A4-85BF487CAAD6}"/>
              </a:ext>
            </a:extLst>
          </p:cNvPr>
          <p:cNvSpPr>
            <a:spLocks noGrp="1"/>
          </p:cNvSpPr>
          <p:nvPr>
            <p:ph idx="1"/>
          </p:nvPr>
        </p:nvSpPr>
        <p:spPr>
          <a:xfrm>
            <a:off x="1134775" y="1712935"/>
            <a:ext cx="6887561" cy="4342485"/>
          </a:xfrm>
        </p:spPr>
        <p:txBody>
          <a:bodyPr>
            <a:normAutofit/>
          </a:bodyPr>
          <a:lstStyle/>
          <a:p>
            <a:pPr marL="0" indent="0" algn="just">
              <a:lnSpc>
                <a:spcPct val="107000"/>
              </a:lnSpc>
              <a:spcAft>
                <a:spcPts val="800"/>
              </a:spcAft>
              <a:buNone/>
            </a:pPr>
            <a:r>
              <a:rPr lang="pt-BR" sz="1800" kern="100" dirty="0">
                <a:effectLst/>
                <a:latin typeface="Barlow" panose="00000500000000000000" pitchFamily="2" charset="0"/>
                <a:ea typeface="DengXian" panose="020B0503020204020204" pitchFamily="2" charset="-122"/>
                <a:cs typeface="Arial" panose="020B0604020202020204" pitchFamily="34" charset="0"/>
              </a:rPr>
              <a:t>Para Deus não existe dicotomia entre educação e salvação. Ambas são constituídas por um mesmo propósito, por isso nossas crianças, precisam encontrar no lar e nas classes da Escola Sabatina Infantil a aprendizagem moldada por valores, pensamento que promove discernimento e habilidades úteis para uma vida produtiva. Desse modo, viver princípios de ética e excelência podem ser a forma mais proeminente de moldar o caráter na proposta da educação </a:t>
            </a:r>
            <a:r>
              <a:rPr lang="pt-BR" sz="1800" kern="100" dirty="0" err="1">
                <a:effectLst/>
                <a:latin typeface="Barlow" panose="00000500000000000000" pitchFamily="2" charset="0"/>
                <a:ea typeface="DengXian" panose="020B0503020204020204" pitchFamily="2" charset="-122"/>
                <a:cs typeface="Arial" panose="020B0604020202020204" pitchFamily="34" charset="0"/>
              </a:rPr>
              <a:t>redentiva</a:t>
            </a:r>
            <a:r>
              <a:rPr lang="pt-BR" sz="1800" kern="100" dirty="0">
                <a:effectLst/>
                <a:latin typeface="Barlow" panose="00000500000000000000" pitchFamily="2" charset="0"/>
                <a:ea typeface="DengXian" panose="020B0503020204020204" pitchFamily="2" charset="-122"/>
                <a:cs typeface="Arial" panose="020B0604020202020204" pitchFamily="34" charset="0"/>
              </a:rPr>
              <a:t>.</a:t>
            </a:r>
          </a:p>
          <a:p>
            <a:pPr marL="0" indent="0" algn="just">
              <a:lnSpc>
                <a:spcPct val="107000"/>
              </a:lnSpc>
              <a:spcAft>
                <a:spcPts val="800"/>
              </a:spcAft>
              <a:buNone/>
            </a:pPr>
            <a:r>
              <a:rPr lang="pt-BR" sz="2000" b="1" kern="100" dirty="0">
                <a:latin typeface="Barlow" panose="00000500000000000000" pitchFamily="2" charset="0"/>
                <a:ea typeface="DengXian" panose="020B0503020204020204" pitchFamily="2" charset="-122"/>
                <a:cs typeface="Arial" panose="020B0604020202020204" pitchFamily="34" charset="0"/>
              </a:rPr>
              <a:t>Que o Senhor nos dê sabedoria para executarmos essa nobre missão!</a:t>
            </a:r>
            <a:endParaRPr lang="pt-BR" sz="2000" b="1" kern="100" dirty="0">
              <a:effectLst/>
              <a:latin typeface="Barlow" panose="00000500000000000000" pitchFamily="2" charset="0"/>
              <a:ea typeface="DengXian" panose="020B0503020204020204" pitchFamily="2" charset="-122"/>
              <a:cs typeface="Arial" panose="020B0604020202020204" pitchFamily="34" charset="0"/>
            </a:endParaRPr>
          </a:p>
        </p:txBody>
      </p:sp>
      <p:sp>
        <p:nvSpPr>
          <p:cNvPr id="6" name="CaixaDeTexto 5">
            <a:extLst>
              <a:ext uri="{FF2B5EF4-FFF2-40B4-BE49-F238E27FC236}">
                <a16:creationId xmlns:a16="http://schemas.microsoft.com/office/drawing/2014/main" id="{630C9561-C180-2635-3B42-D4DFB4556E3F}"/>
              </a:ext>
            </a:extLst>
          </p:cNvPr>
          <p:cNvSpPr txBox="1"/>
          <p:nvPr/>
        </p:nvSpPr>
        <p:spPr>
          <a:xfrm>
            <a:off x="1134775" y="533302"/>
            <a:ext cx="9603552" cy="646331"/>
          </a:xfrm>
          <a:prstGeom prst="rect">
            <a:avLst/>
          </a:prstGeom>
          <a:noFill/>
        </p:spPr>
        <p:txBody>
          <a:bodyPr wrap="square">
            <a:spAutoFit/>
          </a:bodyPr>
          <a:lstStyle/>
          <a:p>
            <a:pPr marL="0" indent="0" algn="just">
              <a:buNone/>
            </a:pPr>
            <a:r>
              <a:rPr lang="pt-BR" sz="3600" b="1" kern="0" dirty="0">
                <a:effectLst/>
                <a:latin typeface="Barlow Condensed"/>
                <a:ea typeface="DengXian" panose="020B0503020204020204" pitchFamily="2" charset="-122"/>
                <a:cs typeface="Times New Roman" panose="02020603050405020304" pitchFamily="18" charset="0"/>
              </a:rPr>
              <a:t>CONCLUSÃO</a:t>
            </a:r>
            <a:endParaRPr lang="pt-BR" sz="3200" kern="100" dirty="0">
              <a:effectLst/>
              <a:latin typeface="Calibri" panose="020F0502020204030204" pitchFamily="34" charset="0"/>
              <a:ea typeface="DengXian" panose="020B0503020204020204" pitchFamily="2" charset="-122"/>
              <a:cs typeface="Times New Roman" panose="02020603050405020304" pitchFamily="18" charset="0"/>
            </a:endParaRPr>
          </a:p>
        </p:txBody>
      </p:sp>
    </p:spTree>
    <p:extLst>
      <p:ext uri="{BB962C8B-B14F-4D97-AF65-F5344CB8AC3E}">
        <p14:creationId xmlns:p14="http://schemas.microsoft.com/office/powerpoint/2010/main" val="971548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8016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1AC31BDE-6FF5-5610-E8BA-1B470F116D40}"/>
              </a:ext>
            </a:extLst>
          </p:cNvPr>
          <p:cNvSpPr>
            <a:spLocks noGrp="1"/>
          </p:cNvSpPr>
          <p:nvPr>
            <p:ph idx="1"/>
          </p:nvPr>
        </p:nvSpPr>
        <p:spPr>
          <a:xfrm>
            <a:off x="1272209" y="638228"/>
            <a:ext cx="8196912" cy="1088972"/>
          </a:xfrm>
        </p:spPr>
        <p:txBody>
          <a:bodyPr>
            <a:normAutofit/>
          </a:bodyPr>
          <a:lstStyle/>
          <a:p>
            <a:pPr marL="0" indent="0">
              <a:buNone/>
            </a:pPr>
            <a:r>
              <a:rPr lang="pt-BR" sz="3200" b="1" kern="0" dirty="0">
                <a:effectLst/>
                <a:latin typeface="Barlow Condensed" pitchFamily="2" charset="77"/>
                <a:ea typeface="DengXian" panose="020B0503020204020204" pitchFamily="2" charset="-122"/>
                <a:cs typeface="Times New Roman" panose="02020603050405020304" pitchFamily="18" charset="0"/>
              </a:rPr>
              <a:t>COMPREENDENDO AS ETAPAS DO PROCESSO DE DESENVOLVIMENTO E APRENDIZAGEM NA INFÂNCIA</a:t>
            </a:r>
            <a:endParaRPr lang="pt-BR" sz="3200" b="1" kern="100" dirty="0">
              <a:effectLst/>
              <a:latin typeface="Barlow Condensed" pitchFamily="2" charset="77"/>
              <a:ea typeface="DengXian" panose="020B0503020204020204" pitchFamily="2" charset="-122"/>
              <a:cs typeface="Times New Roman" panose="02020603050405020304" pitchFamily="18" charset="0"/>
            </a:endParaRPr>
          </a:p>
          <a:p>
            <a:pPr marL="0" indent="0">
              <a:buNone/>
            </a:pPr>
            <a:endParaRPr lang="pt-BR" sz="3200" b="1" dirty="0">
              <a:latin typeface="Barlow Condensed" pitchFamily="2" charset="77"/>
            </a:endParaRPr>
          </a:p>
        </p:txBody>
      </p:sp>
      <p:sp>
        <p:nvSpPr>
          <p:cNvPr id="4" name="Retângulo 3"/>
          <p:cNvSpPr/>
          <p:nvPr/>
        </p:nvSpPr>
        <p:spPr>
          <a:xfrm>
            <a:off x="1272208" y="1822970"/>
            <a:ext cx="9352723" cy="1923604"/>
          </a:xfrm>
          <a:prstGeom prst="rect">
            <a:avLst/>
          </a:prstGeom>
        </p:spPr>
        <p:txBody>
          <a:bodyPr wrap="square">
            <a:spAutoFit/>
          </a:bodyPr>
          <a:lstStyle/>
          <a:p>
            <a:pPr algn="just"/>
            <a:r>
              <a:rPr lang="pt-BR" sz="1700" kern="100" dirty="0">
                <a:latin typeface="Barlow" panose="00000500000000000000" pitchFamily="2" charset="0"/>
                <a:ea typeface="DengXian" panose="020B0503020204020204" pitchFamily="2" charset="-122"/>
                <a:cs typeface="Times New Roman" panose="02020603050405020304" pitchFamily="18" charset="0"/>
              </a:rPr>
              <a:t>Na criação, Deus conferiu ao ser humano incríveis capacidades biopsicossociais, visto que fomos feitos à imagem e semelhança de Deus. Dessa forma, cada pessoa possui um conjunto de atributos que a torna única. Ele também nos concedeu inúmeras possibilidades para desenvolver autonomia em diferentes aspectos da vida. A capacidade de aprendizagem, por exemplo, é um processo de desenvolvimento humano, que acontece ao longo da vida. Enquanto vivemos, podemos aprender e nos desenvolver. Aprender é resultante da interconexão entre as capacidades física, cognitiva, social, psicológica e espiritual. (WHITE, 2007)</a:t>
            </a:r>
          </a:p>
        </p:txBody>
      </p:sp>
      <p:sp>
        <p:nvSpPr>
          <p:cNvPr id="5" name="Retângulo 4"/>
          <p:cNvSpPr/>
          <p:nvPr/>
        </p:nvSpPr>
        <p:spPr>
          <a:xfrm>
            <a:off x="2266462" y="3959923"/>
            <a:ext cx="8269016" cy="1923604"/>
          </a:xfrm>
          <a:prstGeom prst="rect">
            <a:avLst/>
          </a:prstGeom>
        </p:spPr>
        <p:txBody>
          <a:bodyPr wrap="square">
            <a:spAutoFit/>
          </a:bodyPr>
          <a:lstStyle/>
          <a:p>
            <a:pPr algn="just"/>
            <a:r>
              <a:rPr lang="pt-BR" sz="1700" kern="100" dirty="0">
                <a:latin typeface="Barlow" panose="00000500000000000000" pitchFamily="2" charset="0"/>
                <a:ea typeface="DengXian" panose="020B0503020204020204" pitchFamily="2" charset="-122"/>
                <a:cs typeface="Times New Roman" panose="02020603050405020304" pitchFamily="18" charset="0"/>
              </a:rPr>
              <a:t>O processo de aprendizagem está relacionado a funções cognitivas. Funções cognitivas referem-se a um conjunto de habilidades mentais e processos intelectuais que permitem que uma pessoa compreenda, aprenda, raciocine, tome decisões e interaja com o ambiente. Essas funções são essenciais para a capacidade de processar informações, resolver problemas e realizar tarefas; atenção; memória; percepção; raciocínio; resolução de problemas; pensamento crítico; linguagem; aprendizado; criatividade; tomada de decisão etc.</a:t>
            </a:r>
          </a:p>
        </p:txBody>
      </p:sp>
    </p:spTree>
    <p:extLst>
      <p:ext uri="{BB962C8B-B14F-4D97-AF65-F5344CB8AC3E}">
        <p14:creationId xmlns:p14="http://schemas.microsoft.com/office/powerpoint/2010/main" val="3998752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B1A13103-576A-A5A6-2456-7CFE2419760E}"/>
              </a:ext>
            </a:extLst>
          </p:cNvPr>
          <p:cNvSpPr>
            <a:spLocks noGrp="1"/>
          </p:cNvSpPr>
          <p:nvPr>
            <p:ph idx="1"/>
          </p:nvPr>
        </p:nvSpPr>
        <p:spPr>
          <a:xfrm>
            <a:off x="1017038" y="743298"/>
            <a:ext cx="8406882" cy="5371404"/>
          </a:xfrm>
        </p:spPr>
        <p:txBody>
          <a:bodyPr/>
          <a:lstStyle/>
          <a:p>
            <a:pPr marL="0" indent="0" algn="just">
              <a:buNone/>
            </a:pPr>
            <a:endParaRPr lang="pt-BR" sz="1800" dirty="0">
              <a:effectLst/>
              <a:latin typeface="Times New Roman" panose="02020603050405020304" pitchFamily="18" charset="0"/>
              <a:ea typeface="Times New Roman" panose="02020603050405020304" pitchFamily="18" charset="0"/>
            </a:endParaRPr>
          </a:p>
          <a:p>
            <a:pPr marL="0" indent="0" algn="ctr">
              <a:buNone/>
            </a:pPr>
            <a:endParaRPr lang="pt-BR" dirty="0"/>
          </a:p>
        </p:txBody>
      </p:sp>
      <p:sp>
        <p:nvSpPr>
          <p:cNvPr id="4" name="CaixaDeTexto 3">
            <a:extLst>
              <a:ext uri="{FF2B5EF4-FFF2-40B4-BE49-F238E27FC236}">
                <a16:creationId xmlns:a16="http://schemas.microsoft.com/office/drawing/2014/main" id="{DE7952AC-7EAA-9725-EEC0-FA694DCA82F2}"/>
              </a:ext>
            </a:extLst>
          </p:cNvPr>
          <p:cNvSpPr txBox="1"/>
          <p:nvPr/>
        </p:nvSpPr>
        <p:spPr>
          <a:xfrm>
            <a:off x="1134775" y="533302"/>
            <a:ext cx="9603552" cy="1323439"/>
          </a:xfrm>
          <a:prstGeom prst="rect">
            <a:avLst/>
          </a:prstGeom>
          <a:noFill/>
        </p:spPr>
        <p:txBody>
          <a:bodyPr wrap="square">
            <a:spAutoFit/>
          </a:bodyPr>
          <a:lstStyle/>
          <a:p>
            <a:pPr marL="342900" lvl="0" indent="-342900" algn="just">
              <a:spcBef>
                <a:spcPts val="600"/>
              </a:spcBef>
              <a:spcAft>
                <a:spcPts val="600"/>
              </a:spcAft>
              <a:buFont typeface="+mj-lt"/>
              <a:buAutoNum type="arabicPeriod"/>
            </a:pPr>
            <a:r>
              <a:rPr lang="pt-BR" sz="3500" b="1" kern="0" dirty="0">
                <a:effectLst/>
                <a:latin typeface="Barlow Condensed"/>
                <a:ea typeface="DengXian" panose="020B0503020204020204" pitchFamily="2" charset="-122"/>
                <a:cs typeface="Times New Roman" panose="02020603050405020304" pitchFamily="18" charset="0"/>
              </a:rPr>
              <a:t>INTRODUÇÃO À TEORIA DAS FASES</a:t>
            </a:r>
          </a:p>
          <a:p>
            <a:pPr lvl="0" algn="just">
              <a:spcBef>
                <a:spcPts val="600"/>
              </a:spcBef>
              <a:spcAft>
                <a:spcPts val="600"/>
              </a:spcAft>
            </a:pPr>
            <a:r>
              <a:rPr lang="pt-BR" sz="3500" b="1" kern="0" dirty="0">
                <a:effectLst/>
                <a:latin typeface="Barlow Condensed"/>
                <a:ea typeface="DengXian" panose="020B0503020204020204" pitchFamily="2" charset="-122"/>
                <a:cs typeface="Times New Roman" panose="02020603050405020304" pitchFamily="18" charset="0"/>
              </a:rPr>
              <a:t>DO DESENVOLVIMENTO</a:t>
            </a:r>
          </a:p>
        </p:txBody>
      </p:sp>
      <p:sp>
        <p:nvSpPr>
          <p:cNvPr id="5" name="Retângulo 4"/>
          <p:cNvSpPr/>
          <p:nvPr/>
        </p:nvSpPr>
        <p:spPr>
          <a:xfrm>
            <a:off x="1017038" y="2020119"/>
            <a:ext cx="7968466" cy="1400383"/>
          </a:xfrm>
          <a:prstGeom prst="rect">
            <a:avLst/>
          </a:prstGeom>
        </p:spPr>
        <p:txBody>
          <a:bodyPr wrap="square">
            <a:spAutoFit/>
          </a:bodyPr>
          <a:lstStyle/>
          <a:p>
            <a:pPr lvl="0" algn="just">
              <a:spcBef>
                <a:spcPts val="600"/>
              </a:spcBef>
              <a:spcAft>
                <a:spcPts val="600"/>
              </a:spcAft>
            </a:pPr>
            <a:r>
              <a:rPr lang="pt-BR" sz="1700" kern="100" dirty="0">
                <a:latin typeface="Barlow" panose="00000500000000000000" pitchFamily="2" charset="0"/>
                <a:ea typeface="DengXian" panose="020B0503020204020204" pitchFamily="2" charset="-122"/>
                <a:cs typeface="Times New Roman" panose="02020603050405020304" pitchFamily="18" charset="0"/>
              </a:rPr>
              <a:t>Esta é uma teoria do conhecimento centrada no desenvolvimento natural da criança. Ela estuda o modo como a inteligência contribui integralmente para a relação do ser humano com o ambiente externo e propõe a existência de estágios cognitivos. Cada estágio corresponde ao nível de competência intelectual de uma pessoa em um dado momento do seu desenvolvimento.</a:t>
            </a:r>
          </a:p>
        </p:txBody>
      </p:sp>
      <p:sp>
        <p:nvSpPr>
          <p:cNvPr id="6" name="Retângulo 5"/>
          <p:cNvSpPr/>
          <p:nvPr/>
        </p:nvSpPr>
        <p:spPr>
          <a:xfrm>
            <a:off x="1017039" y="3624029"/>
            <a:ext cx="5078961" cy="2862322"/>
          </a:xfrm>
          <a:prstGeom prst="rect">
            <a:avLst/>
          </a:prstGeom>
        </p:spPr>
        <p:txBody>
          <a:bodyPr wrap="square">
            <a:spAutoFit/>
          </a:bodyPr>
          <a:lstStyle/>
          <a:p>
            <a:pPr algn="just">
              <a:spcBef>
                <a:spcPts val="600"/>
              </a:spcBef>
              <a:spcAft>
                <a:spcPts val="600"/>
              </a:spcAft>
            </a:pPr>
            <a:r>
              <a:rPr lang="pt-BR" sz="1700" kern="0" dirty="0">
                <a:latin typeface="Barlow" panose="00000500000000000000" pitchFamily="2" charset="0"/>
                <a:ea typeface="DengXian" panose="020B0503020204020204" pitchFamily="2" charset="-122"/>
                <a:cs typeface="Times New Roman" panose="02020603050405020304" pitchFamily="18" charset="0"/>
              </a:rPr>
              <a:t>Nesse sentido, buscaremos um aprofundamento teórico e prático sobre a forma de compreender o desenvolvimento humano na perspectiva de Jean Piaget, em especial com relação às seguintes questões:</a:t>
            </a:r>
          </a:p>
          <a:p>
            <a:pPr algn="just">
              <a:spcBef>
                <a:spcPts val="600"/>
              </a:spcBef>
              <a:spcAft>
                <a:spcPts val="600"/>
              </a:spcAft>
            </a:pPr>
            <a:r>
              <a:rPr lang="pt-BR" sz="1700" i="1" kern="0" dirty="0">
                <a:latin typeface="Barlow" panose="00000500000000000000" pitchFamily="2" charset="0"/>
                <a:ea typeface="DengXian" panose="020B0503020204020204" pitchFamily="2" charset="-122"/>
                <a:cs typeface="Times New Roman" panose="02020603050405020304" pitchFamily="18" charset="0"/>
              </a:rPr>
              <a:t>Quais são as principais ideias de Piaget? De que forma esta perspectiva teórica compreende o desenvolvimento infantil? De que forma ela pode ser aplicada no contexto educacional, tendo como referência a metodologia da Escola Sabatina?</a:t>
            </a:r>
            <a:endParaRPr lang="pt-BR" sz="1700" kern="100" dirty="0">
              <a:latin typeface="Barlow" panose="00000500000000000000" pitchFamily="2" charset="0"/>
              <a:ea typeface="DengXian" panose="020B0503020204020204" pitchFamily="2" charset="-122"/>
              <a:cs typeface="Times New Roman" panose="02020603050405020304" pitchFamily="18" charset="0"/>
            </a:endParaRPr>
          </a:p>
        </p:txBody>
      </p:sp>
    </p:spTree>
    <p:extLst>
      <p:ext uri="{BB962C8B-B14F-4D97-AF65-F5344CB8AC3E}">
        <p14:creationId xmlns:p14="http://schemas.microsoft.com/office/powerpoint/2010/main" val="268120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3EC5B3D8-91FA-900F-FA96-2C9E211485AA}"/>
              </a:ext>
            </a:extLst>
          </p:cNvPr>
          <p:cNvSpPr>
            <a:spLocks noGrp="1"/>
          </p:cNvSpPr>
          <p:nvPr>
            <p:ph type="ctrTitle"/>
          </p:nvPr>
        </p:nvSpPr>
        <p:spPr>
          <a:xfrm>
            <a:off x="1570654" y="1352939"/>
            <a:ext cx="7284098" cy="3359020"/>
          </a:xfrm>
        </p:spPr>
        <p:txBody>
          <a:bodyPr>
            <a:normAutofit/>
          </a:bodyPr>
          <a:lstStyle/>
          <a:p>
            <a:pPr algn="l"/>
            <a:br>
              <a:rPr lang="pt-BR" sz="1800" kern="0" dirty="0">
                <a:effectLst/>
                <a:latin typeface="Calibri" panose="020F0502020204030204" pitchFamily="34" charset="0"/>
                <a:ea typeface="Times New Roman" panose="02020603050405020304" pitchFamily="18" charset="0"/>
              </a:rPr>
            </a:br>
            <a:endParaRPr lang="pt-BR" sz="2000" dirty="0"/>
          </a:p>
        </p:txBody>
      </p:sp>
      <p:sp>
        <p:nvSpPr>
          <p:cNvPr id="5" name="CaixaDeTexto 4">
            <a:extLst>
              <a:ext uri="{FF2B5EF4-FFF2-40B4-BE49-F238E27FC236}">
                <a16:creationId xmlns:a16="http://schemas.microsoft.com/office/drawing/2014/main" id="{C47017B8-2AD6-88CA-1EE7-0AC3BFCA9E45}"/>
              </a:ext>
            </a:extLst>
          </p:cNvPr>
          <p:cNvSpPr txBox="1"/>
          <p:nvPr/>
        </p:nvSpPr>
        <p:spPr>
          <a:xfrm>
            <a:off x="1127121" y="381910"/>
            <a:ext cx="9930104" cy="688650"/>
          </a:xfrm>
          <a:prstGeom prst="rect">
            <a:avLst/>
          </a:prstGeom>
          <a:noFill/>
        </p:spPr>
        <p:txBody>
          <a:bodyPr wrap="square">
            <a:spAutoFit/>
          </a:bodyPr>
          <a:lstStyle/>
          <a:p>
            <a:pPr>
              <a:lnSpc>
                <a:spcPct val="150000"/>
              </a:lnSpc>
              <a:spcBef>
                <a:spcPts val="600"/>
              </a:spcBef>
              <a:spcAft>
                <a:spcPts val="600"/>
              </a:spcAft>
            </a:pPr>
            <a:r>
              <a:rPr lang="pt-BR" sz="3000" b="1" kern="0" dirty="0">
                <a:solidFill>
                  <a:srgbClr val="009AC1"/>
                </a:solidFill>
                <a:effectLst/>
                <a:latin typeface="Barlow Condensed"/>
                <a:ea typeface="DengXian" panose="020B0503020204020204" pitchFamily="2" charset="-122"/>
                <a:cs typeface="Times New Roman" panose="02020603050405020304" pitchFamily="18" charset="0"/>
              </a:rPr>
              <a:t>1.1 Principais conceitos piagetianos.</a:t>
            </a:r>
          </a:p>
        </p:txBody>
      </p:sp>
      <p:sp>
        <p:nvSpPr>
          <p:cNvPr id="4" name="Retângulo 3"/>
          <p:cNvSpPr/>
          <p:nvPr/>
        </p:nvSpPr>
        <p:spPr>
          <a:xfrm>
            <a:off x="1127121" y="1887916"/>
            <a:ext cx="8548324" cy="953531"/>
          </a:xfrm>
          <a:prstGeom prst="rect">
            <a:avLst/>
          </a:prstGeom>
        </p:spPr>
        <p:txBody>
          <a:bodyPr wrap="square">
            <a:spAutoFit/>
          </a:bodyPr>
          <a:lstStyle/>
          <a:p>
            <a:pPr algn="just">
              <a:lnSpc>
                <a:spcPct val="107000"/>
              </a:lnSpc>
              <a:spcBef>
                <a:spcPts val="600"/>
              </a:spcBef>
              <a:spcAft>
                <a:spcPts val="600"/>
              </a:spcAft>
            </a:pPr>
            <a:r>
              <a:rPr lang="pt-BR" kern="0" dirty="0">
                <a:latin typeface="Barlow" panose="00000500000000000000" pitchFamily="2" charset="0"/>
                <a:ea typeface="DengXian" panose="020B0503020204020204" pitchFamily="2" charset="-122"/>
                <a:cs typeface="Times New Roman" panose="02020603050405020304" pitchFamily="18" charset="0"/>
              </a:rPr>
              <a:t>As observações de Piaget acerca do pensamento da criança levaram-no a várias hipóteses; a principal delas é a natureza do organismo humano adaptar-se ao seu ambiente.  </a:t>
            </a:r>
            <a:r>
              <a:rPr lang="pt-BR" b="1" kern="0" dirty="0">
                <a:latin typeface="Barlow" panose="00000500000000000000" pitchFamily="2" charset="0"/>
                <a:ea typeface="DengXian" panose="020B0503020204020204" pitchFamily="2" charset="-122"/>
                <a:cs typeface="Times New Roman" panose="02020603050405020304" pitchFamily="18" charset="0"/>
              </a:rPr>
              <a:t>TRATA-SE DE UM PROCESSO ATIVO. </a:t>
            </a:r>
          </a:p>
        </p:txBody>
      </p:sp>
      <p:sp>
        <p:nvSpPr>
          <p:cNvPr id="6" name="Retângulo 5"/>
          <p:cNvSpPr/>
          <p:nvPr/>
        </p:nvSpPr>
        <p:spPr>
          <a:xfrm>
            <a:off x="4229686" y="3776703"/>
            <a:ext cx="5445759" cy="1870512"/>
          </a:xfrm>
          <a:prstGeom prst="rect">
            <a:avLst/>
          </a:prstGeom>
        </p:spPr>
        <p:txBody>
          <a:bodyPr wrap="square">
            <a:spAutoFit/>
          </a:bodyPr>
          <a:lstStyle/>
          <a:p>
            <a:pPr algn="just">
              <a:lnSpc>
                <a:spcPct val="107000"/>
              </a:lnSpc>
              <a:spcBef>
                <a:spcPts val="600"/>
              </a:spcBef>
              <a:spcAft>
                <a:spcPts val="600"/>
              </a:spcAft>
            </a:pPr>
            <a:r>
              <a:rPr lang="pt-BR" kern="0" dirty="0">
                <a:latin typeface="Barlow" panose="00000500000000000000" pitchFamily="2" charset="0"/>
                <a:ea typeface="DengXian" panose="020B0503020204020204" pitchFamily="2" charset="-122"/>
                <a:cs typeface="Times New Roman" panose="02020603050405020304" pitchFamily="18" charset="0"/>
              </a:rPr>
              <a:t>Assim, não acreditava que o ambiente modela a criança, e sim que a criança, semelhante ao adulto, procura ativamente compreender seu ambiente. Desse modo, no processo de desenvolvimento e aprendizagem, a criança manipula e examina os objetos e as pessoas em seu mundo. (BEE, 1997)</a:t>
            </a:r>
            <a:endParaRPr lang="pt-BR" kern="100" dirty="0">
              <a:latin typeface="Barlow" panose="00000500000000000000" pitchFamily="2" charset="0"/>
              <a:ea typeface="DengXian" panose="020B0503020204020204" pitchFamily="2" charset="-122"/>
              <a:cs typeface="Times New Roman" panose="02020603050405020304" pitchFamily="18" charset="0"/>
            </a:endParaRPr>
          </a:p>
        </p:txBody>
      </p:sp>
      <p:sp>
        <p:nvSpPr>
          <p:cNvPr id="8" name="Retângulo 7">
            <a:extLst>
              <a:ext uri="{FF2B5EF4-FFF2-40B4-BE49-F238E27FC236}">
                <a16:creationId xmlns:a16="http://schemas.microsoft.com/office/drawing/2014/main" id="{68F99AEF-23BC-B72B-6BA7-3EC78FD37A6E}"/>
              </a:ext>
            </a:extLst>
          </p:cNvPr>
          <p:cNvSpPr/>
          <p:nvPr/>
        </p:nvSpPr>
        <p:spPr>
          <a:xfrm>
            <a:off x="0" y="894080"/>
            <a:ext cx="1127121" cy="45719"/>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535698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782EC9ED-6140-2459-4911-06286599A566}"/>
              </a:ext>
            </a:extLst>
          </p:cNvPr>
          <p:cNvSpPr>
            <a:spLocks noGrp="1"/>
          </p:cNvSpPr>
          <p:nvPr>
            <p:ph idx="1"/>
          </p:nvPr>
        </p:nvSpPr>
        <p:spPr>
          <a:xfrm>
            <a:off x="1127121" y="1287153"/>
            <a:ext cx="7031359" cy="5952757"/>
          </a:xfrm>
        </p:spPr>
        <p:txBody>
          <a:bodyPr>
            <a:normAutofit fontScale="25000" lnSpcReduction="20000"/>
          </a:bodyPr>
          <a:lstStyle/>
          <a:p>
            <a:pPr marL="0" indent="0" algn="just">
              <a:lnSpc>
                <a:spcPct val="150000"/>
              </a:lnSpc>
              <a:spcBef>
                <a:spcPts val="600"/>
              </a:spcBef>
              <a:spcAft>
                <a:spcPts val="600"/>
              </a:spcAft>
              <a:buNone/>
            </a:pPr>
            <a:r>
              <a:rPr lang="pt-BR" sz="5600" kern="0" dirty="0">
                <a:effectLst/>
                <a:latin typeface="Barlow" panose="00000500000000000000" pitchFamily="2" charset="0"/>
                <a:ea typeface="DengXian" panose="020B0503020204020204" pitchFamily="2" charset="-122"/>
                <a:cs typeface="Times New Roman" panose="02020603050405020304" pitchFamily="18" charset="0"/>
              </a:rPr>
              <a:t>De acordo com Piaget, o desenvolvimento cognitivo começa com uma capacidade inata do sujeito de se adaptar ao ambiente. Desse modo, quando uma criança pequena pega uma pedra ou explora um determinado espaço, ela desenvolve um quadro mais amplo em relação ao objeto e ao espaço, e uma maior competência para lidar com eles. Esse crescimento cognitivo ocorre mediante três processos inter-relacionados: </a:t>
            </a:r>
            <a:r>
              <a:rPr lang="pt-BR" sz="5600" b="1" kern="0" dirty="0">
                <a:effectLst/>
                <a:latin typeface="Barlow" panose="00000500000000000000" pitchFamily="2" charset="0"/>
                <a:ea typeface="DengXian" panose="020B0503020204020204" pitchFamily="2" charset="-122"/>
                <a:cs typeface="Times New Roman" panose="02020603050405020304" pitchFamily="18" charset="0"/>
              </a:rPr>
              <a:t>esquemas, adaptação e equilibração</a:t>
            </a:r>
            <a:r>
              <a:rPr lang="pt-BR" sz="5600" kern="0" dirty="0">
                <a:effectLst/>
                <a:latin typeface="Barlow" panose="00000500000000000000" pitchFamily="2" charset="0"/>
                <a:ea typeface="DengXian" panose="020B0503020204020204" pitchFamily="2" charset="-122"/>
                <a:cs typeface="Times New Roman" panose="02020603050405020304" pitchFamily="18" charset="0"/>
              </a:rPr>
              <a:t>. (PAPALIA; FELDMAN, 2013)</a:t>
            </a:r>
          </a:p>
          <a:p>
            <a:pPr algn="just">
              <a:lnSpc>
                <a:spcPct val="150000"/>
              </a:lnSpc>
              <a:spcBef>
                <a:spcPts val="600"/>
              </a:spcBef>
              <a:spcAft>
                <a:spcPts val="600"/>
              </a:spcAft>
            </a:pPr>
            <a:r>
              <a:rPr lang="pt-BR" sz="5600" b="1" kern="0" dirty="0">
                <a:effectLst/>
                <a:latin typeface="Barlow" panose="00000500000000000000" pitchFamily="2" charset="0"/>
                <a:ea typeface="DengXian" panose="020B0503020204020204" pitchFamily="2" charset="-122"/>
                <a:cs typeface="Times New Roman" panose="02020603050405020304" pitchFamily="18" charset="0"/>
              </a:rPr>
              <a:t>ADAPTAÇÃO</a:t>
            </a:r>
            <a:r>
              <a:rPr lang="pt-BR" sz="5600" kern="0" dirty="0">
                <a:effectLst/>
                <a:latin typeface="Barlow" panose="00000500000000000000" pitchFamily="2" charset="0"/>
                <a:ea typeface="DengXian" panose="020B0503020204020204" pitchFamily="2" charset="-122"/>
                <a:cs typeface="Times New Roman" panose="02020603050405020304" pitchFamily="18" charset="0"/>
              </a:rPr>
              <a:t> é o termo usado por Piaget para explicar o modo como a criança lida com as novas informações à luz do que ela já sabe. A adaptação ocorre por intermédio de dois processos complementares: </a:t>
            </a:r>
            <a:r>
              <a:rPr lang="pt-BR" sz="5600" b="1" kern="0" dirty="0">
                <a:effectLst/>
                <a:latin typeface="Barlow" panose="00000500000000000000" pitchFamily="2" charset="0"/>
                <a:ea typeface="DengXian" panose="020B0503020204020204" pitchFamily="2" charset="-122"/>
                <a:cs typeface="Times New Roman" panose="02020603050405020304" pitchFamily="18" charset="0"/>
              </a:rPr>
              <a:t>assimilação e acomodação.</a:t>
            </a:r>
          </a:p>
          <a:p>
            <a:pPr algn="just">
              <a:lnSpc>
                <a:spcPct val="150000"/>
              </a:lnSpc>
              <a:spcBef>
                <a:spcPts val="600"/>
              </a:spcBef>
              <a:spcAft>
                <a:spcPts val="600"/>
              </a:spcAft>
            </a:pPr>
            <a:r>
              <a:rPr lang="pt-BR" sz="5600" b="1" kern="0" dirty="0">
                <a:effectLst/>
                <a:latin typeface="Barlow" panose="00000500000000000000" pitchFamily="2" charset="0"/>
                <a:ea typeface="DengXian" panose="020B0503020204020204" pitchFamily="2" charset="-122"/>
                <a:cs typeface="Times New Roman" panose="02020603050405020304" pitchFamily="18" charset="0"/>
              </a:rPr>
              <a:t>ASSIMILAÇÃO</a:t>
            </a:r>
            <a:r>
              <a:rPr lang="pt-BR" sz="5600" kern="0" dirty="0">
                <a:effectLst/>
                <a:latin typeface="Barlow" panose="00000500000000000000" pitchFamily="2" charset="0"/>
                <a:ea typeface="DengXian" panose="020B0503020204020204" pitchFamily="2" charset="-122"/>
                <a:cs typeface="Times New Roman" panose="02020603050405020304" pitchFamily="18" charset="0"/>
              </a:rPr>
              <a:t> é o processo de absorver algum evento ou experiência em algum esquema (quando uma criança vê, por exemplo, um cachorro e o chama de cachorro, ela está assimilando aquele animal à sua categoria ou esquema de animal=cachorro). “Quando você lê esse parágrafo, está assimilando as informações, ligando o conceito a qualquer outro (esquema) que você possua e que possa ser similar”. (BEE, 1997, p. 67)</a:t>
            </a:r>
          </a:p>
          <a:p>
            <a:pPr algn="just">
              <a:lnSpc>
                <a:spcPct val="150000"/>
              </a:lnSpc>
              <a:spcBef>
                <a:spcPts val="600"/>
              </a:spcBef>
              <a:spcAft>
                <a:spcPts val="600"/>
              </a:spcAft>
            </a:pPr>
            <a:r>
              <a:rPr lang="pt-BR" sz="5600" kern="0" dirty="0">
                <a:effectLst/>
                <a:latin typeface="Barlow" panose="00000500000000000000" pitchFamily="2" charset="0"/>
                <a:ea typeface="DengXian" panose="020B0503020204020204" pitchFamily="2" charset="-122"/>
                <a:cs typeface="Times New Roman" panose="02020603050405020304" pitchFamily="18" charset="0"/>
              </a:rPr>
              <a:t>A </a:t>
            </a:r>
            <a:r>
              <a:rPr lang="pt-BR" sz="5600" b="1" kern="0" dirty="0">
                <a:effectLst/>
                <a:latin typeface="Barlow" panose="00000500000000000000" pitchFamily="2" charset="0"/>
                <a:ea typeface="DengXian" panose="020B0503020204020204" pitchFamily="2" charset="-122"/>
                <a:cs typeface="Times New Roman" panose="02020603050405020304" pitchFamily="18" charset="0"/>
              </a:rPr>
              <a:t>ACOMODAÇÃO</a:t>
            </a:r>
            <a:r>
              <a:rPr lang="pt-BR" sz="5600" kern="0" dirty="0">
                <a:effectLst/>
                <a:latin typeface="Barlow" panose="00000500000000000000" pitchFamily="2" charset="0"/>
                <a:ea typeface="DengXian" panose="020B0503020204020204" pitchFamily="2" charset="-122"/>
                <a:cs typeface="Times New Roman" panose="02020603050405020304" pitchFamily="18" charset="0"/>
              </a:rPr>
              <a:t> é o processo complementar que envolve a mudança do esquema como decorrência da nova informação que o sujeito alcançou pela assimilação. </a:t>
            </a:r>
            <a:endParaRPr lang="pt-BR" sz="5600" kern="100" dirty="0">
              <a:effectLst/>
              <a:latin typeface="Barlow" panose="00000500000000000000" pitchFamily="2" charset="0"/>
              <a:ea typeface="DengXian" panose="020B0503020204020204" pitchFamily="2" charset="-122"/>
              <a:cs typeface="Times New Roman" panose="02020603050405020304" pitchFamily="18" charset="0"/>
            </a:endParaRPr>
          </a:p>
          <a:p>
            <a:pPr algn="just">
              <a:lnSpc>
                <a:spcPct val="150000"/>
              </a:lnSpc>
              <a:spcBef>
                <a:spcPts val="600"/>
              </a:spcBef>
              <a:spcAft>
                <a:spcPts val="600"/>
              </a:spcAft>
            </a:pPr>
            <a:endParaRPr lang="pt-BR" sz="5500" kern="100" dirty="0">
              <a:effectLst/>
              <a:latin typeface="Calibri" panose="020F0502020204030204" pitchFamily="34" charset="0"/>
              <a:ea typeface="DengXian" panose="020B0503020204020204" pitchFamily="2" charset="-122"/>
              <a:cs typeface="Times New Roman" panose="02020603050405020304" pitchFamily="18" charset="0"/>
            </a:endParaRPr>
          </a:p>
          <a:p>
            <a:pPr marL="0" indent="0">
              <a:buNone/>
            </a:pPr>
            <a:endParaRPr lang="pt-BR" dirty="0"/>
          </a:p>
        </p:txBody>
      </p:sp>
      <p:sp>
        <p:nvSpPr>
          <p:cNvPr id="4" name="CaixaDeTexto 3">
            <a:extLst>
              <a:ext uri="{FF2B5EF4-FFF2-40B4-BE49-F238E27FC236}">
                <a16:creationId xmlns:a16="http://schemas.microsoft.com/office/drawing/2014/main" id="{54505C1C-3910-8A9C-4367-9A0EC8E223F2}"/>
              </a:ext>
            </a:extLst>
          </p:cNvPr>
          <p:cNvSpPr txBox="1"/>
          <p:nvPr/>
        </p:nvSpPr>
        <p:spPr>
          <a:xfrm>
            <a:off x="1127121" y="381910"/>
            <a:ext cx="9930104" cy="688650"/>
          </a:xfrm>
          <a:prstGeom prst="rect">
            <a:avLst/>
          </a:prstGeom>
          <a:noFill/>
        </p:spPr>
        <p:txBody>
          <a:bodyPr wrap="square">
            <a:spAutoFit/>
          </a:bodyPr>
          <a:lstStyle/>
          <a:p>
            <a:pPr>
              <a:lnSpc>
                <a:spcPct val="150000"/>
              </a:lnSpc>
              <a:spcBef>
                <a:spcPts val="600"/>
              </a:spcBef>
              <a:spcAft>
                <a:spcPts val="600"/>
              </a:spcAft>
            </a:pPr>
            <a:r>
              <a:rPr lang="pt-BR" sz="3000" b="1" kern="0" dirty="0">
                <a:solidFill>
                  <a:srgbClr val="009AC1"/>
                </a:solidFill>
                <a:effectLst/>
                <a:latin typeface="Barlow Condensed"/>
                <a:ea typeface="DengXian" panose="020B0503020204020204" pitchFamily="2" charset="-122"/>
                <a:cs typeface="Times New Roman" panose="02020603050405020304" pitchFamily="18" charset="0"/>
              </a:rPr>
              <a:t>1.2 Esquemas, adaptação e equilibração.</a:t>
            </a:r>
          </a:p>
        </p:txBody>
      </p:sp>
      <p:sp>
        <p:nvSpPr>
          <p:cNvPr id="5" name="Retângulo 4">
            <a:extLst>
              <a:ext uri="{FF2B5EF4-FFF2-40B4-BE49-F238E27FC236}">
                <a16:creationId xmlns:a16="http://schemas.microsoft.com/office/drawing/2014/main" id="{20A29603-9F05-4828-A5DD-00AD7DDED377}"/>
              </a:ext>
            </a:extLst>
          </p:cNvPr>
          <p:cNvSpPr/>
          <p:nvPr/>
        </p:nvSpPr>
        <p:spPr>
          <a:xfrm>
            <a:off x="0" y="894080"/>
            <a:ext cx="1127121" cy="45719"/>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643841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1AC31BDE-6FF5-5610-E8BA-1B470F116D40}"/>
              </a:ext>
            </a:extLst>
          </p:cNvPr>
          <p:cNvSpPr>
            <a:spLocks noGrp="1"/>
          </p:cNvSpPr>
          <p:nvPr>
            <p:ph idx="1"/>
          </p:nvPr>
        </p:nvSpPr>
        <p:spPr>
          <a:xfrm>
            <a:off x="1188720" y="1359765"/>
            <a:ext cx="8615680" cy="1576475"/>
          </a:xfrm>
        </p:spPr>
        <p:txBody>
          <a:bodyPr>
            <a:normAutofit/>
          </a:bodyPr>
          <a:lstStyle/>
          <a:p>
            <a:pPr marL="0" indent="0" algn="just">
              <a:lnSpc>
                <a:spcPct val="100000"/>
              </a:lnSpc>
              <a:buNone/>
            </a:pPr>
            <a:r>
              <a:rPr lang="pt-BR" sz="1800" kern="0" dirty="0">
                <a:effectLst/>
                <a:latin typeface="Barlow" panose="00000500000000000000" pitchFamily="2" charset="0"/>
                <a:ea typeface="DengXian" panose="020B0503020204020204" pitchFamily="2" charset="-122"/>
                <a:cs typeface="Times New Roman" panose="02020603050405020304" pitchFamily="18" charset="0"/>
              </a:rPr>
              <a:t>Então, a assimilação refere-se ao processo de absorver informações com o objetivo de incorporá-las às estruturas cognitivas existentes, interpretando-as com base no conhecimento prévio; e a acomodação é o processo de ajustar as próprias estruturas cognitivas para acomodar informações novas aos esquemas existentes. Assimilação e acomodação operam juntas para produzir equilíbrio cognitivo, ou </a:t>
            </a:r>
            <a:r>
              <a:rPr lang="pt-BR" sz="1800" b="1" kern="0" dirty="0">
                <a:effectLst/>
                <a:latin typeface="Barlow" panose="00000500000000000000" pitchFamily="2" charset="0"/>
                <a:ea typeface="DengXian" panose="020B0503020204020204" pitchFamily="2" charset="-122"/>
                <a:cs typeface="Times New Roman" panose="02020603050405020304" pitchFamily="18" charset="0"/>
              </a:rPr>
              <a:t>equilibração</a:t>
            </a:r>
            <a:r>
              <a:rPr lang="pt-BR" sz="1800" kern="0" dirty="0">
                <a:effectLst/>
                <a:latin typeface="Barlow" panose="00000500000000000000" pitchFamily="2" charset="0"/>
                <a:ea typeface="DengXian" panose="020B0503020204020204" pitchFamily="2" charset="-122"/>
                <a:cs typeface="Times New Roman" panose="02020603050405020304" pitchFamily="18" charset="0"/>
              </a:rPr>
              <a:t>. </a:t>
            </a:r>
          </a:p>
        </p:txBody>
      </p:sp>
      <p:sp>
        <p:nvSpPr>
          <p:cNvPr id="4" name="Retângulo 3"/>
          <p:cNvSpPr/>
          <p:nvPr/>
        </p:nvSpPr>
        <p:spPr>
          <a:xfrm>
            <a:off x="1188720" y="3629748"/>
            <a:ext cx="5609883" cy="2308324"/>
          </a:xfrm>
          <a:prstGeom prst="rect">
            <a:avLst/>
          </a:prstGeom>
        </p:spPr>
        <p:txBody>
          <a:bodyPr wrap="square">
            <a:spAutoFit/>
          </a:bodyPr>
          <a:lstStyle/>
          <a:p>
            <a:pPr algn="just"/>
            <a:r>
              <a:rPr lang="pt-BR" kern="0" dirty="0">
                <a:latin typeface="Barlow" panose="00000500000000000000" pitchFamily="2" charset="0"/>
                <a:ea typeface="DengXian" panose="020B0503020204020204" pitchFamily="2" charset="-122"/>
                <a:cs typeface="Times New Roman" panose="02020603050405020304" pitchFamily="18" charset="0"/>
              </a:rPr>
              <a:t>Durante o processo de desenvolvimento humano (ciclo vital), a busca pelo equilíbrio impulsiona, como uma força motivadora, o desenvolvimento intelectual das pessoas. Portanto, quando uma criança enfrenta dificuldades ao lidar com novas experiências que não se encaixam em suas estruturas existentes, ela experimenta um estado motivacional desconfortável conhecido como desequilíbrio.</a:t>
            </a:r>
            <a:endParaRPr lang="pt-BR" kern="100" dirty="0">
              <a:latin typeface="Barlow" panose="00000500000000000000" pitchFamily="2" charset="0"/>
              <a:ea typeface="DengXian" panose="020B0503020204020204" pitchFamily="2" charset="-122"/>
              <a:cs typeface="Times New Roman" panose="02020603050405020304" pitchFamily="18" charset="0"/>
            </a:endParaRPr>
          </a:p>
        </p:txBody>
      </p:sp>
    </p:spTree>
    <p:extLst>
      <p:ext uri="{BB962C8B-B14F-4D97-AF65-F5344CB8AC3E}">
        <p14:creationId xmlns:p14="http://schemas.microsoft.com/office/powerpoint/2010/main" val="1080991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descr="Uma imagem contendo Interface gráfica do usuário&#10;&#10;Descrição gerada automaticamente">
            <a:extLst>
              <a:ext uri="{FF2B5EF4-FFF2-40B4-BE49-F238E27FC236}">
                <a16:creationId xmlns:a16="http://schemas.microsoft.com/office/drawing/2014/main" id="{968F4472-27A0-F17F-F241-575E0606F8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tângulo 3"/>
          <p:cNvSpPr/>
          <p:nvPr/>
        </p:nvSpPr>
        <p:spPr>
          <a:xfrm>
            <a:off x="1134775" y="1395260"/>
            <a:ext cx="9736425" cy="2708434"/>
          </a:xfrm>
          <a:prstGeom prst="rect">
            <a:avLst/>
          </a:prstGeom>
        </p:spPr>
        <p:txBody>
          <a:bodyPr wrap="square">
            <a:spAutoFit/>
          </a:bodyPr>
          <a:lstStyle/>
          <a:p>
            <a:pPr algn="just"/>
            <a:r>
              <a:rPr lang="pt-BR" sz="1700" kern="0" dirty="0">
                <a:latin typeface="Barlow" panose="00000500000000000000" pitchFamily="2" charset="0"/>
                <a:ea typeface="DengXian" panose="020B0503020204020204" pitchFamily="2" charset="-122"/>
                <a:cs typeface="Times New Roman" panose="02020603050405020304" pitchFamily="18" charset="0"/>
              </a:rPr>
              <a:t>Para Piaget, o desenvolvimento da criança ocorre por meio de saltos e rupturas. Os saltos são justificados pelas revoluções na forma como a criança acessa e compreende o mundo, o que implica mudanças altamente significativas que ampliam suas capacidades de dar sentido ao mundo e interagir com ele. Esses saltos representam uma evolução notável no desenvolvimento infantil.</a:t>
            </a:r>
          </a:p>
          <a:p>
            <a:pPr algn="just"/>
            <a:endParaRPr lang="pt-BR" sz="1700" kern="0" dirty="0">
              <a:latin typeface="Barlow" panose="00000500000000000000" pitchFamily="2" charset="0"/>
              <a:ea typeface="DengXian" panose="020B0503020204020204" pitchFamily="2" charset="-122"/>
              <a:cs typeface="Times New Roman" panose="02020603050405020304" pitchFamily="18" charset="0"/>
            </a:endParaRPr>
          </a:p>
          <a:p>
            <a:pPr algn="just"/>
            <a:r>
              <a:rPr lang="pt-BR" sz="1700" kern="0" dirty="0">
                <a:latin typeface="Barlow" panose="00000500000000000000" pitchFamily="2" charset="0"/>
                <a:ea typeface="DengXian" panose="020B0503020204020204" pitchFamily="2" charset="-122"/>
              </a:rPr>
              <a:t>Quanto às rupturas, elas se caracterizam pela superação das dificuldades e limitação ao desenvolvimento cognitivo nas fases anteriores. A criança desenvolve novas habilidades e recursos de adaptação ao mundo, o que representa uma transformação marcante em seu processo de crescimento e sucesso. As rupturas são fundamentais para o progresso cognitivo da criança e refletem um avanço no seu pensamento e compreensão do ambiente que a cerca. </a:t>
            </a:r>
          </a:p>
        </p:txBody>
      </p:sp>
      <p:sp>
        <p:nvSpPr>
          <p:cNvPr id="5" name="Retângulo 4"/>
          <p:cNvSpPr/>
          <p:nvPr/>
        </p:nvSpPr>
        <p:spPr>
          <a:xfrm>
            <a:off x="3698240" y="4411176"/>
            <a:ext cx="7040087" cy="2446824"/>
          </a:xfrm>
          <a:prstGeom prst="rect">
            <a:avLst/>
          </a:prstGeom>
        </p:spPr>
        <p:txBody>
          <a:bodyPr wrap="square">
            <a:spAutoFit/>
          </a:bodyPr>
          <a:lstStyle/>
          <a:p>
            <a:pPr algn="just"/>
            <a:r>
              <a:rPr lang="pt-BR" sz="1700" kern="0" dirty="0">
                <a:latin typeface="Barlow" panose="00000500000000000000" pitchFamily="2" charset="0"/>
                <a:ea typeface="DengXian" panose="020B0503020204020204" pitchFamily="2" charset="-122"/>
                <a:cs typeface="Times New Roman" panose="02020603050405020304" pitchFamily="18" charset="0"/>
              </a:rPr>
              <a:t>Estas estruturas se constroem por meio de diferentes estágios do desenvolvimento cognitivo. Cada estágio é caracterizado por estruturas originais que o distingue dos anteriores. A essência dessas estruturas se mantém nos estágios seguintes. Entender as características centrais presentes em cada um desses estágios nos permite compreender melhor a dinâmica do desenvolvimento postulado por Piaget. Esses estágios são divididos em quatro fases: </a:t>
            </a:r>
            <a:r>
              <a:rPr lang="pt-BR" sz="1700" b="1" kern="0" dirty="0">
                <a:latin typeface="Barlow" panose="00000500000000000000" pitchFamily="2" charset="0"/>
                <a:ea typeface="DengXian" panose="020B0503020204020204" pitchFamily="2" charset="-122"/>
                <a:cs typeface="Times New Roman" panose="02020603050405020304" pitchFamily="18" charset="0"/>
              </a:rPr>
              <a:t>sensório-motor, pré-operatório, operatório-concreto e operatório-formal</a:t>
            </a:r>
            <a:r>
              <a:rPr lang="pt-BR" sz="1700" kern="0" dirty="0">
                <a:latin typeface="Barlow" panose="00000500000000000000" pitchFamily="2" charset="0"/>
                <a:ea typeface="DengXian" panose="020B0503020204020204" pitchFamily="2" charset="-122"/>
                <a:cs typeface="Times New Roman" panose="02020603050405020304" pitchFamily="18" charset="0"/>
              </a:rPr>
              <a:t>.</a:t>
            </a:r>
            <a:endParaRPr lang="pt-BR" sz="1700" kern="100" dirty="0">
              <a:latin typeface="Barlow" panose="00000500000000000000" pitchFamily="2" charset="0"/>
              <a:ea typeface="DengXian" panose="020B0503020204020204" pitchFamily="2" charset="-122"/>
              <a:cs typeface="Times New Roman" panose="02020603050405020304" pitchFamily="18" charset="0"/>
            </a:endParaRPr>
          </a:p>
          <a:p>
            <a:pPr algn="just"/>
            <a:endParaRPr lang="pt-BR" sz="1700" kern="100" dirty="0">
              <a:latin typeface="Barlow" panose="00000500000000000000" pitchFamily="2" charset="0"/>
              <a:ea typeface="DengXian" panose="020B0503020204020204" pitchFamily="2" charset="-122"/>
              <a:cs typeface="Times New Roman" panose="02020603050405020304" pitchFamily="18" charset="0"/>
            </a:endParaRPr>
          </a:p>
        </p:txBody>
      </p:sp>
      <p:sp>
        <p:nvSpPr>
          <p:cNvPr id="10" name="CaixaDeTexto 9">
            <a:extLst>
              <a:ext uri="{FF2B5EF4-FFF2-40B4-BE49-F238E27FC236}">
                <a16:creationId xmlns:a16="http://schemas.microsoft.com/office/drawing/2014/main" id="{0EC2915E-42A8-2B52-C87A-28823BEE4D71}"/>
              </a:ext>
            </a:extLst>
          </p:cNvPr>
          <p:cNvSpPr txBox="1"/>
          <p:nvPr/>
        </p:nvSpPr>
        <p:spPr>
          <a:xfrm>
            <a:off x="1134775" y="533302"/>
            <a:ext cx="9603552" cy="646331"/>
          </a:xfrm>
          <a:prstGeom prst="rect">
            <a:avLst/>
          </a:prstGeom>
          <a:noFill/>
        </p:spPr>
        <p:txBody>
          <a:bodyPr wrap="square">
            <a:spAutoFit/>
          </a:bodyPr>
          <a:lstStyle/>
          <a:p>
            <a:pPr marL="0" indent="0" algn="just">
              <a:buNone/>
            </a:pPr>
            <a:r>
              <a:rPr lang="pt-BR" sz="3600" b="1" kern="0" dirty="0">
                <a:effectLst/>
                <a:latin typeface="Barlow Condensed"/>
                <a:ea typeface="DengXian" panose="020B0503020204020204" pitchFamily="2" charset="-122"/>
                <a:cs typeface="Times New Roman" panose="02020603050405020304" pitchFamily="18" charset="0"/>
              </a:rPr>
              <a:t>2. FASES DE DESENVOLVIMENTO COGNITIVO</a:t>
            </a:r>
            <a:endParaRPr lang="pt-BR" sz="3200" kern="100" dirty="0">
              <a:effectLst/>
              <a:latin typeface="Calibri" panose="020F0502020204030204" pitchFamily="34" charset="0"/>
              <a:ea typeface="DengXian" panose="020B0503020204020204" pitchFamily="2" charset="-122"/>
              <a:cs typeface="Times New Roman" panose="02020603050405020304" pitchFamily="18" charset="0"/>
            </a:endParaRPr>
          </a:p>
        </p:txBody>
      </p:sp>
    </p:spTree>
    <p:extLst>
      <p:ext uri="{BB962C8B-B14F-4D97-AF65-F5344CB8AC3E}">
        <p14:creationId xmlns:p14="http://schemas.microsoft.com/office/powerpoint/2010/main" val="2163638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1AC31BDE-6FF5-5610-E8BA-1B470F116D40}"/>
              </a:ext>
            </a:extLst>
          </p:cNvPr>
          <p:cNvSpPr>
            <a:spLocks noGrp="1"/>
          </p:cNvSpPr>
          <p:nvPr>
            <p:ph idx="1"/>
          </p:nvPr>
        </p:nvSpPr>
        <p:spPr>
          <a:xfrm>
            <a:off x="838200" y="1079176"/>
            <a:ext cx="10087947" cy="4351338"/>
          </a:xfrm>
        </p:spPr>
        <p:txBody>
          <a:bodyPr/>
          <a:lstStyle/>
          <a:p>
            <a:pPr marL="0" indent="0" algn="just">
              <a:buNone/>
            </a:pPr>
            <a:endParaRPr lang="pt-BR" sz="1800" dirty="0">
              <a:effectLst/>
              <a:latin typeface="Times New Roman" panose="02020603050405020304" pitchFamily="18" charset="0"/>
              <a:ea typeface="Times New Roman" panose="02020603050405020304" pitchFamily="18" charset="0"/>
            </a:endParaRPr>
          </a:p>
          <a:p>
            <a:endParaRPr lang="pt-BR" dirty="0"/>
          </a:p>
        </p:txBody>
      </p:sp>
      <p:sp>
        <p:nvSpPr>
          <p:cNvPr id="4" name="CaixaDeTexto 3">
            <a:extLst>
              <a:ext uri="{FF2B5EF4-FFF2-40B4-BE49-F238E27FC236}">
                <a16:creationId xmlns:a16="http://schemas.microsoft.com/office/drawing/2014/main" id="{2D5D1BF9-50EF-132C-7F90-2F22CB352588}"/>
              </a:ext>
            </a:extLst>
          </p:cNvPr>
          <p:cNvSpPr txBox="1"/>
          <p:nvPr/>
        </p:nvSpPr>
        <p:spPr>
          <a:xfrm>
            <a:off x="1127121" y="1537956"/>
            <a:ext cx="7610479" cy="4624536"/>
          </a:xfrm>
          <a:prstGeom prst="rect">
            <a:avLst/>
          </a:prstGeom>
          <a:noFill/>
        </p:spPr>
        <p:txBody>
          <a:bodyPr wrap="square">
            <a:spAutoFit/>
          </a:bodyPr>
          <a:lstStyle/>
          <a:p>
            <a:pPr algn="just">
              <a:lnSpc>
                <a:spcPct val="107000"/>
              </a:lnSpc>
              <a:spcBef>
                <a:spcPts val="600"/>
              </a:spcBef>
              <a:spcAft>
                <a:spcPts val="600"/>
              </a:spcAft>
            </a:pPr>
            <a:r>
              <a:rPr lang="pt-BR" sz="1800" kern="0" dirty="0">
                <a:effectLst/>
                <a:latin typeface="Barlow" panose="00000500000000000000" pitchFamily="2" charset="0"/>
                <a:ea typeface="DengXian" panose="020B0503020204020204" pitchFamily="2" charset="-122"/>
                <a:cs typeface="Times New Roman" panose="02020603050405020304" pitchFamily="18" charset="0"/>
              </a:rPr>
              <a:t>Este estágio é denominado sensório-motor porque abrange o desenvolvimento infantil relacionado tanto às sensações quanto às questões motoras, nos quais o processo de desenvolvimento está intrinsecamente ligado. Durante essa fase, as crianças exploram ativamente o mundo ao seu redor, utilizando os sentidos e realizando ações motoras. A exploração acontece com base nos elementos presentes no espaço ao redor da criança e no contexto em que ela se encontra. </a:t>
            </a:r>
          </a:p>
          <a:p>
            <a:pPr algn="just">
              <a:lnSpc>
                <a:spcPct val="107000"/>
              </a:lnSpc>
              <a:spcBef>
                <a:spcPts val="600"/>
              </a:spcBef>
              <a:spcAft>
                <a:spcPts val="600"/>
              </a:spcAft>
            </a:pPr>
            <a:endParaRPr lang="pt-BR" kern="0" dirty="0">
              <a:latin typeface="Barlow" panose="00000500000000000000" pitchFamily="2" charset="0"/>
              <a:ea typeface="DengXian" panose="020B0503020204020204" pitchFamily="2" charset="-122"/>
              <a:cs typeface="Times New Roman" panose="02020603050405020304" pitchFamily="18" charset="0"/>
            </a:endParaRPr>
          </a:p>
          <a:p>
            <a:pPr>
              <a:lnSpc>
                <a:spcPct val="107000"/>
              </a:lnSpc>
              <a:spcAft>
                <a:spcPts val="800"/>
              </a:spcAft>
            </a:pPr>
            <a:r>
              <a:rPr lang="pt-BR" sz="2200" b="1" kern="0" dirty="0">
                <a:solidFill>
                  <a:srgbClr val="009AC1"/>
                </a:solidFill>
                <a:effectLst/>
                <a:latin typeface="Barlow" panose="00000500000000000000" pitchFamily="2" charset="0"/>
                <a:ea typeface="DengXian" panose="020B0503020204020204" pitchFamily="2" charset="-122"/>
                <a:cs typeface="Times New Roman" panose="02020603050405020304" pitchFamily="18" charset="0"/>
              </a:rPr>
              <a:t>NA PRÁTICA</a:t>
            </a:r>
            <a:endParaRPr lang="pt-BR" sz="2200" kern="100" dirty="0">
              <a:solidFill>
                <a:srgbClr val="009AC1"/>
              </a:solidFill>
              <a:effectLst/>
              <a:latin typeface="Barlow" panose="00000500000000000000" pitchFamily="2" charset="0"/>
              <a:ea typeface="DengXian" panose="020B0503020204020204" pitchFamily="2" charset="-122"/>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pt-BR" sz="1800" kern="0" dirty="0">
                <a:effectLst/>
                <a:latin typeface="Barlow" panose="00000500000000000000" pitchFamily="2" charset="0"/>
                <a:ea typeface="DengXian" panose="020B0503020204020204" pitchFamily="2" charset="-122"/>
                <a:cs typeface="Times New Roman" panose="02020603050405020304" pitchFamily="18" charset="0"/>
              </a:rPr>
              <a:t>Nesse estágio, a criança conhece o mundo por meio de suas ações e percepções. Portanto, as atividades pedagógicas nesta fase devem estar voltadas à possibilidade de a criança explorar o mundo, manipulando e percebendo diferentes objetivos (estimulações sensoriais e motoras).</a:t>
            </a:r>
            <a:endParaRPr lang="pt-BR" sz="1800" kern="100" dirty="0">
              <a:effectLst/>
              <a:latin typeface="Calibri" panose="020F0502020204030204" pitchFamily="34" charset="0"/>
              <a:ea typeface="DengXian" panose="020B0503020204020204" pitchFamily="2" charset="-122"/>
              <a:cs typeface="Times New Roman" panose="02020603050405020304" pitchFamily="18" charset="0"/>
            </a:endParaRPr>
          </a:p>
        </p:txBody>
      </p:sp>
      <p:sp>
        <p:nvSpPr>
          <p:cNvPr id="5" name="CaixaDeTexto 4">
            <a:extLst>
              <a:ext uri="{FF2B5EF4-FFF2-40B4-BE49-F238E27FC236}">
                <a16:creationId xmlns:a16="http://schemas.microsoft.com/office/drawing/2014/main" id="{01B3E0C5-73E6-F3FE-4D33-5CCE0897F5A6}"/>
              </a:ext>
            </a:extLst>
          </p:cNvPr>
          <p:cNvSpPr txBox="1"/>
          <p:nvPr/>
        </p:nvSpPr>
        <p:spPr>
          <a:xfrm>
            <a:off x="1127121" y="381910"/>
            <a:ext cx="9930104" cy="728405"/>
          </a:xfrm>
          <a:prstGeom prst="rect">
            <a:avLst/>
          </a:prstGeom>
          <a:noFill/>
        </p:spPr>
        <p:txBody>
          <a:bodyPr wrap="square">
            <a:spAutoFit/>
          </a:bodyPr>
          <a:lstStyle/>
          <a:p>
            <a:pPr>
              <a:lnSpc>
                <a:spcPct val="150000"/>
              </a:lnSpc>
              <a:spcBef>
                <a:spcPts val="600"/>
              </a:spcBef>
              <a:spcAft>
                <a:spcPts val="600"/>
              </a:spcAft>
            </a:pPr>
            <a:r>
              <a:rPr lang="pt-BR" sz="3200" b="1" kern="0" dirty="0">
                <a:solidFill>
                  <a:srgbClr val="009AC1"/>
                </a:solidFill>
                <a:effectLst/>
                <a:latin typeface="Barlow Condensed"/>
                <a:ea typeface="DengXian" panose="020B0503020204020204" pitchFamily="2" charset="-122"/>
                <a:cs typeface="Times New Roman" panose="02020603050405020304" pitchFamily="18" charset="0"/>
              </a:rPr>
              <a:t>2.1 Estágio sensório-motor (do nascimento aos 2 anos).</a:t>
            </a:r>
          </a:p>
        </p:txBody>
      </p:sp>
      <p:sp>
        <p:nvSpPr>
          <p:cNvPr id="6" name="Retângulo 5">
            <a:extLst>
              <a:ext uri="{FF2B5EF4-FFF2-40B4-BE49-F238E27FC236}">
                <a16:creationId xmlns:a16="http://schemas.microsoft.com/office/drawing/2014/main" id="{6F2F2FA4-3CFC-01D0-A590-D83B2234F7C7}"/>
              </a:ext>
            </a:extLst>
          </p:cNvPr>
          <p:cNvSpPr/>
          <p:nvPr/>
        </p:nvSpPr>
        <p:spPr>
          <a:xfrm>
            <a:off x="0" y="894080"/>
            <a:ext cx="1127121" cy="45719"/>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00877149"/>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EA5E59716CA04482326D7D6394CBC5" ma:contentTypeVersion="16" ma:contentTypeDescription="Create a new document." ma:contentTypeScope="" ma:versionID="f4526dc5ff70f79c7835920ea7e44b35">
  <xsd:schema xmlns:xsd="http://www.w3.org/2001/XMLSchema" xmlns:xs="http://www.w3.org/2001/XMLSchema" xmlns:p="http://schemas.microsoft.com/office/2006/metadata/properties" xmlns:ns2="546f6921-c430-45e7-8b30-d6d9b86d8f0f" xmlns:ns3="364167a4-bc77-49ec-93f2-879d4481bae7" targetNamespace="http://schemas.microsoft.com/office/2006/metadata/properties" ma:root="true" ma:fieldsID="d59a39959dc0981e2d49ce384394ed2c" ns2:_="" ns3:_="">
    <xsd:import namespace="546f6921-c430-45e7-8b30-d6d9b86d8f0f"/>
    <xsd:import namespace="364167a4-bc77-49ec-93f2-879d4481ba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6f6921-c430-45e7-8b30-d6d9b86d8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4167a4-bc77-49ec-93f2-879d4481bae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c6843a21-b43c-449c-ad71-8656eb5ff423}" ma:internalName="TaxCatchAll" ma:showField="CatchAllData" ma:web="364167a4-bc77-49ec-93f2-879d4481b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46f6921-c430-45e7-8b30-d6d9b86d8f0f">
      <Terms xmlns="http://schemas.microsoft.com/office/infopath/2007/PartnerControls"/>
    </lcf76f155ced4ddcb4097134ff3c332f>
    <TaxCatchAll xmlns="364167a4-bc77-49ec-93f2-879d4481bae7" xsi:nil="true"/>
  </documentManagement>
</p:properties>
</file>

<file path=customXml/itemProps1.xml><?xml version="1.0" encoding="utf-8"?>
<ds:datastoreItem xmlns:ds="http://schemas.openxmlformats.org/officeDocument/2006/customXml" ds:itemID="{F5618B7A-9477-467D-B193-F743EC72C33D}"/>
</file>

<file path=customXml/itemProps2.xml><?xml version="1.0" encoding="utf-8"?>
<ds:datastoreItem xmlns:ds="http://schemas.openxmlformats.org/officeDocument/2006/customXml" ds:itemID="{F31C0C6C-53BD-4E80-9FDF-450A3CB68196}"/>
</file>

<file path=customXml/itemProps3.xml><?xml version="1.0" encoding="utf-8"?>
<ds:datastoreItem xmlns:ds="http://schemas.openxmlformats.org/officeDocument/2006/customXml" ds:itemID="{09AE9FFA-6333-4E5D-A90C-6E17BB630E6B}"/>
</file>

<file path=docProps/app.xml><?xml version="1.0" encoding="utf-8"?>
<Properties xmlns="http://schemas.openxmlformats.org/officeDocument/2006/extended-properties" xmlns:vt="http://schemas.openxmlformats.org/officeDocument/2006/docPropsVTypes">
  <TotalTime>1953</TotalTime>
  <Words>3081</Words>
  <Application>Microsoft Office PowerPoint</Application>
  <PresentationFormat>Widescreen</PresentationFormat>
  <Paragraphs>125</Paragraphs>
  <Slides>23</Slides>
  <Notes>0</Notes>
  <HiddenSlides>0</HiddenSlides>
  <MMClips>0</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23</vt:i4>
      </vt:variant>
    </vt:vector>
  </HeadingPairs>
  <TitlesOfParts>
    <vt:vector size="33" baseType="lpstr">
      <vt:lpstr>Arial</vt:lpstr>
      <vt:lpstr>Barlow</vt:lpstr>
      <vt:lpstr>Barlow Condensed</vt:lpstr>
      <vt:lpstr>Barlow ExtraLight</vt:lpstr>
      <vt:lpstr>Calibri</vt:lpstr>
      <vt:lpstr>Calibri Light</vt:lpstr>
      <vt:lpstr>Symbol</vt:lpstr>
      <vt:lpstr>Times New Roman</vt:lpstr>
      <vt:lpstr>Wingdings</vt:lpstr>
      <vt:lpstr>Tema do Office</vt:lpstr>
      <vt:lpstr>Apresentação do PowerPoint</vt:lpstr>
      <vt:lpstr>Apresentação do PowerPoint</vt:lpstr>
      <vt:lpstr>Apresentação do PowerPoint</vt:lpstr>
      <vt:lpstr>Apresentação do PowerPoint</vt:lpstr>
      <vt:lpstr>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Curso de Liderança Ministério da Criança       Nível 7 Módulo 1               </dc:title>
  <dc:creator>Mara Moraes</dc:creator>
  <cp:lastModifiedBy>Mara Moraes</cp:lastModifiedBy>
  <cp:revision>22</cp:revision>
  <dcterms:created xsi:type="dcterms:W3CDTF">2023-10-20T12:58:38Z</dcterms:created>
  <dcterms:modified xsi:type="dcterms:W3CDTF">2023-11-19T17:14:44Z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0x010100F9EA5E59716CA04482326D7D6394CBC5</vt:lpwstr>
  </property>
</Properties>
</file>